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  <p:sldId id="257" r:id="rId4"/>
    <p:sldId id="263" r:id="rId5"/>
    <p:sldId id="267" r:id="rId6"/>
    <p:sldId id="265" r:id="rId7"/>
    <p:sldId id="264" r:id="rId8"/>
    <p:sldId id="266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4571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06" algn="l" defTabSz="4571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12" algn="l" defTabSz="4571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20" algn="l" defTabSz="4571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26" algn="l" defTabSz="4571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32" algn="l" defTabSz="4571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640" algn="l" defTabSz="4571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744" algn="l" defTabSz="4571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852" algn="l" defTabSz="4571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3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8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TW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4D27E-AF75-3149-98DA-6DD6CAF6B77B}" type="datetimeFigureOut">
              <a:rPr lang="en-US" smtClean="0"/>
              <a:t>5/12/15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A8ED-C037-3244-929B-3EDB5DFF1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161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4D27E-AF75-3149-98DA-6DD6CAF6B77B}" type="datetimeFigureOut">
              <a:rPr lang="en-US" smtClean="0"/>
              <a:t>5/12/15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A8ED-C037-3244-929B-3EDB5DFF1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325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9"/>
            <a:ext cx="2925762" cy="8321675"/>
          </a:xfrm>
        </p:spPr>
        <p:txBody>
          <a:bodyPr vert="eaVert"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9"/>
            <a:ext cx="8624888" cy="8321675"/>
          </a:xfrm>
        </p:spPr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4D27E-AF75-3149-98DA-6DD6CAF6B77B}" type="datetimeFigureOut">
              <a:rPr lang="en-US" smtClean="0"/>
              <a:t>5/12/15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A8ED-C037-3244-929B-3EDB5DFF1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073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4D27E-AF75-3149-98DA-6DD6CAF6B77B}" type="datetimeFigureOut">
              <a:rPr lang="en-US" smtClean="0"/>
              <a:t>5/12/15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A8ED-C037-3244-929B-3EDB5DFF1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03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0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6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7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8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4D27E-AF75-3149-98DA-6DD6CAF6B77B}" type="datetimeFigureOut">
              <a:rPr lang="en-US" smtClean="0"/>
              <a:t>5/12/15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A8ED-C037-3244-929B-3EDB5DFF1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944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9"/>
            <a:ext cx="5775325" cy="6435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1" y="2276479"/>
            <a:ext cx="5775325" cy="6435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4D27E-AF75-3149-98DA-6DD6CAF6B77B}" type="datetimeFigureOut">
              <a:rPr lang="en-US" smtClean="0"/>
              <a:t>5/12/15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A8ED-C037-3244-929B-3EDB5DFF1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760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6" indent="0">
              <a:buNone/>
              <a:defRPr sz="2000" b="1"/>
            </a:lvl2pPr>
            <a:lvl3pPr marL="914212" indent="0">
              <a:buNone/>
              <a:defRPr sz="1800" b="1"/>
            </a:lvl3pPr>
            <a:lvl4pPr marL="1371320" indent="0">
              <a:buNone/>
              <a:defRPr sz="1600" b="1"/>
            </a:lvl4pPr>
            <a:lvl5pPr marL="1828426" indent="0">
              <a:buNone/>
              <a:defRPr sz="1600" b="1"/>
            </a:lvl5pPr>
            <a:lvl6pPr marL="2285532" indent="0">
              <a:buNone/>
              <a:defRPr sz="1600" b="1"/>
            </a:lvl6pPr>
            <a:lvl7pPr marL="2742640" indent="0">
              <a:buNone/>
              <a:defRPr sz="1600" b="1"/>
            </a:lvl7pPr>
            <a:lvl8pPr marL="3199744" indent="0">
              <a:buNone/>
              <a:defRPr sz="1600" b="1"/>
            </a:lvl8pPr>
            <a:lvl9pPr marL="3656852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6" indent="0">
              <a:buNone/>
              <a:defRPr sz="2000" b="1"/>
            </a:lvl2pPr>
            <a:lvl3pPr marL="914212" indent="0">
              <a:buNone/>
              <a:defRPr sz="1800" b="1"/>
            </a:lvl3pPr>
            <a:lvl4pPr marL="1371320" indent="0">
              <a:buNone/>
              <a:defRPr sz="1600" b="1"/>
            </a:lvl4pPr>
            <a:lvl5pPr marL="1828426" indent="0">
              <a:buNone/>
              <a:defRPr sz="1600" b="1"/>
            </a:lvl5pPr>
            <a:lvl6pPr marL="2285532" indent="0">
              <a:buNone/>
              <a:defRPr sz="1600" b="1"/>
            </a:lvl6pPr>
            <a:lvl7pPr marL="2742640" indent="0">
              <a:buNone/>
              <a:defRPr sz="1600" b="1"/>
            </a:lvl7pPr>
            <a:lvl8pPr marL="3199744" indent="0">
              <a:buNone/>
              <a:defRPr sz="1600" b="1"/>
            </a:lvl8pPr>
            <a:lvl9pPr marL="3656852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4D27E-AF75-3149-98DA-6DD6CAF6B77B}" type="datetimeFigureOut">
              <a:rPr lang="en-US" smtClean="0"/>
              <a:t>5/12/15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A8ED-C037-3244-929B-3EDB5DFF1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564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4D27E-AF75-3149-98DA-6DD6CAF6B77B}" type="datetimeFigureOut">
              <a:rPr lang="en-US" smtClean="0"/>
              <a:t>5/12/15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A8ED-C037-3244-929B-3EDB5DFF1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426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4D27E-AF75-3149-98DA-6DD6CAF6B77B}" type="datetimeFigureOut">
              <a:rPr lang="en-US" smtClean="0"/>
              <a:t>5/12/15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A8ED-C037-3244-929B-3EDB5DFF1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700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06" indent="0">
              <a:buNone/>
              <a:defRPr sz="1200"/>
            </a:lvl2pPr>
            <a:lvl3pPr marL="914212" indent="0">
              <a:buNone/>
              <a:defRPr sz="1000"/>
            </a:lvl3pPr>
            <a:lvl4pPr marL="1371320" indent="0">
              <a:buNone/>
              <a:defRPr sz="900"/>
            </a:lvl4pPr>
            <a:lvl5pPr marL="1828426" indent="0">
              <a:buNone/>
              <a:defRPr sz="900"/>
            </a:lvl5pPr>
            <a:lvl6pPr marL="2285532" indent="0">
              <a:buNone/>
              <a:defRPr sz="900"/>
            </a:lvl6pPr>
            <a:lvl7pPr marL="2742640" indent="0">
              <a:buNone/>
              <a:defRPr sz="900"/>
            </a:lvl7pPr>
            <a:lvl8pPr marL="3199744" indent="0">
              <a:buNone/>
              <a:defRPr sz="900"/>
            </a:lvl8pPr>
            <a:lvl9pPr marL="3656852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4D27E-AF75-3149-98DA-6DD6CAF6B77B}" type="datetimeFigureOut">
              <a:rPr lang="en-US" smtClean="0"/>
              <a:t>5/12/15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A8ED-C037-3244-929B-3EDB5DFF1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33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06" indent="0">
              <a:buNone/>
              <a:defRPr sz="2800"/>
            </a:lvl2pPr>
            <a:lvl3pPr marL="914212" indent="0">
              <a:buNone/>
              <a:defRPr sz="2400"/>
            </a:lvl3pPr>
            <a:lvl4pPr marL="1371320" indent="0">
              <a:buNone/>
              <a:defRPr sz="2000"/>
            </a:lvl4pPr>
            <a:lvl5pPr marL="1828426" indent="0">
              <a:buNone/>
              <a:defRPr sz="2000"/>
            </a:lvl5pPr>
            <a:lvl6pPr marL="2285532" indent="0">
              <a:buNone/>
              <a:defRPr sz="2000"/>
            </a:lvl6pPr>
            <a:lvl7pPr marL="2742640" indent="0">
              <a:buNone/>
              <a:defRPr sz="2000"/>
            </a:lvl7pPr>
            <a:lvl8pPr marL="3199744" indent="0">
              <a:buNone/>
              <a:defRPr sz="2000"/>
            </a:lvl8pPr>
            <a:lvl9pPr marL="3656852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06" indent="0">
              <a:buNone/>
              <a:defRPr sz="1200"/>
            </a:lvl2pPr>
            <a:lvl3pPr marL="914212" indent="0">
              <a:buNone/>
              <a:defRPr sz="1000"/>
            </a:lvl3pPr>
            <a:lvl4pPr marL="1371320" indent="0">
              <a:buNone/>
              <a:defRPr sz="900"/>
            </a:lvl4pPr>
            <a:lvl5pPr marL="1828426" indent="0">
              <a:buNone/>
              <a:defRPr sz="900"/>
            </a:lvl5pPr>
            <a:lvl6pPr marL="2285532" indent="0">
              <a:buNone/>
              <a:defRPr sz="900"/>
            </a:lvl6pPr>
            <a:lvl7pPr marL="2742640" indent="0">
              <a:buNone/>
              <a:defRPr sz="900"/>
            </a:lvl7pPr>
            <a:lvl8pPr marL="3199744" indent="0">
              <a:buNone/>
              <a:defRPr sz="900"/>
            </a:lvl8pPr>
            <a:lvl9pPr marL="3656852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4D27E-AF75-3149-98DA-6DD6CAF6B77B}" type="datetimeFigureOut">
              <a:rPr lang="en-US" smtClean="0"/>
              <a:t>5/12/15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A8ED-C037-3244-929B-3EDB5DFF1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782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21" tIns="45711" rIns="91421" bIns="45711" rtlCol="0" anchor="ctr">
            <a:normAutofit/>
          </a:bodyPr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21" tIns="45711" rIns="91421" bIns="45711" rtlCol="0">
            <a:normAutofit/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21" tIns="45711" rIns="91421" bIns="45711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4D27E-AF75-3149-98DA-6DD6CAF6B77B}" type="datetimeFigureOut">
              <a:rPr lang="en-US" smtClean="0"/>
              <a:t>5/12/15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1" y="6356354"/>
            <a:ext cx="2895600" cy="365125"/>
          </a:xfrm>
          <a:prstGeom prst="rect">
            <a:avLst/>
          </a:prstGeom>
        </p:spPr>
        <p:txBody>
          <a:bodyPr vert="horz" lIns="91421" tIns="45711" rIns="91421" bIns="4571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21" tIns="45711" rIns="91421" bIns="45711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6A8ED-C037-3244-929B-3EDB5DFF1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210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106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30" indent="-342830" algn="l" defTabSz="457106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798" indent="-285692" algn="l" defTabSz="457106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65" indent="-228552" algn="l" defTabSz="457106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872" indent="-228552" algn="l" defTabSz="457106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980" indent="-228552" algn="l" defTabSz="457106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087" indent="-228552" algn="l" defTabSz="4571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92" indent="-228552" algn="l" defTabSz="4571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299" indent="-228552" algn="l" defTabSz="4571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404" indent="-228552" algn="l" defTabSz="4571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6" algn="l" defTabSz="4571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12" algn="l" defTabSz="4571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20" algn="l" defTabSz="4571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26" algn="l" defTabSz="4571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32" algn="l" defTabSz="4571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40" algn="l" defTabSz="4571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44" algn="l" defTabSz="4571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52" algn="l" defTabSz="4571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comcot.twgrid.org" TargetMode="External"/><Relationship Id="rId3" Type="http://schemas.openxmlformats.org/officeDocument/2006/relationships/hyperlink" Target="http://gwrf.twgrid.org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ctrTitle"/>
          </p:nvPr>
        </p:nvSpPr>
        <p:spPr>
          <a:xfrm>
            <a:off x="515155" y="941155"/>
            <a:ext cx="8219583" cy="2659305"/>
          </a:xfrm>
          <a:prstGeom prst="rect">
            <a:avLst/>
          </a:prstGeom>
        </p:spPr>
        <p:txBody>
          <a:bodyPr>
            <a:noAutofit/>
          </a:bodyPr>
          <a:lstStyle/>
          <a:p>
            <a:pPr defTabSz="312026">
              <a:defRPr sz="1800" cap="none">
                <a:solidFill>
                  <a:srgbClr val="000000"/>
                </a:solidFill>
              </a:defRPr>
            </a:pPr>
            <a:r>
              <a:rPr sz="3800" b="1" dirty="0">
                <a:solidFill>
                  <a:srgbClr val="FF8000"/>
                </a:solidFill>
              </a:rPr>
              <a:t>Disaster Mitigation</a:t>
            </a:r>
            <a:r>
              <a:rPr lang="en-US" sz="3800" b="1" dirty="0">
                <a:solidFill>
                  <a:srgbClr val="FF8000"/>
                </a:solidFill>
              </a:rPr>
              <a:t> </a:t>
            </a:r>
            <a:r>
              <a:rPr sz="3800" b="1" dirty="0">
                <a:solidFill>
                  <a:srgbClr val="FF8000"/>
                </a:solidFill>
              </a:rPr>
              <a:t>Competence Centre</a:t>
            </a:r>
            <a:r>
              <a:rPr lang="en-US" sz="3800" b="1" dirty="0">
                <a:solidFill>
                  <a:srgbClr val="FF8000"/>
                </a:solidFill>
              </a:rPr>
              <a:t/>
            </a:r>
            <a:br>
              <a:rPr lang="en-US" sz="3800" b="1" dirty="0">
                <a:solidFill>
                  <a:srgbClr val="FF8000"/>
                </a:solidFill>
              </a:rPr>
            </a:br>
            <a:r>
              <a:rPr lang="en-US" sz="3800" b="1" dirty="0">
                <a:solidFill>
                  <a:srgbClr val="FF8000"/>
                </a:solidFill>
              </a:rPr>
              <a:t>Project Meeting</a:t>
            </a:r>
            <a:endParaRPr sz="3800" b="1" dirty="0">
              <a:solidFill>
                <a:srgbClr val="FF8000"/>
              </a:solidFill>
            </a:endParaRPr>
          </a:p>
          <a:p>
            <a:pPr defTabSz="312026">
              <a:defRPr sz="1800" cap="none">
                <a:solidFill>
                  <a:srgbClr val="000000"/>
                </a:solidFill>
              </a:defRPr>
            </a:pPr>
            <a:endParaRPr sz="3800" b="1" dirty="0">
              <a:solidFill>
                <a:srgbClr val="FF8000"/>
              </a:solidFill>
            </a:endParaRPr>
          </a:p>
          <a:p>
            <a:pPr defTabSz="312026">
              <a:defRPr sz="1800" cap="none">
                <a:solidFill>
                  <a:srgbClr val="000000"/>
                </a:solidFill>
              </a:defRPr>
            </a:pPr>
            <a:r>
              <a:rPr sz="3100" b="1" dirty="0">
                <a:solidFill>
                  <a:schemeClr val="accent3">
                    <a:lumMod val="50000"/>
                  </a:schemeClr>
                </a:solidFill>
              </a:rPr>
              <a:t>Coordinator: Simon Lin</a:t>
            </a:r>
          </a:p>
        </p:txBody>
      </p:sp>
      <p:sp>
        <p:nvSpPr>
          <p:cNvPr id="33" name="Shape 33"/>
          <p:cNvSpPr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endParaRPr lang="en-US" sz="2800" dirty="0">
              <a:solidFill>
                <a:srgbClr val="0433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800" dirty="0">
                <a:solidFill>
                  <a:srgbClr val="0433FF"/>
                </a:solidFill>
              </a:rPr>
              <a:t>May 12</a:t>
            </a:r>
            <a:r>
              <a:rPr sz="2800" dirty="0">
                <a:solidFill>
                  <a:srgbClr val="0433FF"/>
                </a:solidFill>
              </a:rPr>
              <a:t>, 2015</a:t>
            </a:r>
          </a:p>
        </p:txBody>
      </p:sp>
    </p:spTree>
    <p:extLst>
      <p:ext uri="{BB962C8B-B14F-4D97-AF65-F5344CB8AC3E}">
        <p14:creationId xmlns:p14="http://schemas.microsoft.com/office/powerpoint/2010/main" val="88081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294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8000"/>
                </a:solidFill>
              </a:rPr>
              <a:t>Agenda</a:t>
            </a:r>
            <a:endParaRPr lang="en-US" b="1" dirty="0">
              <a:solidFill>
                <a:srgbClr val="FF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509" y="1600208"/>
            <a:ext cx="8734738" cy="4765482"/>
          </a:xfrm>
        </p:spPr>
        <p:txBody>
          <a:bodyPr>
            <a:normAutofit lnSpcReduction="10000"/>
          </a:bodyPr>
          <a:lstStyle/>
          <a:p>
            <a:r>
              <a:rPr lang="en-US" sz="3400" dirty="0"/>
              <a:t>Introduction (Simon Lin)</a:t>
            </a:r>
          </a:p>
          <a:p>
            <a:r>
              <a:rPr lang="en-US" sz="3400" dirty="0"/>
              <a:t>From Previous Meeting on April 28, 2015 (Eric Yen)</a:t>
            </a:r>
          </a:p>
          <a:p>
            <a:r>
              <a:rPr lang="en-US" sz="3400" dirty="0"/>
              <a:t>Progress Report (Eric Yen)</a:t>
            </a:r>
          </a:p>
          <a:p>
            <a:r>
              <a:rPr lang="en-US" sz="3400" dirty="0"/>
              <a:t>Partner Status Report</a:t>
            </a:r>
          </a:p>
          <a:p>
            <a:r>
              <a:rPr lang="en-US" sz="3400" dirty="0"/>
              <a:t>Discussion </a:t>
            </a:r>
          </a:p>
          <a:p>
            <a:r>
              <a:rPr lang="en-US" sz="3400" dirty="0"/>
              <a:t>Future Events</a:t>
            </a:r>
          </a:p>
          <a:p>
            <a:r>
              <a:rPr lang="en-US" sz="3400" dirty="0"/>
              <a:t>AOB</a:t>
            </a:r>
          </a:p>
        </p:txBody>
      </p:sp>
    </p:spTree>
    <p:extLst>
      <p:ext uri="{BB962C8B-B14F-4D97-AF65-F5344CB8AC3E}">
        <p14:creationId xmlns:p14="http://schemas.microsoft.com/office/powerpoint/2010/main" val="3643644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50"/>
            <a:ext cx="8229600" cy="1007145"/>
          </a:xfrm>
        </p:spPr>
        <p:txBody>
          <a:bodyPr>
            <a:normAutofit fontScale="90000"/>
          </a:bodyPr>
          <a:lstStyle/>
          <a:p>
            <a:r>
              <a:rPr lang="en-US" sz="4200" b="1" dirty="0">
                <a:solidFill>
                  <a:srgbClr val="FF8000"/>
                </a:solidFill>
              </a:rPr>
              <a:t>From Previous Meeting  (April 28, 2015)</a:t>
            </a:r>
            <a:br>
              <a:rPr lang="en-US" sz="4200" b="1" dirty="0">
                <a:solidFill>
                  <a:srgbClr val="FF8000"/>
                </a:solidFill>
              </a:rPr>
            </a:br>
            <a:r>
              <a:rPr lang="en-US" sz="2200" b="1" dirty="0">
                <a:solidFill>
                  <a:srgbClr val="FF8000"/>
                </a:solidFill>
              </a:rPr>
              <a:t>Agenda &amp; Meeting Materials: </a:t>
            </a:r>
            <a:br>
              <a:rPr lang="en-US" sz="2200" b="1" dirty="0">
                <a:solidFill>
                  <a:srgbClr val="FF8000"/>
                </a:solidFill>
              </a:rPr>
            </a:br>
            <a:r>
              <a:rPr lang="en-US" sz="2200" b="1" dirty="0">
                <a:solidFill>
                  <a:srgbClr val="FF8000"/>
                </a:solidFill>
              </a:rPr>
              <a:t>https://</a:t>
            </a:r>
            <a:r>
              <a:rPr lang="en-US" sz="2200" b="1" dirty="0" err="1">
                <a:solidFill>
                  <a:srgbClr val="FF8000"/>
                </a:solidFill>
              </a:rPr>
              <a:t>indico.egi.eu</a:t>
            </a:r>
            <a:r>
              <a:rPr lang="en-US" sz="2200" b="1" dirty="0">
                <a:solidFill>
                  <a:srgbClr val="FF8000"/>
                </a:solidFill>
              </a:rPr>
              <a:t>/</a:t>
            </a:r>
            <a:r>
              <a:rPr lang="en-US" sz="2200" b="1" dirty="0" err="1">
                <a:solidFill>
                  <a:srgbClr val="FF8000"/>
                </a:solidFill>
              </a:rPr>
              <a:t>indico</a:t>
            </a:r>
            <a:r>
              <a:rPr lang="en-US" sz="2200" b="1" dirty="0">
                <a:solidFill>
                  <a:srgbClr val="FF8000"/>
                </a:solidFill>
              </a:rPr>
              <a:t>/</a:t>
            </a:r>
            <a:r>
              <a:rPr lang="en-US" sz="2200" b="1" dirty="0" err="1">
                <a:solidFill>
                  <a:srgbClr val="FF8000"/>
                </a:solidFill>
              </a:rPr>
              <a:t>conferenceDisplay.py?confId</a:t>
            </a:r>
            <a:r>
              <a:rPr lang="en-US" sz="2200" b="1" dirty="0">
                <a:solidFill>
                  <a:srgbClr val="FF8000"/>
                </a:solidFill>
              </a:rPr>
              <a:t>=2522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854" y="1149048"/>
            <a:ext cx="8677498" cy="5708953"/>
          </a:xfrm>
        </p:spPr>
        <p:txBody>
          <a:bodyPr>
            <a:normAutofit fontScale="85000" lnSpcReduction="10000"/>
          </a:bodyPr>
          <a:lstStyle/>
          <a:p>
            <a:r>
              <a:rPr lang="en-US" sz="2400" dirty="0"/>
              <a:t>Participants: Rafael (AMU, PH), Rahim (MY), </a:t>
            </a:r>
            <a:r>
              <a:rPr lang="en-US" sz="2400" dirty="0" err="1"/>
              <a:t>Basuki</a:t>
            </a:r>
            <a:r>
              <a:rPr lang="en-US" sz="2400" dirty="0"/>
              <a:t> (ITB, ID), Simon, Stella, Vicky, Angelina, Eric (ASGC)</a:t>
            </a:r>
          </a:p>
          <a:p>
            <a:pPr lvl="1"/>
            <a:r>
              <a:rPr lang="en-US" sz="2400" dirty="0"/>
              <a:t>Apology: TH, PH, UK and DE</a:t>
            </a:r>
          </a:p>
          <a:p>
            <a:r>
              <a:rPr lang="en-US" sz="2400" dirty="0"/>
              <a:t>Progress Report (Eric)</a:t>
            </a:r>
          </a:p>
          <a:p>
            <a:pPr lvl="1"/>
            <a:r>
              <a:rPr lang="en-US" sz="2000" dirty="0"/>
              <a:t>Introduction to the role of competence centers, implementation of open science commons, and collaborations under the umbrella of EGI-Engage</a:t>
            </a:r>
          </a:p>
          <a:p>
            <a:pPr lvl="1"/>
            <a:r>
              <a:rPr lang="en-US" sz="2000" dirty="0"/>
              <a:t>Reminder of partners contributions confirmation</a:t>
            </a:r>
          </a:p>
          <a:p>
            <a:pPr lvl="1"/>
            <a:r>
              <a:rPr lang="en-US" sz="2000" dirty="0"/>
              <a:t>Survey will be conducted: </a:t>
            </a:r>
          </a:p>
          <a:p>
            <a:pPr lvl="2"/>
            <a:r>
              <a:rPr lang="en-US" sz="1600" dirty="0"/>
              <a:t>To further understand the requirements and status of user communities in partner country</a:t>
            </a:r>
          </a:p>
          <a:p>
            <a:pPr lvl="2"/>
            <a:r>
              <a:rPr lang="en-US" sz="1600" dirty="0"/>
              <a:t>Please contribute your questions to be included</a:t>
            </a:r>
          </a:p>
          <a:p>
            <a:pPr lvl="1"/>
            <a:r>
              <a:rPr lang="en-US" sz="2000" dirty="0"/>
              <a:t>DMCC wiki has been online</a:t>
            </a:r>
          </a:p>
          <a:p>
            <a:r>
              <a:rPr lang="en-US" sz="2400" dirty="0"/>
              <a:t>Partner Status Report: </a:t>
            </a:r>
          </a:p>
          <a:p>
            <a:pPr lvl="1"/>
            <a:r>
              <a:rPr lang="en-US" sz="2000" dirty="0"/>
              <a:t>ID: targeting on earthquake &amp; tsunami, dusk transportation and is engaging local scientists</a:t>
            </a:r>
          </a:p>
          <a:p>
            <a:pPr lvl="1"/>
            <a:r>
              <a:rPr lang="en-US" sz="2000" dirty="0"/>
              <a:t>TH: case study -- The severe flooding event in 2011 caused by tropical storm</a:t>
            </a:r>
          </a:p>
          <a:p>
            <a:r>
              <a:rPr lang="en-US" sz="2400" dirty="0"/>
              <a:t>Future Events</a:t>
            </a:r>
          </a:p>
          <a:p>
            <a:pPr lvl="1"/>
            <a:r>
              <a:rPr lang="en-US" sz="2000" dirty="0"/>
              <a:t>DMCC meeting at 1700 (CEST) of May 17 at EGI Conference in Lisbon</a:t>
            </a:r>
          </a:p>
          <a:p>
            <a:pPr lvl="1"/>
            <a:r>
              <a:rPr lang="en-US" sz="2000" dirty="0"/>
              <a:t>DMCC face-to-face meeting at APAN40 (10-14 Aug. 2015)  in Kuala Lumpur, Malaysia </a:t>
            </a:r>
          </a:p>
          <a:p>
            <a:r>
              <a:rPr lang="en-US" sz="2400" dirty="0"/>
              <a:t>Next Meeting: 1600-1730 (Taiwan Time), May 12, 2015</a:t>
            </a:r>
          </a:p>
        </p:txBody>
      </p:sp>
    </p:spTree>
    <p:extLst>
      <p:ext uri="{BB962C8B-B14F-4D97-AF65-F5344CB8AC3E}">
        <p14:creationId xmlns:p14="http://schemas.microsoft.com/office/powerpoint/2010/main" val="192338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50"/>
            <a:ext cx="8229600" cy="1143000"/>
          </a:xfrm>
        </p:spPr>
        <p:txBody>
          <a:bodyPr>
            <a:normAutofit/>
          </a:bodyPr>
          <a:lstStyle/>
          <a:p>
            <a:r>
              <a:rPr lang="en-US" sz="4200" b="1" dirty="0" smtClean="0">
                <a:solidFill>
                  <a:srgbClr val="FF8000"/>
                </a:solidFill>
              </a:rPr>
              <a:t>Partner Contributions</a:t>
            </a:r>
            <a:endParaRPr lang="en-US" sz="4200" b="1" dirty="0">
              <a:solidFill>
                <a:srgbClr val="FF8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4692255"/>
              </p:ext>
            </p:extLst>
          </p:nvPr>
        </p:nvGraphicFramePr>
        <p:xfrm>
          <a:off x="241907" y="1397000"/>
          <a:ext cx="8599711" cy="52674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7307"/>
                <a:gridCol w="1467845"/>
                <a:gridCol w="1484161"/>
                <a:gridCol w="1905199"/>
                <a:gridCol w="1905199"/>
              </a:tblGrid>
              <a:tr h="935852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Earthquake &amp; Tsunami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Extreme Weather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Long Distance Dust Transportation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Urban Heat Island Impact</a:t>
                      </a:r>
                      <a:endParaRPr lang="en-US" dirty="0"/>
                    </a:p>
                  </a:txBody>
                  <a:tcPr anchor="ctr"/>
                </a:tc>
              </a:tr>
              <a:tr h="65484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Web Portal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TW</a:t>
                      </a:r>
                      <a:endParaRPr lang="en-US" dirty="0"/>
                    </a:p>
                  </a:txBody>
                  <a:tcPr anchor="ctr"/>
                </a:tc>
              </a:tr>
              <a:tr h="68523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Case Study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1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ID, TW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MY, TH, TW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1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ID, TW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TW</a:t>
                      </a:r>
                      <a:endParaRPr lang="en-US" dirty="0"/>
                    </a:p>
                  </a:txBody>
                  <a:tcPr anchor="ctr"/>
                </a:tc>
              </a:tr>
              <a:tr h="68523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Resource Center</a:t>
                      </a:r>
                      <a:endParaRPr lang="en-US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TW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68523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Visualization</a:t>
                      </a:r>
                      <a:endParaRPr lang="en-US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68523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Service &amp; Support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TW</a:t>
                      </a:r>
                      <a:endParaRPr lang="en-US" dirty="0"/>
                    </a:p>
                  </a:txBody>
                  <a:tcPr anchor="ctr"/>
                </a:tc>
              </a:tr>
              <a:tr h="93585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Other Collaborations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6321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294"/>
            <a:ext cx="8229600" cy="1143000"/>
          </a:xfrm>
        </p:spPr>
        <p:txBody>
          <a:bodyPr/>
          <a:lstStyle/>
          <a:p>
            <a:r>
              <a:rPr lang="en-US" b="1" smtClean="0">
                <a:solidFill>
                  <a:srgbClr val="FF8000"/>
                </a:solidFill>
              </a:rPr>
              <a:t>Proposed Targets</a:t>
            </a:r>
            <a:endParaRPr lang="en-US" b="1" dirty="0">
              <a:solidFill>
                <a:srgbClr val="FF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509" y="1600208"/>
            <a:ext cx="8734738" cy="4765482"/>
          </a:xfrm>
        </p:spPr>
        <p:txBody>
          <a:bodyPr>
            <a:normAutofit fontScale="85000" lnSpcReduction="20000"/>
          </a:bodyPr>
          <a:lstStyle/>
          <a:p>
            <a:r>
              <a:rPr lang="en-US" sz="3400" dirty="0" smtClean="0"/>
              <a:t>Earthquake and Tsunami</a:t>
            </a:r>
          </a:p>
          <a:p>
            <a:pPr lvl="1"/>
            <a:r>
              <a:rPr lang="en-US" sz="3000" dirty="0" smtClean="0"/>
              <a:t>Tsunami Source Characterization for Western Pacific </a:t>
            </a:r>
            <a:r>
              <a:rPr lang="en-US" sz="3000" dirty="0" err="1" smtClean="0"/>
              <a:t>Subduction</a:t>
            </a:r>
            <a:r>
              <a:rPr lang="en-US" sz="3000" dirty="0" smtClean="0"/>
              <a:t> Zones</a:t>
            </a:r>
          </a:p>
          <a:p>
            <a:r>
              <a:rPr lang="en-US" sz="3400" dirty="0" smtClean="0"/>
              <a:t>Extreme Weather</a:t>
            </a:r>
          </a:p>
          <a:p>
            <a:pPr lvl="1"/>
            <a:r>
              <a:rPr lang="en-US" sz="3000" dirty="0" smtClean="0"/>
              <a:t>Typhoons in PH, VN and TW area</a:t>
            </a:r>
          </a:p>
          <a:p>
            <a:pPr lvl="1"/>
            <a:r>
              <a:rPr lang="en-US" sz="3000" dirty="0" smtClean="0"/>
              <a:t>Storm Surge</a:t>
            </a:r>
          </a:p>
          <a:p>
            <a:pPr lvl="1"/>
            <a:r>
              <a:rPr lang="en-US" sz="3000" dirty="0" smtClean="0"/>
              <a:t>Tropical Storms: Thailand Flooding</a:t>
            </a:r>
          </a:p>
          <a:p>
            <a:r>
              <a:rPr lang="en-US" sz="3400" dirty="0" smtClean="0"/>
              <a:t>Long Distance Dust Transportation</a:t>
            </a:r>
          </a:p>
          <a:p>
            <a:pPr lvl="1"/>
            <a:r>
              <a:rPr lang="en-US" sz="3000" dirty="0" smtClean="0"/>
              <a:t>Volcano ashes, Biomass burning</a:t>
            </a:r>
          </a:p>
          <a:p>
            <a:r>
              <a:rPr lang="en-US" sz="3400" dirty="0" smtClean="0"/>
              <a:t>Urban Heat Island </a:t>
            </a:r>
            <a:r>
              <a:rPr lang="en-US" sz="3400" dirty="0" err="1" smtClean="0"/>
              <a:t>Imact</a:t>
            </a:r>
            <a:endParaRPr lang="en-US" sz="3400" dirty="0" smtClean="0"/>
          </a:p>
          <a:p>
            <a:pPr lvl="1"/>
            <a:r>
              <a:rPr lang="en-US" sz="3000" dirty="0" smtClean="0"/>
              <a:t>Urbanization effects on Sea-Land Circulation in Taiwan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941872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4026"/>
            <a:ext cx="9144001" cy="1143000"/>
          </a:xfrm>
        </p:spPr>
        <p:txBody>
          <a:bodyPr>
            <a:noAutofit/>
          </a:bodyPr>
          <a:lstStyle/>
          <a:p>
            <a:r>
              <a:rPr lang="en-US" sz="3800" b="1" dirty="0" smtClean="0">
                <a:solidFill>
                  <a:srgbClr val="FF8000"/>
                </a:solidFill>
              </a:rPr>
              <a:t>Requirements Analysis and Scenario Design</a:t>
            </a:r>
            <a:endParaRPr lang="en-US" sz="3800" b="1" dirty="0">
              <a:solidFill>
                <a:srgbClr val="FF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4"/>
            <a:ext cx="8229600" cy="492297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Identify and Work with User </a:t>
            </a:r>
            <a:r>
              <a:rPr lang="en-US" dirty="0"/>
              <a:t>C</a:t>
            </a:r>
            <a:r>
              <a:rPr lang="en-US" dirty="0" smtClean="0"/>
              <a:t>ommunities</a:t>
            </a:r>
          </a:p>
          <a:p>
            <a:r>
              <a:rPr lang="en-US" dirty="0" smtClean="0"/>
              <a:t>Scenario-based Requirement Analysis</a:t>
            </a:r>
          </a:p>
          <a:p>
            <a:pPr lvl="1"/>
            <a:r>
              <a:rPr lang="en-US" dirty="0" smtClean="0"/>
              <a:t>Objectives</a:t>
            </a:r>
          </a:p>
          <a:p>
            <a:pPr lvl="1"/>
            <a:r>
              <a:rPr lang="en-US" dirty="0" smtClean="0"/>
              <a:t>Workflow, data source, result analysis, information integration and sharing, etc.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imulation portal customization to meet user needs and take advantage of e-infrastructure</a:t>
            </a:r>
          </a:p>
          <a:p>
            <a:pPr lvl="1"/>
            <a:r>
              <a:rPr lang="en-US" dirty="0" smtClean="0"/>
              <a:t>Case study</a:t>
            </a:r>
          </a:p>
          <a:p>
            <a:r>
              <a:rPr lang="en-US" dirty="0" smtClean="0"/>
              <a:t>Demands for the e-Infrastructure</a:t>
            </a:r>
          </a:p>
          <a:p>
            <a:pPr lvl="1"/>
            <a:r>
              <a:rPr lang="en-US" dirty="0" smtClean="0"/>
              <a:t>AAI, data management, toolkits, computing resource, visualization, application integration, etc.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840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294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8000"/>
                </a:solidFill>
              </a:rPr>
              <a:t>Simulation Portal Status</a:t>
            </a:r>
            <a:endParaRPr lang="en-US" b="1" dirty="0">
              <a:solidFill>
                <a:srgbClr val="FF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Tsunami Wave Propagation </a:t>
            </a:r>
          </a:p>
          <a:p>
            <a:pPr lvl="1"/>
            <a:r>
              <a:rPr lang="en-US" dirty="0" smtClean="0">
                <a:hlinkClick r:id="rId2"/>
              </a:rPr>
              <a:t>http://icomcot.twgrid.org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Need to apply user account first by click “Login” and choose “New User Registration”</a:t>
            </a:r>
          </a:p>
          <a:p>
            <a:r>
              <a:rPr lang="en-US" dirty="0" err="1" smtClean="0"/>
              <a:t>gWRF</a:t>
            </a:r>
            <a:r>
              <a:rPr lang="en-US" dirty="0" smtClean="0"/>
              <a:t> </a:t>
            </a:r>
            <a:r>
              <a:rPr lang="en-US" dirty="0"/>
              <a:t>W</a:t>
            </a:r>
            <a:r>
              <a:rPr lang="en-US" dirty="0" smtClean="0"/>
              <a:t>eather Simulation</a:t>
            </a:r>
          </a:p>
          <a:p>
            <a:pPr lvl="1"/>
            <a:r>
              <a:rPr lang="en-US" dirty="0" smtClean="0">
                <a:hlinkClick r:id="rId3"/>
              </a:rPr>
              <a:t>http://gwrf.twgrid.org</a:t>
            </a:r>
            <a:endParaRPr lang="en-US" dirty="0" smtClean="0"/>
          </a:p>
          <a:p>
            <a:r>
              <a:rPr lang="en-US" dirty="0" smtClean="0"/>
              <a:t>Dust Transportation and Urban Heat Island Effect simulation are under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840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9195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8000"/>
                </a:solidFill>
              </a:rPr>
              <a:t>To Do List</a:t>
            </a:r>
            <a:endParaRPr lang="en-US" b="1" dirty="0">
              <a:solidFill>
                <a:srgbClr val="FF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2195"/>
            <a:ext cx="8229600" cy="5121327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Open and Widening Collaboration</a:t>
            </a:r>
          </a:p>
          <a:p>
            <a:pPr lvl="1"/>
            <a:r>
              <a:rPr lang="en-US" dirty="0" smtClean="0"/>
              <a:t>Invite APGI and any Asia partners to join the DMCC and bring their projects</a:t>
            </a:r>
          </a:p>
          <a:p>
            <a:pPr lvl="1"/>
            <a:r>
              <a:rPr lang="en-US" dirty="0" smtClean="0"/>
              <a:t>Partner with EGI-Engage and EGI and EU related projects and leverage existing technology and expertise</a:t>
            </a:r>
          </a:p>
          <a:p>
            <a:pPr lvl="1"/>
            <a:r>
              <a:rPr lang="en-US" dirty="0" smtClean="0"/>
              <a:t>Other related efforts</a:t>
            </a:r>
          </a:p>
          <a:p>
            <a:r>
              <a:rPr lang="en-US" dirty="0" smtClean="0"/>
              <a:t>Survey: will rely on Alex</a:t>
            </a:r>
          </a:p>
          <a:p>
            <a:r>
              <a:rPr lang="en-US" dirty="0" smtClean="0"/>
              <a:t>Soundscape: understand characteristics of soundscape across spatial-temporal scale by studying impact of soundscape on human and organism and vice versa</a:t>
            </a:r>
          </a:p>
          <a:p>
            <a:pPr lvl="1"/>
            <a:r>
              <a:rPr lang="en-US" dirty="0" smtClean="0"/>
              <a:t>PH, VN, MY, TH and TW had been collecting data</a:t>
            </a:r>
          </a:p>
          <a:p>
            <a:pPr lvl="1"/>
            <a:r>
              <a:rPr lang="en-US" dirty="0" smtClean="0"/>
              <a:t>Partnership </a:t>
            </a:r>
            <a:r>
              <a:rPr lang="en-US" dirty="0" smtClean="0"/>
              <a:t>is</a:t>
            </a:r>
            <a:r>
              <a:rPr lang="en-US" dirty="0" smtClean="0"/>
              <a:t> opening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370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294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8000"/>
                </a:solidFill>
              </a:rPr>
              <a:t>Next Meeting &amp; Future Events</a:t>
            </a:r>
            <a:endParaRPr lang="en-US" b="1" dirty="0">
              <a:solidFill>
                <a:srgbClr val="FF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May </a:t>
            </a:r>
            <a:r>
              <a:rPr lang="en-US" dirty="0"/>
              <a:t>12: Progress </a:t>
            </a:r>
            <a:r>
              <a:rPr lang="en-US" dirty="0" smtClean="0"/>
              <a:t>Checking</a:t>
            </a:r>
          </a:p>
          <a:p>
            <a:r>
              <a:rPr lang="en-US" dirty="0" smtClean="0"/>
              <a:t>May 18-22, EGI Conference, Lisbon, PT</a:t>
            </a:r>
          </a:p>
          <a:p>
            <a:pPr lvl="1"/>
            <a:r>
              <a:rPr lang="en-US" dirty="0" smtClean="0"/>
              <a:t>DMCC Meeting at 1700 (CEST), May 18</a:t>
            </a:r>
          </a:p>
          <a:p>
            <a:r>
              <a:rPr lang="en-US" dirty="0" smtClean="0"/>
              <a:t>May 26, Progress Checking</a:t>
            </a:r>
          </a:p>
          <a:p>
            <a:r>
              <a:rPr lang="en-US" dirty="0" smtClean="0"/>
              <a:t>June 9, Progress Checking</a:t>
            </a:r>
          </a:p>
          <a:p>
            <a:r>
              <a:rPr lang="en-US" dirty="0" smtClean="0"/>
              <a:t>June 23, Progress Checking</a:t>
            </a:r>
          </a:p>
          <a:p>
            <a:r>
              <a:rPr lang="en-US" dirty="0" smtClean="0"/>
              <a:t>Aug. 10-14, APAN40, Kuala Lumpur, MY</a:t>
            </a:r>
          </a:p>
          <a:p>
            <a:pPr lvl="1"/>
            <a:r>
              <a:rPr lang="en-US" dirty="0" smtClean="0"/>
              <a:t>DMCC face-to-face meeting</a:t>
            </a:r>
          </a:p>
          <a:p>
            <a:r>
              <a:rPr lang="en-US" dirty="0" smtClean="0"/>
              <a:t>Environmental Computing Workshop, ISGC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038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619</Words>
  <Application>Microsoft Macintosh PowerPoint</Application>
  <PresentationFormat>On-screen Show (4:3)</PresentationFormat>
  <Paragraphs>101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Disaster Mitigation Competence Centre Project Meeting  Coordinator: Simon Lin</vt:lpstr>
      <vt:lpstr>Agenda</vt:lpstr>
      <vt:lpstr>From Previous Meeting  (April 28, 2015) Agenda &amp; Meeting Materials:  https://indico.egi.eu/indico/conferenceDisplay.py?confId=2522</vt:lpstr>
      <vt:lpstr>Partner Contributions</vt:lpstr>
      <vt:lpstr>Proposed Targets</vt:lpstr>
      <vt:lpstr>Requirements Analysis and Scenario Design</vt:lpstr>
      <vt:lpstr>Simulation Portal Status</vt:lpstr>
      <vt:lpstr>To Do List</vt:lpstr>
      <vt:lpstr>Next Meeting &amp; Future Events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</dc:creator>
  <cp:lastModifiedBy>Mac</cp:lastModifiedBy>
  <cp:revision>21</cp:revision>
  <dcterms:created xsi:type="dcterms:W3CDTF">2015-05-10T14:27:49Z</dcterms:created>
  <dcterms:modified xsi:type="dcterms:W3CDTF">2015-05-12T07:01:52Z</dcterms:modified>
</cp:coreProperties>
</file>