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914A88-9238-4702-BB54-D6D5D3A7BC04}"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1101468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14A88-9238-4702-BB54-D6D5D3A7BC04}"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514748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14A88-9238-4702-BB54-D6D5D3A7BC04}"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128368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14A88-9238-4702-BB54-D6D5D3A7BC04}"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291258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914A88-9238-4702-BB54-D6D5D3A7BC04}"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705055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914A88-9238-4702-BB54-D6D5D3A7BC04}"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1669719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914A88-9238-4702-BB54-D6D5D3A7BC04}" type="datetimeFigureOut">
              <a:rPr lang="en-US" smtClean="0"/>
              <a:t>5/12/2015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360332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914A88-9238-4702-BB54-D6D5D3A7BC04}" type="datetimeFigureOut">
              <a:rPr lang="en-US" smtClean="0"/>
              <a:t>5/12/2015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210994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914A88-9238-4702-BB54-D6D5D3A7BC04}" type="datetimeFigureOut">
              <a:rPr lang="en-US" smtClean="0"/>
              <a:t>5/12/2015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3226442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14A88-9238-4702-BB54-D6D5D3A7BC04}"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1219162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14A88-9238-4702-BB54-D6D5D3A7BC04}"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7C983-7B6C-4EF9-AC09-C600C5583CCD}" type="slidenum">
              <a:rPr lang="en-US" smtClean="0"/>
              <a:t>‹#›</a:t>
            </a:fld>
            <a:endParaRPr lang="en-US"/>
          </a:p>
        </p:txBody>
      </p:sp>
    </p:spTree>
    <p:extLst>
      <p:ext uri="{BB962C8B-B14F-4D97-AF65-F5344CB8AC3E}">
        <p14:creationId xmlns:p14="http://schemas.microsoft.com/office/powerpoint/2010/main" val="14251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914A88-9238-4702-BB54-D6D5D3A7BC04}" type="datetimeFigureOut">
              <a:rPr lang="en-US" smtClean="0"/>
              <a:t>5/12/2015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7C983-7B6C-4EF9-AC09-C600C5583CCD}" type="slidenum">
              <a:rPr lang="en-US" smtClean="0"/>
              <a:t>‹#›</a:t>
            </a:fld>
            <a:endParaRPr lang="en-US"/>
          </a:p>
        </p:txBody>
      </p:sp>
    </p:spTree>
    <p:extLst>
      <p:ext uri="{BB962C8B-B14F-4D97-AF65-F5344CB8AC3E}">
        <p14:creationId xmlns:p14="http://schemas.microsoft.com/office/powerpoint/2010/main" val="116317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55600"/>
            <a:ext cx="10515600" cy="1325563"/>
          </a:xfrm>
        </p:spPr>
        <p:txBody>
          <a:bodyPr>
            <a:normAutofit/>
          </a:bodyPr>
          <a:lstStyle/>
          <a:p>
            <a:r>
              <a:rPr lang="en-US" sz="2800" b="1" dirty="0" smtClean="0"/>
              <a:t>Update, 12 May 2014</a:t>
            </a:r>
            <a:br>
              <a:rPr lang="en-US" sz="2800" b="1" dirty="0" smtClean="0"/>
            </a:br>
            <a:r>
              <a:rPr lang="en-US" sz="2800" b="1" dirty="0" smtClean="0"/>
              <a:t>Dr. Rafael P. Saldaña, </a:t>
            </a:r>
            <a:r>
              <a:rPr lang="en-US" sz="2800" b="1" dirty="0" err="1" smtClean="0"/>
              <a:t>Ateneo</a:t>
            </a:r>
            <a:r>
              <a:rPr lang="en-US" sz="2800" b="1" dirty="0" smtClean="0"/>
              <a:t> de Manila University (ADMU, Philippines)</a:t>
            </a:r>
            <a:endParaRPr lang="en-US" sz="2800" b="1" dirty="0"/>
          </a:p>
        </p:txBody>
      </p:sp>
      <p:sp>
        <p:nvSpPr>
          <p:cNvPr id="5" name="Text Placeholder 4"/>
          <p:cNvSpPr>
            <a:spLocks noGrp="1"/>
          </p:cNvSpPr>
          <p:nvPr>
            <p:ph type="body" idx="1"/>
          </p:nvPr>
        </p:nvSpPr>
        <p:spPr>
          <a:xfrm>
            <a:off x="839788" y="1455313"/>
            <a:ext cx="5157787" cy="425002"/>
          </a:xfrm>
        </p:spPr>
        <p:txBody>
          <a:bodyPr/>
          <a:lstStyle/>
          <a:p>
            <a:r>
              <a:rPr lang="en-US" dirty="0" smtClean="0"/>
              <a:t>Tsunamis in the Philippines</a:t>
            </a:r>
            <a:endParaRPr lang="en-US" dirty="0"/>
          </a:p>
        </p:txBody>
      </p:sp>
      <p:sp>
        <p:nvSpPr>
          <p:cNvPr id="6" name="Content Placeholder 5"/>
          <p:cNvSpPr>
            <a:spLocks noGrp="1"/>
          </p:cNvSpPr>
          <p:nvPr>
            <p:ph sz="half" idx="2"/>
          </p:nvPr>
        </p:nvSpPr>
        <p:spPr>
          <a:xfrm>
            <a:off x="839788" y="1880315"/>
            <a:ext cx="5157787" cy="4309348"/>
          </a:xfrm>
        </p:spPr>
        <p:txBody>
          <a:bodyPr>
            <a:normAutofit lnSpcReduction="10000"/>
          </a:bodyPr>
          <a:lstStyle/>
          <a:p>
            <a:pPr marL="0" indent="0">
              <a:buNone/>
            </a:pPr>
            <a:r>
              <a:rPr lang="en-US" sz="1600" b="1" dirty="0" smtClean="0"/>
              <a:t>1976</a:t>
            </a:r>
            <a:r>
              <a:rPr lang="en-US" sz="1200" b="1" dirty="0" smtClean="0"/>
              <a:t>: On August 16, 1976 at 12:11 A.M., a devastating earthquake of 7.9 hit the island of Mindanao, Philippines. It created a tsunami that devastated more than 700 km of coastline bordering Moro Gulf in the North Celebes Sea. An estimated number of victims for this tragedy left 5,000 dead, 2,200 missing or presumed dead, more than 9,500 injured and a total of 93,500 people were left homeless. It devastated the cities of </a:t>
            </a:r>
            <a:r>
              <a:rPr lang="en-US" sz="1200" b="1" dirty="0" err="1" smtClean="0"/>
              <a:t>Cotabato</a:t>
            </a:r>
            <a:r>
              <a:rPr lang="en-US" sz="1200" b="1" dirty="0" smtClean="0"/>
              <a:t>, </a:t>
            </a:r>
            <a:r>
              <a:rPr lang="en-US" sz="1200" b="1" dirty="0" err="1" smtClean="0"/>
              <a:t>Pagadian</a:t>
            </a:r>
            <a:r>
              <a:rPr lang="en-US" sz="1200" b="1" dirty="0" smtClean="0"/>
              <a:t>, and </a:t>
            </a:r>
            <a:r>
              <a:rPr lang="en-US" sz="1200" b="1" dirty="0" err="1" smtClean="0"/>
              <a:t>Zamboanga</a:t>
            </a:r>
            <a:r>
              <a:rPr lang="en-US" sz="1200" b="1" dirty="0" smtClean="0"/>
              <a:t>, and the provinces of Basilan, </a:t>
            </a:r>
            <a:r>
              <a:rPr lang="en-US" sz="1200" b="1" dirty="0" err="1" smtClean="0"/>
              <a:t>Lanao</a:t>
            </a:r>
            <a:r>
              <a:rPr lang="en-US" sz="1200" b="1" dirty="0" smtClean="0"/>
              <a:t> del Norte, </a:t>
            </a:r>
            <a:r>
              <a:rPr lang="en-US" sz="1200" b="1" dirty="0" err="1" smtClean="0"/>
              <a:t>Lanao</a:t>
            </a:r>
            <a:r>
              <a:rPr lang="en-US" sz="1200" b="1" dirty="0" smtClean="0"/>
              <a:t> del Sur, </a:t>
            </a:r>
            <a:r>
              <a:rPr lang="en-US" sz="1200" b="1" dirty="0" err="1" smtClean="0"/>
              <a:t>Maguindanao</a:t>
            </a:r>
            <a:r>
              <a:rPr lang="en-US" sz="1200" b="1" dirty="0" smtClean="0"/>
              <a:t>, Sultan </a:t>
            </a:r>
            <a:r>
              <a:rPr lang="en-US" sz="1200" b="1" dirty="0" err="1" smtClean="0"/>
              <a:t>Kudarat</a:t>
            </a:r>
            <a:r>
              <a:rPr lang="en-US" sz="1200" b="1" dirty="0" smtClean="0"/>
              <a:t>, Sulu, and </a:t>
            </a:r>
            <a:r>
              <a:rPr lang="en-US" sz="1200" b="1" dirty="0" err="1" smtClean="0"/>
              <a:t>Zamboanga</a:t>
            </a:r>
            <a:r>
              <a:rPr lang="en-US" sz="1200" b="1" dirty="0" smtClean="0"/>
              <a:t> del Sur.</a:t>
            </a:r>
          </a:p>
          <a:p>
            <a:pPr marL="0" indent="0">
              <a:buNone/>
            </a:pPr>
            <a:r>
              <a:rPr lang="en-US" sz="1700" b="1" dirty="0" smtClean="0"/>
              <a:t>1994</a:t>
            </a:r>
            <a:r>
              <a:rPr lang="en-US" sz="1200" b="1" dirty="0" smtClean="0"/>
              <a:t>: Prior to March 2011, the last recorded tsunami in the Philippines, that actually caused loss of life, occurred in the Verde Island Passage (between </a:t>
            </a:r>
            <a:r>
              <a:rPr lang="en-US" sz="1200" b="1" dirty="0" err="1" smtClean="0"/>
              <a:t>Batangas</a:t>
            </a:r>
            <a:r>
              <a:rPr lang="en-US" sz="1200" b="1" dirty="0" smtClean="0"/>
              <a:t> &amp; Mindoro Island, affecting Puerto </a:t>
            </a:r>
            <a:r>
              <a:rPr lang="en-US" sz="1200" b="1" dirty="0" err="1" smtClean="0"/>
              <a:t>Galera</a:t>
            </a:r>
            <a:r>
              <a:rPr lang="en-US" sz="1200" b="1" dirty="0" smtClean="0"/>
              <a:t>) in the early morning of 15th November 1994, originating from a 7.1 magnitude (Richter) earthquake, 11 KM West of the </a:t>
            </a:r>
            <a:r>
              <a:rPr lang="en-US" sz="1200" b="1" dirty="0" err="1" smtClean="0"/>
              <a:t>Baco</a:t>
            </a:r>
            <a:r>
              <a:rPr lang="en-US" sz="1200" b="1" dirty="0" smtClean="0"/>
              <a:t> Islands, according to the Philippine Institute of Volcanology and Seismology. The tsunami waves, resulting from the 7.1 magnitude earthquake, were measured at 6 meters in many areas when they reached land, but up to 8.5 meters in a few locations (primarily the </a:t>
            </a:r>
            <a:r>
              <a:rPr lang="en-US" sz="1200" b="1" dirty="0" err="1" smtClean="0"/>
              <a:t>Baco</a:t>
            </a:r>
            <a:r>
              <a:rPr lang="en-US" sz="1200" b="1" dirty="0" smtClean="0"/>
              <a:t> islands) where the bathymetry was favorable; the tsunami waves reached up to 250 meters inland in areas that faced the earthquake epicenter. The death toll was 41 people.</a:t>
            </a:r>
            <a:endParaRPr lang="en-US" sz="1200" b="1" dirty="0"/>
          </a:p>
          <a:p>
            <a:pPr marL="0" indent="0">
              <a:buNone/>
            </a:pPr>
            <a:r>
              <a:rPr lang="en-US" sz="1600" b="1" dirty="0" smtClean="0"/>
              <a:t>2011</a:t>
            </a:r>
            <a:r>
              <a:rPr lang="en-US" sz="1200" dirty="0" smtClean="0"/>
              <a:t>: </a:t>
            </a:r>
            <a:r>
              <a:rPr lang="en-US" sz="1200" b="1" dirty="0" smtClean="0"/>
              <a:t>The last measurable tsunami in the Philippines affected the northern and the eastern seaboards on 11th March, 2011. In that event, tsunami waves of around half a meter, resulting from a relatively shallow and very large 8.9 magnitude earthquake off the coast off Miyagi prefecture, Honshu, Japan, arrived in the early evening and caused little or no damage, and no loss of life.</a:t>
            </a:r>
            <a:endParaRPr lang="en-US" sz="1200" b="1" dirty="0"/>
          </a:p>
        </p:txBody>
      </p:sp>
      <p:sp>
        <p:nvSpPr>
          <p:cNvPr id="7" name="Text Placeholder 6"/>
          <p:cNvSpPr>
            <a:spLocks noGrp="1"/>
          </p:cNvSpPr>
          <p:nvPr>
            <p:ph type="body" sz="quarter" idx="3"/>
          </p:nvPr>
        </p:nvSpPr>
        <p:spPr>
          <a:xfrm>
            <a:off x="6172200" y="1455313"/>
            <a:ext cx="5183188" cy="772732"/>
          </a:xfrm>
        </p:spPr>
        <p:txBody>
          <a:bodyPr/>
          <a:lstStyle/>
          <a:p>
            <a:r>
              <a:rPr lang="en-US" dirty="0" smtClean="0"/>
              <a:t>Research Initiatives on Tsunamis in the Philippines</a:t>
            </a:r>
            <a:endParaRPr lang="en-US" dirty="0"/>
          </a:p>
        </p:txBody>
      </p:sp>
      <p:sp>
        <p:nvSpPr>
          <p:cNvPr id="8" name="Content Placeholder 7"/>
          <p:cNvSpPr>
            <a:spLocks noGrp="1"/>
          </p:cNvSpPr>
          <p:nvPr>
            <p:ph sz="quarter" idx="4"/>
          </p:nvPr>
        </p:nvSpPr>
        <p:spPr>
          <a:xfrm>
            <a:off x="6172200" y="2331076"/>
            <a:ext cx="5183188" cy="3858587"/>
          </a:xfrm>
        </p:spPr>
        <p:txBody>
          <a:bodyPr>
            <a:normAutofit lnSpcReduction="10000"/>
          </a:bodyPr>
          <a:lstStyle/>
          <a:p>
            <a:r>
              <a:rPr lang="en-US" sz="1800" b="1" dirty="0" smtClean="0"/>
              <a:t>Tsunami Hazard Assessment and Mitigation Program </a:t>
            </a:r>
            <a:r>
              <a:rPr lang="en-US" sz="1800" dirty="0" smtClean="0"/>
              <a:t>c/o </a:t>
            </a:r>
            <a:r>
              <a:rPr lang="en-US" sz="1800" i="1" dirty="0" smtClean="0"/>
              <a:t>Philippine Institute of Volcanology and Seismology (PHIVOCS)</a:t>
            </a:r>
            <a:r>
              <a:rPr lang="en-US" sz="1800" dirty="0" smtClean="0"/>
              <a:t>. </a:t>
            </a:r>
            <a:r>
              <a:rPr lang="en-US" sz="1800" b="1" dirty="0" smtClean="0"/>
              <a:t>Objectives</a:t>
            </a:r>
            <a:r>
              <a:rPr lang="en-US" sz="1800" dirty="0" smtClean="0"/>
              <a:t>: </a:t>
            </a:r>
            <a:r>
              <a:rPr lang="en-US" sz="1400" b="1" dirty="0" smtClean="0"/>
              <a:t>(1) Survey and mapping of known areas affected by major tsunami in the Philippines; (2) Delineate tsunami –prone areas through the utilization of available remotely-sensed data; (3) Undertake trenching and coring activities on areas with tsunami de[posit; (4) Assess and design tsunami safety structures for local inhabitants; (5) Incorporate all vital results of the project in educational materials, meetings, and seminar-workshop to inform and educate local inhabitants about their risk in future tsunami events and how they could cope and mitigate possible damage.</a:t>
            </a:r>
          </a:p>
          <a:p>
            <a:r>
              <a:rPr lang="en-US" sz="1800" b="1" dirty="0" smtClean="0"/>
              <a:t>Assessment of the Tsunami Alert in Eastern Samar and Leyte Islands, Philippines. A Project of the German Cooperation (GIZ), published in August 31, 2012.</a:t>
            </a:r>
          </a:p>
          <a:p>
            <a:endParaRPr lang="en-US" sz="1200" dirty="0"/>
          </a:p>
        </p:txBody>
      </p:sp>
    </p:spTree>
    <p:extLst>
      <p:ext uri="{BB962C8B-B14F-4D97-AF65-F5344CB8AC3E}">
        <p14:creationId xmlns:p14="http://schemas.microsoft.com/office/powerpoint/2010/main" val="734007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499</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Update, 12 May 2014 Dr. Rafael P. Saldaña, Ateneo de Manila University (ADMU, Philippines)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12 May 2014 Dr. Rafael P. Saldaña, Ateneo de Manila University (ADMU, Philippines)</dc:title>
  <dc:creator>Rafael Saldaña</dc:creator>
  <cp:lastModifiedBy>Rafael Saldaña</cp:lastModifiedBy>
  <cp:revision>13</cp:revision>
  <dcterms:created xsi:type="dcterms:W3CDTF">2015-05-12T07:11:46Z</dcterms:created>
  <dcterms:modified xsi:type="dcterms:W3CDTF">2015-05-12T07:31:09Z</dcterms:modified>
</cp:coreProperties>
</file>