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57" r:id="rId4"/>
    <p:sldId id="263" r:id="rId5"/>
    <p:sldId id="266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6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12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20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26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32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40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44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52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04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6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25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9"/>
            <a:ext cx="2925762" cy="832167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9"/>
            <a:ext cx="8624888" cy="832167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7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44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9"/>
            <a:ext cx="5775325" cy="6435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1" y="2276479"/>
            <a:ext cx="5775325" cy="6435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5/18/15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60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6" indent="0">
              <a:buNone/>
              <a:defRPr sz="2000" b="1"/>
            </a:lvl2pPr>
            <a:lvl3pPr marL="914212" indent="0">
              <a:buNone/>
              <a:defRPr sz="1800" b="1"/>
            </a:lvl3pPr>
            <a:lvl4pPr marL="1371320" indent="0">
              <a:buNone/>
              <a:defRPr sz="1600" b="1"/>
            </a:lvl4pPr>
            <a:lvl5pPr marL="1828426" indent="0">
              <a:buNone/>
              <a:defRPr sz="1600" b="1"/>
            </a:lvl5pPr>
            <a:lvl6pPr marL="2285532" indent="0">
              <a:buNone/>
              <a:defRPr sz="1600" b="1"/>
            </a:lvl6pPr>
            <a:lvl7pPr marL="2742640" indent="0">
              <a:buNone/>
              <a:defRPr sz="1600" b="1"/>
            </a:lvl7pPr>
            <a:lvl8pPr marL="3199744" indent="0">
              <a:buNone/>
              <a:defRPr sz="1600" b="1"/>
            </a:lvl8pPr>
            <a:lvl9pPr marL="3656852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6" indent="0">
              <a:buNone/>
              <a:defRPr sz="2000" b="1"/>
            </a:lvl2pPr>
            <a:lvl3pPr marL="914212" indent="0">
              <a:buNone/>
              <a:defRPr sz="1800" b="1"/>
            </a:lvl3pPr>
            <a:lvl4pPr marL="1371320" indent="0">
              <a:buNone/>
              <a:defRPr sz="1600" b="1"/>
            </a:lvl4pPr>
            <a:lvl5pPr marL="1828426" indent="0">
              <a:buNone/>
              <a:defRPr sz="1600" b="1"/>
            </a:lvl5pPr>
            <a:lvl6pPr marL="2285532" indent="0">
              <a:buNone/>
              <a:defRPr sz="1600" b="1"/>
            </a:lvl6pPr>
            <a:lvl7pPr marL="2742640" indent="0">
              <a:buNone/>
              <a:defRPr sz="1600" b="1"/>
            </a:lvl7pPr>
            <a:lvl8pPr marL="3199744" indent="0">
              <a:buNone/>
              <a:defRPr sz="1600" b="1"/>
            </a:lvl8pPr>
            <a:lvl9pPr marL="3656852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5/18/15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64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5/18/15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26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5/18/15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0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6" indent="0">
              <a:buNone/>
              <a:defRPr sz="1200"/>
            </a:lvl2pPr>
            <a:lvl3pPr marL="914212" indent="0">
              <a:buNone/>
              <a:defRPr sz="1000"/>
            </a:lvl3pPr>
            <a:lvl4pPr marL="1371320" indent="0">
              <a:buNone/>
              <a:defRPr sz="900"/>
            </a:lvl4pPr>
            <a:lvl5pPr marL="1828426" indent="0">
              <a:buNone/>
              <a:defRPr sz="900"/>
            </a:lvl5pPr>
            <a:lvl6pPr marL="2285532" indent="0">
              <a:buNone/>
              <a:defRPr sz="900"/>
            </a:lvl6pPr>
            <a:lvl7pPr marL="2742640" indent="0">
              <a:buNone/>
              <a:defRPr sz="900"/>
            </a:lvl7pPr>
            <a:lvl8pPr marL="3199744" indent="0">
              <a:buNone/>
              <a:defRPr sz="900"/>
            </a:lvl8pPr>
            <a:lvl9pPr marL="3656852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5/18/15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3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06" indent="0">
              <a:buNone/>
              <a:defRPr sz="2800"/>
            </a:lvl2pPr>
            <a:lvl3pPr marL="914212" indent="0">
              <a:buNone/>
              <a:defRPr sz="2400"/>
            </a:lvl3pPr>
            <a:lvl4pPr marL="1371320" indent="0">
              <a:buNone/>
              <a:defRPr sz="2000"/>
            </a:lvl4pPr>
            <a:lvl5pPr marL="1828426" indent="0">
              <a:buNone/>
              <a:defRPr sz="2000"/>
            </a:lvl5pPr>
            <a:lvl6pPr marL="2285532" indent="0">
              <a:buNone/>
              <a:defRPr sz="2000"/>
            </a:lvl6pPr>
            <a:lvl7pPr marL="2742640" indent="0">
              <a:buNone/>
              <a:defRPr sz="2000"/>
            </a:lvl7pPr>
            <a:lvl8pPr marL="3199744" indent="0">
              <a:buNone/>
              <a:defRPr sz="2000"/>
            </a:lvl8pPr>
            <a:lvl9pPr marL="365685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6" indent="0">
              <a:buNone/>
              <a:defRPr sz="1200"/>
            </a:lvl2pPr>
            <a:lvl3pPr marL="914212" indent="0">
              <a:buNone/>
              <a:defRPr sz="1000"/>
            </a:lvl3pPr>
            <a:lvl4pPr marL="1371320" indent="0">
              <a:buNone/>
              <a:defRPr sz="900"/>
            </a:lvl4pPr>
            <a:lvl5pPr marL="1828426" indent="0">
              <a:buNone/>
              <a:defRPr sz="900"/>
            </a:lvl5pPr>
            <a:lvl6pPr marL="2285532" indent="0">
              <a:buNone/>
              <a:defRPr sz="900"/>
            </a:lvl6pPr>
            <a:lvl7pPr marL="2742640" indent="0">
              <a:buNone/>
              <a:defRPr sz="900"/>
            </a:lvl7pPr>
            <a:lvl8pPr marL="3199744" indent="0">
              <a:buNone/>
              <a:defRPr sz="900"/>
            </a:lvl8pPr>
            <a:lvl9pPr marL="3656852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5/18/15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8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1" tIns="45711" rIns="91421" bIns="45711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21" tIns="45711" rIns="91421" bIns="45711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21" tIns="45711" rIns="91421" bIns="4571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4D27E-AF75-3149-98DA-6DD6CAF6B77B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354"/>
            <a:ext cx="2895600" cy="365125"/>
          </a:xfrm>
          <a:prstGeom prst="rect">
            <a:avLst/>
          </a:prstGeom>
        </p:spPr>
        <p:txBody>
          <a:bodyPr vert="horz" lIns="91421" tIns="45711" rIns="91421" bIns="4571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21" tIns="45711" rIns="91421" bIns="4571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1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10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0" indent="-342830" algn="l" defTabSz="45710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98" indent="-285692" algn="l" defTabSz="457106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65" indent="-228552" algn="l" defTabSz="457106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72" indent="-228552" algn="l" defTabSz="457106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80" indent="-228552" algn="l" defTabSz="457106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87" indent="-228552" algn="l" defTabSz="457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92" indent="-228552" algn="l" defTabSz="457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99" indent="-228552" algn="l" defTabSz="457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04" indent="-228552" algn="l" defTabSz="457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6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2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0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26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32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40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44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52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ctrTitle"/>
          </p:nvPr>
        </p:nvSpPr>
        <p:spPr>
          <a:xfrm>
            <a:off x="515155" y="941155"/>
            <a:ext cx="8219583" cy="2659305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312026">
              <a:defRPr sz="1800" cap="none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FF8000"/>
                </a:solidFill>
              </a:rPr>
              <a:t>Disaster Mitigation</a:t>
            </a:r>
            <a:r>
              <a:rPr lang="en-US" sz="3800" b="1" dirty="0">
                <a:solidFill>
                  <a:srgbClr val="FF8000"/>
                </a:solidFill>
              </a:rPr>
              <a:t> </a:t>
            </a:r>
            <a:r>
              <a:rPr sz="3800" b="1" dirty="0">
                <a:solidFill>
                  <a:srgbClr val="FF8000"/>
                </a:solidFill>
              </a:rPr>
              <a:t>Competence Centre</a:t>
            </a:r>
            <a:r>
              <a:rPr lang="en-US" sz="3800" b="1" dirty="0">
                <a:solidFill>
                  <a:srgbClr val="FF8000"/>
                </a:solidFill>
              </a:rPr>
              <a:t/>
            </a:r>
            <a:br>
              <a:rPr lang="en-US" sz="3800" b="1" dirty="0">
                <a:solidFill>
                  <a:srgbClr val="FF8000"/>
                </a:solidFill>
              </a:rPr>
            </a:br>
            <a:r>
              <a:rPr lang="en-US" sz="3800" b="1" dirty="0">
                <a:solidFill>
                  <a:srgbClr val="FF8000"/>
                </a:solidFill>
              </a:rPr>
              <a:t>Project Meeting</a:t>
            </a:r>
            <a:endParaRPr sz="3800" b="1" dirty="0">
              <a:solidFill>
                <a:srgbClr val="FF8000"/>
              </a:solidFill>
            </a:endParaRPr>
          </a:p>
          <a:p>
            <a:pPr defTabSz="312026">
              <a:defRPr sz="1800" cap="none">
                <a:solidFill>
                  <a:srgbClr val="000000"/>
                </a:solidFill>
              </a:defRPr>
            </a:pPr>
            <a:endParaRPr sz="3800" b="1" dirty="0">
              <a:solidFill>
                <a:srgbClr val="FF8000"/>
              </a:solidFill>
            </a:endParaRPr>
          </a:p>
          <a:p>
            <a:pPr defTabSz="312026">
              <a:defRPr sz="1800" cap="none">
                <a:solidFill>
                  <a:srgbClr val="000000"/>
                </a:solidFill>
              </a:defRPr>
            </a:pPr>
            <a:r>
              <a:rPr sz="3100" b="1" dirty="0">
                <a:solidFill>
                  <a:schemeClr val="accent3">
                    <a:lumMod val="50000"/>
                  </a:schemeClr>
                </a:solidFill>
              </a:rPr>
              <a:t>Coordinator: Simon Lin</a:t>
            </a:r>
          </a:p>
        </p:txBody>
      </p:sp>
      <p:sp>
        <p:nvSpPr>
          <p:cNvPr id="33" name="Shape 33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lang="en-US" sz="2800" dirty="0">
              <a:solidFill>
                <a:srgbClr val="0433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0433FF"/>
                </a:solidFill>
              </a:rPr>
              <a:t>May </a:t>
            </a:r>
            <a:r>
              <a:rPr lang="en-US" sz="2800" dirty="0" smtClean="0">
                <a:solidFill>
                  <a:srgbClr val="0433FF"/>
                </a:solidFill>
              </a:rPr>
              <a:t>18</a:t>
            </a:r>
            <a:r>
              <a:rPr sz="2800" dirty="0" smtClean="0">
                <a:solidFill>
                  <a:srgbClr val="0433FF"/>
                </a:solidFill>
              </a:rPr>
              <a:t>, </a:t>
            </a:r>
            <a:r>
              <a:rPr sz="2800" dirty="0">
                <a:solidFill>
                  <a:srgbClr val="0433FF"/>
                </a:solidFill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8808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294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Agenda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509" y="1600208"/>
            <a:ext cx="8734738" cy="4765482"/>
          </a:xfrm>
        </p:spPr>
        <p:txBody>
          <a:bodyPr>
            <a:normAutofit lnSpcReduction="10000"/>
          </a:bodyPr>
          <a:lstStyle/>
          <a:p>
            <a:r>
              <a:rPr lang="en-US" sz="3400" dirty="0"/>
              <a:t>Introduction (Simon Lin)</a:t>
            </a:r>
          </a:p>
          <a:p>
            <a:r>
              <a:rPr lang="en-US" sz="3400" dirty="0"/>
              <a:t>From Previous Meeting on April 28, 2015 (Eric Yen)</a:t>
            </a:r>
          </a:p>
          <a:p>
            <a:r>
              <a:rPr lang="en-US" sz="3400" dirty="0"/>
              <a:t>Progress Report (Eric Yen)</a:t>
            </a:r>
          </a:p>
          <a:p>
            <a:r>
              <a:rPr lang="en-US" sz="3400" dirty="0"/>
              <a:t>Partner Status Report</a:t>
            </a:r>
          </a:p>
          <a:p>
            <a:r>
              <a:rPr lang="en-US" sz="3400" dirty="0"/>
              <a:t>Discussion </a:t>
            </a:r>
          </a:p>
          <a:p>
            <a:r>
              <a:rPr lang="en-US" sz="3400" dirty="0"/>
              <a:t>Future Events</a:t>
            </a:r>
          </a:p>
          <a:p>
            <a:r>
              <a:rPr lang="en-US" sz="3400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3643644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0"/>
            <a:ext cx="8229600" cy="1007145"/>
          </a:xfrm>
        </p:spPr>
        <p:txBody>
          <a:bodyPr>
            <a:normAutofit fontScale="90000"/>
          </a:bodyPr>
          <a:lstStyle/>
          <a:p>
            <a:r>
              <a:rPr lang="en-US" sz="4200" b="1" dirty="0">
                <a:solidFill>
                  <a:srgbClr val="FF8000"/>
                </a:solidFill>
              </a:rPr>
              <a:t>From Previous Meeting  </a:t>
            </a:r>
            <a:r>
              <a:rPr lang="en-US" sz="4200" b="1" dirty="0" smtClean="0">
                <a:solidFill>
                  <a:srgbClr val="FF8000"/>
                </a:solidFill>
              </a:rPr>
              <a:t>(May 12, </a:t>
            </a:r>
            <a:r>
              <a:rPr lang="en-US" sz="4200" b="1" dirty="0">
                <a:solidFill>
                  <a:srgbClr val="FF8000"/>
                </a:solidFill>
              </a:rPr>
              <a:t>2015)</a:t>
            </a:r>
            <a:br>
              <a:rPr lang="en-US" sz="4200" b="1" dirty="0">
                <a:solidFill>
                  <a:srgbClr val="FF8000"/>
                </a:solidFill>
              </a:rPr>
            </a:br>
            <a:r>
              <a:rPr lang="en-US" sz="2200" b="1" dirty="0">
                <a:solidFill>
                  <a:srgbClr val="FF8000"/>
                </a:solidFill>
              </a:rPr>
              <a:t>Agenda &amp; Meeting Materials: </a:t>
            </a:r>
            <a:br>
              <a:rPr lang="en-US" sz="2200" b="1" dirty="0">
                <a:solidFill>
                  <a:srgbClr val="FF8000"/>
                </a:solidFill>
              </a:rPr>
            </a:br>
            <a:r>
              <a:rPr lang="en-US" sz="2200" b="1" dirty="0">
                <a:solidFill>
                  <a:srgbClr val="FF8000"/>
                </a:solidFill>
              </a:rPr>
              <a:t>https://</a:t>
            </a:r>
            <a:r>
              <a:rPr lang="en-US" sz="2200" b="1" dirty="0" err="1">
                <a:solidFill>
                  <a:srgbClr val="FF8000"/>
                </a:solidFill>
              </a:rPr>
              <a:t>indico.egi.eu</a:t>
            </a:r>
            <a:r>
              <a:rPr lang="en-US" sz="2200" b="1" dirty="0">
                <a:solidFill>
                  <a:srgbClr val="FF8000"/>
                </a:solidFill>
              </a:rPr>
              <a:t>/</a:t>
            </a:r>
            <a:r>
              <a:rPr lang="en-US" sz="2200" b="1" dirty="0" err="1">
                <a:solidFill>
                  <a:srgbClr val="FF8000"/>
                </a:solidFill>
              </a:rPr>
              <a:t>indico</a:t>
            </a:r>
            <a:r>
              <a:rPr lang="en-US" sz="2200" b="1" dirty="0">
                <a:solidFill>
                  <a:srgbClr val="FF8000"/>
                </a:solidFill>
              </a:rPr>
              <a:t>/</a:t>
            </a:r>
            <a:r>
              <a:rPr lang="en-US" sz="2200" b="1" dirty="0" err="1">
                <a:solidFill>
                  <a:srgbClr val="FF8000"/>
                </a:solidFill>
              </a:rPr>
              <a:t>conferenceDisplay.py?confId</a:t>
            </a:r>
            <a:r>
              <a:rPr lang="en-US" sz="2200" b="1" dirty="0">
                <a:solidFill>
                  <a:srgbClr val="FF8000"/>
                </a:solidFill>
              </a:rPr>
              <a:t>=</a:t>
            </a:r>
            <a:r>
              <a:rPr lang="en-US" sz="2200" b="1" dirty="0" smtClean="0">
                <a:solidFill>
                  <a:srgbClr val="FF8000"/>
                </a:solidFill>
              </a:rPr>
              <a:t>2533</a:t>
            </a:r>
            <a:endParaRPr lang="en-US" sz="2200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854" y="1149048"/>
            <a:ext cx="8677498" cy="5708953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Participants: Rafael (AMU, PH), </a:t>
            </a:r>
            <a:r>
              <a:rPr lang="en-US" sz="2400" dirty="0" smtClean="0"/>
              <a:t>John (ASTI, PH), Rahim </a:t>
            </a:r>
            <a:r>
              <a:rPr lang="en-US" sz="2400" dirty="0"/>
              <a:t>(MY), </a:t>
            </a:r>
            <a:r>
              <a:rPr lang="en-US" sz="2400" dirty="0" err="1" smtClean="0"/>
              <a:t>Sornthep</a:t>
            </a:r>
            <a:r>
              <a:rPr lang="en-US" sz="2400" dirty="0" smtClean="0"/>
              <a:t> (NECTEC, TH)</a:t>
            </a:r>
            <a:r>
              <a:rPr lang="en-US" sz="2400" dirty="0"/>
              <a:t>, </a:t>
            </a:r>
            <a:r>
              <a:rPr lang="en-US" sz="2400" dirty="0" err="1" smtClean="0"/>
              <a:t>Cerlane</a:t>
            </a:r>
            <a:r>
              <a:rPr lang="en-US" sz="2400" dirty="0" smtClean="0"/>
              <a:t> (LRZ, DE), Simon</a:t>
            </a:r>
            <a:r>
              <a:rPr lang="en-US" sz="2400" dirty="0"/>
              <a:t>, Stella, Vicky, Angelina, Eric (ASGC)</a:t>
            </a:r>
          </a:p>
          <a:p>
            <a:pPr lvl="1"/>
            <a:r>
              <a:rPr lang="en-US" sz="2400" dirty="0"/>
              <a:t>Apology: </a:t>
            </a:r>
            <a:r>
              <a:rPr lang="en-US" sz="2400" dirty="0" smtClean="0"/>
              <a:t>ID</a:t>
            </a:r>
            <a:endParaRPr lang="en-US" sz="2400" dirty="0"/>
          </a:p>
          <a:p>
            <a:r>
              <a:rPr lang="en-US" sz="2400" dirty="0"/>
              <a:t>Progress Report (Eric)</a:t>
            </a:r>
          </a:p>
          <a:p>
            <a:pPr lvl="1"/>
            <a:r>
              <a:rPr lang="en-US" sz="2000" dirty="0" smtClean="0"/>
              <a:t>Summary of partner contributions plan</a:t>
            </a:r>
          </a:p>
          <a:p>
            <a:pPr lvl="1"/>
            <a:r>
              <a:rPr lang="en-US" sz="2000" dirty="0" smtClean="0"/>
              <a:t>Designed target and scenario-oriented case studies</a:t>
            </a:r>
          </a:p>
          <a:p>
            <a:pPr lvl="1"/>
            <a:r>
              <a:rPr lang="en-US" sz="2000" dirty="0" smtClean="0"/>
              <a:t>Simulation portal status</a:t>
            </a:r>
          </a:p>
          <a:p>
            <a:pPr lvl="1"/>
            <a:r>
              <a:rPr lang="en-US" sz="2000" dirty="0" smtClean="0"/>
              <a:t>Open collaboration approaches</a:t>
            </a:r>
          </a:p>
          <a:p>
            <a:pPr lvl="1"/>
            <a:r>
              <a:rPr lang="en-US" sz="2000" dirty="0" smtClean="0"/>
              <a:t>Soundscape welcomes regional participations</a:t>
            </a:r>
            <a:endParaRPr lang="en-US" sz="2000" dirty="0"/>
          </a:p>
          <a:p>
            <a:r>
              <a:rPr lang="en-US" sz="2400" dirty="0"/>
              <a:t>Partner Status Report: </a:t>
            </a:r>
          </a:p>
          <a:p>
            <a:pPr lvl="1"/>
            <a:r>
              <a:rPr lang="en-US" sz="2000" dirty="0" smtClean="0"/>
              <a:t>MY: </a:t>
            </a:r>
            <a:r>
              <a:rPr lang="en-US" sz="2000" dirty="0" smtClean="0"/>
              <a:t>started from the flooding cases happened in 15 Dec ‘14 – 3 Jan ‘15.</a:t>
            </a:r>
            <a:endParaRPr lang="en-US" sz="2000" dirty="0" smtClean="0"/>
          </a:p>
          <a:p>
            <a:pPr lvl="1"/>
            <a:r>
              <a:rPr lang="en-US" sz="2000" dirty="0" smtClean="0"/>
              <a:t>PH: </a:t>
            </a:r>
            <a:r>
              <a:rPr lang="en-US" sz="2000" dirty="0" smtClean="0"/>
              <a:t>tsunami (AMU), earthquake </a:t>
            </a:r>
            <a:r>
              <a:rPr lang="en-US" sz="2000" smtClean="0"/>
              <a:t>and tsunami (ASTI)</a:t>
            </a:r>
            <a:endParaRPr lang="en-US" sz="2000" dirty="0"/>
          </a:p>
          <a:p>
            <a:pPr lvl="1"/>
            <a:r>
              <a:rPr lang="en-US" sz="2000" dirty="0"/>
              <a:t>TH: case study -- The severe flooding event in 2011 caused by tropical storm</a:t>
            </a:r>
          </a:p>
          <a:p>
            <a:r>
              <a:rPr lang="en-US" sz="2400" dirty="0"/>
              <a:t>Future Events</a:t>
            </a:r>
          </a:p>
          <a:p>
            <a:pPr lvl="1"/>
            <a:r>
              <a:rPr lang="en-US" sz="2000" dirty="0"/>
              <a:t>DMCC meeting at 1700 (CEST) of May </a:t>
            </a:r>
            <a:r>
              <a:rPr lang="en-US" sz="2000" dirty="0" smtClean="0"/>
              <a:t>18 </a:t>
            </a:r>
            <a:r>
              <a:rPr lang="en-US" sz="2000" dirty="0"/>
              <a:t>at EGI Conference in Lisbon</a:t>
            </a:r>
          </a:p>
          <a:p>
            <a:pPr lvl="1"/>
            <a:r>
              <a:rPr lang="en-US" sz="2000" dirty="0"/>
              <a:t>DMCC face-to-face meeting at APAN40 (10-14 Aug. 2015)  in Kuala Lumpur, Malaysia </a:t>
            </a:r>
          </a:p>
          <a:p>
            <a:r>
              <a:rPr lang="en-US" sz="2400" dirty="0"/>
              <a:t>Next Meeting: 1600-1730 (Taiwan Time), May </a:t>
            </a:r>
            <a:r>
              <a:rPr lang="en-US" sz="2400" dirty="0" smtClean="0"/>
              <a:t>18, </a:t>
            </a:r>
            <a:r>
              <a:rPr lang="en-US" sz="2400" dirty="0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19233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0"/>
            <a:ext cx="8229600" cy="1143000"/>
          </a:xfrm>
        </p:spPr>
        <p:txBody>
          <a:bodyPr>
            <a:normAutofit/>
          </a:bodyPr>
          <a:lstStyle/>
          <a:p>
            <a:r>
              <a:rPr lang="en-US" sz="4200" b="1" dirty="0" smtClean="0">
                <a:solidFill>
                  <a:srgbClr val="FF8000"/>
                </a:solidFill>
              </a:rPr>
              <a:t>Partner Contributions</a:t>
            </a:r>
            <a:endParaRPr lang="en-US" sz="4200" b="1" dirty="0">
              <a:solidFill>
                <a:srgbClr val="FF8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989429"/>
              </p:ext>
            </p:extLst>
          </p:nvPr>
        </p:nvGraphicFramePr>
        <p:xfrm>
          <a:off x="241907" y="1397000"/>
          <a:ext cx="8599711" cy="5267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7307"/>
                <a:gridCol w="1467845"/>
                <a:gridCol w="1484161"/>
                <a:gridCol w="1905199"/>
                <a:gridCol w="1905199"/>
              </a:tblGrid>
              <a:tr h="93585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Earthquake &amp; Tsunami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Extreme Weather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Long Distance Dust Transportation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Urban Heat Island Impact</a:t>
                      </a:r>
                      <a:endParaRPr lang="en-US" dirty="0"/>
                    </a:p>
                  </a:txBody>
                  <a:tcPr anchor="ctr"/>
                </a:tc>
              </a:tr>
              <a:tr h="65484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Web Portal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</a:t>
                      </a:r>
                      <a:endParaRPr lang="en-US" dirty="0"/>
                    </a:p>
                  </a:txBody>
                  <a:tcPr anchor="ctr"/>
                </a:tc>
              </a:tr>
              <a:tr h="6852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Case Study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1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ID, PH, TW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MY, PH, TH, TW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1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ID, TW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</a:t>
                      </a:r>
                      <a:endParaRPr lang="en-US" dirty="0"/>
                    </a:p>
                  </a:txBody>
                  <a:tcPr anchor="ctr"/>
                </a:tc>
              </a:tr>
              <a:tr h="6852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Resource Center</a:t>
                      </a:r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6852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Visualization</a:t>
                      </a:r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6852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Service &amp; Support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</a:t>
                      </a:r>
                      <a:endParaRPr lang="en-US" dirty="0"/>
                    </a:p>
                  </a:txBody>
                  <a:tcPr anchor="ctr"/>
                </a:tc>
              </a:tr>
              <a:tr h="9358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Other Collaborations</a:t>
                      </a:r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EGI: infrastructure, AAI, etc.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32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195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To Do List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2195"/>
            <a:ext cx="8229600" cy="512132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Open and Widening Collaboration</a:t>
            </a:r>
          </a:p>
          <a:p>
            <a:pPr lvl="1"/>
            <a:r>
              <a:rPr lang="en-US" dirty="0" smtClean="0"/>
              <a:t>Invite APGI and any Asia partners to join the DMCC and bring their projects</a:t>
            </a:r>
          </a:p>
          <a:p>
            <a:pPr lvl="1"/>
            <a:r>
              <a:rPr lang="en-US" dirty="0" smtClean="0"/>
              <a:t>Partner with EGI-Engage and EGI and EU related projects and leverage existing technology and expertise</a:t>
            </a:r>
          </a:p>
          <a:p>
            <a:pPr lvl="1"/>
            <a:r>
              <a:rPr lang="en-US" dirty="0" smtClean="0"/>
              <a:t>Other related efforts</a:t>
            </a:r>
          </a:p>
          <a:p>
            <a:r>
              <a:rPr lang="en-US" dirty="0" smtClean="0"/>
              <a:t>Survey: will rely on Alex</a:t>
            </a:r>
          </a:p>
          <a:p>
            <a:r>
              <a:rPr lang="en-US" dirty="0" smtClean="0"/>
              <a:t>Soundscape: understand characteristics of soundscape across spatial-temporal scale by studying impact of soundscape on human and organism and vice versa</a:t>
            </a:r>
          </a:p>
          <a:p>
            <a:pPr lvl="1"/>
            <a:r>
              <a:rPr lang="en-US" dirty="0" smtClean="0"/>
              <a:t>PH, VN, MY, TH and TW had been collecting data</a:t>
            </a:r>
          </a:p>
          <a:p>
            <a:pPr lvl="1"/>
            <a:r>
              <a:rPr lang="en-US" dirty="0" smtClean="0"/>
              <a:t>Partnership is opening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370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294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Next Meeting &amp; Future Events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May 18-22, EGI Conference, Lisbon, PT</a:t>
            </a:r>
          </a:p>
          <a:p>
            <a:pPr lvl="1"/>
            <a:r>
              <a:rPr lang="en-US" dirty="0" smtClean="0"/>
              <a:t>DMCC Meeting at 1700 (CEST), May 18</a:t>
            </a:r>
          </a:p>
          <a:p>
            <a:r>
              <a:rPr lang="en-US" dirty="0" smtClean="0"/>
              <a:t>May 26, Progress Checking</a:t>
            </a:r>
          </a:p>
          <a:p>
            <a:r>
              <a:rPr lang="en-US" dirty="0" smtClean="0"/>
              <a:t>June 9, Progress Checking</a:t>
            </a:r>
          </a:p>
          <a:p>
            <a:r>
              <a:rPr lang="en-US" dirty="0" smtClean="0"/>
              <a:t>June 23, Progress Checking</a:t>
            </a:r>
          </a:p>
          <a:p>
            <a:r>
              <a:rPr lang="en-US" dirty="0" smtClean="0"/>
              <a:t>Aug. 10-14, APAN40, Kuala Lumpur, MY</a:t>
            </a:r>
          </a:p>
          <a:p>
            <a:pPr lvl="1"/>
            <a:r>
              <a:rPr lang="en-US" dirty="0" smtClean="0"/>
              <a:t>DMCC face-to-face meeting</a:t>
            </a:r>
          </a:p>
          <a:p>
            <a:r>
              <a:rPr lang="en-US" dirty="0" smtClean="0"/>
              <a:t>Environmental Computing Workshop, ISGC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038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445</Words>
  <Application>Microsoft Macintosh PowerPoint</Application>
  <PresentationFormat>On-screen Show (4:3)</PresentationFormat>
  <Paragraphs>74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Disaster Mitigation Competence Centre Project Meeting  Coordinator: Simon Lin</vt:lpstr>
      <vt:lpstr>Agenda</vt:lpstr>
      <vt:lpstr>From Previous Meeting  (May 12, 2015) Agenda &amp; Meeting Materials:  https://indico.egi.eu/indico/conferenceDisplay.py?confId=2533</vt:lpstr>
      <vt:lpstr>Partner Contributions</vt:lpstr>
      <vt:lpstr>To Do List</vt:lpstr>
      <vt:lpstr>Next Meeting &amp; Future Events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Mac</cp:lastModifiedBy>
  <cp:revision>26</cp:revision>
  <dcterms:created xsi:type="dcterms:W3CDTF">2015-05-10T14:27:49Z</dcterms:created>
  <dcterms:modified xsi:type="dcterms:W3CDTF">2015-05-18T09:18:16Z</dcterms:modified>
</cp:coreProperties>
</file>