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71" r:id="rId4"/>
    <p:sldId id="266" r:id="rId5"/>
    <p:sldId id="272" r:id="rId6"/>
    <p:sldId id="267" r:id="rId7"/>
    <p:sldId id="268" r:id="rId8"/>
    <p:sldId id="273" r:id="rId9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784" y="4343390"/>
            <a:ext cx="5486363" cy="4114872"/>
          </a:xfrm>
          <a:prstGeom prst="rect">
            <a:avLst/>
          </a:prstGeom>
        </p:spPr>
        <p:txBody>
          <a:bodyPr lIns="80152" tIns="80152" rIns="80152" bIns="80152" anchor="ctr" anchorCtr="0">
            <a:noAutofit/>
          </a:bodyPr>
          <a:lstStyle/>
          <a:p>
            <a:endParaRPr dirty="0"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45596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784" y="4343390"/>
            <a:ext cx="5486363" cy="4114872"/>
          </a:xfrm>
          <a:prstGeom prst="rect">
            <a:avLst/>
          </a:prstGeom>
        </p:spPr>
        <p:txBody>
          <a:bodyPr lIns="80152" tIns="80152" rIns="80152" bIns="80152" anchor="ctr" anchorCtr="0">
            <a:noAutofit/>
          </a:bodyPr>
          <a:lstStyle/>
          <a:p>
            <a:endParaRPr dirty="0"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45596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784" y="4343390"/>
            <a:ext cx="5486363" cy="4114872"/>
          </a:xfrm>
          <a:prstGeom prst="rect">
            <a:avLst/>
          </a:prstGeom>
        </p:spPr>
        <p:txBody>
          <a:bodyPr lIns="80152" tIns="80152" rIns="80152" bIns="80152" anchor="ctr" anchorCtr="0">
            <a:noAutofit/>
          </a:bodyPr>
          <a:lstStyle/>
          <a:p>
            <a:endParaRPr dirty="0"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30825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784" y="4343390"/>
            <a:ext cx="5486363" cy="4114872"/>
          </a:xfrm>
          <a:prstGeom prst="rect">
            <a:avLst/>
          </a:prstGeom>
        </p:spPr>
        <p:txBody>
          <a:bodyPr lIns="80152" tIns="80152" rIns="80152" bIns="80152" anchor="ctr" anchorCtr="0">
            <a:noAutofit/>
          </a:bodyPr>
          <a:lstStyle/>
          <a:p>
            <a:endParaRPr dirty="0"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3926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784" y="4343390"/>
            <a:ext cx="5486363" cy="4114872"/>
          </a:xfrm>
          <a:prstGeom prst="rect">
            <a:avLst/>
          </a:prstGeom>
        </p:spPr>
        <p:txBody>
          <a:bodyPr lIns="80152" tIns="80152" rIns="80152" bIns="80152" anchor="ctr" anchorCtr="0">
            <a:noAutofit/>
          </a:bodyPr>
          <a:lstStyle/>
          <a:p>
            <a:endParaRPr dirty="0"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4559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2.png"/><Relationship Id="rId21" Type="http://schemas.openxmlformats.org/officeDocument/2006/relationships/image" Target="../media/image31.png"/><Relationship Id="rId34" Type="http://schemas.openxmlformats.org/officeDocument/2006/relationships/image" Target="../media/image4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png"/><Relationship Id="rId33" Type="http://schemas.openxmlformats.org/officeDocument/2006/relationships/image" Target="../media/image43.gif"/><Relationship Id="rId38" Type="http://schemas.openxmlformats.org/officeDocument/2006/relationships/image" Target="../media/image48.jpe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32" Type="http://schemas.openxmlformats.org/officeDocument/2006/relationships/image" Target="../media/image42.png"/><Relationship Id="rId37" Type="http://schemas.openxmlformats.org/officeDocument/2006/relationships/image" Target="../media/image47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3.gif"/><Relationship Id="rId28" Type="http://schemas.openxmlformats.org/officeDocument/2006/relationships/image" Target="../media/image38.png"/><Relationship Id="rId36" Type="http://schemas.openxmlformats.org/officeDocument/2006/relationships/image" Target="../media/image46.jpe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34" Type="http://schemas.openxmlformats.org/officeDocument/2006/relationships/image" Target="../media/image4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png"/><Relationship Id="rId33" Type="http://schemas.openxmlformats.org/officeDocument/2006/relationships/image" Target="../media/image43.gif"/><Relationship Id="rId38" Type="http://schemas.openxmlformats.org/officeDocument/2006/relationships/image" Target="../media/image48.jpe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32" Type="http://schemas.openxmlformats.org/officeDocument/2006/relationships/image" Target="../media/image42.png"/><Relationship Id="rId37" Type="http://schemas.openxmlformats.org/officeDocument/2006/relationships/image" Target="../media/image47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3.gif"/><Relationship Id="rId28" Type="http://schemas.openxmlformats.org/officeDocument/2006/relationships/image" Target="../media/image38.png"/><Relationship Id="rId36" Type="http://schemas.openxmlformats.org/officeDocument/2006/relationships/image" Target="../media/image46.jpe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dat.eu/" TargetMode="Externa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378744"/>
            <a:ext cx="7772400" cy="155431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 b="0"/>
            </a:pPr>
            <a:r>
              <a:rPr sz="4000" b="1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933056"/>
            <a:ext cx="6400800" cy="231646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1pPr>
            <a:lvl2pPr marL="0" indent="45720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2pPr>
            <a:lvl3pPr marL="0" indent="91440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3pPr>
            <a:lvl4pPr marL="0" indent="137160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4pPr>
            <a:lvl5pPr marL="0" indent="182880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4" name="Shape 14"/>
          <p:cNvSpPr/>
          <p:nvPr/>
        </p:nvSpPr>
        <p:spPr>
          <a:xfrm>
            <a:off x="7358188" y="6389792"/>
            <a:ext cx="181344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600" b="1">
                <a:latin typeface="Century Gothic"/>
                <a:ea typeface="Century Gothic"/>
                <a:cs typeface="Century Gothic"/>
                <a:sym typeface="Century Gothic"/>
                <a:hlinkClick r:id="rId3"/>
              </a:defRPr>
            </a:lvl1pPr>
          </a:lstStyle>
          <a:p>
            <a:pPr lvl="0">
              <a:defRPr sz="1800" b="0"/>
            </a:pPr>
            <a:r>
              <a:rPr sz="1600" b="1">
                <a:hlinkClick r:id="rId3"/>
              </a:rPr>
              <a:t>www.eudat.eu</a:t>
            </a:r>
          </a:p>
        </p:txBody>
      </p:sp>
      <p:sp>
        <p:nvSpPr>
          <p:cNvPr id="15" name="Shape 15"/>
          <p:cNvSpPr/>
          <p:nvPr/>
        </p:nvSpPr>
        <p:spPr>
          <a:xfrm>
            <a:off x="-65319" y="6510535"/>
            <a:ext cx="751764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900"/>
              <a:t>EUDAT receives funding from the European Union's Horizon 2020 programme - DG CONNECT e-Infrastructures. Contract No. 654065</a:t>
            </a:r>
          </a:p>
        </p:txBody>
      </p:sp>
      <p:pic>
        <p:nvPicPr>
          <p:cNvPr id="16" name="image4.png" descr="eudat-logo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324600" y="304800"/>
            <a:ext cx="2386077" cy="142149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0" y="6783754"/>
            <a:ext cx="2387600" cy="83124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387599" y="6783754"/>
            <a:ext cx="2345269" cy="83124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4732866" y="6783754"/>
            <a:ext cx="2305368" cy="83124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7038233" y="6783754"/>
            <a:ext cx="2105768" cy="83124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1.png" descr="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799" y="-211670"/>
            <a:ext cx="1227219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0" y="6783754"/>
            <a:ext cx="2387600" cy="83124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387599" y="6783754"/>
            <a:ext cx="2345269" cy="83124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4732866" y="6783754"/>
            <a:ext cx="2305368" cy="83124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038233" y="6783754"/>
            <a:ext cx="2105768" cy="83124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2_SERVICE_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1.png" descr="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799" y="-211670"/>
            <a:ext cx="1227219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0" y="6783754"/>
            <a:ext cx="2387600" cy="83124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2387599" y="6783754"/>
            <a:ext cx="2345269" cy="83124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4732866" y="6783754"/>
            <a:ext cx="2305368" cy="83124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7038233" y="6783754"/>
            <a:ext cx="2105768" cy="83124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710266" y="418571"/>
            <a:ext cx="5884335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/>
            </a:pPr>
            <a:r>
              <a:rPr sz="2800" b="1"/>
              <a:t>B2 SERVICE SUITE</a:t>
            </a:r>
          </a:p>
        </p:txBody>
      </p:sp>
      <p:pic>
        <p:nvPicPr>
          <p:cNvPr id="115" name="image1.png" descr="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799" y="-211670"/>
            <a:ext cx="1227219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6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33962" y="1661442"/>
            <a:ext cx="3846513" cy="355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7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27013" y="1340767"/>
            <a:ext cx="4344988" cy="674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8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38125" y="2258342"/>
            <a:ext cx="4343400" cy="67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9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227013" y="3209256"/>
            <a:ext cx="4343401" cy="674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10.png" descr="C:\Users\lbermude\Documents\Laura\eudat\conference\3rd-conference\poster-services\b2stage\presentacion\B2STAGE_payoff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27013" y="4144293"/>
            <a:ext cx="4343401" cy="674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11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238125" y="5074568"/>
            <a:ext cx="4344988" cy="67468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2812715" y="6011995"/>
            <a:ext cx="341861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2D4E7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2D4E77"/>
                </a:solidFill>
              </a:rPr>
              <a:t>http://www.eudat.eu/services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partners_with text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125" name="image12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5562" y="476672"/>
            <a:ext cx="8508437" cy="638132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94732" y="2058391"/>
            <a:ext cx="3496735" cy="230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defTabSz="457200">
              <a:spcBef>
                <a:spcPts val="500"/>
              </a:spcBef>
            </a:pP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A consortium of high performance computing (HPC) / data centres, libraries, scientific communities, data scientists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partners_with text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129" name="Shape 129"/>
          <p:cNvSpPr/>
          <p:nvPr/>
        </p:nvSpPr>
        <p:spPr>
          <a:xfrm>
            <a:off x="194732" y="2058391"/>
            <a:ext cx="3496735" cy="230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defTabSz="457200">
              <a:spcBef>
                <a:spcPts val="500"/>
              </a:spcBef>
            </a:pP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A consortium of high performance computing (HPC) / data centres, libraries, scientific communities, data scientists</a:t>
            </a:r>
          </a:p>
        </p:txBody>
      </p:sp>
      <p:pic>
        <p:nvPicPr>
          <p:cNvPr id="130" name="image1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partners_Colour_NOtext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133" name="image12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5562" y="476672"/>
            <a:ext cx="8508437" cy="6381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partners_Colour_NOtext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136" name="image1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DATpartners_Black&amp;White_NOtext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1.png" descr="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799" y="-211670"/>
            <a:ext cx="1227219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0" y="6783754"/>
            <a:ext cx="2387600" cy="83124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2387599" y="6783754"/>
            <a:ext cx="2345269" cy="83124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4732866" y="6783754"/>
            <a:ext cx="2305368" cy="83124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7038233" y="6783754"/>
            <a:ext cx="2105768" cy="83124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pic>
        <p:nvPicPr>
          <p:cNvPr id="143" name="image5.pdf" descr="EUDAT-LogoGrigio.eps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3489" y="-109655"/>
            <a:ext cx="1143001" cy="892099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145" name="image1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35562" y="476672"/>
            <a:ext cx="8508437" cy="6381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DATpartners_Black&amp;White_NOtext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1.png" descr="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799" y="-211670"/>
            <a:ext cx="1227219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0" y="6783754"/>
            <a:ext cx="2387600" cy="83124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2387599" y="6783754"/>
            <a:ext cx="2345269" cy="83124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4732866" y="6783754"/>
            <a:ext cx="2305368" cy="83124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7038233" y="6783754"/>
            <a:ext cx="2105768" cy="83124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pic>
        <p:nvPicPr>
          <p:cNvPr id="152" name="image5.pdf" descr="EUDAT-LogoGrigio.eps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3489" y="-109655"/>
            <a:ext cx="1143001" cy="892099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154" name="image13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DATPartnerLogos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1.png" descr="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799" y="-211670"/>
            <a:ext cx="1227219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0" y="6783754"/>
            <a:ext cx="2387600" cy="83124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2387599" y="6783754"/>
            <a:ext cx="2345269" cy="83124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4732866" y="6783754"/>
            <a:ext cx="2305368" cy="83124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7038233" y="6783754"/>
            <a:ext cx="2105768" cy="83124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pic>
        <p:nvPicPr>
          <p:cNvPr id="161" name="image1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5562" y="476672"/>
            <a:ext cx="8508437" cy="6381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1.png" descr="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799" y="-211670"/>
            <a:ext cx="1227219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grpSp>
        <p:nvGrpSpPr>
          <p:cNvPr id="200" name="Group 200"/>
          <p:cNvGrpSpPr/>
          <p:nvPr/>
        </p:nvGrpSpPr>
        <p:grpSpPr>
          <a:xfrm>
            <a:off x="27894" y="1340768"/>
            <a:ext cx="3338156" cy="5581113"/>
            <a:chOff x="0" y="0"/>
            <a:chExt cx="3338155" cy="5581112"/>
          </a:xfrm>
        </p:grpSpPr>
        <p:pic>
          <p:nvPicPr>
            <p:cNvPr id="164" name="image14.pn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3356757"/>
              <a:ext cx="454155" cy="4541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image15.png"/>
            <p:cNvPicPr/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51618" y="0"/>
              <a:ext cx="599145" cy="380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image16.jpg"/>
            <p:cNvPicPr/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26312" y="504056"/>
              <a:ext cx="1072852" cy="28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" name="image17.jpg"/>
            <p:cNvPicPr/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284424" y="900592"/>
              <a:ext cx="353495" cy="4320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" name="image18.png"/>
            <p:cNvPicPr/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252996" y="1393119"/>
              <a:ext cx="423589" cy="4587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" name="image19.png"/>
            <p:cNvPicPr/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113943" y="2448271"/>
              <a:ext cx="701695" cy="248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" name="image20.jpg"/>
            <p:cNvPicPr/>
            <p:nvPr/>
          </p:nvPicPr>
          <p:blipFill>
            <a:blip r:embed="rId10" cstate="print">
              <a:extLst/>
            </a:blip>
            <a:stretch>
              <a:fillRect/>
            </a:stretch>
          </p:blipFill>
          <p:spPr>
            <a:xfrm>
              <a:off x="295634" y="3789555"/>
              <a:ext cx="320269" cy="4046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" name="image21.jpg"/>
            <p:cNvPicPr/>
            <p:nvPr/>
          </p:nvPicPr>
          <p:blipFill>
            <a:blip r:embed="rId11" cstate="print">
              <a:extLst/>
            </a:blip>
            <a:stretch>
              <a:fillRect/>
            </a:stretch>
          </p:blipFill>
          <p:spPr>
            <a:xfrm>
              <a:off x="228426" y="4392487"/>
              <a:ext cx="571265" cy="184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image22.jpg"/>
            <p:cNvPicPr/>
            <p:nvPr/>
          </p:nvPicPr>
          <p:blipFill>
            <a:blip r:embed="rId12" cstate="print">
              <a:extLst/>
            </a:blip>
            <a:stretch>
              <a:fillRect/>
            </a:stretch>
          </p:blipFill>
          <p:spPr>
            <a:xfrm>
              <a:off x="1320798" y="216024"/>
              <a:ext cx="699350" cy="2583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image23.png"/>
            <p:cNvPicPr/>
            <p:nvPr/>
          </p:nvPicPr>
          <p:blipFill>
            <a:blip r:embed="rId13" cstate="print">
              <a:extLst/>
            </a:blip>
            <a:stretch>
              <a:fillRect/>
            </a:stretch>
          </p:blipFill>
          <p:spPr>
            <a:xfrm>
              <a:off x="1320799" y="1088122"/>
              <a:ext cx="631020" cy="1866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image24.png"/>
            <p:cNvPicPr/>
            <p:nvPr/>
          </p:nvPicPr>
          <p:blipFill>
            <a:blip r:embed="rId14" cstate="print">
              <a:extLst/>
            </a:blip>
            <a:stretch>
              <a:fillRect/>
            </a:stretch>
          </p:blipFill>
          <p:spPr>
            <a:xfrm>
              <a:off x="1159022" y="1448161"/>
              <a:ext cx="934468" cy="2044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image25.jpg"/>
            <p:cNvPicPr/>
            <p:nvPr/>
          </p:nvPicPr>
          <p:blipFill>
            <a:blip r:embed="rId15" cstate="print">
              <a:extLst/>
            </a:blip>
            <a:stretch>
              <a:fillRect/>
            </a:stretch>
          </p:blipFill>
          <p:spPr>
            <a:xfrm>
              <a:off x="1375754" y="1766913"/>
              <a:ext cx="544264" cy="257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image26.png"/>
            <p:cNvPicPr/>
            <p:nvPr/>
          </p:nvPicPr>
          <p:blipFill>
            <a:blip r:embed="rId16" cstate="print">
              <a:extLst/>
            </a:blip>
            <a:stretch>
              <a:fillRect/>
            </a:stretch>
          </p:blipFill>
          <p:spPr>
            <a:xfrm>
              <a:off x="1450117" y="2154297"/>
              <a:ext cx="395537" cy="1977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image27.jpg"/>
            <p:cNvPicPr/>
            <p:nvPr/>
          </p:nvPicPr>
          <p:blipFill>
            <a:blip r:embed="rId17" cstate="print">
              <a:extLst/>
            </a:blip>
            <a:stretch>
              <a:fillRect/>
            </a:stretch>
          </p:blipFill>
          <p:spPr>
            <a:xfrm>
              <a:off x="1450117" y="2505224"/>
              <a:ext cx="358026" cy="349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image28.png"/>
            <p:cNvPicPr/>
            <p:nvPr/>
          </p:nvPicPr>
          <p:blipFill>
            <a:blip r:embed="rId18" cstate="print">
              <a:extLst/>
            </a:blip>
            <a:stretch>
              <a:fillRect/>
            </a:stretch>
          </p:blipFill>
          <p:spPr>
            <a:xfrm>
              <a:off x="1303746" y="3022870"/>
              <a:ext cx="644395" cy="187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29.png"/>
            <p:cNvPicPr/>
            <p:nvPr/>
          </p:nvPicPr>
          <p:blipFill>
            <a:blip r:embed="rId19" cstate="print">
              <a:extLst/>
            </a:blip>
            <a:stretch>
              <a:fillRect/>
            </a:stretch>
          </p:blipFill>
          <p:spPr>
            <a:xfrm>
              <a:off x="1375754" y="3536393"/>
              <a:ext cx="423491" cy="4234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Shape 180"/>
            <p:cNvSpPr/>
            <p:nvPr/>
          </p:nvSpPr>
          <p:spPr>
            <a:xfrm>
              <a:off x="1016054" y="3305561"/>
              <a:ext cx="1584177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 b="1"/>
              </a:lvl1pPr>
            </a:lstStyle>
            <a:p>
              <a:pPr lvl="0">
                <a:defRPr sz="1800" b="0"/>
              </a:pPr>
              <a:r>
                <a:rPr sz="900" b="1"/>
                <a:t>e-Science Data Factory</a:t>
              </a:r>
            </a:p>
          </p:txBody>
        </p:sp>
        <p:pic>
          <p:nvPicPr>
            <p:cNvPr id="181" name="image30.png"/>
            <p:cNvPicPr/>
            <p:nvPr/>
          </p:nvPicPr>
          <p:blipFill>
            <a:blip r:embed="rId20" cstate="print">
              <a:extLst/>
            </a:blip>
            <a:stretch>
              <a:fillRect/>
            </a:stretch>
          </p:blipFill>
          <p:spPr>
            <a:xfrm>
              <a:off x="1016054" y="4070106"/>
              <a:ext cx="1439821" cy="3660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image31.png"/>
            <p:cNvPicPr/>
            <p:nvPr/>
          </p:nvPicPr>
          <p:blipFill>
            <a:blip r:embed="rId21" cstate="print">
              <a:extLst/>
            </a:blip>
            <a:stretch>
              <a:fillRect/>
            </a:stretch>
          </p:blipFill>
          <p:spPr>
            <a:xfrm>
              <a:off x="2455874" y="3761461"/>
              <a:ext cx="753217" cy="1148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image32.jpg"/>
            <p:cNvPicPr/>
            <p:nvPr/>
          </p:nvPicPr>
          <p:blipFill>
            <a:blip r:embed="rId22" cstate="print">
              <a:extLst/>
            </a:blip>
            <a:stretch>
              <a:fillRect/>
            </a:stretch>
          </p:blipFill>
          <p:spPr>
            <a:xfrm>
              <a:off x="2504706" y="3278975"/>
              <a:ext cx="683570" cy="2942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image33.gif"/>
            <p:cNvPicPr/>
            <p:nvPr/>
          </p:nvPicPr>
          <p:blipFill>
            <a:blip r:embed="rId23" cstate="print">
              <a:extLst/>
            </a:blip>
            <a:stretch>
              <a:fillRect/>
            </a:stretch>
          </p:blipFill>
          <p:spPr>
            <a:xfrm>
              <a:off x="2380418" y="2877225"/>
              <a:ext cx="867545" cy="3464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34.jpg"/>
            <p:cNvPicPr/>
            <p:nvPr/>
          </p:nvPicPr>
          <p:blipFill>
            <a:blip r:embed="rId24" cstate="print">
              <a:extLst/>
            </a:blip>
            <a:stretch>
              <a:fillRect/>
            </a:stretch>
          </p:blipFill>
          <p:spPr>
            <a:xfrm>
              <a:off x="2589621" y="2316214"/>
              <a:ext cx="413715" cy="4046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35.png"/>
            <p:cNvPicPr/>
            <p:nvPr/>
          </p:nvPicPr>
          <p:blipFill>
            <a:blip r:embed="rId25" cstate="print">
              <a:extLst/>
            </a:blip>
            <a:stretch>
              <a:fillRect/>
            </a:stretch>
          </p:blipFill>
          <p:spPr>
            <a:xfrm>
              <a:off x="2600230" y="1774482"/>
              <a:ext cx="403106" cy="407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36.png"/>
            <p:cNvPicPr/>
            <p:nvPr/>
          </p:nvPicPr>
          <p:blipFill>
            <a:blip r:embed="rId26" cstate="print">
              <a:extLst/>
            </a:blip>
            <a:stretch>
              <a:fillRect/>
            </a:stretch>
          </p:blipFill>
          <p:spPr>
            <a:xfrm>
              <a:off x="2589621" y="1451625"/>
              <a:ext cx="405012" cy="2241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image37.png"/>
            <p:cNvPicPr/>
            <p:nvPr/>
          </p:nvPicPr>
          <p:blipFill>
            <a:blip r:embed="rId27" cstate="print">
              <a:extLst/>
            </a:blip>
            <a:stretch>
              <a:fillRect/>
            </a:stretch>
          </p:blipFill>
          <p:spPr>
            <a:xfrm>
              <a:off x="1018327" y="4790429"/>
              <a:ext cx="1121604" cy="790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image38.png"/>
            <p:cNvPicPr/>
            <p:nvPr/>
          </p:nvPicPr>
          <p:blipFill>
            <a:blip r:embed="rId28" cstate="print">
              <a:extLst/>
            </a:blip>
            <a:stretch>
              <a:fillRect/>
            </a:stretch>
          </p:blipFill>
          <p:spPr>
            <a:xfrm>
              <a:off x="1371156" y="4500863"/>
              <a:ext cx="415944" cy="359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image39.jpg"/>
            <p:cNvPicPr/>
            <p:nvPr/>
          </p:nvPicPr>
          <p:blipFill>
            <a:blip r:embed="rId29" cstate="print">
              <a:extLst/>
            </a:blip>
            <a:stretch>
              <a:fillRect/>
            </a:stretch>
          </p:blipFill>
          <p:spPr>
            <a:xfrm>
              <a:off x="390119" y="3517040"/>
              <a:ext cx="446068" cy="128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image40.png"/>
            <p:cNvPicPr/>
            <p:nvPr/>
          </p:nvPicPr>
          <p:blipFill>
            <a:blip r:embed="rId30" cstate="print">
              <a:extLst/>
            </a:blip>
            <a:stretch>
              <a:fillRect/>
            </a:stretch>
          </p:blipFill>
          <p:spPr>
            <a:xfrm>
              <a:off x="180565" y="3052191"/>
              <a:ext cx="806203" cy="310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image41.png"/>
            <p:cNvPicPr/>
            <p:nvPr/>
          </p:nvPicPr>
          <p:blipFill>
            <a:blip r:embed="rId31" cstate="print">
              <a:extLst/>
            </a:blip>
            <a:stretch>
              <a:fillRect/>
            </a:stretch>
          </p:blipFill>
          <p:spPr>
            <a:xfrm>
              <a:off x="154960" y="1926757"/>
              <a:ext cx="592461" cy="417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image42.png"/>
            <p:cNvPicPr/>
            <p:nvPr/>
          </p:nvPicPr>
          <p:blipFill>
            <a:blip r:embed="rId32" cstate="print">
              <a:extLst/>
            </a:blip>
            <a:stretch>
              <a:fillRect/>
            </a:stretch>
          </p:blipFill>
          <p:spPr>
            <a:xfrm>
              <a:off x="2591012" y="3996599"/>
              <a:ext cx="454872" cy="454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image43.gif"/>
            <p:cNvPicPr/>
            <p:nvPr/>
          </p:nvPicPr>
          <p:blipFill>
            <a:blip r:embed="rId33" cstate="print">
              <a:extLst/>
            </a:blip>
            <a:stretch>
              <a:fillRect/>
            </a:stretch>
          </p:blipFill>
          <p:spPr>
            <a:xfrm>
              <a:off x="2263361" y="4608511"/>
              <a:ext cx="1074795" cy="266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image44.jpg"/>
            <p:cNvPicPr/>
            <p:nvPr/>
          </p:nvPicPr>
          <p:blipFill>
            <a:blip r:embed="rId34" cstate="print">
              <a:extLst/>
            </a:blip>
            <a:stretch>
              <a:fillRect/>
            </a:stretch>
          </p:blipFill>
          <p:spPr>
            <a:xfrm>
              <a:off x="2514048" y="1040793"/>
              <a:ext cx="556156" cy="2813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image45.png"/>
            <p:cNvPicPr/>
            <p:nvPr/>
          </p:nvPicPr>
          <p:blipFill>
            <a:blip r:embed="rId35" cstate="print">
              <a:extLst/>
            </a:blip>
            <a:stretch>
              <a:fillRect/>
            </a:stretch>
          </p:blipFill>
          <p:spPr>
            <a:xfrm>
              <a:off x="205061" y="5039871"/>
              <a:ext cx="646389" cy="2739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image46.jpg" descr="poznan.jpg"/>
            <p:cNvPicPr/>
            <p:nvPr/>
          </p:nvPicPr>
          <p:blipFill>
            <a:blip r:embed="rId36" cstate="print">
              <a:extLst/>
            </a:blip>
            <a:stretch>
              <a:fillRect/>
            </a:stretch>
          </p:blipFill>
          <p:spPr>
            <a:xfrm>
              <a:off x="113942" y="4662483"/>
              <a:ext cx="685748" cy="3303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image47.jpg" descr="SandT.jpg"/>
            <p:cNvPicPr/>
            <p:nvPr/>
          </p:nvPicPr>
          <p:blipFill>
            <a:blip r:embed="rId37" cstate="print">
              <a:extLst/>
            </a:blip>
            <a:stretch>
              <a:fillRect/>
            </a:stretch>
          </p:blipFill>
          <p:spPr>
            <a:xfrm>
              <a:off x="1188557" y="648072"/>
              <a:ext cx="951374" cy="2319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image48.jpg" descr="umwelt.jpg"/>
            <p:cNvPicPr/>
            <p:nvPr/>
          </p:nvPicPr>
          <p:blipFill>
            <a:blip r:embed="rId38" cstate="print">
              <a:extLst/>
            </a:blip>
            <a:stretch>
              <a:fillRect/>
            </a:stretch>
          </p:blipFill>
          <p:spPr>
            <a:xfrm>
              <a:off x="111640" y="2816235"/>
              <a:ext cx="832067" cy="2033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DATPartnerLogos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1.png" descr="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799" y="-211670"/>
            <a:ext cx="1227219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0" y="6783754"/>
            <a:ext cx="2387600" cy="83124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2387599" y="6783754"/>
            <a:ext cx="2345269" cy="83124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4732866" y="6783754"/>
            <a:ext cx="2305368" cy="83124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7038233" y="6783754"/>
            <a:ext cx="2105768" cy="83124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pic>
        <p:nvPicPr>
          <p:cNvPr id="207" name="image13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1.png" descr="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799" y="-211670"/>
            <a:ext cx="1227219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grpSp>
        <p:nvGrpSpPr>
          <p:cNvPr id="246" name="Group 246"/>
          <p:cNvGrpSpPr/>
          <p:nvPr/>
        </p:nvGrpSpPr>
        <p:grpSpPr>
          <a:xfrm>
            <a:off x="27894" y="1340768"/>
            <a:ext cx="3338156" cy="5581113"/>
            <a:chOff x="0" y="0"/>
            <a:chExt cx="3338155" cy="5581112"/>
          </a:xfrm>
        </p:grpSpPr>
        <p:pic>
          <p:nvPicPr>
            <p:cNvPr id="210" name="image14.pn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3356757"/>
              <a:ext cx="454155" cy="4541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image15.png"/>
            <p:cNvPicPr/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51618" y="0"/>
              <a:ext cx="599145" cy="380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image16.jpg"/>
            <p:cNvPicPr/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26312" y="504056"/>
              <a:ext cx="1072852" cy="28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image17.jpg"/>
            <p:cNvPicPr/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284424" y="900592"/>
              <a:ext cx="353495" cy="4320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image18.png"/>
            <p:cNvPicPr/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252996" y="1393119"/>
              <a:ext cx="423589" cy="4587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image19.png"/>
            <p:cNvPicPr/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113943" y="2448271"/>
              <a:ext cx="701695" cy="248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image20.jpg"/>
            <p:cNvPicPr/>
            <p:nvPr/>
          </p:nvPicPr>
          <p:blipFill>
            <a:blip r:embed="rId10" cstate="print">
              <a:extLst/>
            </a:blip>
            <a:stretch>
              <a:fillRect/>
            </a:stretch>
          </p:blipFill>
          <p:spPr>
            <a:xfrm>
              <a:off x="295634" y="3789555"/>
              <a:ext cx="320269" cy="4046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image21.jpg"/>
            <p:cNvPicPr/>
            <p:nvPr/>
          </p:nvPicPr>
          <p:blipFill>
            <a:blip r:embed="rId11" cstate="print">
              <a:extLst/>
            </a:blip>
            <a:stretch>
              <a:fillRect/>
            </a:stretch>
          </p:blipFill>
          <p:spPr>
            <a:xfrm>
              <a:off x="228426" y="4392487"/>
              <a:ext cx="571265" cy="184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image22.jpg"/>
            <p:cNvPicPr/>
            <p:nvPr/>
          </p:nvPicPr>
          <p:blipFill>
            <a:blip r:embed="rId12" cstate="print">
              <a:extLst/>
            </a:blip>
            <a:stretch>
              <a:fillRect/>
            </a:stretch>
          </p:blipFill>
          <p:spPr>
            <a:xfrm>
              <a:off x="1320798" y="216024"/>
              <a:ext cx="699350" cy="2583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image23.png"/>
            <p:cNvPicPr/>
            <p:nvPr/>
          </p:nvPicPr>
          <p:blipFill>
            <a:blip r:embed="rId13" cstate="print">
              <a:extLst/>
            </a:blip>
            <a:stretch>
              <a:fillRect/>
            </a:stretch>
          </p:blipFill>
          <p:spPr>
            <a:xfrm>
              <a:off x="1320799" y="1088122"/>
              <a:ext cx="631020" cy="1866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image24.png"/>
            <p:cNvPicPr/>
            <p:nvPr/>
          </p:nvPicPr>
          <p:blipFill>
            <a:blip r:embed="rId14" cstate="print">
              <a:extLst/>
            </a:blip>
            <a:stretch>
              <a:fillRect/>
            </a:stretch>
          </p:blipFill>
          <p:spPr>
            <a:xfrm>
              <a:off x="1159022" y="1448161"/>
              <a:ext cx="934468" cy="2044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image25.jpg"/>
            <p:cNvPicPr/>
            <p:nvPr/>
          </p:nvPicPr>
          <p:blipFill>
            <a:blip r:embed="rId15" cstate="print">
              <a:extLst/>
            </a:blip>
            <a:stretch>
              <a:fillRect/>
            </a:stretch>
          </p:blipFill>
          <p:spPr>
            <a:xfrm>
              <a:off x="1375754" y="1766913"/>
              <a:ext cx="544264" cy="257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image26.png"/>
            <p:cNvPicPr/>
            <p:nvPr/>
          </p:nvPicPr>
          <p:blipFill>
            <a:blip r:embed="rId16" cstate="print">
              <a:extLst/>
            </a:blip>
            <a:stretch>
              <a:fillRect/>
            </a:stretch>
          </p:blipFill>
          <p:spPr>
            <a:xfrm>
              <a:off x="1450117" y="2154297"/>
              <a:ext cx="395537" cy="1977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image27.jpg"/>
            <p:cNvPicPr/>
            <p:nvPr/>
          </p:nvPicPr>
          <p:blipFill>
            <a:blip r:embed="rId17" cstate="print">
              <a:extLst/>
            </a:blip>
            <a:stretch>
              <a:fillRect/>
            </a:stretch>
          </p:blipFill>
          <p:spPr>
            <a:xfrm>
              <a:off x="1450117" y="2505224"/>
              <a:ext cx="358026" cy="349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image28.png"/>
            <p:cNvPicPr/>
            <p:nvPr/>
          </p:nvPicPr>
          <p:blipFill>
            <a:blip r:embed="rId18" cstate="print">
              <a:extLst/>
            </a:blip>
            <a:stretch>
              <a:fillRect/>
            </a:stretch>
          </p:blipFill>
          <p:spPr>
            <a:xfrm>
              <a:off x="1303746" y="3022870"/>
              <a:ext cx="644395" cy="187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5" name="image29.png"/>
            <p:cNvPicPr/>
            <p:nvPr/>
          </p:nvPicPr>
          <p:blipFill>
            <a:blip r:embed="rId19" cstate="print">
              <a:extLst/>
            </a:blip>
            <a:stretch>
              <a:fillRect/>
            </a:stretch>
          </p:blipFill>
          <p:spPr>
            <a:xfrm>
              <a:off x="1375754" y="3536393"/>
              <a:ext cx="423491" cy="4234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6" name="Shape 226"/>
            <p:cNvSpPr/>
            <p:nvPr/>
          </p:nvSpPr>
          <p:spPr>
            <a:xfrm>
              <a:off x="1016054" y="3305561"/>
              <a:ext cx="1584177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 b="1"/>
              </a:lvl1pPr>
            </a:lstStyle>
            <a:p>
              <a:pPr lvl="0">
                <a:defRPr sz="1800" b="0"/>
              </a:pPr>
              <a:r>
                <a:rPr sz="900" b="1"/>
                <a:t>e-Science Data Factory</a:t>
              </a:r>
            </a:p>
          </p:txBody>
        </p:sp>
        <p:pic>
          <p:nvPicPr>
            <p:cNvPr id="227" name="image30.png"/>
            <p:cNvPicPr/>
            <p:nvPr/>
          </p:nvPicPr>
          <p:blipFill>
            <a:blip r:embed="rId20" cstate="print">
              <a:extLst/>
            </a:blip>
            <a:stretch>
              <a:fillRect/>
            </a:stretch>
          </p:blipFill>
          <p:spPr>
            <a:xfrm>
              <a:off x="1016054" y="4070106"/>
              <a:ext cx="1439821" cy="3660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image31.png"/>
            <p:cNvPicPr/>
            <p:nvPr/>
          </p:nvPicPr>
          <p:blipFill>
            <a:blip r:embed="rId21" cstate="print">
              <a:extLst/>
            </a:blip>
            <a:stretch>
              <a:fillRect/>
            </a:stretch>
          </p:blipFill>
          <p:spPr>
            <a:xfrm>
              <a:off x="2455874" y="3761461"/>
              <a:ext cx="753217" cy="1148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image32.jpg"/>
            <p:cNvPicPr/>
            <p:nvPr/>
          </p:nvPicPr>
          <p:blipFill>
            <a:blip r:embed="rId22" cstate="print">
              <a:extLst/>
            </a:blip>
            <a:stretch>
              <a:fillRect/>
            </a:stretch>
          </p:blipFill>
          <p:spPr>
            <a:xfrm>
              <a:off x="2504706" y="3278975"/>
              <a:ext cx="683570" cy="2942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image33.gif"/>
            <p:cNvPicPr/>
            <p:nvPr/>
          </p:nvPicPr>
          <p:blipFill>
            <a:blip r:embed="rId23" cstate="print">
              <a:extLst/>
            </a:blip>
            <a:stretch>
              <a:fillRect/>
            </a:stretch>
          </p:blipFill>
          <p:spPr>
            <a:xfrm>
              <a:off x="2380418" y="2877225"/>
              <a:ext cx="867545" cy="3464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" name="image34.jpg"/>
            <p:cNvPicPr/>
            <p:nvPr/>
          </p:nvPicPr>
          <p:blipFill>
            <a:blip r:embed="rId24" cstate="print">
              <a:extLst/>
            </a:blip>
            <a:stretch>
              <a:fillRect/>
            </a:stretch>
          </p:blipFill>
          <p:spPr>
            <a:xfrm>
              <a:off x="2589621" y="2316214"/>
              <a:ext cx="413715" cy="4046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image35.png"/>
            <p:cNvPicPr/>
            <p:nvPr/>
          </p:nvPicPr>
          <p:blipFill>
            <a:blip r:embed="rId25" cstate="print">
              <a:extLst/>
            </a:blip>
            <a:stretch>
              <a:fillRect/>
            </a:stretch>
          </p:blipFill>
          <p:spPr>
            <a:xfrm>
              <a:off x="2600230" y="1774482"/>
              <a:ext cx="403106" cy="407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image36.png"/>
            <p:cNvPicPr/>
            <p:nvPr/>
          </p:nvPicPr>
          <p:blipFill>
            <a:blip r:embed="rId26" cstate="print">
              <a:extLst/>
            </a:blip>
            <a:stretch>
              <a:fillRect/>
            </a:stretch>
          </p:blipFill>
          <p:spPr>
            <a:xfrm>
              <a:off x="2589621" y="1451625"/>
              <a:ext cx="405012" cy="2241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" name="image37.png"/>
            <p:cNvPicPr/>
            <p:nvPr/>
          </p:nvPicPr>
          <p:blipFill>
            <a:blip r:embed="rId27" cstate="print">
              <a:extLst/>
            </a:blip>
            <a:stretch>
              <a:fillRect/>
            </a:stretch>
          </p:blipFill>
          <p:spPr>
            <a:xfrm>
              <a:off x="1018327" y="4790429"/>
              <a:ext cx="1121604" cy="790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" name="image38.png"/>
            <p:cNvPicPr/>
            <p:nvPr/>
          </p:nvPicPr>
          <p:blipFill>
            <a:blip r:embed="rId28" cstate="print">
              <a:extLst/>
            </a:blip>
            <a:stretch>
              <a:fillRect/>
            </a:stretch>
          </p:blipFill>
          <p:spPr>
            <a:xfrm>
              <a:off x="1371156" y="4500863"/>
              <a:ext cx="415944" cy="359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image39.jpg"/>
            <p:cNvPicPr/>
            <p:nvPr/>
          </p:nvPicPr>
          <p:blipFill>
            <a:blip r:embed="rId29" cstate="print">
              <a:extLst/>
            </a:blip>
            <a:stretch>
              <a:fillRect/>
            </a:stretch>
          </p:blipFill>
          <p:spPr>
            <a:xfrm>
              <a:off x="390119" y="3517040"/>
              <a:ext cx="446068" cy="128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image40.png"/>
            <p:cNvPicPr/>
            <p:nvPr/>
          </p:nvPicPr>
          <p:blipFill>
            <a:blip r:embed="rId30" cstate="print">
              <a:extLst/>
            </a:blip>
            <a:stretch>
              <a:fillRect/>
            </a:stretch>
          </p:blipFill>
          <p:spPr>
            <a:xfrm>
              <a:off x="180565" y="3052191"/>
              <a:ext cx="806203" cy="310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image41.png"/>
            <p:cNvPicPr/>
            <p:nvPr/>
          </p:nvPicPr>
          <p:blipFill>
            <a:blip r:embed="rId31" cstate="print">
              <a:extLst/>
            </a:blip>
            <a:stretch>
              <a:fillRect/>
            </a:stretch>
          </p:blipFill>
          <p:spPr>
            <a:xfrm>
              <a:off x="154960" y="1926757"/>
              <a:ext cx="592461" cy="417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" name="image42.png"/>
            <p:cNvPicPr/>
            <p:nvPr/>
          </p:nvPicPr>
          <p:blipFill>
            <a:blip r:embed="rId32" cstate="print">
              <a:extLst/>
            </a:blip>
            <a:stretch>
              <a:fillRect/>
            </a:stretch>
          </p:blipFill>
          <p:spPr>
            <a:xfrm>
              <a:off x="2591012" y="3996599"/>
              <a:ext cx="454872" cy="454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image43.gif"/>
            <p:cNvPicPr/>
            <p:nvPr/>
          </p:nvPicPr>
          <p:blipFill>
            <a:blip r:embed="rId33" cstate="print">
              <a:extLst/>
            </a:blip>
            <a:stretch>
              <a:fillRect/>
            </a:stretch>
          </p:blipFill>
          <p:spPr>
            <a:xfrm>
              <a:off x="2263361" y="4608511"/>
              <a:ext cx="1074795" cy="266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1" name="image44.jpg"/>
            <p:cNvPicPr/>
            <p:nvPr/>
          </p:nvPicPr>
          <p:blipFill>
            <a:blip r:embed="rId34" cstate="print">
              <a:extLst/>
            </a:blip>
            <a:stretch>
              <a:fillRect/>
            </a:stretch>
          </p:blipFill>
          <p:spPr>
            <a:xfrm>
              <a:off x="2514048" y="1040793"/>
              <a:ext cx="556156" cy="2813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2" name="image45.png"/>
            <p:cNvPicPr/>
            <p:nvPr/>
          </p:nvPicPr>
          <p:blipFill>
            <a:blip r:embed="rId35" cstate="print">
              <a:extLst/>
            </a:blip>
            <a:stretch>
              <a:fillRect/>
            </a:stretch>
          </p:blipFill>
          <p:spPr>
            <a:xfrm>
              <a:off x="205061" y="5039871"/>
              <a:ext cx="646389" cy="2739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3" name="image46.jpg" descr="poznan.jpg"/>
            <p:cNvPicPr/>
            <p:nvPr/>
          </p:nvPicPr>
          <p:blipFill>
            <a:blip r:embed="rId36" cstate="print">
              <a:extLst/>
            </a:blip>
            <a:stretch>
              <a:fillRect/>
            </a:stretch>
          </p:blipFill>
          <p:spPr>
            <a:xfrm>
              <a:off x="113942" y="4662483"/>
              <a:ext cx="685748" cy="3303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image47.jpg" descr="SandT.jpg"/>
            <p:cNvPicPr/>
            <p:nvPr/>
          </p:nvPicPr>
          <p:blipFill>
            <a:blip r:embed="rId37" cstate="print">
              <a:extLst/>
            </a:blip>
            <a:stretch>
              <a:fillRect/>
            </a:stretch>
          </p:blipFill>
          <p:spPr>
            <a:xfrm>
              <a:off x="1188557" y="648072"/>
              <a:ext cx="951374" cy="2319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image48.jpg" descr="umwelt.jpg"/>
            <p:cNvPicPr/>
            <p:nvPr/>
          </p:nvPicPr>
          <p:blipFill>
            <a:blip r:embed="rId38" cstate="print">
              <a:extLst/>
            </a:blip>
            <a:stretch>
              <a:fillRect/>
            </a:stretch>
          </p:blipFill>
          <p:spPr>
            <a:xfrm>
              <a:off x="111640" y="2816235"/>
              <a:ext cx="832067" cy="2033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799" y="-211670"/>
            <a:ext cx="1227219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0" y="6783754"/>
            <a:ext cx="2387600" cy="83124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387599" y="6783754"/>
            <a:ext cx="2345269" cy="83124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732866" y="6783754"/>
            <a:ext cx="2305368" cy="83124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7038233" y="6783754"/>
            <a:ext cx="2105768" cy="83124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  <p:pic>
        <p:nvPicPr>
          <p:cNvPr id="34" name="image5.pdf" descr="EUDAT-LogoGrigio.eps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3956" y="-119812"/>
            <a:ext cx="1164989" cy="909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PartnersWith numbers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249" name="Shape 249"/>
          <p:cNvSpPr/>
          <p:nvPr/>
        </p:nvSpPr>
        <p:spPr>
          <a:xfrm>
            <a:off x="50799" y="2348880"/>
            <a:ext cx="1136825" cy="464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1.   CSC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2.   BSC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3.   CERFACS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4.   CINECA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5.   CINES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6.   DKRZ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7.   EAA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8.   EKUT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9.   UEDIN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10. INGV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11. JUELICH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12. PSNC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13. SURFsara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14. SIGMA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15. STFC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16. UCL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17. TRUST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18. GRNET 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400"/>
              </a:spcBef>
            </a:pPr>
            <a:endParaRPr sz="12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1691680" y="2348881"/>
            <a:ext cx="1080121" cy="3915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19. KIT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20. LIBER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21. DANS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22. eSDF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23. ULUND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24. KNMI</a:t>
            </a:r>
            <a:endParaRPr sz="12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25. GFZ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26. CLARIN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27. MPG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28. JISC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29. UNS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30. CERN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31. UHEL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32. EMBL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33. SNIC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34. KTH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35. MPI-MET</a:t>
            </a:r>
          </a:p>
        </p:txBody>
      </p:sp>
      <p:pic>
        <p:nvPicPr>
          <p:cNvPr id="251" name="image49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5562" y="476672"/>
            <a:ext cx="8508437" cy="6381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PartnersWith numbers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254" name="Shape 254"/>
          <p:cNvSpPr/>
          <p:nvPr/>
        </p:nvSpPr>
        <p:spPr>
          <a:xfrm>
            <a:off x="50799" y="2348880"/>
            <a:ext cx="1136825" cy="464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1.   CSC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2.   BSC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3.   CERFACS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4.   CINECA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5.   CINES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6.   DKRZ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7.   EAA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8.   EKUT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9.   UEDIN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10. INGV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11. JUELICH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12. PSNC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13. SURFsara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14. SIGMA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15. STFC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16. UCL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17. TRUST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18. GRNET 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400"/>
              </a:spcBef>
            </a:pPr>
            <a:endParaRPr sz="12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1691680" y="2348881"/>
            <a:ext cx="1080121" cy="3915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19. KIT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20. LIBER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21. DANS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22. eSDF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23. ULUND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24. KNMI</a:t>
            </a:r>
            <a:endParaRPr sz="12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25. GFZ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26. CLARIN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27. MPG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28. JISC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29. UNS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30. CERN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31. UHEL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32. EMBL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33. SNIC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34. KTH</a:t>
            </a:r>
            <a:endParaRPr sz="2000">
              <a:solidFill>
                <a:srgbClr val="888888"/>
              </a:solidFill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35. MPI-MET</a:t>
            </a:r>
          </a:p>
        </p:txBody>
      </p:sp>
      <p:pic>
        <p:nvPicPr>
          <p:cNvPr id="256" name="image50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9212" y="464407"/>
            <a:ext cx="8524789" cy="6393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 Comm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259" name="image5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19605" y="764704"/>
            <a:ext cx="8124395" cy="6093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 Communities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262" name="image52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71599" y="728699"/>
            <a:ext cx="8172400" cy="6129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1"/>
          </a:xfrm>
          <a:prstGeom prst="rect">
            <a:avLst/>
          </a:prstGeom>
        </p:spPr>
        <p:txBody>
          <a:bodyPr anchor="t">
            <a:noAutofit/>
          </a:bodyPr>
          <a:lstStyle>
            <a:lvl1pPr defTabSz="457200">
              <a:defRPr sz="4400" b="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65" name="Shape 265"/>
          <p:cNvSpPr/>
          <p:nvPr/>
        </p:nvSpPr>
        <p:spPr>
          <a:xfrm>
            <a:off x="3291932" y="6137094"/>
            <a:ext cx="279223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515151"/>
                </a:solidFill>
                <a:latin typeface="Century Gothic"/>
                <a:ea typeface="Century Gothic"/>
                <a:cs typeface="Century Gothic"/>
                <a:sym typeface="Century Gothic"/>
                <a:hlinkClick r:id="rId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15151"/>
                </a:solidFill>
                <a:hlinkClick r:id="rId2"/>
              </a:rPr>
              <a:t>www.eudat.eu</a:t>
            </a:r>
          </a:p>
        </p:txBody>
      </p:sp>
      <p:sp>
        <p:nvSpPr>
          <p:cNvPr id="266" name="Shape 266"/>
          <p:cNvSpPr/>
          <p:nvPr/>
        </p:nvSpPr>
        <p:spPr>
          <a:xfrm>
            <a:off x="0" y="6783754"/>
            <a:ext cx="2387600" cy="83124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2387599" y="6783754"/>
            <a:ext cx="2345269" cy="83124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4732866" y="6783754"/>
            <a:ext cx="2305368" cy="83124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7038233" y="6783754"/>
            <a:ext cx="2105768" cy="83124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6691754"/>
            <a:ext cx="2387600" cy="166245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0798" y="-211668"/>
            <a:ext cx="1227218" cy="11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/>
          <p:nvPr/>
        </p:nvSpPr>
        <p:spPr>
          <a:xfrm>
            <a:off x="2387599" y="6691754"/>
            <a:ext cx="2345267" cy="1662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4732867" y="6691754"/>
            <a:ext cx="2305367" cy="166245"/>
          </a:xfrm>
          <a:prstGeom prst="rect">
            <a:avLst/>
          </a:prstGeom>
          <a:solidFill>
            <a:srgbClr val="F95A1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7038234" y="6691754"/>
            <a:ext cx="2105767" cy="166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371600" y="274637"/>
            <a:ext cx="6440759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1.png" descr="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799" y="-211670"/>
            <a:ext cx="1227219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0" y="6783754"/>
            <a:ext cx="2387600" cy="83124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387599" y="6783754"/>
            <a:ext cx="2345269" cy="83124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4732866" y="6783754"/>
            <a:ext cx="2305368" cy="83124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7038233" y="6783754"/>
            <a:ext cx="2105768" cy="83124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Blip>
                <a:blip r:embed="rId3"/>
              </a:buBlip>
              <a:defRPr sz="2800"/>
            </a:lvl1pPr>
            <a:lvl2pPr marL="790575" indent="-333375">
              <a:spcBef>
                <a:spcPts val="600"/>
              </a:spcBef>
              <a:buBlip>
                <a:blip r:embed="rId3"/>
              </a:buBlip>
              <a:defRPr sz="2800"/>
            </a:lvl2pPr>
            <a:lvl3pPr marL="1234439" indent="-320039">
              <a:spcBef>
                <a:spcPts val="600"/>
              </a:spcBef>
              <a:buBlip>
                <a:blip r:embed="rId3"/>
              </a:buBlip>
              <a:defRPr sz="2800"/>
            </a:lvl3pPr>
            <a:lvl4pPr marL="1727200" indent="-355600">
              <a:spcBef>
                <a:spcPts val="600"/>
              </a:spcBef>
              <a:buBlip>
                <a:blip r:embed="rId3"/>
              </a:buBlip>
              <a:defRPr sz="2800"/>
            </a:lvl4pPr>
            <a:lvl5pPr marL="2184400" indent="-355600">
              <a:spcBef>
                <a:spcPts val="600"/>
              </a:spcBef>
              <a:buBlip>
                <a:blip r:embed="rId3"/>
              </a:buBlip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 descr="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799" y="-211670"/>
            <a:ext cx="1227219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0" y="6783754"/>
            <a:ext cx="2387600" cy="83124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2387599" y="6783754"/>
            <a:ext cx="2345269" cy="83124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4732866" y="6783754"/>
            <a:ext cx="2305368" cy="83124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038233" y="6783754"/>
            <a:ext cx="2105768" cy="83124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1371600" y="203569"/>
            <a:ext cx="7315200" cy="934300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457200" y="1137868"/>
            <a:ext cx="4040188" cy="103700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b="1"/>
            </a:lvl1pPr>
            <a:lvl2pPr marL="0" indent="457200">
              <a:buSzTx/>
              <a:buNone/>
              <a:defRPr b="1"/>
            </a:lvl2pPr>
            <a:lvl3pPr marL="0" indent="914400">
              <a:buSzTx/>
              <a:buNone/>
              <a:defRPr b="1"/>
            </a:lvl3pPr>
            <a:lvl4pPr marL="0" indent="1371600">
              <a:buSzTx/>
              <a:buNone/>
              <a:defRPr b="1"/>
            </a:lvl4pPr>
            <a:lvl5pPr marL="0" indent="1828800">
              <a:buSzTx/>
              <a:buNone/>
              <a:defRPr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1.png" descr="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799" y="-211670"/>
            <a:ext cx="1227219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0" y="6783754"/>
            <a:ext cx="2387600" cy="83124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2387599" y="6783754"/>
            <a:ext cx="2345269" cy="83124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4732866" y="6783754"/>
            <a:ext cx="2305368" cy="83124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038233" y="6783754"/>
            <a:ext cx="2105768" cy="83124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1.png" descr="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799" y="-211670"/>
            <a:ext cx="1227219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0" y="6783754"/>
            <a:ext cx="2387600" cy="83124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2387599" y="6783754"/>
            <a:ext cx="2345269" cy="83124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4732866" y="6783754"/>
            <a:ext cx="2305368" cy="83124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7038233" y="6783754"/>
            <a:ext cx="2105768" cy="83124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98120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3"/>
              </a:buBlip>
              <a:defRPr sz="3200"/>
            </a:lvl1pPr>
            <a:lvl2pPr marL="783771" indent="-326571">
              <a:spcBef>
                <a:spcPts val="700"/>
              </a:spcBef>
              <a:buBlip>
                <a:blip r:embed="rId3"/>
              </a:buBlip>
              <a:defRPr sz="3200"/>
            </a:lvl2pPr>
            <a:lvl3pPr marL="1219200" indent="-304800">
              <a:spcBef>
                <a:spcPts val="700"/>
              </a:spcBef>
              <a:buBlip>
                <a:blip r:embed="rId3"/>
              </a:buBlip>
              <a:defRPr sz="3200"/>
            </a:lvl3pPr>
            <a:lvl4pPr marL="1737360" indent="-365760">
              <a:spcBef>
                <a:spcPts val="700"/>
              </a:spcBef>
              <a:buBlip>
                <a:blip r:embed="rId3"/>
              </a:buBlip>
              <a:defRPr sz="3200"/>
            </a:lvl4pPr>
            <a:lvl5pPr marL="2194560" indent="-365760">
              <a:spcBef>
                <a:spcPts val="700"/>
              </a:spcBef>
              <a:buBlip>
                <a:blip r:embed="rId3"/>
              </a:buBlip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1.png" descr="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799" y="-211670"/>
            <a:ext cx="1227219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0" y="6783754"/>
            <a:ext cx="2387600" cy="83124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2387599" y="6783754"/>
            <a:ext cx="2345269" cy="83124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4732866" y="6783754"/>
            <a:ext cx="2305368" cy="83124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7038233" y="6783754"/>
            <a:ext cx="2105768" cy="83124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6524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1.png" descr="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799" y="-211670"/>
            <a:ext cx="1227219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0" y="6783754"/>
            <a:ext cx="2387600" cy="83124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2387599" y="6783754"/>
            <a:ext cx="2345269" cy="83124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4732866" y="6783754"/>
            <a:ext cx="2305368" cy="83124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7038233" y="6783754"/>
            <a:ext cx="2105768" cy="83124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logo.png"/>
          <p:cNvPicPr/>
          <p:nvPr/>
        </p:nvPicPr>
        <p:blipFill>
          <a:blip r:embed="rId27" cstate="print">
            <a:extLst/>
          </a:blip>
          <a:stretch>
            <a:fillRect/>
          </a:stretch>
        </p:blipFill>
        <p:spPr>
          <a:xfrm>
            <a:off x="50799" y="-211670"/>
            <a:ext cx="1227219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0" y="6783754"/>
            <a:ext cx="2387600" cy="83124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2387599" y="6783754"/>
            <a:ext cx="2345269" cy="83124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4732866" y="6783754"/>
            <a:ext cx="2305368" cy="83124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7038233" y="6783754"/>
            <a:ext cx="2105768" cy="83124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95400" y="46038"/>
            <a:ext cx="73914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48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buBlip>
                <a:blip r:embed="rId28"/>
              </a:buBlip>
            </a:lvl1pPr>
            <a:lvl2pPr>
              <a:buBlip>
                <a:blip r:embed="rId28"/>
              </a:buBlip>
            </a:lvl2pPr>
            <a:lvl3pPr>
              <a:buBlip>
                <a:blip r:embed="rId28"/>
              </a:buBlip>
            </a:lvl3pPr>
            <a:lvl4pPr>
              <a:buBlip>
                <a:blip r:embed="rId28"/>
              </a:buBlip>
            </a:lvl4pPr>
            <a:lvl5pPr>
              <a:buBlip>
                <a:blip r:embed="rId28"/>
              </a:buBlip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6553200" y="6345827"/>
            <a:ext cx="2133600" cy="2819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  <p:pic>
        <p:nvPicPr>
          <p:cNvPr id="10" name="image1.png" descr="logo.png"/>
          <p:cNvPicPr/>
          <p:nvPr/>
        </p:nvPicPr>
        <p:blipFill>
          <a:blip r:embed="rId27" cstate="print">
            <a:extLst/>
          </a:blip>
          <a:stretch>
            <a:fillRect/>
          </a:stretch>
        </p:blipFill>
        <p:spPr>
          <a:xfrm>
            <a:off x="50799" y="-211670"/>
            <a:ext cx="1227219" cy="1193801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</p:sldLayoutIdLst>
  <p:transition spd="med"/>
  <p:txStyles>
    <p:titleStyle>
      <a:lvl1pPr algn="ctr">
        <a:defRPr sz="2800" b="1">
          <a:latin typeface="Century Gothic"/>
          <a:ea typeface="Century Gothic"/>
          <a:cs typeface="Century Gothic"/>
          <a:sym typeface="Century Gothic"/>
        </a:defRPr>
      </a:lvl1pPr>
      <a:lvl2pPr algn="ctr">
        <a:defRPr sz="2800" b="1">
          <a:latin typeface="Century Gothic"/>
          <a:ea typeface="Century Gothic"/>
          <a:cs typeface="Century Gothic"/>
          <a:sym typeface="Century Gothic"/>
        </a:defRPr>
      </a:lvl2pPr>
      <a:lvl3pPr algn="ctr">
        <a:defRPr sz="2800" b="1">
          <a:latin typeface="Century Gothic"/>
          <a:ea typeface="Century Gothic"/>
          <a:cs typeface="Century Gothic"/>
          <a:sym typeface="Century Gothic"/>
        </a:defRPr>
      </a:lvl3pPr>
      <a:lvl4pPr algn="ctr">
        <a:defRPr sz="2800" b="1">
          <a:latin typeface="Century Gothic"/>
          <a:ea typeface="Century Gothic"/>
          <a:cs typeface="Century Gothic"/>
          <a:sym typeface="Century Gothic"/>
        </a:defRPr>
      </a:lvl4pPr>
      <a:lvl5pPr algn="ctr">
        <a:defRPr sz="2800" b="1">
          <a:latin typeface="Century Gothic"/>
          <a:ea typeface="Century Gothic"/>
          <a:cs typeface="Century Gothic"/>
          <a:sym typeface="Century Gothic"/>
        </a:defRPr>
      </a:lvl5pPr>
      <a:lvl6pPr algn="ctr">
        <a:defRPr sz="2800" b="1">
          <a:latin typeface="Century Gothic"/>
          <a:ea typeface="Century Gothic"/>
          <a:cs typeface="Century Gothic"/>
          <a:sym typeface="Century Gothic"/>
        </a:defRPr>
      </a:lvl6pPr>
      <a:lvl7pPr algn="ctr">
        <a:defRPr sz="2800" b="1">
          <a:latin typeface="Century Gothic"/>
          <a:ea typeface="Century Gothic"/>
          <a:cs typeface="Century Gothic"/>
          <a:sym typeface="Century Gothic"/>
        </a:defRPr>
      </a:lvl7pPr>
      <a:lvl8pPr algn="ctr">
        <a:defRPr sz="2800" b="1">
          <a:latin typeface="Century Gothic"/>
          <a:ea typeface="Century Gothic"/>
          <a:cs typeface="Century Gothic"/>
          <a:sym typeface="Century Gothic"/>
        </a:defRPr>
      </a:lvl8pPr>
      <a:lvl9pPr algn="ctr">
        <a:defRPr sz="2800" b="1"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indent="-342900">
        <a:spcBef>
          <a:spcPts val="500"/>
        </a:spcBef>
        <a:buSzPct val="100000"/>
        <a:buBlip>
          <a:blip r:embed="rId28"/>
        </a:buBlip>
        <a:defRPr sz="2400">
          <a:latin typeface="Century Gothic"/>
          <a:ea typeface="Century Gothic"/>
          <a:cs typeface="Century Gothic"/>
          <a:sym typeface="Century Gothic"/>
        </a:defRPr>
      </a:lvl1pPr>
      <a:lvl2pPr marL="742950" indent="-285750">
        <a:spcBef>
          <a:spcPts val="500"/>
        </a:spcBef>
        <a:buSzPct val="100000"/>
        <a:buBlip>
          <a:blip r:embed="rId28"/>
        </a:buBlip>
        <a:defRPr sz="2400">
          <a:latin typeface="Century Gothic"/>
          <a:ea typeface="Century Gothic"/>
          <a:cs typeface="Century Gothic"/>
          <a:sym typeface="Century Gothic"/>
        </a:defRPr>
      </a:lvl2pPr>
      <a:lvl3pPr marL="1143000" indent="-228600">
        <a:spcBef>
          <a:spcPts val="500"/>
        </a:spcBef>
        <a:buSzPct val="100000"/>
        <a:buBlip>
          <a:blip r:embed="rId28"/>
        </a:buBlip>
        <a:defRPr sz="2400">
          <a:latin typeface="Century Gothic"/>
          <a:ea typeface="Century Gothic"/>
          <a:cs typeface="Century Gothic"/>
          <a:sym typeface="Century Gothic"/>
        </a:defRPr>
      </a:lvl3pPr>
      <a:lvl4pPr marL="1600200" indent="-228600">
        <a:spcBef>
          <a:spcPts val="500"/>
        </a:spcBef>
        <a:buSzPct val="100000"/>
        <a:buBlip>
          <a:blip r:embed="rId28"/>
        </a:buBlip>
        <a:defRPr sz="2400">
          <a:latin typeface="Century Gothic"/>
          <a:ea typeface="Century Gothic"/>
          <a:cs typeface="Century Gothic"/>
          <a:sym typeface="Century Gothic"/>
        </a:defRPr>
      </a:lvl4pPr>
      <a:lvl5pPr marL="2057400" indent="-228600">
        <a:spcBef>
          <a:spcPts val="500"/>
        </a:spcBef>
        <a:buSzPct val="100000"/>
        <a:buBlip>
          <a:blip r:embed="rId28"/>
        </a:buBlip>
        <a:defRPr sz="2400">
          <a:latin typeface="Century Gothic"/>
          <a:ea typeface="Century Gothic"/>
          <a:cs typeface="Century Gothic"/>
          <a:sym typeface="Century Gothic"/>
        </a:defRPr>
      </a:lvl5pPr>
      <a:lvl6pPr marL="2560320" indent="-274320">
        <a:spcBef>
          <a:spcPts val="500"/>
        </a:spcBef>
        <a:buSzPct val="100000"/>
        <a:buChar char="•"/>
        <a:defRPr sz="2400">
          <a:latin typeface="Century Gothic"/>
          <a:ea typeface="Century Gothic"/>
          <a:cs typeface="Century Gothic"/>
          <a:sym typeface="Century Gothic"/>
        </a:defRPr>
      </a:lvl6pPr>
      <a:lvl7pPr marL="3017520" indent="-274320">
        <a:spcBef>
          <a:spcPts val="500"/>
        </a:spcBef>
        <a:buSzPct val="100000"/>
        <a:buChar char="•"/>
        <a:defRPr sz="2400">
          <a:latin typeface="Century Gothic"/>
          <a:ea typeface="Century Gothic"/>
          <a:cs typeface="Century Gothic"/>
          <a:sym typeface="Century Gothic"/>
        </a:defRPr>
      </a:lvl7pPr>
      <a:lvl8pPr marL="3474720" indent="-274320">
        <a:spcBef>
          <a:spcPts val="500"/>
        </a:spcBef>
        <a:buSzPct val="100000"/>
        <a:buChar char="•"/>
        <a:defRPr sz="2400">
          <a:latin typeface="Century Gothic"/>
          <a:ea typeface="Century Gothic"/>
          <a:cs typeface="Century Gothic"/>
          <a:sym typeface="Century Gothic"/>
        </a:defRPr>
      </a:lvl8pPr>
      <a:lvl9pPr marL="3931920" indent="-274320">
        <a:spcBef>
          <a:spcPts val="500"/>
        </a:spcBef>
        <a:buSzPct val="100000"/>
        <a:buChar char="•"/>
        <a:defRPr sz="2400"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685800" y="2420888"/>
            <a:ext cx="7772400" cy="14700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/>
            </a:pPr>
            <a:r>
              <a:rPr lang="en-US" sz="4800" dirty="0" smtClean="0">
                <a:latin typeface="Arial"/>
                <a:ea typeface="Arial"/>
                <a:cs typeface="Arial"/>
                <a:sym typeface="Arial"/>
              </a:rPr>
              <a:t>EUDAT EGI </a:t>
            </a:r>
            <a:br>
              <a:rPr lang="en-US" sz="48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4800" dirty="0" smtClean="0">
                <a:latin typeface="Arial"/>
                <a:ea typeface="Arial"/>
                <a:cs typeface="Arial"/>
                <a:sym typeface="Arial"/>
              </a:rPr>
              <a:t>interoperability use case</a:t>
            </a:r>
            <a:endParaRPr lang="en-US" sz="4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21976" y="4020235"/>
            <a:ext cx="57115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Giuseppe </a:t>
            </a:r>
            <a:r>
              <a:rPr lang="en-US" sz="2200" b="1" dirty="0" err="1" smtClean="0">
                <a:solidFill>
                  <a:schemeClr val="bg1">
                    <a:lumMod val="65000"/>
                  </a:schemeClr>
                </a:solidFill>
              </a:rPr>
              <a:t>Fiameni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, Diego </a:t>
            </a:r>
            <a:r>
              <a:rPr lang="en-US" sz="2200" b="1" dirty="0" err="1" smtClean="0">
                <a:solidFill>
                  <a:schemeClr val="bg1">
                    <a:lumMod val="65000"/>
                  </a:schemeClr>
                </a:solidFill>
              </a:rPr>
              <a:t>Scardaci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 (EGI), Peter </a:t>
            </a:r>
            <a:r>
              <a:rPr lang="en-US" sz="2200" b="1" dirty="0" err="1" smtClean="0">
                <a:solidFill>
                  <a:schemeClr val="bg1">
                    <a:lumMod val="65000"/>
                  </a:schemeClr>
                </a:solidFill>
              </a:rPr>
              <a:t>Gille</a:t>
            </a:r>
            <a:endParaRPr lang="en-US" sz="2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EGI Conference 2015 - Lisbon</a:t>
            </a:r>
            <a:endParaRPr lang="en-US" sz="2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042848"/>
          </a:xfrm>
        </p:spPr>
        <p:txBody>
          <a:bodyPr>
            <a:normAutofit/>
          </a:bodyPr>
          <a:lstStyle/>
          <a:p>
            <a:r>
              <a:rPr lang="en-US" b="1" dirty="0" smtClean="0"/>
              <a:t>Goal</a:t>
            </a:r>
          </a:p>
          <a:p>
            <a:pPr lvl="1"/>
            <a:r>
              <a:rPr lang="en-US" dirty="0" smtClean="0"/>
              <a:t>Enable researchers seamlessly access e-Infrastructures services pairing data and high-throughput computing resources together</a:t>
            </a:r>
          </a:p>
          <a:p>
            <a:r>
              <a:rPr lang="en-US" b="1" dirty="0" smtClean="0"/>
              <a:t>Communities</a:t>
            </a:r>
          </a:p>
          <a:p>
            <a:pPr lvl="1"/>
            <a:r>
              <a:rPr lang="en-US" dirty="0" smtClean="0"/>
              <a:t>ELIXIR, EISCAT-3D, BBMRI, ICOS</a:t>
            </a:r>
          </a:p>
          <a:p>
            <a:pPr lvl="1"/>
            <a:r>
              <a:rPr lang="en-US" dirty="0" smtClean="0"/>
              <a:t>EPOS, ENVRI+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b="1" dirty="0" smtClean="0"/>
              <a:t>Timeframe</a:t>
            </a:r>
          </a:p>
          <a:p>
            <a:pPr lvl="1"/>
            <a:r>
              <a:rPr lang="en-US" dirty="0" smtClean="0"/>
              <a:t>March 2014 – February 2016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Definition:</a:t>
            </a:r>
          </a:p>
          <a:p>
            <a:pPr lvl="1"/>
            <a:r>
              <a:rPr lang="en-GB" dirty="0" smtClean="0"/>
              <a:t>Permit a user of both e-infrastructures to instantiate a VM on the EGI Cloud Federation for the execution of a computational job consuming data stored onto EUDAT resources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Assumptions: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 smtClean="0"/>
              <a:t>the user holds a valid and trusted security token (X.509 certificate)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 smtClean="0"/>
              <a:t>he/she has been granted to access EGI resources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 smtClean="0"/>
              <a:t>he/she has already deposited data within the EUDAT infrastructure</a:t>
            </a:r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“</a:t>
            </a:r>
            <a:r>
              <a:rPr lang="it-IT" dirty="0" err="1" smtClean="0"/>
              <a:t>alpha</a:t>
            </a:r>
            <a:r>
              <a:rPr lang="it-IT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263237" y="1084991"/>
            <a:ext cx="8534400" cy="52612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92500"/>
          </a:bodyPr>
          <a:lstStyle/>
          <a:p>
            <a:pPr marL="609600" lvl="0" indent="-457200">
              <a:buAutoNum type="arabicPeriod"/>
            </a:pPr>
            <a:r>
              <a:rPr lang="en-GB" sz="2800" dirty="0" smtClean="0">
                <a:sym typeface="Wingdings" pitchFamily="2" charset="2"/>
              </a:rPr>
              <a:t>The user authenticates to the EGI infrastructure</a:t>
            </a:r>
          </a:p>
          <a:p>
            <a:pPr marL="609600" lvl="0" indent="-457200">
              <a:buAutoNum type="arabicPeriod"/>
            </a:pPr>
            <a:r>
              <a:rPr lang="en-GB" sz="2800" dirty="0" smtClean="0">
                <a:sym typeface="Wingdings" pitchFamily="2" charset="2"/>
              </a:rPr>
              <a:t>The EGI infra instantiates the environment and performs preliminary configuration (account, network, firewall, tools, libraries, compilers, applications, ...)  </a:t>
            </a:r>
            <a:r>
              <a:rPr lang="en-GB" sz="2800" b="1" i="1" dirty="0" smtClean="0">
                <a:sym typeface="Wingdings" pitchFamily="2" charset="2"/>
              </a:rPr>
              <a:t>contextualization</a:t>
            </a:r>
          </a:p>
          <a:p>
            <a:pPr marL="609600" lvl="0" indent="-457200">
              <a:buAutoNum type="arabicPeriod"/>
            </a:pPr>
            <a:r>
              <a:rPr lang="en-GB" sz="2800" dirty="0" smtClean="0">
                <a:sym typeface="Wingdings" pitchFamily="2" charset="2"/>
              </a:rPr>
              <a:t>The virtual environment is started up  </a:t>
            </a:r>
            <a:r>
              <a:rPr lang="en-GB" sz="2800" b="1" i="1" dirty="0" smtClean="0">
                <a:sym typeface="Wingdings" pitchFamily="2" charset="2"/>
              </a:rPr>
              <a:t>user’s credentials are copied into the VM</a:t>
            </a:r>
          </a:p>
          <a:p>
            <a:pPr marL="609600" lvl="0" indent="-457200">
              <a:buAutoNum type="arabicPeriod"/>
            </a:pPr>
            <a:r>
              <a:rPr lang="en-GB" sz="2800" dirty="0" smtClean="0">
                <a:sym typeface="Wingdings" pitchFamily="2" charset="2"/>
              </a:rPr>
              <a:t>The VE stages data from EUDAT to a local storage area for performance and locality reasons, using authentication obtained in step </a:t>
            </a:r>
            <a:r>
              <a:rPr lang="en-GB" sz="2800" dirty="0" smtClean="0">
                <a:sym typeface="Wingdings" pitchFamily="2" charset="2"/>
              </a:rPr>
              <a:t>1</a:t>
            </a:r>
          </a:p>
          <a:p>
            <a:pPr marL="1009650" lvl="1" indent="-457200">
              <a:buFont typeface="Wingdings"/>
              <a:buChar char="à"/>
            </a:pPr>
            <a:r>
              <a:rPr lang="en-GB" sz="2800" b="1" i="1" dirty="0" smtClean="0">
                <a:sym typeface="Wingdings" pitchFamily="2" charset="2"/>
              </a:rPr>
              <a:t>data staging via </a:t>
            </a:r>
            <a:r>
              <a:rPr lang="en-GB" sz="2800" b="1" i="1" dirty="0" err="1" smtClean="0">
                <a:sym typeface="Wingdings" pitchFamily="2" charset="2"/>
              </a:rPr>
              <a:t>GridFTP</a:t>
            </a:r>
            <a:r>
              <a:rPr lang="en-GB" sz="2800" b="1" i="1" dirty="0" smtClean="0">
                <a:sym typeface="Wingdings" pitchFamily="2" charset="2"/>
              </a:rPr>
              <a:t> </a:t>
            </a:r>
            <a:r>
              <a:rPr lang="en-GB" sz="2800" b="1" i="1" dirty="0" smtClean="0">
                <a:sym typeface="Wingdings" pitchFamily="2" charset="2"/>
              </a:rPr>
              <a:t>or HTTP (CDMI</a:t>
            </a:r>
            <a:r>
              <a:rPr lang="en-GB" sz="2800" b="1" i="1" dirty="0" smtClean="0">
                <a:sym typeface="Wingdings" pitchFamily="2" charset="2"/>
              </a:rPr>
              <a:t>)</a:t>
            </a:r>
          </a:p>
          <a:p>
            <a:pPr marL="1009650" lvl="1" indent="-457200">
              <a:buFont typeface="Wingdings"/>
              <a:buChar char="à"/>
            </a:pPr>
            <a:r>
              <a:rPr lang="en-GB" sz="2800" b="1" i="1" dirty="0" smtClean="0">
                <a:sym typeface="Wingdings" pitchFamily="2" charset="2"/>
              </a:rPr>
              <a:t>data discoverability via B2FIND</a:t>
            </a:r>
            <a:endParaRPr lang="en-GB" sz="2800" b="1" i="1" dirty="0" smtClean="0">
              <a:sym typeface="Wingdings" pitchFamily="2" charset="2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1371600" y="274637"/>
            <a:ext cx="6440699" cy="792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More detailed flow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1080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318655" y="1412544"/>
            <a:ext cx="8534400" cy="24497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lvl="0" indent="-457200">
              <a:buFont typeface="+mj-lt"/>
              <a:buAutoNum type="arabicPeriod" startAt="5"/>
            </a:pPr>
            <a:r>
              <a:rPr lang="en-GB" sz="2800" dirty="0" smtClean="0"/>
              <a:t>The user launches the computational job</a:t>
            </a:r>
          </a:p>
          <a:p>
            <a:pPr marL="609600" lvl="0" indent="-457200">
              <a:buFont typeface="+mj-lt"/>
              <a:buAutoNum type="arabicPeriod" startAt="5"/>
            </a:pPr>
            <a:r>
              <a:rPr lang="en-GB" sz="2800" dirty="0" smtClean="0"/>
              <a:t>Any intermediate result is shared with the public via the EUDAT B2DROP </a:t>
            </a:r>
            <a:r>
              <a:rPr lang="en-GB" sz="2800" dirty="0" smtClean="0"/>
              <a:t>service</a:t>
            </a:r>
          </a:p>
          <a:p>
            <a:pPr marL="1009650" lvl="1" indent="-457200">
              <a:buNone/>
            </a:pPr>
            <a:r>
              <a:rPr lang="en-GB" sz="2800" b="1" i="1" dirty="0" smtClean="0">
                <a:sym typeface="Wingdings"/>
              </a:rPr>
              <a:t></a:t>
            </a:r>
            <a:r>
              <a:rPr lang="en-GB" sz="2800" b="1" i="1" dirty="0" smtClean="0">
                <a:sym typeface="Wingdings" pitchFamily="2" charset="2"/>
              </a:rPr>
              <a:t>either results or inputs</a:t>
            </a:r>
            <a:endParaRPr lang="en-GB" sz="2800" dirty="0" smtClean="0"/>
          </a:p>
          <a:p>
            <a:pPr marL="609600" lvl="0" indent="-457200">
              <a:buFont typeface="+mj-lt"/>
              <a:buAutoNum type="arabicPeriod" startAt="5"/>
            </a:pPr>
            <a:r>
              <a:rPr lang="en-GB" sz="2800" dirty="0" smtClean="0"/>
              <a:t>Final results are ingested back onto EUDAT for being preserved in the long term (B2SAFE) </a:t>
            </a:r>
            <a:r>
              <a:rPr lang="en-GB" sz="2800" dirty="0" smtClean="0">
                <a:sym typeface="Wingdings" pitchFamily="2" charset="2"/>
              </a:rPr>
              <a:t> </a:t>
            </a:r>
            <a:r>
              <a:rPr lang="en-GB" sz="2800" b="1" i="1" dirty="0" smtClean="0">
                <a:sym typeface="Wingdings" pitchFamily="2" charset="2"/>
              </a:rPr>
              <a:t>registered via PID</a:t>
            </a:r>
            <a:endParaRPr sz="2800" b="1" i="1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1371600" y="274637"/>
            <a:ext cx="6440699" cy="792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More detailed flow (cont.)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1080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457200" y="1098638"/>
            <a:ext cx="8229600" cy="5486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92500" lnSpcReduction="10000"/>
          </a:bodyPr>
          <a:lstStyle/>
          <a:p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Authentication/Authorization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</a:p>
          <a:p>
            <a:pPr lvl="1"/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Credentials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federation</a:t>
            </a:r>
            <a:endParaRPr lang="en-US" dirty="0" smtClean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1"/>
            <a:r>
              <a:rPr lang="en-US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Support for </a:t>
            </a:r>
            <a:r>
              <a:rPr lang="en-US" sz="2400" u="none" strike="noStrike" cap="none" dirty="0" err="1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Wingdings" pitchFamily="2" charset="2"/>
              </a:rPr>
              <a:t>eduGAIN</a:t>
            </a:r>
            <a:endParaRPr lang="en-US" dirty="0" smtClean="0">
              <a:solidFill>
                <a:schemeClr val="dk1"/>
              </a:solidFill>
              <a:latin typeface="Questrial"/>
              <a:ea typeface="Questrial"/>
              <a:cs typeface="Questrial"/>
              <a:sym typeface="Wingdings" pitchFamily="2" charset="2"/>
            </a:endParaRPr>
          </a:p>
          <a:p>
            <a:pPr lvl="2">
              <a:buFont typeface="Wingdings"/>
              <a:buChar char="à"/>
            </a:pPr>
            <a:r>
              <a:rPr lang="en-US" i="1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Wingdings" pitchFamily="2" charset="2"/>
              </a:rPr>
              <a:t>EUDAT and EGI both member of the AARC project</a:t>
            </a:r>
          </a:p>
          <a:p>
            <a:pPr lvl="2">
              <a:buFont typeface="Wingdings"/>
              <a:buChar char="à"/>
            </a:pPr>
            <a:r>
              <a:rPr lang="en-US" b="1" i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Wingdings" pitchFamily="2" charset="2"/>
              </a:rPr>
              <a:t>Iota</a:t>
            </a:r>
            <a:r>
              <a:rPr lang="en-US" i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Wingdings" pitchFamily="2" charset="2"/>
              </a:rPr>
              <a:t> profile?</a:t>
            </a:r>
            <a:endParaRPr lang="en-US" i="1" u="none" strike="noStrike" cap="none" baseline="0" dirty="0" smtClean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1"/>
            <a:r>
              <a:rPr lang="en-US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Authorization?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r>
              <a:rPr lang="en-US" sz="28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Data access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PID management</a:t>
            </a:r>
          </a:p>
          <a:p>
            <a:pPr lvl="2">
              <a:buNone/>
            </a:pPr>
            <a:r>
              <a:rPr lang="en-US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Handling of data via PID</a:t>
            </a:r>
          </a:p>
          <a:p>
            <a:pPr lvl="1"/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Data staging performance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POSIX access to data via FUSE</a:t>
            </a:r>
          </a:p>
          <a:p>
            <a:pPr lvl="2">
              <a:buNone/>
            </a:pPr>
            <a:r>
              <a:rPr lang="en-US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Wingdings" pitchFamily="2" charset="2"/>
              </a:rPr>
              <a:t> AAI</a:t>
            </a:r>
            <a:endParaRPr lang="en-US" dirty="0" smtClean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1"/>
            <a:r>
              <a:rPr lang="en-US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Adoption of CDMI (?!)</a:t>
            </a:r>
            <a:endParaRPr lang="en-US" sz="2400" u="none" strike="noStrike" cap="none" dirty="0" smtClean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r>
              <a:rPr lang="en-US" sz="2800" b="1" baseline="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Deposit</a:t>
            </a:r>
            <a:r>
              <a:rPr lang="en-US" sz="28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of intermediate results via B2DROP or similar services</a:t>
            </a:r>
          </a:p>
          <a:p>
            <a:pPr lvl="1"/>
            <a:r>
              <a:rPr lang="en-US" dirty="0" err="1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AuthN</a:t>
            </a:r>
            <a:r>
              <a:rPr lang="en-US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/</a:t>
            </a:r>
            <a:r>
              <a:rPr lang="en-US" dirty="0" err="1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AuthZ</a:t>
            </a:r>
            <a:endParaRPr lang="en-US" dirty="0" smtClean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2">
              <a:buNone/>
            </a:pPr>
            <a:r>
              <a:rPr lang="en-US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i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EUDAT Library</a:t>
            </a:r>
          </a:p>
          <a:p>
            <a:pPr marL="342900" marR="0" lvl="0" indent="-19050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1371600" y="274637"/>
            <a:ext cx="6440699" cy="792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Technical Challenges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1509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457200" y="1219164"/>
            <a:ext cx="8229600" cy="56388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lnSpcReduction="10000"/>
          </a:bodyPr>
          <a:lstStyle/>
          <a:p>
            <a:r>
              <a:rPr lang="en-US" sz="28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Spec. Document</a:t>
            </a:r>
          </a:p>
          <a:p>
            <a:r>
              <a:rPr lang="en-US" sz="28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Set up a Proof of Concept environment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Services </a:t>
            </a:r>
            <a:r>
              <a:rPr lang="en-US" dirty="0" err="1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testbed</a:t>
            </a:r>
            <a:endParaRPr lang="en-US" dirty="0" smtClean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2"/>
            <a:r>
              <a:rPr lang="en-US" i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EGI VM</a:t>
            </a:r>
          </a:p>
          <a:p>
            <a:pPr lvl="2"/>
            <a:r>
              <a:rPr lang="en-US" i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EUDAT B2SAFE instance</a:t>
            </a:r>
          </a:p>
          <a:p>
            <a:r>
              <a:rPr lang="en-GB" sz="28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VM contextualization</a:t>
            </a:r>
          </a:p>
          <a:p>
            <a:pPr lvl="1"/>
            <a:r>
              <a:rPr lang="en-GB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Define tools and services to be installed on the VM image</a:t>
            </a:r>
            <a:endParaRPr lang="en-US" dirty="0" smtClean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r>
              <a:rPr lang="en-US" sz="28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Streamline authentication process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Make the VM obtain proper authentication tokens through the EGI authentication infrastructure using x.509 certificates</a:t>
            </a:r>
          </a:p>
          <a:p>
            <a:r>
              <a:rPr lang="en-GB" sz="28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Data staging/access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Evaluate data access and staging from EUDAT resource to the EGI VM </a:t>
            </a:r>
            <a:r>
              <a:rPr lang="en-US" b="1" i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Wingdings" pitchFamily="2" charset="2"/>
              </a:rPr>
              <a:t> </a:t>
            </a:r>
            <a:r>
              <a:rPr lang="en-US" b="1" i="1" dirty="0" err="1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Wingdings" pitchFamily="2" charset="2"/>
              </a:rPr>
              <a:t>GridFTP</a:t>
            </a:r>
            <a:r>
              <a:rPr lang="en-US" b="1" i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Wingdings" pitchFamily="2" charset="2"/>
              </a:rPr>
              <a:t>, HTTP, FUSE</a:t>
            </a:r>
            <a:endParaRPr lang="en-US" b="1" i="1" dirty="0" smtClean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1371600" y="274637"/>
            <a:ext cx="6440699" cy="792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Preliminary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plan </a:t>
            </a:r>
            <a:br>
              <a:rPr lang="en-US" sz="2800" b="1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800" b="1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(Phase 1 – August 2015)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196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457200" y="1084992"/>
            <a:ext cx="8229600" cy="24497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lvl="0" indent="-457200"/>
            <a:r>
              <a:rPr lang="en-GB" sz="28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EPOS</a:t>
            </a:r>
          </a:p>
          <a:p>
            <a:pPr marL="1009650" lvl="1" indent="-457200"/>
            <a:r>
              <a:rPr lang="en-GB" sz="2800" i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“The MISFIT application, takes as input the synthetic seismograms generated from HPC simulations for a certain Earth model and earthquake and, after a </a:t>
            </a:r>
            <a:r>
              <a:rPr lang="en-GB" sz="2800" i="1" dirty="0" err="1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preprocessing</a:t>
            </a:r>
            <a:r>
              <a:rPr lang="en-GB" sz="2800" i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stage, compares them with real observations in order to foster subsequent model updates and improvement (Inversion)”</a:t>
            </a:r>
          </a:p>
          <a:p>
            <a:pPr marL="609600" indent="-457200"/>
            <a:r>
              <a:rPr lang="en-GB" sz="28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??</a:t>
            </a:r>
            <a:endParaRPr lang="en-US" sz="28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1371600" y="274637"/>
            <a:ext cx="6440699" cy="792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Adoption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1080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379</Words>
  <Application>Microsoft Office PowerPoint</Application>
  <PresentationFormat>Presentazione su schermo (4:3)</PresentationFormat>
  <Paragraphs>67</Paragraphs>
  <Slides>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Default</vt:lpstr>
      <vt:lpstr>EUDAT EGI  interoperability use case</vt:lpstr>
      <vt:lpstr>Collaboration</vt:lpstr>
      <vt:lpstr>Use Case “alpha”</vt:lpstr>
      <vt:lpstr>More detailed flow</vt:lpstr>
      <vt:lpstr>More detailed flow (cont.)</vt:lpstr>
      <vt:lpstr>Technical Challenges</vt:lpstr>
      <vt:lpstr>Preliminary plan  (Phase 1 – August 2015)</vt:lpstr>
      <vt:lpstr>Adoption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EUDAT Federated AAI</dc:title>
  <dc:creator>gfiameni</dc:creator>
  <cp:lastModifiedBy>fiameni</cp:lastModifiedBy>
  <cp:revision>20</cp:revision>
  <dcterms:modified xsi:type="dcterms:W3CDTF">2015-05-21T11:30:07Z</dcterms:modified>
</cp:coreProperties>
</file>