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6"/>
  </p:notesMasterIdLst>
  <p:handoutMasterIdLst>
    <p:handoutMasterId r:id="rId27"/>
  </p:handoutMasterIdLst>
  <p:sldIdLst>
    <p:sldId id="289" r:id="rId4"/>
    <p:sldId id="280" r:id="rId5"/>
    <p:sldId id="334" r:id="rId6"/>
    <p:sldId id="304" r:id="rId7"/>
    <p:sldId id="302" r:id="rId8"/>
    <p:sldId id="332" r:id="rId9"/>
    <p:sldId id="312" r:id="rId10"/>
    <p:sldId id="316" r:id="rId11"/>
    <p:sldId id="306" r:id="rId12"/>
    <p:sldId id="328" r:id="rId13"/>
    <p:sldId id="335" r:id="rId14"/>
    <p:sldId id="336" r:id="rId15"/>
    <p:sldId id="337" r:id="rId16"/>
    <p:sldId id="338" r:id="rId17"/>
    <p:sldId id="348" r:id="rId18"/>
    <p:sldId id="341" r:id="rId19"/>
    <p:sldId id="342" r:id="rId20"/>
    <p:sldId id="343" r:id="rId21"/>
    <p:sldId id="346" r:id="rId22"/>
    <p:sldId id="347" r:id="rId23"/>
    <p:sldId id="345" r:id="rId24"/>
    <p:sldId id="284"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85221" autoAdjust="0"/>
  </p:normalViewPr>
  <p:slideViewPr>
    <p:cSldViewPr showGuides="1">
      <p:cViewPr varScale="1">
        <p:scale>
          <a:sx n="73" d="100"/>
          <a:sy n="73" d="100"/>
        </p:scale>
        <p:origin x="-200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B5407-BB65-CA40-86B5-756D33F8ECBD}"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AEC5B98C-30A9-6347-9F32-A444383567DE}">
      <dgm:prSet/>
      <dgm:spPr/>
      <dgm:t>
        <a:bodyPr/>
        <a:lstStyle/>
        <a:p>
          <a:pPr rtl="0"/>
          <a:r>
            <a:rPr lang="en-US" i="1" smtClean="0"/>
            <a:t>AAI, SDN, cloud services (for education)</a:t>
          </a:r>
          <a:endParaRPr lang="en-US"/>
        </a:p>
      </dgm:t>
    </dgm:pt>
    <dgm:pt modelId="{F93C001E-D2AF-B84F-A58A-A55E3C0A8FBA}" type="parTrans" cxnId="{3A12223C-66DC-C940-B64A-F13BC4CD1DDD}">
      <dgm:prSet/>
      <dgm:spPr/>
      <dgm:t>
        <a:bodyPr/>
        <a:lstStyle/>
        <a:p>
          <a:endParaRPr lang="en-US"/>
        </a:p>
      </dgm:t>
    </dgm:pt>
    <dgm:pt modelId="{5058BC0D-9EAC-C04D-A01D-A49226A1D0A3}" type="sibTrans" cxnId="{3A12223C-66DC-C940-B64A-F13BC4CD1DDD}">
      <dgm:prSet/>
      <dgm:spPr/>
      <dgm:t>
        <a:bodyPr/>
        <a:lstStyle/>
        <a:p>
          <a:endParaRPr lang="en-US"/>
        </a:p>
      </dgm:t>
    </dgm:pt>
    <dgm:pt modelId="{8D430A27-3FBF-634E-BDE9-E41F8E13FB06}">
      <dgm:prSet/>
      <dgm:spPr/>
      <dgm:t>
        <a:bodyPr/>
        <a:lstStyle/>
        <a:p>
          <a:pPr rtl="0"/>
          <a:r>
            <a:rPr lang="en-US" i="1" dirty="0" smtClean="0"/>
            <a:t>Services and data infrastructure for repeatability of science and reuse of open data, and scientific software for Information as a Service </a:t>
          </a:r>
          <a:endParaRPr lang="en-US" dirty="0"/>
        </a:p>
      </dgm:t>
    </dgm:pt>
    <dgm:pt modelId="{D2EF9430-D922-FD40-9FDB-5590BCA484B0}" type="parTrans" cxnId="{7A5B7165-2680-AA45-AD42-05825FB8BFC4}">
      <dgm:prSet/>
      <dgm:spPr/>
      <dgm:t>
        <a:bodyPr/>
        <a:lstStyle/>
        <a:p>
          <a:endParaRPr lang="en-US"/>
        </a:p>
      </dgm:t>
    </dgm:pt>
    <dgm:pt modelId="{0279EDB5-A75A-E446-B67A-40C25D780610}" type="sibTrans" cxnId="{7A5B7165-2680-AA45-AD42-05825FB8BFC4}">
      <dgm:prSet/>
      <dgm:spPr/>
      <dgm:t>
        <a:bodyPr/>
        <a:lstStyle/>
        <a:p>
          <a:endParaRPr lang="en-US"/>
        </a:p>
      </dgm:t>
    </dgm:pt>
    <dgm:pt modelId="{794D1964-1161-1949-B825-3A2277BCE99A}">
      <dgm:prSet/>
      <dgm:spPr/>
      <dgm:t>
        <a:bodyPr/>
        <a:lstStyle/>
        <a:p>
          <a:pPr rtl="0"/>
          <a:r>
            <a:rPr lang="en-US" i="1" dirty="0" smtClean="0"/>
            <a:t>Services requiring federated cloud/HTC compute,  cloud storage, and possibly heterogeneous compute and storage architectures</a:t>
          </a:r>
          <a:endParaRPr lang="en-US" dirty="0"/>
        </a:p>
      </dgm:t>
    </dgm:pt>
    <dgm:pt modelId="{A225F369-22CC-5846-AD3E-B0402C1BE322}" type="parTrans" cxnId="{DDE555F3-ECF4-884F-A69E-5A4E57C02CB6}">
      <dgm:prSet/>
      <dgm:spPr/>
      <dgm:t>
        <a:bodyPr/>
        <a:lstStyle/>
        <a:p>
          <a:endParaRPr lang="en-US"/>
        </a:p>
      </dgm:t>
    </dgm:pt>
    <dgm:pt modelId="{798A7E03-B884-F642-922A-D6D79B888E15}" type="sibTrans" cxnId="{DDE555F3-ECF4-884F-A69E-5A4E57C02CB6}">
      <dgm:prSet/>
      <dgm:spPr/>
      <dgm:t>
        <a:bodyPr/>
        <a:lstStyle/>
        <a:p>
          <a:endParaRPr lang="en-US"/>
        </a:p>
      </dgm:t>
    </dgm:pt>
    <dgm:pt modelId="{AB375936-AB5A-9C4E-906B-758FE8AED53E}">
      <dgm:prSet/>
      <dgm:spPr/>
      <dgm:t>
        <a:bodyPr/>
        <a:lstStyle/>
        <a:p>
          <a:pPr rtl="0"/>
          <a:r>
            <a:rPr lang="en-US" i="1" dirty="0" smtClean="0"/>
            <a:t>Integration of frameworks enabling big data analytics and deep learning in the federated cloud</a:t>
          </a:r>
          <a:endParaRPr lang="en-US" dirty="0"/>
        </a:p>
      </dgm:t>
    </dgm:pt>
    <dgm:pt modelId="{E073A3A7-6901-124A-A2C2-1D1F1AA5DFD9}" type="parTrans" cxnId="{8444A866-52E8-2943-9589-DFADC47095A0}">
      <dgm:prSet/>
      <dgm:spPr/>
      <dgm:t>
        <a:bodyPr/>
        <a:lstStyle/>
        <a:p>
          <a:endParaRPr lang="en-US"/>
        </a:p>
      </dgm:t>
    </dgm:pt>
    <dgm:pt modelId="{EE72B90F-D19F-8C47-B2E7-87D780942970}" type="sibTrans" cxnId="{8444A866-52E8-2943-9589-DFADC47095A0}">
      <dgm:prSet/>
      <dgm:spPr/>
      <dgm:t>
        <a:bodyPr/>
        <a:lstStyle/>
        <a:p>
          <a:endParaRPr lang="en-US"/>
        </a:p>
      </dgm:t>
    </dgm:pt>
    <dgm:pt modelId="{1AF50145-F0D3-BE4B-91A1-D711456CEAFA}">
      <dgm:prSet/>
      <dgm:spPr/>
      <dgm:t>
        <a:bodyPr/>
        <a:lstStyle/>
        <a:p>
          <a:pPr rtl="0"/>
          <a:r>
            <a:rPr lang="en-US" i="1" dirty="0" smtClean="0"/>
            <a:t>Solutions for citizen science that could benefit from federated storage, computing or open data</a:t>
          </a:r>
          <a:endParaRPr lang="en-US" dirty="0"/>
        </a:p>
      </dgm:t>
    </dgm:pt>
    <dgm:pt modelId="{E7ED0EAA-E44A-9746-8A28-FBBE8403BC4E}" type="parTrans" cxnId="{1C523F9B-4A21-6B4D-8C82-D4CE3E876710}">
      <dgm:prSet/>
      <dgm:spPr/>
      <dgm:t>
        <a:bodyPr/>
        <a:lstStyle/>
        <a:p>
          <a:endParaRPr lang="en-US"/>
        </a:p>
      </dgm:t>
    </dgm:pt>
    <dgm:pt modelId="{2F9F44A4-8A7F-2240-B07E-70F40C9AD27E}" type="sibTrans" cxnId="{1C523F9B-4A21-6B4D-8C82-D4CE3E876710}">
      <dgm:prSet/>
      <dgm:spPr/>
      <dgm:t>
        <a:bodyPr/>
        <a:lstStyle/>
        <a:p>
          <a:endParaRPr lang="en-US"/>
        </a:p>
      </dgm:t>
    </dgm:pt>
    <dgm:pt modelId="{CD41FB18-5354-0341-B16E-7BA0438A5E77}">
      <dgm:prSet/>
      <dgm:spPr/>
      <dgm:t>
        <a:bodyPr/>
        <a:lstStyle/>
        <a:p>
          <a:pPr rtl="0"/>
          <a:r>
            <a:rPr lang="en-US" i="1" dirty="0" smtClean="0"/>
            <a:t>Adoption of open cloud standards</a:t>
          </a:r>
        </a:p>
        <a:p>
          <a:pPr rtl="0"/>
          <a:r>
            <a:rPr lang="en-US" i="1" dirty="0" smtClean="0"/>
            <a:t>(application porting, standards development and profiling)</a:t>
          </a:r>
          <a:endParaRPr lang="en-US" dirty="0"/>
        </a:p>
      </dgm:t>
    </dgm:pt>
    <dgm:pt modelId="{1239DFDB-484D-BE42-9906-C1C1666E5835}" type="parTrans" cxnId="{C731B66D-5823-4540-9623-D0481A5317B8}">
      <dgm:prSet/>
      <dgm:spPr/>
      <dgm:t>
        <a:bodyPr/>
        <a:lstStyle/>
        <a:p>
          <a:endParaRPr lang="en-US"/>
        </a:p>
      </dgm:t>
    </dgm:pt>
    <dgm:pt modelId="{08DBBF3C-AFC1-0549-8CC4-80B96105D7C4}" type="sibTrans" cxnId="{C731B66D-5823-4540-9623-D0481A5317B8}">
      <dgm:prSet/>
      <dgm:spPr/>
      <dgm:t>
        <a:bodyPr/>
        <a:lstStyle/>
        <a:p>
          <a:endParaRPr lang="en-US"/>
        </a:p>
      </dgm:t>
    </dgm:pt>
    <dgm:pt modelId="{D41CCCCC-86BF-FA46-BF2C-4D1A18A48743}" type="pres">
      <dgm:prSet presAssocID="{29AB5407-BB65-CA40-86B5-756D33F8ECBD}" presName="diagram" presStyleCnt="0">
        <dgm:presLayoutVars>
          <dgm:dir/>
          <dgm:resizeHandles val="exact"/>
        </dgm:presLayoutVars>
      </dgm:prSet>
      <dgm:spPr/>
      <dgm:t>
        <a:bodyPr/>
        <a:lstStyle/>
        <a:p>
          <a:endParaRPr lang="en-US"/>
        </a:p>
      </dgm:t>
    </dgm:pt>
    <dgm:pt modelId="{3CCF5A75-A065-3446-81D5-AF5B12688C96}" type="pres">
      <dgm:prSet presAssocID="{AEC5B98C-30A9-6347-9F32-A444383567DE}" presName="node" presStyleLbl="node1" presStyleIdx="0" presStyleCnt="6">
        <dgm:presLayoutVars>
          <dgm:bulletEnabled val="1"/>
        </dgm:presLayoutVars>
      </dgm:prSet>
      <dgm:spPr/>
      <dgm:t>
        <a:bodyPr/>
        <a:lstStyle/>
        <a:p>
          <a:endParaRPr lang="en-US"/>
        </a:p>
      </dgm:t>
    </dgm:pt>
    <dgm:pt modelId="{BED03A1F-87E2-0840-A405-F266CEEC0F93}" type="pres">
      <dgm:prSet presAssocID="{5058BC0D-9EAC-C04D-A01D-A49226A1D0A3}" presName="sibTrans" presStyleCnt="0"/>
      <dgm:spPr/>
    </dgm:pt>
    <dgm:pt modelId="{5BE666A5-EEB2-0047-9E54-6E145E32D933}" type="pres">
      <dgm:prSet presAssocID="{8D430A27-3FBF-634E-BDE9-E41F8E13FB06}" presName="node" presStyleLbl="node1" presStyleIdx="1" presStyleCnt="6">
        <dgm:presLayoutVars>
          <dgm:bulletEnabled val="1"/>
        </dgm:presLayoutVars>
      </dgm:prSet>
      <dgm:spPr/>
      <dgm:t>
        <a:bodyPr/>
        <a:lstStyle/>
        <a:p>
          <a:endParaRPr lang="en-US"/>
        </a:p>
      </dgm:t>
    </dgm:pt>
    <dgm:pt modelId="{6CB2312A-48C8-4941-9A97-66FBC1F2D68D}" type="pres">
      <dgm:prSet presAssocID="{0279EDB5-A75A-E446-B67A-40C25D780610}" presName="sibTrans" presStyleCnt="0"/>
      <dgm:spPr/>
    </dgm:pt>
    <dgm:pt modelId="{363EF531-E13C-9940-87C3-52EDB2E9CE51}" type="pres">
      <dgm:prSet presAssocID="{794D1964-1161-1949-B825-3A2277BCE99A}" presName="node" presStyleLbl="node1" presStyleIdx="2" presStyleCnt="6">
        <dgm:presLayoutVars>
          <dgm:bulletEnabled val="1"/>
        </dgm:presLayoutVars>
      </dgm:prSet>
      <dgm:spPr/>
      <dgm:t>
        <a:bodyPr/>
        <a:lstStyle/>
        <a:p>
          <a:endParaRPr lang="en-US"/>
        </a:p>
      </dgm:t>
    </dgm:pt>
    <dgm:pt modelId="{8AA23B6A-D277-3544-97CA-29CEC8A10384}" type="pres">
      <dgm:prSet presAssocID="{798A7E03-B884-F642-922A-D6D79B888E15}" presName="sibTrans" presStyleCnt="0"/>
      <dgm:spPr/>
    </dgm:pt>
    <dgm:pt modelId="{BB0CF88F-9A55-474B-8DFC-BBD6F5BF1001}" type="pres">
      <dgm:prSet presAssocID="{AB375936-AB5A-9C4E-906B-758FE8AED53E}" presName="node" presStyleLbl="node1" presStyleIdx="3" presStyleCnt="6">
        <dgm:presLayoutVars>
          <dgm:bulletEnabled val="1"/>
        </dgm:presLayoutVars>
      </dgm:prSet>
      <dgm:spPr/>
      <dgm:t>
        <a:bodyPr/>
        <a:lstStyle/>
        <a:p>
          <a:endParaRPr lang="en-US"/>
        </a:p>
      </dgm:t>
    </dgm:pt>
    <dgm:pt modelId="{FF8AF504-3EBF-5F45-BAF7-07F457D5D313}" type="pres">
      <dgm:prSet presAssocID="{EE72B90F-D19F-8C47-B2E7-87D780942970}" presName="sibTrans" presStyleCnt="0"/>
      <dgm:spPr/>
    </dgm:pt>
    <dgm:pt modelId="{B9FFA8AB-347C-784D-8C24-77E5C74B547C}" type="pres">
      <dgm:prSet presAssocID="{1AF50145-F0D3-BE4B-91A1-D711456CEAFA}" presName="node" presStyleLbl="node1" presStyleIdx="4" presStyleCnt="6">
        <dgm:presLayoutVars>
          <dgm:bulletEnabled val="1"/>
        </dgm:presLayoutVars>
      </dgm:prSet>
      <dgm:spPr/>
      <dgm:t>
        <a:bodyPr/>
        <a:lstStyle/>
        <a:p>
          <a:endParaRPr lang="en-US"/>
        </a:p>
      </dgm:t>
    </dgm:pt>
    <dgm:pt modelId="{885CE305-FCC3-1543-A012-02E9B63248BC}" type="pres">
      <dgm:prSet presAssocID="{2F9F44A4-8A7F-2240-B07E-70F40C9AD27E}" presName="sibTrans" presStyleCnt="0"/>
      <dgm:spPr/>
    </dgm:pt>
    <dgm:pt modelId="{54118ABC-1DAB-6A4E-93F2-64F75C7C3FF1}" type="pres">
      <dgm:prSet presAssocID="{CD41FB18-5354-0341-B16E-7BA0438A5E77}" presName="node" presStyleLbl="node1" presStyleIdx="5" presStyleCnt="6">
        <dgm:presLayoutVars>
          <dgm:bulletEnabled val="1"/>
        </dgm:presLayoutVars>
      </dgm:prSet>
      <dgm:spPr/>
      <dgm:t>
        <a:bodyPr/>
        <a:lstStyle/>
        <a:p>
          <a:endParaRPr lang="en-US"/>
        </a:p>
      </dgm:t>
    </dgm:pt>
  </dgm:ptLst>
  <dgm:cxnLst>
    <dgm:cxn modelId="{3A12223C-66DC-C940-B64A-F13BC4CD1DDD}" srcId="{29AB5407-BB65-CA40-86B5-756D33F8ECBD}" destId="{AEC5B98C-30A9-6347-9F32-A444383567DE}" srcOrd="0" destOrd="0" parTransId="{F93C001E-D2AF-B84F-A58A-A55E3C0A8FBA}" sibTransId="{5058BC0D-9EAC-C04D-A01D-A49226A1D0A3}"/>
    <dgm:cxn modelId="{1E6B2799-6D6A-C844-AEEE-50F81B7689B5}" type="presOf" srcId="{1AF50145-F0D3-BE4B-91A1-D711456CEAFA}" destId="{B9FFA8AB-347C-784D-8C24-77E5C74B547C}" srcOrd="0" destOrd="0" presId="urn:microsoft.com/office/officeart/2005/8/layout/default"/>
    <dgm:cxn modelId="{6EE565B5-0177-0647-9839-275455A5CF87}" type="presOf" srcId="{29AB5407-BB65-CA40-86B5-756D33F8ECBD}" destId="{D41CCCCC-86BF-FA46-BF2C-4D1A18A48743}" srcOrd="0" destOrd="0" presId="urn:microsoft.com/office/officeart/2005/8/layout/default"/>
    <dgm:cxn modelId="{DDE555F3-ECF4-884F-A69E-5A4E57C02CB6}" srcId="{29AB5407-BB65-CA40-86B5-756D33F8ECBD}" destId="{794D1964-1161-1949-B825-3A2277BCE99A}" srcOrd="2" destOrd="0" parTransId="{A225F369-22CC-5846-AD3E-B0402C1BE322}" sibTransId="{798A7E03-B884-F642-922A-D6D79B888E15}"/>
    <dgm:cxn modelId="{1C523F9B-4A21-6B4D-8C82-D4CE3E876710}" srcId="{29AB5407-BB65-CA40-86B5-756D33F8ECBD}" destId="{1AF50145-F0D3-BE4B-91A1-D711456CEAFA}" srcOrd="4" destOrd="0" parTransId="{E7ED0EAA-E44A-9746-8A28-FBBE8403BC4E}" sibTransId="{2F9F44A4-8A7F-2240-B07E-70F40C9AD27E}"/>
    <dgm:cxn modelId="{9202CAD3-3EF1-A541-BFA7-DD1EB1D017DB}" type="presOf" srcId="{CD41FB18-5354-0341-B16E-7BA0438A5E77}" destId="{54118ABC-1DAB-6A4E-93F2-64F75C7C3FF1}" srcOrd="0" destOrd="0" presId="urn:microsoft.com/office/officeart/2005/8/layout/default"/>
    <dgm:cxn modelId="{8444A866-52E8-2943-9589-DFADC47095A0}" srcId="{29AB5407-BB65-CA40-86B5-756D33F8ECBD}" destId="{AB375936-AB5A-9C4E-906B-758FE8AED53E}" srcOrd="3" destOrd="0" parTransId="{E073A3A7-6901-124A-A2C2-1D1F1AA5DFD9}" sibTransId="{EE72B90F-D19F-8C47-B2E7-87D780942970}"/>
    <dgm:cxn modelId="{7A5B7165-2680-AA45-AD42-05825FB8BFC4}" srcId="{29AB5407-BB65-CA40-86B5-756D33F8ECBD}" destId="{8D430A27-3FBF-634E-BDE9-E41F8E13FB06}" srcOrd="1" destOrd="0" parTransId="{D2EF9430-D922-FD40-9FDB-5590BCA484B0}" sibTransId="{0279EDB5-A75A-E446-B67A-40C25D780610}"/>
    <dgm:cxn modelId="{D69CE985-4876-3140-BF70-2D90CB5F6A1B}" type="presOf" srcId="{794D1964-1161-1949-B825-3A2277BCE99A}" destId="{363EF531-E13C-9940-87C3-52EDB2E9CE51}" srcOrd="0" destOrd="0" presId="urn:microsoft.com/office/officeart/2005/8/layout/default"/>
    <dgm:cxn modelId="{C731B66D-5823-4540-9623-D0481A5317B8}" srcId="{29AB5407-BB65-CA40-86B5-756D33F8ECBD}" destId="{CD41FB18-5354-0341-B16E-7BA0438A5E77}" srcOrd="5" destOrd="0" parTransId="{1239DFDB-484D-BE42-9906-C1C1666E5835}" sibTransId="{08DBBF3C-AFC1-0549-8CC4-80B96105D7C4}"/>
    <dgm:cxn modelId="{76A11089-111C-C046-8508-74112A376CD2}" type="presOf" srcId="{8D430A27-3FBF-634E-BDE9-E41F8E13FB06}" destId="{5BE666A5-EEB2-0047-9E54-6E145E32D933}" srcOrd="0" destOrd="0" presId="urn:microsoft.com/office/officeart/2005/8/layout/default"/>
    <dgm:cxn modelId="{362A5DE2-F68F-F94A-A199-8D5EFE1C51BB}" type="presOf" srcId="{AEC5B98C-30A9-6347-9F32-A444383567DE}" destId="{3CCF5A75-A065-3446-81D5-AF5B12688C96}" srcOrd="0" destOrd="0" presId="urn:microsoft.com/office/officeart/2005/8/layout/default"/>
    <dgm:cxn modelId="{53991E97-A01F-0D49-9AE9-684465F0EB47}" type="presOf" srcId="{AB375936-AB5A-9C4E-906B-758FE8AED53E}" destId="{BB0CF88F-9A55-474B-8DFC-BBD6F5BF1001}" srcOrd="0" destOrd="0" presId="urn:microsoft.com/office/officeart/2005/8/layout/default"/>
    <dgm:cxn modelId="{72388E74-8B17-FF44-A714-EF95880E942A}" type="presParOf" srcId="{D41CCCCC-86BF-FA46-BF2C-4D1A18A48743}" destId="{3CCF5A75-A065-3446-81D5-AF5B12688C96}" srcOrd="0" destOrd="0" presId="urn:microsoft.com/office/officeart/2005/8/layout/default"/>
    <dgm:cxn modelId="{E966D328-278B-4146-8F20-D0DE07B97EB6}" type="presParOf" srcId="{D41CCCCC-86BF-FA46-BF2C-4D1A18A48743}" destId="{BED03A1F-87E2-0840-A405-F266CEEC0F93}" srcOrd="1" destOrd="0" presId="urn:microsoft.com/office/officeart/2005/8/layout/default"/>
    <dgm:cxn modelId="{FDD85165-6C2F-5E4E-B719-0FE1591DA31D}" type="presParOf" srcId="{D41CCCCC-86BF-FA46-BF2C-4D1A18A48743}" destId="{5BE666A5-EEB2-0047-9E54-6E145E32D933}" srcOrd="2" destOrd="0" presId="urn:microsoft.com/office/officeart/2005/8/layout/default"/>
    <dgm:cxn modelId="{CF3D58E6-EE5D-214A-A6AD-7D48819E95EC}" type="presParOf" srcId="{D41CCCCC-86BF-FA46-BF2C-4D1A18A48743}" destId="{6CB2312A-48C8-4941-9A97-66FBC1F2D68D}" srcOrd="3" destOrd="0" presId="urn:microsoft.com/office/officeart/2005/8/layout/default"/>
    <dgm:cxn modelId="{670C4389-FBDB-8843-9B0B-9123DF9FBFA6}" type="presParOf" srcId="{D41CCCCC-86BF-FA46-BF2C-4D1A18A48743}" destId="{363EF531-E13C-9940-87C3-52EDB2E9CE51}" srcOrd="4" destOrd="0" presId="urn:microsoft.com/office/officeart/2005/8/layout/default"/>
    <dgm:cxn modelId="{15DAEB27-B408-0441-8BA1-9822A8C1C936}" type="presParOf" srcId="{D41CCCCC-86BF-FA46-BF2C-4D1A18A48743}" destId="{8AA23B6A-D277-3544-97CA-29CEC8A10384}" srcOrd="5" destOrd="0" presId="urn:microsoft.com/office/officeart/2005/8/layout/default"/>
    <dgm:cxn modelId="{6CB40749-AAD5-2646-A2E2-EA799C836397}" type="presParOf" srcId="{D41CCCCC-86BF-FA46-BF2C-4D1A18A48743}" destId="{BB0CF88F-9A55-474B-8DFC-BBD6F5BF1001}" srcOrd="6" destOrd="0" presId="urn:microsoft.com/office/officeart/2005/8/layout/default"/>
    <dgm:cxn modelId="{9958F93D-F965-E64F-9002-DE492CB1EF69}" type="presParOf" srcId="{D41CCCCC-86BF-FA46-BF2C-4D1A18A48743}" destId="{FF8AF504-3EBF-5F45-BAF7-07F457D5D313}" srcOrd="7" destOrd="0" presId="urn:microsoft.com/office/officeart/2005/8/layout/default"/>
    <dgm:cxn modelId="{360DE0A6-552F-1A42-9F67-7C81D653E332}" type="presParOf" srcId="{D41CCCCC-86BF-FA46-BF2C-4D1A18A48743}" destId="{B9FFA8AB-347C-784D-8C24-77E5C74B547C}" srcOrd="8" destOrd="0" presId="urn:microsoft.com/office/officeart/2005/8/layout/default"/>
    <dgm:cxn modelId="{DE6B6C0E-39C1-DC4B-B544-B4233795166D}" type="presParOf" srcId="{D41CCCCC-86BF-FA46-BF2C-4D1A18A48743}" destId="{885CE305-FCC3-1543-A012-02E9B63248BC}" srcOrd="9" destOrd="0" presId="urn:microsoft.com/office/officeart/2005/8/layout/default"/>
    <dgm:cxn modelId="{2C3DB382-88AD-DF4C-8F75-A8E5FA0A3B6D}" type="presParOf" srcId="{D41CCCCC-86BF-FA46-BF2C-4D1A18A48743}" destId="{54118ABC-1DAB-6A4E-93F2-64F75C7C3FF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F5A75-A065-3446-81D5-AF5B12688C96}">
      <dsp:nvSpPr>
        <dsp:cNvPr id="0" name=""/>
        <dsp:cNvSpPr/>
      </dsp:nvSpPr>
      <dsp:spPr>
        <a:xfrm>
          <a:off x="0" y="508234"/>
          <a:ext cx="2565285" cy="153917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i="1" kern="1200" smtClean="0"/>
            <a:t>AAI, SDN, cloud services (for education)</a:t>
          </a:r>
          <a:endParaRPr lang="en-US" sz="1700" kern="1200"/>
        </a:p>
      </dsp:txBody>
      <dsp:txXfrm>
        <a:off x="0" y="508234"/>
        <a:ext cx="2565285" cy="1539171"/>
      </dsp:txXfrm>
    </dsp:sp>
    <dsp:sp modelId="{5BE666A5-EEB2-0047-9E54-6E145E32D933}">
      <dsp:nvSpPr>
        <dsp:cNvPr id="0" name=""/>
        <dsp:cNvSpPr/>
      </dsp:nvSpPr>
      <dsp:spPr>
        <a:xfrm>
          <a:off x="2821813" y="508234"/>
          <a:ext cx="2565285" cy="153917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i="1" kern="1200" dirty="0" smtClean="0"/>
            <a:t>Services and data infrastructure for repeatability of science and reuse of open data, and scientific software for Information as a Service </a:t>
          </a:r>
          <a:endParaRPr lang="en-US" sz="1700" kern="1200" dirty="0"/>
        </a:p>
      </dsp:txBody>
      <dsp:txXfrm>
        <a:off x="2821813" y="508234"/>
        <a:ext cx="2565285" cy="1539171"/>
      </dsp:txXfrm>
    </dsp:sp>
    <dsp:sp modelId="{363EF531-E13C-9940-87C3-52EDB2E9CE51}">
      <dsp:nvSpPr>
        <dsp:cNvPr id="0" name=""/>
        <dsp:cNvSpPr/>
      </dsp:nvSpPr>
      <dsp:spPr>
        <a:xfrm>
          <a:off x="5643627" y="508234"/>
          <a:ext cx="2565285" cy="153917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i="1" kern="1200" dirty="0" smtClean="0"/>
            <a:t>Services requiring federated cloud/HTC compute,  cloud storage, and possibly heterogeneous compute and storage architectures</a:t>
          </a:r>
          <a:endParaRPr lang="en-US" sz="1700" kern="1200" dirty="0"/>
        </a:p>
      </dsp:txBody>
      <dsp:txXfrm>
        <a:off x="5643627" y="508234"/>
        <a:ext cx="2565285" cy="1539171"/>
      </dsp:txXfrm>
    </dsp:sp>
    <dsp:sp modelId="{BB0CF88F-9A55-474B-8DFC-BBD6F5BF1001}">
      <dsp:nvSpPr>
        <dsp:cNvPr id="0" name=""/>
        <dsp:cNvSpPr/>
      </dsp:nvSpPr>
      <dsp:spPr>
        <a:xfrm>
          <a:off x="0" y="2303933"/>
          <a:ext cx="2565285" cy="153917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i="1" kern="1200" dirty="0" smtClean="0"/>
            <a:t>Integration of frameworks enabling big data analytics and deep learning in the federated cloud</a:t>
          </a:r>
          <a:endParaRPr lang="en-US" sz="1700" kern="1200" dirty="0"/>
        </a:p>
      </dsp:txBody>
      <dsp:txXfrm>
        <a:off x="0" y="2303933"/>
        <a:ext cx="2565285" cy="1539171"/>
      </dsp:txXfrm>
    </dsp:sp>
    <dsp:sp modelId="{B9FFA8AB-347C-784D-8C24-77E5C74B547C}">
      <dsp:nvSpPr>
        <dsp:cNvPr id="0" name=""/>
        <dsp:cNvSpPr/>
      </dsp:nvSpPr>
      <dsp:spPr>
        <a:xfrm>
          <a:off x="2821813" y="2303933"/>
          <a:ext cx="2565285" cy="153917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i="1" kern="1200" dirty="0" smtClean="0"/>
            <a:t>Solutions for citizen science that could benefit from federated storage, computing or open data</a:t>
          </a:r>
          <a:endParaRPr lang="en-US" sz="1700" kern="1200" dirty="0"/>
        </a:p>
      </dsp:txBody>
      <dsp:txXfrm>
        <a:off x="2821813" y="2303933"/>
        <a:ext cx="2565285" cy="1539171"/>
      </dsp:txXfrm>
    </dsp:sp>
    <dsp:sp modelId="{54118ABC-1DAB-6A4E-93F2-64F75C7C3FF1}">
      <dsp:nvSpPr>
        <dsp:cNvPr id="0" name=""/>
        <dsp:cNvSpPr/>
      </dsp:nvSpPr>
      <dsp:spPr>
        <a:xfrm>
          <a:off x="5643627" y="2303933"/>
          <a:ext cx="2565285" cy="153917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i="1" kern="1200" dirty="0" smtClean="0"/>
            <a:t>Adoption of open cloud standards</a:t>
          </a:r>
        </a:p>
        <a:p>
          <a:pPr lvl="0" algn="ctr" defTabSz="755650" rtl="0">
            <a:lnSpc>
              <a:spcPct val="90000"/>
            </a:lnSpc>
            <a:spcBef>
              <a:spcPct val="0"/>
            </a:spcBef>
            <a:spcAft>
              <a:spcPct val="35000"/>
            </a:spcAft>
          </a:pPr>
          <a:r>
            <a:rPr lang="en-US" sz="1700" i="1" kern="1200" dirty="0" smtClean="0"/>
            <a:t>(application porting, standards development and profiling)</a:t>
          </a:r>
          <a:endParaRPr lang="en-US" sz="1700" kern="1200" dirty="0"/>
        </a:p>
      </dsp:txBody>
      <dsp:txXfrm>
        <a:off x="5643627" y="2303933"/>
        <a:ext cx="2565285" cy="15391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10/11/15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10/11/15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a 2-hr session, as opposed</a:t>
            </a:r>
            <a:r>
              <a:rPr lang="en-US" baseline="0" dirty="0" smtClean="0"/>
              <a:t> to the traditional 90-mins</a:t>
            </a:r>
          </a:p>
        </p:txBody>
      </p:sp>
      <p:sp>
        <p:nvSpPr>
          <p:cNvPr id="4" name="Slide Number Placeholder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67298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now?</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189780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the reasons for EGI to look at pay-for-use.</a:t>
            </a:r>
          </a:p>
          <a:p>
            <a:r>
              <a:rPr lang="en-US" baseline="0" dirty="0" smtClean="0"/>
              <a:t>Well, first of all, our strategy is not about replicating commercial offering.</a:t>
            </a:r>
          </a:p>
          <a:p>
            <a:endParaRPr lang="en-US" baseline="0" dirty="0" smtClean="0"/>
          </a:p>
          <a:p>
            <a:r>
              <a:rPr lang="en-US" baseline="0" dirty="0" smtClean="0"/>
              <a:t>Most importantly, this is not an overhaul of the current system, where EGI offers services free at the point of delivery that have been paid for by public funds.</a:t>
            </a:r>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214423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pay-for-use proof of concept, which was based on a policy paper, started in early 2014 on a best effort basis, which was the supported with </a:t>
            </a:r>
          </a:p>
          <a:p>
            <a:r>
              <a:rPr lang="en-US" baseline="0" dirty="0" smtClean="0"/>
              <a:t>Dedicated effort within the revised Dow from May to Dec.</a:t>
            </a:r>
          </a:p>
          <a:p>
            <a:r>
              <a:rPr lang="en-US" baseline="0" dirty="0" smtClean="0"/>
              <a:t>The main objectives (pick out key words)</a:t>
            </a:r>
          </a:p>
          <a:p>
            <a:r>
              <a:rPr lang="en-US" baseline="0" dirty="0" smtClean="0"/>
              <a:t>The final report was produced, which you will have received the executive summary, with a link to a full report, as a means for self-reflection over what was done and to have a record of activities as a foundation for continued activities in 2015.</a:t>
            </a:r>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103630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pay-for-use group had quite diverse participation, with more than 40 coming from EGI.eu as the lead, </a:t>
            </a:r>
            <a:r>
              <a:rPr lang="en-US" sz="1800" dirty="0" smtClean="0"/>
              <a:t>Resource Centers, NGIs, and even a commercial company</a:t>
            </a:r>
            <a:endParaRPr lang="en-US" dirty="0" smtClean="0"/>
          </a:p>
          <a:p>
            <a:r>
              <a:rPr lang="en-US" dirty="0" smtClean="0"/>
              <a:t>So far, 30 providers are publishing</a:t>
            </a:r>
            <a:r>
              <a:rPr lang="en-US" baseline="0" dirty="0" smtClean="0"/>
              <a:t> pricing information comprising grid, cloud and storage services.</a:t>
            </a:r>
          </a:p>
          <a:p>
            <a:r>
              <a:rPr lang="en-US" baseline="0" dirty="0" smtClean="0"/>
              <a:t>Approximately 10 of those are current in a position to offer services on a payment basis with roughly the same number with regarding having had/planning to participate in public tenders.</a:t>
            </a:r>
          </a:p>
          <a:p>
            <a:r>
              <a:rPr lang="en-US" baseline="0" dirty="0" smtClean="0"/>
              <a:t>Here you can see the various prices with the average working out to around 5 cents and hour for both grid and cloud, </a:t>
            </a:r>
            <a:endParaRPr lang="en-US" dirty="0" smtClean="0"/>
          </a:p>
          <a:p>
            <a:r>
              <a:rPr lang="en-US" dirty="0" smtClean="0"/>
              <a:t>Which is quite competitive</a:t>
            </a:r>
            <a:r>
              <a:rPr lang="en-US" baseline="0" dirty="0" smtClean="0"/>
              <a:t> considering they include support</a:t>
            </a:r>
          </a:p>
          <a:p>
            <a:r>
              <a:rPr lang="en-US" dirty="0" smtClean="0"/>
              <a:t>And the VAT that would need to be applied</a:t>
            </a:r>
            <a:r>
              <a:rPr lang="en-US" baseline="0" dirty="0" smtClean="0"/>
              <a:t> when applicable</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13</a:t>
            </a:fld>
            <a:endParaRPr lang="en-US"/>
          </a:p>
        </p:txBody>
      </p:sp>
    </p:spTree>
    <p:extLst>
      <p:ext uri="{BB962C8B-B14F-4D97-AF65-F5344CB8AC3E}">
        <p14:creationId xmlns:p14="http://schemas.microsoft.com/office/powerpoint/2010/main" val="376980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order to optimize the resources, we started by creating a general scenario from providing prices, accounting for them, etc. so we can easily identified what tool we already had that could be used, and what changes or development would be needed.</a:t>
            </a:r>
            <a:endParaRPr lang="en-GB" dirty="0" smtClean="0"/>
          </a:p>
          <a:p>
            <a:r>
              <a:rPr lang="en-GB" dirty="0" smtClean="0"/>
              <a:t>Currently, the</a:t>
            </a:r>
            <a:r>
              <a:rPr lang="en-GB" baseline="0" dirty="0" smtClean="0"/>
              <a:t> broker plays a support role, but…</a:t>
            </a: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14</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Moving forward we can see</a:t>
            </a:r>
            <a:r>
              <a:rPr lang="en-GB" baseline="0" dirty="0" smtClean="0"/>
              <a:t> emerging models and potential value for the broker to take a more central role.</a:t>
            </a:r>
          </a:p>
          <a:p>
            <a:r>
              <a:rPr lang="en-GB" baseline="0" dirty="0" smtClean="0"/>
              <a:t>Such as reducing many-to-many relationships.</a:t>
            </a:r>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15</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are we now. We have:</a:t>
            </a:r>
          </a:p>
          <a:p>
            <a:pPr marL="171450" indent="-171450">
              <a:buFontTx/>
              <a:buChar char="-"/>
            </a:pPr>
            <a:r>
              <a:rPr lang="en-US" dirty="0" smtClean="0"/>
              <a:t>adapted the</a:t>
            </a:r>
            <a:r>
              <a:rPr lang="en-US" baseline="0" dirty="0" smtClean="0"/>
              <a:t> service registry with extensions for providers to be able to insert prices</a:t>
            </a:r>
          </a:p>
          <a:p>
            <a:pPr marL="171450" indent="-171450">
              <a:buFontTx/>
              <a:buChar char="-"/>
            </a:pPr>
            <a:r>
              <a:rPr lang="en-US" baseline="0" dirty="0" smtClean="0"/>
              <a:t>Accounting portal is able to account for the usage</a:t>
            </a:r>
          </a:p>
          <a:p>
            <a:pPr marL="171450" indent="-171450">
              <a:buFontTx/>
              <a:buChar char="-"/>
            </a:pPr>
            <a:r>
              <a:rPr lang="en-US" baseline="0" dirty="0" smtClean="0"/>
              <a:t>e-GRANT, which was already handling the federated resource allocation, to serve as the broker and user interface</a:t>
            </a:r>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16</a:t>
            </a:fld>
            <a:endParaRPr lang="en-US"/>
          </a:p>
        </p:txBody>
      </p:sp>
    </p:spTree>
    <p:extLst>
      <p:ext uri="{BB962C8B-B14F-4D97-AF65-F5344CB8AC3E}">
        <p14:creationId xmlns:p14="http://schemas.microsoft.com/office/powerpoint/2010/main" val="397949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user interface perspective, e-GRANT offers both the provider to go in and specialize what resources/services will be made available.</a:t>
            </a:r>
          </a:p>
          <a:p>
            <a:r>
              <a:rPr lang="en-US" baseline="0" dirty="0" smtClean="0"/>
              <a:t>The user is able to go in – fill out a form – and automatically get what providers are able to satisfy the request.</a:t>
            </a:r>
          </a:p>
          <a:p>
            <a:endParaRPr lang="en-US" baseline="0" dirty="0" smtClean="0"/>
          </a:p>
          <a:p>
            <a:r>
              <a:rPr lang="en-US" baseline="0" dirty="0" smtClean="0"/>
              <a:t>Explain screen shots</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17</a:t>
            </a:fld>
            <a:endParaRPr lang="en-US"/>
          </a:p>
        </p:txBody>
      </p:sp>
    </p:spTree>
    <p:extLst>
      <p:ext uri="{BB962C8B-B14F-4D97-AF65-F5344CB8AC3E}">
        <p14:creationId xmlns:p14="http://schemas.microsoft.com/office/powerpoint/2010/main" val="107129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chemeClr val="accent2">
                    <a:lumMod val="75000"/>
                  </a:schemeClr>
                </a:solidFill>
              </a:rPr>
              <a:t>A</a:t>
            </a:r>
            <a:r>
              <a:rPr lang="en-US" b="0" i="0" baseline="0" dirty="0" smtClean="0">
                <a:solidFill>
                  <a:schemeClr val="accent2">
                    <a:lumMod val="75000"/>
                  </a:schemeClr>
                </a:solidFill>
              </a:rPr>
              <a:t> few different business models are starting to emerge, such as the classic IaaS – INFN has examples of offering pure compute through an industrial partnership that provides the consultancy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chemeClr val="accent2">
                    <a:lumMod val="75000"/>
                  </a:schemeClr>
                </a:solidFill>
              </a:rPr>
              <a:t>IFCA (Spain) has several use cases</a:t>
            </a:r>
            <a:r>
              <a:rPr lang="en-US" b="0" i="0" baseline="0" dirty="0" smtClean="0">
                <a:solidFill>
                  <a:schemeClr val="accent2">
                    <a:lumMod val="75000"/>
                  </a:schemeClr>
                </a:solidFill>
              </a:rPr>
              <a:t> selling resources for a set amount agreed with the ministry, but then offering high level of consultancy and support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solidFill>
                  <a:schemeClr val="accent2">
                    <a:lumMod val="75000"/>
                  </a:schemeClr>
                </a:solidFill>
              </a:rPr>
              <a:t>Other options for research institutes was to enter a joint development project/collaboration, where FTEs are paid, then the number of CPU provided is expressed in terms of monetary value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solidFill>
                  <a:schemeClr val="accent2">
                    <a:lumMod val="75000"/>
                  </a:schemeClr>
                </a:solidFill>
              </a:rPr>
              <a:t>In addition, this could tool for communities receiving services “free at point of use” for us to demonstrate the value of the services they are consuming on a daily basis thanks to the national and European funding agencies.</a:t>
            </a: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18</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19</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it-IT" baseline="0" noProof="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2674469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20</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close with: </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469284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a:t>
            </a:r>
            <a:r>
              <a:rPr lang="en-US" baseline="0" dirty="0" smtClean="0"/>
              <a:t> to take any questions.</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368361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that in mind. I’d</a:t>
            </a:r>
            <a:r>
              <a:rPr lang="en-US" baseline="0" dirty="0" smtClean="0"/>
              <a:t> like to give you a brief intro into EGI, especially as many of you following the business track are potentially new to EGI.</a:t>
            </a:r>
          </a:p>
          <a:p>
            <a:r>
              <a:rPr lang="en-US" baseline="0" dirty="0" smtClean="0"/>
              <a:t>Provide a bit of detail to the EGI business engagement </a:t>
            </a:r>
            <a:r>
              <a:rPr lang="en-US" baseline="0" dirty="0" err="1" smtClean="0"/>
              <a:t>programme</a:t>
            </a:r>
            <a:r>
              <a:rPr lang="en-US" baseline="0" dirty="0" smtClean="0"/>
              <a:t>, the lessons we have learned and the plans we have.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41024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then,</a:t>
            </a:r>
            <a:r>
              <a:rPr lang="en-US" baseline="0" dirty="0" smtClean="0"/>
              <a:t> why EGI and business</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240439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SMEs are considered one of the key drivers for economic growth, innovation, and employment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EC has made them one of the focuses in the Horizon 2020 with the aim of putting SMEs in the lead for the delivery of innovation to the market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Working</a:t>
            </a:r>
            <a:r>
              <a:rPr lang="en-GB" sz="1200" baseline="0" dirty="0" smtClean="0"/>
              <a:t> with industry can increase sustainability by building partnerships that can lead to business relationships.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Finally, bridge the skills gap, what I mean by that is expectations </a:t>
            </a:r>
            <a:r>
              <a:rPr lang="en-GB" sz="1200" baseline="0" dirty="0" err="1" smtClean="0"/>
              <a:t>aren</a:t>
            </a:r>
            <a:r>
              <a:rPr lang="fr-FR" sz="1200" baseline="0" dirty="0" smtClean="0"/>
              <a:t>’</a:t>
            </a:r>
            <a:r>
              <a:rPr lang="en-GB" sz="1200" baseline="0" dirty="0" smtClean="0"/>
              <a:t>t just changing from a user perspective, but also from funding agencies. The EC has done really well in pushing projects to make something with lasting impact. So it isn’t enough to just conduct research, publish a paper and move on. However, what this means is the scientists and researchers are being asked to deliver on skills that the haven’t been classically trained. Therefore, there is a need to have a formal means to offer this support. </a:t>
            </a:r>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339248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needing a formal</a:t>
            </a:r>
            <a:r>
              <a:rPr lang="en-US" baseline="0" dirty="0" smtClean="0"/>
              <a:t> structure, we have created the EGI Business Engagement </a:t>
            </a:r>
            <a:r>
              <a:rPr lang="en-US" baseline="0" dirty="0" err="1" smtClean="0"/>
              <a:t>programme</a:t>
            </a:r>
            <a:r>
              <a:rPr lang="en-US" baseline="0" dirty="0" smtClean="0"/>
              <a:t>.</a:t>
            </a:r>
          </a:p>
          <a:p>
            <a:r>
              <a:rPr lang="en-US" baseline="0" dirty="0" smtClean="0"/>
              <a:t>It is not enough to define some activities, but to be effective, it needs to be not only resourced, but staffed with personnel knowledgeable in business activities.</a:t>
            </a:r>
          </a:p>
          <a:p>
            <a:r>
              <a:rPr lang="en-US" baseline="0" dirty="0" smtClean="0"/>
              <a:t>In addition, some level central coordination is needed, but to ensure European wide impact, then a standard set of procedures to help create a model that can be re-used on a national/local level.</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254892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which areas do we seen potential collaborations.</a:t>
            </a:r>
          </a:p>
          <a:p>
            <a:r>
              <a:rPr lang="en-US" baseline="0" dirty="0" smtClean="0"/>
              <a:t>This can be computing capacity, grid cloud infrastructure as a service as well as offering platform as a service</a:t>
            </a:r>
          </a:p>
          <a:p>
            <a:r>
              <a:rPr lang="en-US" baseline="0" dirty="0" smtClean="0"/>
              <a:t>Around software products and tools</a:t>
            </a:r>
          </a:p>
          <a:p>
            <a:r>
              <a:rPr lang="en-US" baseline="0" dirty="0" smtClean="0"/>
              <a:t>Knowledge sharing, as I said will be important not only to receive from the commercial sector, but also provide the knowledge from research and academia to accelerate innovation</a:t>
            </a:r>
          </a:p>
          <a:p>
            <a:r>
              <a:rPr lang="en-US" baseline="0" dirty="0" smtClean="0"/>
              <a:t>Big (open) data putting data providers closer to commercial companies for value add services</a:t>
            </a:r>
          </a:p>
          <a:p>
            <a:r>
              <a:rPr lang="en-US" baseline="0" dirty="0" smtClean="0"/>
              <a:t>Finally promotion, visibility is quite important, especially for SMEs that struggle in wide scale marketing to expand customers and collaborations with key partners needed</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379570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Won’t go into detail, but one thing that worked well in the past, was</a:t>
            </a:r>
            <a:r>
              <a:rPr lang="en-US" baseline="0" dirty="0" smtClean="0"/>
              <a:t> to increase benefits as the level of engagement increased.</a:t>
            </a:r>
          </a:p>
          <a:p>
            <a:r>
              <a:rPr lang="en-US" baseline="0" dirty="0" smtClean="0"/>
              <a:t>This was quite appreciated. </a:t>
            </a:r>
          </a:p>
          <a:p>
            <a:r>
              <a:rPr lang="en-US" baseline="0" dirty="0" smtClean="0"/>
              <a:t>So from “members” which are lightweight engagement, to associates where there would be a more forma agreement, such as an MoU</a:t>
            </a:r>
          </a:p>
          <a:p>
            <a:r>
              <a:rPr lang="en-US" baseline="0" dirty="0" smtClean="0"/>
              <a:t>To business partners, which are more long-term partnerships, that could offer opportunities to things like membership to the EGI strategy and innovation board, which is a high level board providing key insights and recommendations for the evolution of EGI service and solutions portfolio.</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26032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collaborations are already in place and commercial </a:t>
            </a:r>
            <a:r>
              <a:rPr lang="en-US" baseline="0" dirty="0" err="1" smtClean="0"/>
              <a:t>organisations</a:t>
            </a:r>
            <a:r>
              <a:rPr lang="en-US" baseline="0" dirty="0" smtClean="0"/>
              <a:t> are working with EGI.</a:t>
            </a:r>
          </a:p>
          <a:p>
            <a:r>
              <a:rPr lang="en-US" baseline="0" dirty="0" smtClean="0"/>
              <a:t>There is the EGI-Engage project…</a:t>
            </a:r>
          </a:p>
          <a:p>
            <a:r>
              <a:rPr lang="en-US" baseline="0" dirty="0" smtClean="0"/>
              <a:t>There is a company participating within the EGI Federated Cloud – 100%IT</a:t>
            </a:r>
          </a:p>
          <a:p>
            <a:r>
              <a:rPr lang="en-US" baseline="0" dirty="0" smtClean="0"/>
              <a:t>Others, many of which you will here today, but we have been working with the European Space Agency to get EGI involved in their stimulus projects, which would be paid.</a:t>
            </a:r>
          </a:p>
          <a:p>
            <a:r>
              <a:rPr lang="en-US" baseline="0" dirty="0" smtClean="0"/>
              <a:t>EGI is also involved with Helix Nebula to be part of the marketplace.</a:t>
            </a:r>
          </a:p>
          <a:p>
            <a:r>
              <a:rPr lang="en-US" baseline="0" dirty="0" smtClean="0"/>
              <a:t>We have several </a:t>
            </a:r>
            <a:r>
              <a:rPr lang="en-US" baseline="0" dirty="0" err="1" smtClean="0"/>
              <a:t>activie</a:t>
            </a:r>
            <a:r>
              <a:rPr lang="en-US" baseline="0" dirty="0" smtClean="0"/>
              <a:t> contacts, the goal isn’t to have a DB that is just a list of companies from searching Google, but active contacts where we are discussing potential opportunities.</a:t>
            </a:r>
          </a:p>
          <a:p>
            <a:r>
              <a:rPr lang="en-US" baseline="0" dirty="0" smtClean="0"/>
              <a:t>I joked with someone before, that we are basically speed dating at the moment, seeing where are strategic opportunities to take forward</a:t>
            </a:r>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348700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6"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9" name="Footer Placeholder 6"/>
          <p:cNvSpPr>
            <a:spLocks noGrp="1"/>
          </p:cNvSpPr>
          <p:nvPr>
            <p:ph type="ftr" sz="quarter" idx="10"/>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412776"/>
            <a:ext cx="8075612"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6"/>
          <p:cNvSpPr>
            <a:spLocks noGrp="1"/>
          </p:cNvSpPr>
          <p:nvPr>
            <p:ph type="ftr" sz="quarter" idx="10"/>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
        <p:nvSpPr>
          <p:cNvPr id="9"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Tree>
    <p:extLst>
      <p:ext uri="{BB962C8B-B14F-4D97-AF65-F5344CB8AC3E}">
        <p14:creationId xmlns:p14="http://schemas.microsoft.com/office/powerpoint/2010/main" val="293177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49234" cy="253916"/>
          </a:xfrm>
          <a:prstGeom prst="rect">
            <a:avLst/>
          </a:prstGeom>
          <a:noFill/>
        </p:spPr>
        <p:txBody>
          <a:bodyPr wrap="none" rtlCol="0">
            <a:spAutoFit/>
          </a:bodyPr>
          <a:lstStyle/>
          <a:p>
            <a:fld id="{372553E7-13AD-41CB-B8D3-4C5279D6D1DB}" type="slidenum">
              <a:rPr lang="nl-NL" sz="105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
        <p:nvSpPr>
          <p:cNvPr id="9" name="Tekstvak 21"/>
          <p:cNvSpPr txBox="1"/>
          <p:nvPr/>
        </p:nvSpPr>
        <p:spPr>
          <a:xfrm>
            <a:off x="113015" y="6487452"/>
            <a:ext cx="851155" cy="253916"/>
          </a:xfrm>
          <a:prstGeom prst="rect">
            <a:avLst/>
          </a:prstGeom>
          <a:noFill/>
        </p:spPr>
        <p:txBody>
          <a:bodyPr wrap="none" rtlCol="0">
            <a:spAutoFit/>
          </a:bodyPr>
          <a:lstStyle/>
          <a:p>
            <a:r>
              <a:rPr lang="nl-NL" sz="1050" b="1" dirty="0" smtClean="0">
                <a:solidFill>
                  <a:schemeClr val="bg1"/>
                </a:solidFill>
                <a:latin typeface="Segoe UI" pitchFamily="34" charset="0"/>
                <a:cs typeface="Segoe UI" pitchFamily="34" charset="0"/>
              </a:rPr>
              <a:t>10/11/2015</a:t>
            </a:r>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documents.egi.eu/document/2377" TargetMode="External"/><Relationship Id="rId4" Type="http://schemas.openxmlformats.org/officeDocument/2006/relationships/hyperlink" Target="https://e-grant.egi.eu/v2/"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ocuments.egi.eu/document/13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go.egi.eu/netk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900" dirty="0" smtClean="0"/>
              <a:t>Session Agenda</a:t>
            </a:r>
            <a:endParaRPr lang="en-GB" sz="2900" dirty="0"/>
          </a:p>
        </p:txBody>
      </p:sp>
      <p:sp>
        <p:nvSpPr>
          <p:cNvPr id="7" name="Content Placeholder 6"/>
          <p:cNvSpPr>
            <a:spLocks noGrp="1"/>
          </p:cNvSpPr>
          <p:nvPr>
            <p:ph sz="half" idx="2"/>
          </p:nvPr>
        </p:nvSpPr>
        <p:spPr>
          <a:xfrm>
            <a:off x="467544" y="1341438"/>
            <a:ext cx="8424936" cy="5039890"/>
          </a:xfrm>
        </p:spPr>
        <p:txBody>
          <a:bodyPr/>
          <a:lstStyle/>
          <a:p>
            <a:r>
              <a:rPr lang="en-GB" sz="2400" dirty="0" smtClean="0"/>
              <a:t>EGI Business Development (16:00-16:25)</a:t>
            </a:r>
          </a:p>
          <a:p>
            <a:pPr lvl="1"/>
            <a:r>
              <a:rPr lang="en-GB" sz="2000" dirty="0" smtClean="0"/>
              <a:t>Sy Holsinger, EGI.eu</a:t>
            </a:r>
          </a:p>
          <a:p>
            <a:r>
              <a:rPr lang="en-GB" sz="2400" dirty="0" smtClean="0"/>
              <a:t>Pay-for-Use Demo (16:25-16:50)</a:t>
            </a:r>
          </a:p>
          <a:p>
            <a:pPr lvl="1"/>
            <a:r>
              <a:rPr lang="en-GB" sz="2000" dirty="0" err="1" smtClean="0"/>
              <a:t>Roksana</a:t>
            </a:r>
            <a:r>
              <a:rPr lang="en-GB" sz="2000" dirty="0" smtClean="0"/>
              <a:t> </a:t>
            </a:r>
            <a:r>
              <a:rPr lang="en-GB" sz="2000" dirty="0" err="1" smtClean="0"/>
              <a:t>Rozanska</a:t>
            </a:r>
            <a:r>
              <a:rPr lang="en-GB" sz="2000" dirty="0" smtClean="0"/>
              <a:t>, Cyfronet</a:t>
            </a:r>
          </a:p>
          <a:p>
            <a:r>
              <a:rPr lang="en-GB" sz="2400" dirty="0"/>
              <a:t>The First GEANT Open Call - Innovation &amp; Outreach in an e-</a:t>
            </a:r>
            <a:r>
              <a:rPr lang="en-GB" sz="2400" dirty="0" smtClean="0"/>
              <a:t>Infrastructure (16:50-17:</a:t>
            </a:r>
            <a:r>
              <a:rPr lang="en-GB" sz="2400" dirty="0"/>
              <a:t>1</a:t>
            </a:r>
            <a:r>
              <a:rPr lang="en-GB" sz="2400" dirty="0" smtClean="0"/>
              <a:t>5)</a:t>
            </a:r>
          </a:p>
          <a:p>
            <a:pPr lvl="1"/>
            <a:r>
              <a:rPr lang="en-GB" sz="2000" dirty="0" smtClean="0"/>
              <a:t>Annabel Grant, GEANT</a:t>
            </a:r>
          </a:p>
          <a:p>
            <a:r>
              <a:rPr lang="en-GB" sz="2400" dirty="0" smtClean="0"/>
              <a:t>Panel Led Discussion </a:t>
            </a:r>
            <a:r>
              <a:rPr lang="en-GB" sz="2400" dirty="0"/>
              <a:t>(17</a:t>
            </a:r>
            <a:r>
              <a:rPr lang="en-GB" sz="2400" dirty="0" smtClean="0"/>
              <a:t>:15-18:00</a:t>
            </a:r>
            <a:r>
              <a:rPr lang="en-GB" sz="2400" dirty="0"/>
              <a:t>)</a:t>
            </a:r>
          </a:p>
          <a:p>
            <a:pPr lvl="1"/>
            <a:r>
              <a:rPr lang="en-GB" sz="2000" dirty="0" smtClean="0"/>
              <a:t>e-Infrastructure reps: EGI, GEANT, EUDAT</a:t>
            </a:r>
            <a:endParaRPr lang="en-GB" sz="20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Innovating with SMEs and </a:t>
            </a:r>
            <a:r>
              <a:rPr lang="en-GB" dirty="0" smtClean="0"/>
              <a:t>Industry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37425795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251520" y="2636912"/>
            <a:ext cx="8568952" cy="2232248"/>
          </a:xfrm>
          <a:prstGeom prst="rect">
            <a:avLst/>
          </a:prstGeom>
        </p:spPr>
        <p:txBody>
          <a:bodyPr>
            <a:noAutofit/>
          </a:bodyPr>
          <a:lstStyle/>
          <a:p>
            <a:pPr marL="0" indent="0" algn="ctr">
              <a:buNone/>
            </a:pPr>
            <a:r>
              <a:rPr lang="en-GB" sz="4000" i="1" dirty="0" smtClean="0">
                <a:solidFill>
                  <a:schemeClr val="accent1">
                    <a:lumMod val="75000"/>
                  </a:schemeClr>
                </a:solidFill>
                <a:sym typeface="Wingdings"/>
              </a:rPr>
              <a:t>EGI Pay-for-Use Pilot</a:t>
            </a:r>
          </a:p>
          <a:p>
            <a:pPr marL="0" indent="0" algn="ctr">
              <a:buNone/>
            </a:pPr>
            <a:r>
              <a:rPr lang="en-GB" sz="4000" i="1" dirty="0" smtClean="0">
                <a:solidFill>
                  <a:schemeClr val="accent1">
                    <a:lumMod val="75000"/>
                  </a:schemeClr>
                </a:solidFill>
                <a:sym typeface="Wingdings"/>
              </a:rPr>
              <a:t>(demo to follow)</a:t>
            </a:r>
          </a:p>
        </p:txBody>
      </p:sp>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22934091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Pay-for-Use:</a:t>
            </a:r>
            <a:br>
              <a:rPr lang="en-GB" sz="2900" dirty="0" smtClean="0"/>
            </a:br>
            <a:r>
              <a:rPr lang="en-GB" sz="2900" dirty="0" smtClean="0"/>
              <a:t>Rationale</a:t>
            </a:r>
            <a:endParaRPr lang="en-GB" sz="2900" dirty="0"/>
          </a:p>
        </p:txBody>
      </p:sp>
      <p:sp>
        <p:nvSpPr>
          <p:cNvPr id="7" name="Content Placeholder 6"/>
          <p:cNvSpPr>
            <a:spLocks noGrp="1"/>
          </p:cNvSpPr>
          <p:nvPr>
            <p:ph sz="half" idx="2"/>
          </p:nvPr>
        </p:nvSpPr>
        <p:spPr>
          <a:xfrm>
            <a:off x="323528" y="1268760"/>
            <a:ext cx="8424936" cy="4464496"/>
          </a:xfrm>
        </p:spPr>
        <p:txBody>
          <a:bodyPr/>
          <a:lstStyle/>
          <a:p>
            <a:pPr>
              <a:spcBef>
                <a:spcPts val="300"/>
              </a:spcBef>
              <a:spcAft>
                <a:spcPts val="300"/>
              </a:spcAft>
            </a:pPr>
            <a:r>
              <a:rPr lang="en-GB" sz="2000" dirty="0"/>
              <a:t>Strategy</a:t>
            </a:r>
          </a:p>
          <a:p>
            <a:pPr lvl="1">
              <a:spcBef>
                <a:spcPts val="300"/>
              </a:spcBef>
              <a:spcAft>
                <a:spcPts val="300"/>
              </a:spcAft>
            </a:pPr>
            <a:r>
              <a:rPr lang="en-US" sz="1800" dirty="0"/>
              <a:t>Not about replicating commercial offerings</a:t>
            </a:r>
          </a:p>
          <a:p>
            <a:pPr lvl="2">
              <a:spcBef>
                <a:spcPts val="300"/>
              </a:spcBef>
              <a:spcAft>
                <a:spcPts val="300"/>
              </a:spcAft>
            </a:pPr>
            <a:r>
              <a:rPr lang="en-US" sz="1600" dirty="0"/>
              <a:t>Provide additional mechanisms for researchers with funds to access resources</a:t>
            </a:r>
          </a:p>
          <a:p>
            <a:pPr lvl="2">
              <a:spcBef>
                <a:spcPts val="300"/>
              </a:spcBef>
              <a:spcAft>
                <a:spcPts val="300"/>
              </a:spcAft>
            </a:pPr>
            <a:r>
              <a:rPr lang="en-US" sz="1600" dirty="0"/>
              <a:t>Increase sustainability (e.g. cost recovery, new sources of revenue)</a:t>
            </a:r>
          </a:p>
          <a:p>
            <a:pPr lvl="2">
              <a:spcBef>
                <a:spcPts val="300"/>
              </a:spcBef>
              <a:spcAft>
                <a:spcPts val="300"/>
              </a:spcAft>
            </a:pPr>
            <a:r>
              <a:rPr lang="en-US" sz="1600" dirty="0"/>
              <a:t>Create new opportunities to support research and innovation (</a:t>
            </a:r>
            <a:r>
              <a:rPr lang="en-US" sz="1600" dirty="0" smtClean="0"/>
              <a:t>academia/ industry partnerships)</a:t>
            </a:r>
            <a:endParaRPr lang="en-US" sz="1600" dirty="0"/>
          </a:p>
          <a:p>
            <a:pPr lvl="1">
              <a:spcBef>
                <a:spcPts val="300"/>
              </a:spcBef>
              <a:spcAft>
                <a:spcPts val="300"/>
              </a:spcAft>
            </a:pPr>
            <a:r>
              <a:rPr lang="en-US" sz="1800" dirty="0"/>
              <a:t>Focus</a:t>
            </a:r>
          </a:p>
          <a:p>
            <a:pPr lvl="2">
              <a:spcBef>
                <a:spcPts val="300"/>
              </a:spcBef>
              <a:spcAft>
                <a:spcPts val="300"/>
              </a:spcAft>
            </a:pPr>
            <a:r>
              <a:rPr lang="en-US" sz="1600" dirty="0"/>
              <a:t>Research and innovation activities; pre-commercial applications	</a:t>
            </a:r>
          </a:p>
          <a:p>
            <a:pPr lvl="2">
              <a:spcBef>
                <a:spcPts val="300"/>
              </a:spcBef>
              <a:spcAft>
                <a:spcPts val="300"/>
              </a:spcAft>
            </a:pPr>
            <a:r>
              <a:rPr lang="en-US" sz="1600" dirty="0"/>
              <a:t>Dedicated high-level consultancy and support (e.g. application porting)</a:t>
            </a:r>
          </a:p>
          <a:p>
            <a:pPr lvl="2">
              <a:spcBef>
                <a:spcPts val="300"/>
              </a:spcBef>
              <a:spcAft>
                <a:spcPts val="300"/>
              </a:spcAft>
            </a:pPr>
            <a:r>
              <a:rPr lang="en-US" sz="1600" dirty="0"/>
              <a:t>Competitive pricing </a:t>
            </a:r>
            <a:r>
              <a:rPr lang="en-US" sz="1600" dirty="0" smtClean="0"/>
              <a:t>(not </a:t>
            </a:r>
            <a:r>
              <a:rPr lang="en-US" sz="1600" dirty="0"/>
              <a:t>undermining market)</a:t>
            </a:r>
          </a:p>
          <a:p>
            <a:pPr>
              <a:spcBef>
                <a:spcPts val="300"/>
              </a:spcBef>
              <a:spcAft>
                <a:spcPts val="300"/>
              </a:spcAft>
            </a:pPr>
            <a:r>
              <a:rPr lang="en-US" sz="2000" dirty="0"/>
              <a:t>Value Proposition</a:t>
            </a:r>
          </a:p>
          <a:p>
            <a:pPr lvl="1">
              <a:spcBef>
                <a:spcPts val="300"/>
              </a:spcBef>
              <a:spcAft>
                <a:spcPts val="300"/>
              </a:spcAft>
            </a:pPr>
            <a:r>
              <a:rPr lang="en-US" sz="1800" dirty="0"/>
              <a:t>Flexible access to high quality IT resources with tailored research and innovation consultancy and support to accelerate results</a:t>
            </a:r>
          </a:p>
        </p:txBody>
      </p:sp>
      <p:sp>
        <p:nvSpPr>
          <p:cNvPr id="8" name="Content Placeholder 2"/>
          <p:cNvSpPr txBox="1">
            <a:spLocks/>
          </p:cNvSpPr>
          <p:nvPr/>
        </p:nvSpPr>
        <p:spPr bwMode="auto">
          <a:xfrm>
            <a:off x="2411760" y="5805264"/>
            <a:ext cx="44644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smtClean="0">
                <a:solidFill>
                  <a:schemeClr val="accent1">
                    <a:lumMod val="75000"/>
                  </a:schemeClr>
                </a:solidFill>
              </a:rPr>
              <a:t>Not an overhaul of the current system</a:t>
            </a:r>
            <a:endParaRPr lang="en-US" sz="1600" i="1" dirty="0" smtClean="0">
              <a:solidFill>
                <a:schemeClr val="accent1">
                  <a:lumMod val="75000"/>
                </a:schemeClr>
              </a:solidFill>
            </a:endParaRPr>
          </a:p>
        </p:txBody>
      </p:sp>
      <p:sp>
        <p:nvSpPr>
          <p:cNvPr id="9"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2398450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395536" y="1268760"/>
            <a:ext cx="7992888" cy="4968552"/>
          </a:xfrm>
          <a:prstGeom prst="rect">
            <a:avLst/>
          </a:prstGeom>
        </p:spPr>
        <p:txBody>
          <a:bodyPr/>
          <a:lstStyle/>
          <a:p>
            <a:pPr marL="342900" lvl="1" indent="-342900">
              <a:spcBef>
                <a:spcPts val="300"/>
              </a:spcBef>
              <a:spcAft>
                <a:spcPts val="300"/>
              </a:spcAft>
              <a:buFont typeface="Arial"/>
              <a:buChar char="•"/>
            </a:pPr>
            <a:r>
              <a:rPr lang="en-GB" sz="2000" dirty="0" smtClean="0"/>
              <a:t>2014: Implementation of proof of concept (PoC) based on a policy paper (2013)</a:t>
            </a:r>
          </a:p>
          <a:p>
            <a:pPr marL="342900" lvl="1" indent="-342900">
              <a:spcBef>
                <a:spcPts val="300"/>
              </a:spcBef>
              <a:spcAft>
                <a:spcPts val="300"/>
              </a:spcAft>
              <a:buFont typeface="Arial"/>
              <a:buChar char="•"/>
            </a:pPr>
            <a:r>
              <a:rPr lang="en-GB" sz="2000" dirty="0" smtClean="0">
                <a:solidFill>
                  <a:srgbClr val="4F81BD"/>
                </a:solidFill>
              </a:rPr>
              <a:t>Objectives</a:t>
            </a:r>
          </a:p>
          <a:p>
            <a:pPr lvl="1">
              <a:spcBef>
                <a:spcPts val="300"/>
              </a:spcBef>
              <a:spcAft>
                <a:spcPts val="300"/>
              </a:spcAft>
            </a:pPr>
            <a:r>
              <a:rPr lang="en-GB" sz="1800" dirty="0" smtClean="0"/>
              <a:t>Articulate business and responsibility models</a:t>
            </a:r>
          </a:p>
          <a:p>
            <a:pPr lvl="1">
              <a:spcBef>
                <a:spcPts val="300"/>
              </a:spcBef>
              <a:spcAft>
                <a:spcPts val="300"/>
              </a:spcAft>
            </a:pPr>
            <a:r>
              <a:rPr lang="en-GB" sz="1800" dirty="0" smtClean="0"/>
              <a:t>Define prices for services from</a:t>
            </a:r>
          </a:p>
          <a:p>
            <a:pPr lvl="1">
              <a:spcBef>
                <a:spcPts val="300"/>
              </a:spcBef>
              <a:spcAft>
                <a:spcPts val="300"/>
              </a:spcAft>
            </a:pPr>
            <a:r>
              <a:rPr lang="en-GB" sz="1800" dirty="0" smtClean="0"/>
              <a:t>Understand required agreements</a:t>
            </a:r>
          </a:p>
          <a:p>
            <a:pPr lvl="1">
              <a:spcBef>
                <a:spcPts val="300"/>
              </a:spcBef>
              <a:spcAft>
                <a:spcPts val="300"/>
              </a:spcAft>
            </a:pPr>
            <a:r>
              <a:rPr lang="en-GB" sz="1800" dirty="0" smtClean="0"/>
              <a:t>Identify the tools and necessary development </a:t>
            </a:r>
          </a:p>
          <a:p>
            <a:pPr lvl="1">
              <a:spcBef>
                <a:spcPts val="300"/>
              </a:spcBef>
              <a:spcAft>
                <a:spcPts val="300"/>
              </a:spcAft>
            </a:pPr>
            <a:r>
              <a:rPr lang="en-GB" sz="1800" dirty="0" smtClean="0"/>
              <a:t>Analyse the changes to roll out new functionalities into production</a:t>
            </a:r>
          </a:p>
          <a:p>
            <a:pPr lvl="1">
              <a:spcBef>
                <a:spcPts val="300"/>
              </a:spcBef>
              <a:spcAft>
                <a:spcPts val="300"/>
              </a:spcAft>
            </a:pPr>
            <a:r>
              <a:rPr lang="en-GB" sz="1800" dirty="0" smtClean="0"/>
              <a:t>Evaluate legal, policy, and organizational issues</a:t>
            </a:r>
          </a:p>
          <a:p>
            <a:pPr>
              <a:spcBef>
                <a:spcPts val="300"/>
              </a:spcBef>
              <a:spcAft>
                <a:spcPts val="300"/>
              </a:spcAft>
            </a:pPr>
            <a:r>
              <a:rPr lang="en-GB" sz="2000" dirty="0" smtClean="0">
                <a:solidFill>
                  <a:srgbClr val="4F81BD"/>
                </a:solidFill>
              </a:rPr>
              <a:t>Final Report </a:t>
            </a:r>
            <a:r>
              <a:rPr lang="en-GB" sz="2000" dirty="0" smtClean="0"/>
              <a:t>as concrete input to 2015 activities</a:t>
            </a:r>
            <a:endParaRPr lang="en-GB" sz="1800" dirty="0" smtClean="0"/>
          </a:p>
          <a:p>
            <a:pPr lvl="1">
              <a:spcBef>
                <a:spcPts val="300"/>
              </a:spcBef>
              <a:spcAft>
                <a:spcPts val="300"/>
              </a:spcAft>
            </a:pPr>
            <a:r>
              <a:rPr lang="en-GB" sz="1800" dirty="0"/>
              <a:t>A</a:t>
            </a:r>
            <a:r>
              <a:rPr lang="en-GB" sz="1800" dirty="0" smtClean="0"/>
              <a:t>vailable at: </a:t>
            </a:r>
            <a:r>
              <a:rPr lang="en-GB" sz="1800" dirty="0" smtClean="0">
                <a:hlinkClick r:id="rId3"/>
              </a:rPr>
              <a:t>https://documents.egi.eu/document/2377</a:t>
            </a:r>
            <a:endParaRPr lang="en-GB" sz="1800" dirty="0"/>
          </a:p>
          <a:p>
            <a:pPr>
              <a:spcBef>
                <a:spcPts val="300"/>
              </a:spcBef>
              <a:spcAft>
                <a:spcPts val="300"/>
              </a:spcAft>
            </a:pPr>
            <a:r>
              <a:rPr lang="en-GB" sz="2000" dirty="0">
                <a:solidFill>
                  <a:srgbClr val="4F81BD"/>
                </a:solidFill>
              </a:rPr>
              <a:t>EGI-Engage</a:t>
            </a:r>
            <a:r>
              <a:rPr lang="en-GB" sz="2000" dirty="0"/>
              <a:t>: Dedicated activities to move prototype to </a:t>
            </a:r>
            <a:r>
              <a:rPr lang="en-GB" sz="2000" dirty="0" smtClean="0"/>
              <a:t>production</a:t>
            </a:r>
          </a:p>
          <a:p>
            <a:pPr lvl="1">
              <a:spcBef>
                <a:spcPts val="300"/>
              </a:spcBef>
              <a:spcAft>
                <a:spcPts val="300"/>
              </a:spcAft>
            </a:pPr>
            <a:r>
              <a:rPr lang="en-GB" sz="1800" dirty="0" smtClean="0"/>
              <a:t>Beta production version available (demo to follow</a:t>
            </a:r>
            <a:r>
              <a:rPr lang="en-GB" sz="1800" dirty="0" smtClean="0"/>
              <a:t>) - </a:t>
            </a:r>
            <a:r>
              <a:rPr lang="en-GB" sz="1800" dirty="0" smtClean="0">
                <a:hlinkClick r:id="rId4"/>
              </a:rPr>
              <a:t>https</a:t>
            </a:r>
            <a:r>
              <a:rPr lang="en-GB" sz="1800" dirty="0">
                <a:hlinkClick r:id="rId4"/>
              </a:rPr>
              <a:t>://e-grant.egi.eu/v2</a:t>
            </a:r>
            <a:r>
              <a:rPr lang="en-GB" sz="1800" dirty="0" smtClean="0">
                <a:hlinkClick r:id="rId4"/>
              </a:rPr>
              <a:t>/</a:t>
            </a:r>
            <a:r>
              <a:rPr lang="en-GB" sz="1800" dirty="0" smtClean="0"/>
              <a:t> </a:t>
            </a:r>
            <a:endParaRPr lang="en-GB" sz="1800" dirty="0"/>
          </a:p>
        </p:txBody>
      </p:sp>
      <p:sp>
        <p:nvSpPr>
          <p:cNvPr id="9" name="Title 1"/>
          <p:cNvSpPr>
            <a:spLocks noGrp="1"/>
          </p:cNvSpPr>
          <p:nvPr>
            <p:ph type="title"/>
          </p:nvPr>
        </p:nvSpPr>
        <p:spPr>
          <a:xfrm>
            <a:off x="1547664" y="188640"/>
            <a:ext cx="7344816" cy="850106"/>
          </a:xfrm>
        </p:spPr>
        <p:txBody>
          <a:bodyPr>
            <a:normAutofit fontScale="90000"/>
          </a:bodyPr>
          <a:lstStyle/>
          <a:p>
            <a:r>
              <a:rPr lang="en-US" sz="3200" dirty="0" smtClean="0"/>
              <a:t>Pay-for-Use PoC:</a:t>
            </a:r>
            <a:br>
              <a:rPr lang="en-US" sz="3200" dirty="0" smtClean="0"/>
            </a:br>
            <a:r>
              <a:rPr lang="en-US" sz="3200" dirty="0" smtClean="0"/>
              <a:t>Overview</a:t>
            </a:r>
            <a:endParaRPr lang="en-US" sz="3200" dirty="0"/>
          </a:p>
        </p:txBody>
      </p:sp>
      <p:sp>
        <p:nvSpPr>
          <p:cNvPr id="6"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35175624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44816" cy="850106"/>
          </a:xfrm>
        </p:spPr>
        <p:txBody>
          <a:bodyPr>
            <a:normAutofit fontScale="90000"/>
          </a:bodyPr>
          <a:lstStyle/>
          <a:p>
            <a:r>
              <a:rPr lang="en-US" sz="3200" dirty="0" smtClean="0"/>
              <a:t>Pay-for-Use PoC:</a:t>
            </a:r>
            <a:br>
              <a:rPr lang="en-US" sz="3200" dirty="0" smtClean="0"/>
            </a:br>
            <a:r>
              <a:rPr lang="en-US" sz="3200" dirty="0" smtClean="0"/>
              <a:t>Participants</a:t>
            </a:r>
            <a:endParaRPr lang="en-US" sz="3200" dirty="0"/>
          </a:p>
        </p:txBody>
      </p:sp>
      <p:sp>
        <p:nvSpPr>
          <p:cNvPr id="3" name="Content Placeholder 2"/>
          <p:cNvSpPr>
            <a:spLocks noGrp="1"/>
          </p:cNvSpPr>
          <p:nvPr>
            <p:ph idx="1"/>
          </p:nvPr>
        </p:nvSpPr>
        <p:spPr>
          <a:xfrm>
            <a:off x="323528" y="1124744"/>
            <a:ext cx="8820472" cy="5184576"/>
          </a:xfrm>
        </p:spPr>
        <p:txBody>
          <a:bodyPr/>
          <a:lstStyle/>
          <a:p>
            <a:r>
              <a:rPr lang="en-US" sz="2400" dirty="0" smtClean="0"/>
              <a:t>43 individual participants and observers</a:t>
            </a:r>
            <a:endParaRPr lang="en-US" sz="2400" dirty="0">
              <a:solidFill>
                <a:srgbClr val="FF0000"/>
              </a:solidFill>
            </a:endParaRPr>
          </a:p>
          <a:p>
            <a:pPr lvl="1"/>
            <a:r>
              <a:rPr lang="en-US" sz="1800" dirty="0" smtClean="0"/>
              <a:t>EGI.eu (Lead), Resource Centers, NGIs, Commercial Company</a:t>
            </a:r>
          </a:p>
          <a:p>
            <a:r>
              <a:rPr lang="en-US" sz="2400" dirty="0" smtClean="0"/>
              <a:t>Publishing </a:t>
            </a:r>
            <a:r>
              <a:rPr lang="en-US" sz="2400" dirty="0"/>
              <a:t>Pricing Information</a:t>
            </a:r>
          </a:p>
          <a:p>
            <a:pPr lvl="1"/>
            <a:r>
              <a:rPr lang="en-US" sz="2000" dirty="0">
                <a:solidFill>
                  <a:schemeClr val="accent1">
                    <a:lumMod val="75000"/>
                  </a:schemeClr>
                </a:solidFill>
              </a:rPr>
              <a:t>3</a:t>
            </a:r>
            <a:r>
              <a:rPr lang="en-US" sz="2000" dirty="0" smtClean="0">
                <a:solidFill>
                  <a:schemeClr val="accent1">
                    <a:lumMod val="75000"/>
                  </a:schemeClr>
                </a:solidFill>
              </a:rPr>
              <a:t>0 Providers </a:t>
            </a:r>
            <a:r>
              <a:rPr lang="en-US" sz="2000" dirty="0">
                <a:solidFill>
                  <a:schemeClr val="accent1">
                    <a:lumMod val="75000"/>
                  </a:schemeClr>
                </a:solidFill>
              </a:rPr>
              <a:t>across 12 Countries</a:t>
            </a:r>
          </a:p>
          <a:p>
            <a:pPr lvl="2"/>
            <a:r>
              <a:rPr lang="en-US" sz="1600" dirty="0" smtClean="0">
                <a:solidFill>
                  <a:srgbClr val="376092"/>
                </a:solidFill>
              </a:rPr>
              <a:t>20 Grid</a:t>
            </a:r>
            <a:r>
              <a:rPr lang="en-US" sz="1600" dirty="0" smtClean="0"/>
              <a:t>: </a:t>
            </a:r>
            <a:r>
              <a:rPr lang="en-US" sz="1400" dirty="0" smtClean="0">
                <a:solidFill>
                  <a:srgbClr val="000000"/>
                </a:solidFill>
              </a:rPr>
              <a:t>Belarus</a:t>
            </a:r>
            <a:r>
              <a:rPr lang="en-US" sz="1400" dirty="0">
                <a:solidFill>
                  <a:srgbClr val="000000"/>
                </a:solidFill>
              </a:rPr>
              <a:t>; Bulgaria; Germany; Greece; Italy; Latvia; Poland; Spain; Switzerland; Turkey</a:t>
            </a:r>
          </a:p>
          <a:p>
            <a:pPr lvl="2"/>
            <a:r>
              <a:rPr lang="en-US" sz="1600" dirty="0" smtClean="0">
                <a:solidFill>
                  <a:srgbClr val="376092"/>
                </a:solidFill>
              </a:rPr>
              <a:t>10 Cloud</a:t>
            </a:r>
            <a:r>
              <a:rPr lang="en-US" sz="1600" dirty="0" smtClean="0"/>
              <a:t>: </a:t>
            </a:r>
            <a:r>
              <a:rPr lang="en-US" sz="1400" dirty="0"/>
              <a:t>F</a:t>
            </a:r>
            <a:r>
              <a:rPr lang="en-US" sz="1400" dirty="0" smtClean="0"/>
              <a:t>inland, Greece</a:t>
            </a:r>
            <a:r>
              <a:rPr lang="en-US" sz="1400" dirty="0"/>
              <a:t>; Italy; Poland; Slovakia; Spain; </a:t>
            </a:r>
            <a:r>
              <a:rPr lang="en-US" sz="1400" dirty="0" smtClean="0"/>
              <a:t>Turkey; UK</a:t>
            </a:r>
          </a:p>
          <a:p>
            <a:pPr lvl="2"/>
            <a:r>
              <a:rPr lang="en-US" sz="1600" dirty="0" smtClean="0">
                <a:solidFill>
                  <a:srgbClr val="376092"/>
                </a:solidFill>
              </a:rPr>
              <a:t>15 Storage sites</a:t>
            </a:r>
            <a:r>
              <a:rPr lang="en-US" sz="1600" dirty="0" smtClean="0"/>
              <a:t>: </a:t>
            </a:r>
            <a:r>
              <a:rPr lang="en-US" sz="1400" dirty="0" smtClean="0"/>
              <a:t>Bulgaria</a:t>
            </a:r>
            <a:r>
              <a:rPr lang="en-US" sz="1400" dirty="0"/>
              <a:t>; Greece; Italy; </a:t>
            </a:r>
            <a:r>
              <a:rPr lang="en-US" sz="1400" dirty="0" smtClean="0"/>
              <a:t>Spain</a:t>
            </a:r>
          </a:p>
          <a:p>
            <a:pPr lvl="1"/>
            <a:r>
              <a:rPr lang="en-US" sz="1800" dirty="0" smtClean="0"/>
              <a:t>~10 able/willing to provide service on a payment basis</a:t>
            </a:r>
          </a:p>
          <a:p>
            <a:pPr lvl="2"/>
            <a:r>
              <a:rPr lang="en-US" sz="1600" dirty="0" smtClean="0"/>
              <a:t>~the same number with having had or plan on participating to public tenders</a:t>
            </a:r>
          </a:p>
          <a:p>
            <a:pPr>
              <a:spcBef>
                <a:spcPts val="100"/>
              </a:spcBef>
              <a:spcAft>
                <a:spcPts val="200"/>
              </a:spcAft>
            </a:pPr>
            <a:r>
              <a:rPr lang="en-GB" sz="2400" dirty="0" smtClean="0"/>
              <a:t>Price Ranges (incl. support)</a:t>
            </a:r>
          </a:p>
          <a:p>
            <a:pPr lvl="1">
              <a:spcBef>
                <a:spcPts val="100"/>
              </a:spcBef>
              <a:spcAft>
                <a:spcPts val="200"/>
              </a:spcAft>
            </a:pPr>
            <a:r>
              <a:rPr lang="en-US" sz="1800" dirty="0" smtClean="0"/>
              <a:t>Grid </a:t>
            </a:r>
            <a:r>
              <a:rPr lang="en-US" sz="1800" dirty="0"/>
              <a:t>(HEPSPEC/</a:t>
            </a:r>
            <a:r>
              <a:rPr lang="en-US" sz="1800" dirty="0" err="1"/>
              <a:t>hr</a:t>
            </a:r>
            <a:r>
              <a:rPr lang="en-US" sz="1800" dirty="0"/>
              <a:t>): €</a:t>
            </a:r>
            <a:r>
              <a:rPr lang="en-US" sz="1800" dirty="0" smtClean="0"/>
              <a:t>0.01 - €</a:t>
            </a:r>
            <a:r>
              <a:rPr lang="en-US" sz="1800" dirty="0"/>
              <a:t>0.15 (Avg. €0.05; Median €0.05)</a:t>
            </a:r>
          </a:p>
          <a:p>
            <a:pPr lvl="1">
              <a:spcBef>
                <a:spcPts val="100"/>
              </a:spcBef>
              <a:spcAft>
                <a:spcPts val="200"/>
              </a:spcAft>
            </a:pPr>
            <a:r>
              <a:rPr lang="en-US" sz="1800" dirty="0"/>
              <a:t>Cloud (</a:t>
            </a:r>
            <a:r>
              <a:rPr lang="en-US" sz="1800" dirty="0" err="1"/>
              <a:t>wallclock</a:t>
            </a:r>
            <a:r>
              <a:rPr lang="en-US" sz="1800" dirty="0"/>
              <a:t>/</a:t>
            </a:r>
            <a:r>
              <a:rPr lang="en-US" sz="1800" dirty="0" err="1"/>
              <a:t>hr</a:t>
            </a:r>
            <a:r>
              <a:rPr lang="en-US" sz="1800" dirty="0"/>
              <a:t>): €</a:t>
            </a:r>
            <a:r>
              <a:rPr lang="en-US" sz="1800" dirty="0" smtClean="0"/>
              <a:t>0.03 - €</a:t>
            </a:r>
            <a:r>
              <a:rPr lang="en-US" sz="1800" dirty="0"/>
              <a:t>0.11 (Avg. €0.05; Median €0.05)</a:t>
            </a:r>
          </a:p>
          <a:p>
            <a:pPr lvl="1">
              <a:spcBef>
                <a:spcPts val="100"/>
              </a:spcBef>
              <a:spcAft>
                <a:spcPts val="200"/>
              </a:spcAft>
            </a:pPr>
            <a:r>
              <a:rPr lang="en-US" sz="1800" dirty="0"/>
              <a:t>Storage (€/GB/month): </a:t>
            </a:r>
            <a:r>
              <a:rPr lang="sv-SE" sz="1800" dirty="0"/>
              <a:t>€</a:t>
            </a:r>
            <a:r>
              <a:rPr lang="sv-SE" sz="1800" dirty="0" smtClean="0"/>
              <a:t>0.01 - €</a:t>
            </a:r>
            <a:r>
              <a:rPr lang="sv-SE" sz="1800" dirty="0"/>
              <a:t>0.14 (Avg. €0.04; Median €0.04</a:t>
            </a:r>
            <a:r>
              <a:rPr lang="sv-SE" sz="1800" dirty="0" smtClean="0"/>
              <a:t>)</a:t>
            </a:r>
            <a:r>
              <a:rPr lang="en-US" sz="1800" dirty="0" smtClean="0"/>
              <a:t> </a:t>
            </a:r>
            <a:endParaRPr lang="en-GB" sz="1800" dirty="0"/>
          </a:p>
          <a:p>
            <a:pPr lvl="1">
              <a:spcBef>
                <a:spcPts val="100"/>
              </a:spcBef>
              <a:spcAft>
                <a:spcPts val="200"/>
              </a:spcAft>
            </a:pPr>
            <a:r>
              <a:rPr lang="en-US" sz="1800" dirty="0"/>
              <a:t>+/- VAT 8%-</a:t>
            </a:r>
            <a:r>
              <a:rPr lang="en-US" sz="1800" dirty="0" smtClean="0"/>
              <a:t>24% </a:t>
            </a:r>
            <a:r>
              <a:rPr lang="en-US" sz="1800" dirty="0"/>
              <a:t>(where applicable)</a:t>
            </a:r>
          </a:p>
          <a:p>
            <a:pPr lvl="2">
              <a:spcBef>
                <a:spcPts val="100"/>
              </a:spcBef>
              <a:spcAft>
                <a:spcPts val="200"/>
              </a:spcAft>
            </a:pPr>
            <a:r>
              <a:rPr lang="en-US" sz="1600" dirty="0"/>
              <a:t>Taxation report available at: </a:t>
            </a:r>
            <a:r>
              <a:rPr lang="en-US" sz="1600" dirty="0">
                <a:hlinkClick r:id="rId3"/>
              </a:rPr>
              <a:t>https://documents.egi.eu/document/1391</a:t>
            </a:r>
            <a:endParaRPr lang="en-US" sz="1600" dirty="0"/>
          </a:p>
          <a:p>
            <a:pPr lvl="1">
              <a:spcBef>
                <a:spcPts val="100"/>
              </a:spcBef>
              <a:spcAft>
                <a:spcPts val="200"/>
              </a:spcAft>
            </a:pPr>
            <a:r>
              <a:rPr lang="en-US" sz="1800" dirty="0"/>
              <a:t>Prices </a:t>
            </a:r>
            <a:r>
              <a:rPr lang="en-US" sz="1800" dirty="0" smtClean="0"/>
              <a:t>to be valid </a:t>
            </a:r>
            <a:r>
              <a:rPr lang="en-US" sz="1800" dirty="0"/>
              <a:t>for one </a:t>
            </a:r>
            <a:r>
              <a:rPr lang="en-US" sz="1800" dirty="0" smtClean="0"/>
              <a:t>year once in production</a:t>
            </a:r>
          </a:p>
        </p:txBody>
      </p:sp>
      <p:sp>
        <p:nvSpPr>
          <p:cNvPr id="12" name="Footer Placeholder 11"/>
          <p:cNvSpPr>
            <a:spLocks noGrp="1"/>
          </p:cNvSpPr>
          <p:nvPr>
            <p:ph type="ftr" sz="quarter" idx="10"/>
          </p:nvPr>
        </p:nvSpPr>
        <p:spPr>
          <a:xfrm>
            <a:off x="1187624" y="6448251"/>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42591029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7664" y="188640"/>
            <a:ext cx="7344816" cy="850106"/>
          </a:xfrm>
        </p:spPr>
        <p:txBody>
          <a:bodyPr>
            <a:noAutofit/>
          </a:bodyPr>
          <a:lstStyle/>
          <a:p>
            <a:r>
              <a:rPr lang="en-US" sz="2900" dirty="0"/>
              <a:t>Pay-for-Use PoC: </a:t>
            </a:r>
            <a:r>
              <a:rPr lang="en-US" sz="2900" dirty="0" smtClean="0"/>
              <a:t/>
            </a:r>
            <a:br>
              <a:rPr lang="en-US" sz="2900" dirty="0" smtClean="0"/>
            </a:br>
            <a:r>
              <a:rPr lang="en-US" sz="2900" dirty="0" smtClean="0"/>
              <a:t>Initial Business Scenario</a:t>
            </a:r>
            <a:endParaRPr lang="en-GB" sz="2900" dirty="0" smtClean="0"/>
          </a:p>
        </p:txBody>
      </p:sp>
      <p:grpSp>
        <p:nvGrpSpPr>
          <p:cNvPr id="12296" name="Group 12295"/>
          <p:cNvGrpSpPr/>
          <p:nvPr/>
        </p:nvGrpSpPr>
        <p:grpSpPr>
          <a:xfrm>
            <a:off x="179512" y="2708920"/>
            <a:ext cx="2016224" cy="1872208"/>
            <a:chOff x="179512" y="2708920"/>
            <a:chExt cx="2016224" cy="1872208"/>
          </a:xfrm>
        </p:grpSpPr>
        <p:pic>
          <p:nvPicPr>
            <p:cNvPr id="4" name="Picture 3"/>
            <p:cNvPicPr>
              <a:picLocks noChangeAspect="1"/>
            </p:cNvPicPr>
            <p:nvPr/>
          </p:nvPicPr>
          <p:blipFill>
            <a:blip r:embed="rId3"/>
            <a:stretch>
              <a:fillRect/>
            </a:stretch>
          </p:blipFill>
          <p:spPr>
            <a:xfrm>
              <a:off x="179512" y="2708920"/>
              <a:ext cx="2016224" cy="1512168"/>
            </a:xfrm>
            <a:prstGeom prst="rect">
              <a:avLst/>
            </a:prstGeom>
          </p:spPr>
        </p:pic>
        <p:sp>
          <p:nvSpPr>
            <p:cNvPr id="5" name="TextBox 4"/>
            <p:cNvSpPr txBox="1"/>
            <p:nvPr/>
          </p:nvSpPr>
          <p:spPr>
            <a:xfrm>
              <a:off x="611560" y="4211796"/>
              <a:ext cx="1296144" cy="369332"/>
            </a:xfrm>
            <a:prstGeom prst="rect">
              <a:avLst/>
            </a:prstGeom>
            <a:noFill/>
          </p:spPr>
          <p:txBody>
            <a:bodyPr wrap="square" rtlCol="0">
              <a:spAutoFit/>
            </a:bodyPr>
            <a:lstStyle/>
            <a:p>
              <a:r>
                <a:rPr lang="en-US" b="1" dirty="0" smtClean="0">
                  <a:solidFill>
                    <a:schemeClr val="accent1">
                      <a:lumMod val="75000"/>
                    </a:schemeClr>
                  </a:solidFill>
                </a:rPr>
                <a:t>Customer</a:t>
              </a:r>
              <a:endParaRPr lang="en-US" b="1" dirty="0">
                <a:solidFill>
                  <a:schemeClr val="accent1">
                    <a:lumMod val="75000"/>
                  </a:schemeClr>
                </a:solidFill>
              </a:endParaRPr>
            </a:p>
          </p:txBody>
        </p:sp>
      </p:grpSp>
      <p:grpSp>
        <p:nvGrpSpPr>
          <p:cNvPr id="12295" name="Group 12294"/>
          <p:cNvGrpSpPr/>
          <p:nvPr/>
        </p:nvGrpSpPr>
        <p:grpSpPr>
          <a:xfrm>
            <a:off x="3707904" y="1052736"/>
            <a:ext cx="1296144" cy="1798459"/>
            <a:chOff x="3707904" y="1052736"/>
            <a:chExt cx="1296144" cy="1798459"/>
          </a:xfrm>
        </p:grpSpPr>
        <p:pic>
          <p:nvPicPr>
            <p:cNvPr id="6" name="Picture 5"/>
            <p:cNvPicPr>
              <a:picLocks noChangeAspect="1"/>
            </p:cNvPicPr>
            <p:nvPr/>
          </p:nvPicPr>
          <p:blipFill>
            <a:blip r:embed="rId4"/>
            <a:stretch>
              <a:fillRect/>
            </a:stretch>
          </p:blipFill>
          <p:spPr>
            <a:xfrm>
              <a:off x="3738240" y="1052736"/>
              <a:ext cx="1193800" cy="1193800"/>
            </a:xfrm>
            <a:prstGeom prst="rect">
              <a:avLst/>
            </a:prstGeom>
          </p:spPr>
        </p:pic>
        <p:sp>
          <p:nvSpPr>
            <p:cNvPr id="12" name="TextBox 11"/>
            <p:cNvSpPr txBox="1"/>
            <p:nvPr/>
          </p:nvSpPr>
          <p:spPr>
            <a:xfrm>
              <a:off x="3707904" y="2204864"/>
              <a:ext cx="1296144" cy="646331"/>
            </a:xfrm>
            <a:prstGeom prst="rect">
              <a:avLst/>
            </a:prstGeom>
            <a:noFill/>
          </p:spPr>
          <p:txBody>
            <a:bodyPr wrap="square" rtlCol="0">
              <a:spAutoFit/>
            </a:bodyPr>
            <a:lstStyle/>
            <a:p>
              <a:pPr algn="ctr"/>
              <a:r>
                <a:rPr lang="en-US" b="1" dirty="0" smtClean="0">
                  <a:solidFill>
                    <a:schemeClr val="accent1">
                      <a:lumMod val="75000"/>
                    </a:schemeClr>
                  </a:solidFill>
                </a:rPr>
                <a:t>Service / Price List</a:t>
              </a:r>
              <a:endParaRPr lang="en-US" b="1" dirty="0">
                <a:solidFill>
                  <a:schemeClr val="accent1">
                    <a:lumMod val="75000"/>
                  </a:schemeClr>
                </a:solidFill>
              </a:endParaRPr>
            </a:p>
          </p:txBody>
        </p:sp>
      </p:grpSp>
      <p:grpSp>
        <p:nvGrpSpPr>
          <p:cNvPr id="12297" name="Group 12296"/>
          <p:cNvGrpSpPr/>
          <p:nvPr/>
        </p:nvGrpSpPr>
        <p:grpSpPr>
          <a:xfrm>
            <a:off x="6948264" y="2564904"/>
            <a:ext cx="2088232" cy="1953508"/>
            <a:chOff x="6948264" y="2564904"/>
            <a:chExt cx="2088232" cy="1953508"/>
          </a:xfrm>
        </p:grpSpPr>
        <p:pic>
          <p:nvPicPr>
            <p:cNvPr id="8" name="Picture 7"/>
            <p:cNvPicPr>
              <a:picLocks noChangeAspect="1"/>
            </p:cNvPicPr>
            <p:nvPr/>
          </p:nvPicPr>
          <p:blipFill>
            <a:blip r:embed="rId5"/>
            <a:stretch>
              <a:fillRect/>
            </a:stretch>
          </p:blipFill>
          <p:spPr>
            <a:xfrm>
              <a:off x="7047656" y="2564904"/>
              <a:ext cx="1772816" cy="1772816"/>
            </a:xfrm>
            <a:prstGeom prst="rect">
              <a:avLst/>
            </a:prstGeom>
          </p:spPr>
        </p:pic>
        <p:sp>
          <p:nvSpPr>
            <p:cNvPr id="14" name="TextBox 13"/>
            <p:cNvSpPr txBox="1"/>
            <p:nvPr/>
          </p:nvSpPr>
          <p:spPr>
            <a:xfrm>
              <a:off x="6948264" y="4149080"/>
              <a:ext cx="2088232" cy="369332"/>
            </a:xfrm>
            <a:prstGeom prst="rect">
              <a:avLst/>
            </a:prstGeom>
            <a:noFill/>
          </p:spPr>
          <p:txBody>
            <a:bodyPr wrap="square" rtlCol="0">
              <a:spAutoFit/>
            </a:bodyPr>
            <a:lstStyle/>
            <a:p>
              <a:r>
                <a:rPr lang="en-US" b="1" dirty="0" smtClean="0">
                  <a:solidFill>
                    <a:schemeClr val="accent1">
                      <a:lumMod val="75000"/>
                    </a:schemeClr>
                  </a:solidFill>
                </a:rPr>
                <a:t>Service Provider</a:t>
              </a:r>
              <a:endParaRPr lang="en-US" b="1" dirty="0">
                <a:solidFill>
                  <a:schemeClr val="accent1">
                    <a:lumMod val="75000"/>
                  </a:schemeClr>
                </a:solidFill>
              </a:endParaRPr>
            </a:p>
          </p:txBody>
        </p:sp>
      </p:grpSp>
      <p:grpSp>
        <p:nvGrpSpPr>
          <p:cNvPr id="12298" name="Group 12297"/>
          <p:cNvGrpSpPr/>
          <p:nvPr/>
        </p:nvGrpSpPr>
        <p:grpSpPr>
          <a:xfrm>
            <a:off x="3203848" y="4653136"/>
            <a:ext cx="2376264" cy="1584176"/>
            <a:chOff x="3203848" y="4437112"/>
            <a:chExt cx="2376264" cy="1584176"/>
          </a:xfrm>
        </p:grpSpPr>
        <p:pic>
          <p:nvPicPr>
            <p:cNvPr id="9" name="Picture 8"/>
            <p:cNvPicPr>
              <a:picLocks noChangeAspect="1"/>
            </p:cNvPicPr>
            <p:nvPr/>
          </p:nvPicPr>
          <p:blipFill>
            <a:blip r:embed="rId6"/>
            <a:stretch>
              <a:fillRect/>
            </a:stretch>
          </p:blipFill>
          <p:spPr>
            <a:xfrm>
              <a:off x="3514948" y="4437112"/>
              <a:ext cx="1705124" cy="1277197"/>
            </a:xfrm>
            <a:prstGeom prst="rect">
              <a:avLst/>
            </a:prstGeom>
          </p:spPr>
        </p:pic>
        <p:sp>
          <p:nvSpPr>
            <p:cNvPr id="16" name="TextBox 15"/>
            <p:cNvSpPr txBox="1"/>
            <p:nvPr/>
          </p:nvSpPr>
          <p:spPr>
            <a:xfrm>
              <a:off x="3203848" y="5651956"/>
              <a:ext cx="2376264" cy="369332"/>
            </a:xfrm>
            <a:prstGeom prst="rect">
              <a:avLst/>
            </a:prstGeom>
            <a:noFill/>
          </p:spPr>
          <p:txBody>
            <a:bodyPr wrap="square" rtlCol="0">
              <a:spAutoFit/>
            </a:bodyPr>
            <a:lstStyle/>
            <a:p>
              <a:r>
                <a:rPr lang="en-US" b="1" dirty="0" smtClean="0">
                  <a:solidFill>
                    <a:schemeClr val="accent1">
                      <a:lumMod val="75000"/>
                    </a:schemeClr>
                  </a:solidFill>
                </a:rPr>
                <a:t>Virtual Organization</a:t>
              </a:r>
              <a:endParaRPr lang="en-US" b="1" dirty="0">
                <a:solidFill>
                  <a:schemeClr val="accent1">
                    <a:lumMod val="75000"/>
                  </a:schemeClr>
                </a:solidFill>
              </a:endParaRPr>
            </a:p>
          </p:txBody>
        </p:sp>
      </p:grpSp>
      <p:cxnSp>
        <p:nvCxnSpPr>
          <p:cNvPr id="19" name="Straight Arrow Connector 18"/>
          <p:cNvCxnSpPr>
            <a:stCxn id="4" idx="0"/>
            <a:endCxn id="6" idx="1"/>
          </p:cNvCxnSpPr>
          <p:nvPr/>
        </p:nvCxnSpPr>
        <p:spPr>
          <a:xfrm flipV="1">
            <a:off x="1187624" y="1649636"/>
            <a:ext cx="2550616" cy="105928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499992" y="3429000"/>
            <a:ext cx="2680146" cy="120182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4" idx="3"/>
            <a:endCxn id="9" idx="0"/>
          </p:cNvCxnSpPr>
          <p:nvPr/>
        </p:nvCxnSpPr>
        <p:spPr>
          <a:xfrm>
            <a:off x="2195736" y="3465004"/>
            <a:ext cx="2171774" cy="118813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a:endCxn id="6" idx="3"/>
          </p:cNvCxnSpPr>
          <p:nvPr/>
        </p:nvCxnSpPr>
        <p:spPr>
          <a:xfrm flipH="1" flipV="1">
            <a:off x="4932040" y="1649636"/>
            <a:ext cx="3002024" cy="91526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084168" y="1722294"/>
            <a:ext cx="2088232" cy="307777"/>
          </a:xfrm>
          <a:prstGeom prst="rect">
            <a:avLst/>
          </a:prstGeom>
          <a:noFill/>
        </p:spPr>
        <p:txBody>
          <a:bodyPr wrap="square" rtlCol="0">
            <a:spAutoFit/>
          </a:bodyPr>
          <a:lstStyle/>
          <a:p>
            <a:r>
              <a:rPr lang="en-US" sz="1400" dirty="0" smtClean="0"/>
              <a:t>1. Publishes Services</a:t>
            </a:r>
            <a:endParaRPr lang="en-US" sz="1400" dirty="0"/>
          </a:p>
        </p:txBody>
      </p:sp>
      <p:sp>
        <p:nvSpPr>
          <p:cNvPr id="45" name="TextBox 44"/>
          <p:cNvSpPr txBox="1"/>
          <p:nvPr/>
        </p:nvSpPr>
        <p:spPr>
          <a:xfrm>
            <a:off x="1691680" y="1772816"/>
            <a:ext cx="1152128" cy="307777"/>
          </a:xfrm>
          <a:prstGeom prst="rect">
            <a:avLst/>
          </a:prstGeom>
          <a:noFill/>
        </p:spPr>
        <p:txBody>
          <a:bodyPr wrap="square" rtlCol="0">
            <a:spAutoFit/>
          </a:bodyPr>
          <a:lstStyle/>
          <a:p>
            <a:r>
              <a:rPr lang="en-US" sz="1400" dirty="0" smtClean="0"/>
              <a:t>2. Searches</a:t>
            </a:r>
            <a:endParaRPr lang="en-US" sz="1400" dirty="0"/>
          </a:p>
        </p:txBody>
      </p:sp>
      <p:sp>
        <p:nvSpPr>
          <p:cNvPr id="46" name="TextBox 45"/>
          <p:cNvSpPr txBox="1"/>
          <p:nvPr/>
        </p:nvSpPr>
        <p:spPr>
          <a:xfrm>
            <a:off x="3347864" y="2924944"/>
            <a:ext cx="2592288" cy="307777"/>
          </a:xfrm>
          <a:prstGeom prst="rect">
            <a:avLst/>
          </a:prstGeom>
          <a:noFill/>
        </p:spPr>
        <p:txBody>
          <a:bodyPr wrap="square" rtlCol="0">
            <a:spAutoFit/>
          </a:bodyPr>
          <a:lstStyle/>
          <a:p>
            <a:r>
              <a:rPr lang="en-US" sz="1400" dirty="0" smtClean="0"/>
              <a:t>3. Selects / Submits Request</a:t>
            </a:r>
            <a:endParaRPr lang="en-US" sz="1400" dirty="0"/>
          </a:p>
        </p:txBody>
      </p:sp>
      <p:sp>
        <p:nvSpPr>
          <p:cNvPr id="47" name="TextBox 46"/>
          <p:cNvSpPr txBox="1"/>
          <p:nvPr/>
        </p:nvSpPr>
        <p:spPr>
          <a:xfrm>
            <a:off x="3275856" y="3337247"/>
            <a:ext cx="2736304" cy="307777"/>
          </a:xfrm>
          <a:prstGeom prst="rect">
            <a:avLst/>
          </a:prstGeom>
          <a:noFill/>
        </p:spPr>
        <p:txBody>
          <a:bodyPr wrap="square" rtlCol="0">
            <a:spAutoFit/>
          </a:bodyPr>
          <a:lstStyle/>
          <a:p>
            <a:pPr algn="ctr"/>
            <a:r>
              <a:rPr lang="en-US" sz="1400" dirty="0" smtClean="0"/>
              <a:t>4. Agrees SLA</a:t>
            </a:r>
            <a:endParaRPr lang="en-US" sz="1400" dirty="0"/>
          </a:p>
        </p:txBody>
      </p:sp>
      <p:sp>
        <p:nvSpPr>
          <p:cNvPr id="48" name="TextBox 47"/>
          <p:cNvSpPr txBox="1"/>
          <p:nvPr/>
        </p:nvSpPr>
        <p:spPr>
          <a:xfrm>
            <a:off x="5796136" y="3985900"/>
            <a:ext cx="1224136" cy="523220"/>
          </a:xfrm>
          <a:prstGeom prst="rect">
            <a:avLst/>
          </a:prstGeom>
          <a:noFill/>
        </p:spPr>
        <p:txBody>
          <a:bodyPr wrap="square" rtlCol="0">
            <a:spAutoFit/>
          </a:bodyPr>
          <a:lstStyle/>
          <a:p>
            <a:r>
              <a:rPr lang="en-US" sz="1400" dirty="0" smtClean="0"/>
              <a:t>7. Allocates</a:t>
            </a:r>
          </a:p>
          <a:p>
            <a:r>
              <a:rPr lang="en-US" sz="1400" dirty="0" smtClean="0"/>
              <a:t>Capacity</a:t>
            </a:r>
            <a:endParaRPr lang="en-US" sz="1400" dirty="0"/>
          </a:p>
        </p:txBody>
      </p:sp>
      <p:sp>
        <p:nvSpPr>
          <p:cNvPr id="49" name="TextBox 48"/>
          <p:cNvSpPr txBox="1"/>
          <p:nvPr/>
        </p:nvSpPr>
        <p:spPr>
          <a:xfrm>
            <a:off x="2195736" y="4057327"/>
            <a:ext cx="1512168" cy="523220"/>
          </a:xfrm>
          <a:prstGeom prst="rect">
            <a:avLst/>
          </a:prstGeom>
          <a:noFill/>
        </p:spPr>
        <p:txBody>
          <a:bodyPr wrap="square" rtlCol="0">
            <a:spAutoFit/>
          </a:bodyPr>
          <a:lstStyle/>
          <a:p>
            <a:r>
              <a:rPr lang="en-US" sz="1400" dirty="0" smtClean="0"/>
              <a:t>8. Adds Users / 9. Uses Services</a:t>
            </a:r>
            <a:endParaRPr lang="en-US" sz="1400" dirty="0"/>
          </a:p>
        </p:txBody>
      </p:sp>
      <p:sp>
        <p:nvSpPr>
          <p:cNvPr id="53" name="TextBox 52"/>
          <p:cNvSpPr txBox="1"/>
          <p:nvPr/>
        </p:nvSpPr>
        <p:spPr>
          <a:xfrm>
            <a:off x="7524328" y="5867980"/>
            <a:ext cx="936104" cy="369332"/>
          </a:xfrm>
          <a:prstGeom prst="rect">
            <a:avLst/>
          </a:prstGeom>
          <a:noFill/>
        </p:spPr>
        <p:txBody>
          <a:bodyPr wrap="square" rtlCol="0">
            <a:spAutoFit/>
          </a:bodyPr>
          <a:lstStyle/>
          <a:p>
            <a:r>
              <a:rPr lang="en-US" b="1" dirty="0" smtClean="0">
                <a:solidFill>
                  <a:schemeClr val="accent1">
                    <a:lumMod val="75000"/>
                  </a:schemeClr>
                </a:solidFill>
              </a:rPr>
              <a:t>Broker</a:t>
            </a:r>
            <a:endParaRPr lang="en-US" b="1" dirty="0">
              <a:solidFill>
                <a:schemeClr val="accent1">
                  <a:lumMod val="75000"/>
                </a:schemeClr>
              </a:solidFill>
            </a:endParaRPr>
          </a:p>
        </p:txBody>
      </p:sp>
      <p:pic>
        <p:nvPicPr>
          <p:cNvPr id="12301" name="Picture 12300"/>
          <p:cNvPicPr>
            <a:picLocks noChangeAspect="1"/>
          </p:cNvPicPr>
          <p:nvPr/>
        </p:nvPicPr>
        <p:blipFill>
          <a:blip r:embed="rId7"/>
          <a:stretch>
            <a:fillRect/>
          </a:stretch>
        </p:blipFill>
        <p:spPr>
          <a:xfrm>
            <a:off x="7524328" y="5157192"/>
            <a:ext cx="905520" cy="833512"/>
          </a:xfrm>
          <a:prstGeom prst="rect">
            <a:avLst/>
          </a:prstGeom>
        </p:spPr>
      </p:pic>
      <p:cxnSp>
        <p:nvCxnSpPr>
          <p:cNvPr id="55" name="Straight Arrow Connector 54"/>
          <p:cNvCxnSpPr>
            <a:stCxn id="14" idx="2"/>
            <a:endCxn id="12301" idx="0"/>
          </p:cNvCxnSpPr>
          <p:nvPr/>
        </p:nvCxnSpPr>
        <p:spPr>
          <a:xfrm flipH="1">
            <a:off x="7977088" y="4518412"/>
            <a:ext cx="15292" cy="63878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444208" y="4581128"/>
            <a:ext cx="1584176" cy="523220"/>
          </a:xfrm>
          <a:prstGeom prst="rect">
            <a:avLst/>
          </a:prstGeom>
          <a:noFill/>
        </p:spPr>
        <p:txBody>
          <a:bodyPr wrap="square" rtlCol="0">
            <a:spAutoFit/>
          </a:bodyPr>
          <a:lstStyle/>
          <a:p>
            <a:r>
              <a:rPr lang="en-US" sz="1400" dirty="0" smtClean="0"/>
              <a:t>5. Informs About New Customer</a:t>
            </a:r>
            <a:endParaRPr lang="en-US" sz="1400" dirty="0"/>
          </a:p>
        </p:txBody>
      </p:sp>
      <p:cxnSp>
        <p:nvCxnSpPr>
          <p:cNvPr id="63" name="Straight Arrow Connector 62"/>
          <p:cNvCxnSpPr>
            <a:stCxn id="12301" idx="1"/>
            <a:endCxn id="9" idx="3"/>
          </p:cNvCxnSpPr>
          <p:nvPr/>
        </p:nvCxnSpPr>
        <p:spPr>
          <a:xfrm flipH="1" flipV="1">
            <a:off x="5220072" y="5291735"/>
            <a:ext cx="2304256" cy="282213"/>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796136" y="5497487"/>
            <a:ext cx="1440160" cy="307777"/>
          </a:xfrm>
          <a:prstGeom prst="rect">
            <a:avLst/>
          </a:prstGeom>
          <a:noFill/>
        </p:spPr>
        <p:txBody>
          <a:bodyPr wrap="square" rtlCol="0">
            <a:spAutoFit/>
          </a:bodyPr>
          <a:lstStyle/>
          <a:p>
            <a:r>
              <a:rPr lang="en-US" sz="1400" dirty="0" smtClean="0"/>
              <a:t>6. Creates VO</a:t>
            </a:r>
            <a:endParaRPr lang="en-US" sz="1400" dirty="0"/>
          </a:p>
        </p:txBody>
      </p:sp>
      <p:cxnSp>
        <p:nvCxnSpPr>
          <p:cNvPr id="35" name="Straight Arrow Connector 34"/>
          <p:cNvCxnSpPr/>
          <p:nvPr/>
        </p:nvCxnSpPr>
        <p:spPr>
          <a:xfrm>
            <a:off x="2411760" y="3212976"/>
            <a:ext cx="4608512" cy="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627784" y="3553852"/>
            <a:ext cx="3960440" cy="307777"/>
          </a:xfrm>
          <a:prstGeom prst="rect">
            <a:avLst/>
          </a:prstGeom>
          <a:noFill/>
        </p:spPr>
        <p:txBody>
          <a:bodyPr wrap="square" rtlCol="0">
            <a:spAutoFit/>
          </a:bodyPr>
          <a:lstStyle/>
          <a:p>
            <a:pPr algn="ctr"/>
            <a:r>
              <a:rPr lang="en-US" sz="1400" dirty="0" smtClean="0"/>
              <a:t>10. Provides Invoice &amp; Reports</a:t>
            </a:r>
          </a:p>
        </p:txBody>
      </p:sp>
      <p:cxnSp>
        <p:nvCxnSpPr>
          <p:cNvPr id="39" name="Straight Arrow Connector 38"/>
          <p:cNvCxnSpPr/>
          <p:nvPr/>
        </p:nvCxnSpPr>
        <p:spPr>
          <a:xfrm flipH="1">
            <a:off x="2411760" y="3356992"/>
            <a:ext cx="4536504" cy="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555776" y="2708920"/>
            <a:ext cx="3960440" cy="307777"/>
          </a:xfrm>
          <a:prstGeom prst="rect">
            <a:avLst/>
          </a:prstGeom>
          <a:noFill/>
        </p:spPr>
        <p:txBody>
          <a:bodyPr wrap="square" rtlCol="0">
            <a:spAutoFit/>
          </a:bodyPr>
          <a:lstStyle/>
          <a:p>
            <a:pPr algn="ctr"/>
            <a:r>
              <a:rPr lang="en-US" sz="1400" dirty="0" smtClean="0"/>
              <a:t>11. Makes payment</a:t>
            </a:r>
            <a:endParaRPr lang="en-US" sz="1400" dirty="0"/>
          </a:p>
        </p:txBody>
      </p:sp>
      <p:sp>
        <p:nvSpPr>
          <p:cNvPr id="3" name="Footer Placeholder 2"/>
          <p:cNvSpPr>
            <a:spLocks noGrp="1"/>
          </p:cNvSpPr>
          <p:nvPr>
            <p:ph type="ftr" sz="quarter" idx="10"/>
          </p:nvPr>
        </p:nvSpPr>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25869252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7664" y="188640"/>
            <a:ext cx="7344816" cy="850106"/>
          </a:xfrm>
        </p:spPr>
        <p:txBody>
          <a:bodyPr>
            <a:normAutofit fontScale="90000"/>
          </a:bodyPr>
          <a:lstStyle/>
          <a:p>
            <a:r>
              <a:rPr lang="en-US" sz="3200" dirty="0"/>
              <a:t>Business Scenario:</a:t>
            </a:r>
            <a:br>
              <a:rPr lang="en-US" sz="3200" dirty="0"/>
            </a:br>
            <a:r>
              <a:rPr lang="en-US" sz="3200" dirty="0" smtClean="0"/>
              <a:t>Potential Broker Role</a:t>
            </a:r>
            <a:endParaRPr lang="en-GB" sz="3200" dirty="0" smtClean="0"/>
          </a:p>
        </p:txBody>
      </p:sp>
      <p:grpSp>
        <p:nvGrpSpPr>
          <p:cNvPr id="12296" name="Group 12295"/>
          <p:cNvGrpSpPr/>
          <p:nvPr/>
        </p:nvGrpSpPr>
        <p:grpSpPr>
          <a:xfrm>
            <a:off x="35496" y="2708920"/>
            <a:ext cx="2016224" cy="1872208"/>
            <a:chOff x="179512" y="2708920"/>
            <a:chExt cx="2016224" cy="1872208"/>
          </a:xfrm>
        </p:grpSpPr>
        <p:pic>
          <p:nvPicPr>
            <p:cNvPr id="4" name="Picture 3"/>
            <p:cNvPicPr>
              <a:picLocks noChangeAspect="1"/>
            </p:cNvPicPr>
            <p:nvPr/>
          </p:nvPicPr>
          <p:blipFill>
            <a:blip r:embed="rId3"/>
            <a:stretch>
              <a:fillRect/>
            </a:stretch>
          </p:blipFill>
          <p:spPr>
            <a:xfrm>
              <a:off x="179512" y="2708920"/>
              <a:ext cx="2016224" cy="1512168"/>
            </a:xfrm>
            <a:prstGeom prst="rect">
              <a:avLst/>
            </a:prstGeom>
          </p:spPr>
        </p:pic>
        <p:sp>
          <p:nvSpPr>
            <p:cNvPr id="5" name="TextBox 4"/>
            <p:cNvSpPr txBox="1"/>
            <p:nvPr/>
          </p:nvSpPr>
          <p:spPr>
            <a:xfrm>
              <a:off x="611560" y="4211796"/>
              <a:ext cx="1296144" cy="369332"/>
            </a:xfrm>
            <a:prstGeom prst="rect">
              <a:avLst/>
            </a:prstGeom>
            <a:noFill/>
          </p:spPr>
          <p:txBody>
            <a:bodyPr wrap="square" rtlCol="0">
              <a:spAutoFit/>
            </a:bodyPr>
            <a:lstStyle/>
            <a:p>
              <a:r>
                <a:rPr lang="en-US" b="1" dirty="0" smtClean="0">
                  <a:solidFill>
                    <a:schemeClr val="accent1">
                      <a:lumMod val="75000"/>
                    </a:schemeClr>
                  </a:solidFill>
                </a:rPr>
                <a:t>Customer</a:t>
              </a:r>
              <a:endParaRPr lang="en-US" b="1" dirty="0">
                <a:solidFill>
                  <a:schemeClr val="accent1">
                    <a:lumMod val="75000"/>
                  </a:schemeClr>
                </a:solidFill>
              </a:endParaRPr>
            </a:p>
          </p:txBody>
        </p:sp>
      </p:grpSp>
      <p:grpSp>
        <p:nvGrpSpPr>
          <p:cNvPr id="12295" name="Group 12294"/>
          <p:cNvGrpSpPr/>
          <p:nvPr/>
        </p:nvGrpSpPr>
        <p:grpSpPr>
          <a:xfrm>
            <a:off x="3779912" y="1052736"/>
            <a:ext cx="1656184" cy="1798459"/>
            <a:chOff x="3707904" y="1052736"/>
            <a:chExt cx="1656184" cy="1798459"/>
          </a:xfrm>
        </p:grpSpPr>
        <p:pic>
          <p:nvPicPr>
            <p:cNvPr id="6" name="Picture 5"/>
            <p:cNvPicPr>
              <a:picLocks noChangeAspect="1"/>
            </p:cNvPicPr>
            <p:nvPr/>
          </p:nvPicPr>
          <p:blipFill>
            <a:blip r:embed="rId4"/>
            <a:stretch>
              <a:fillRect/>
            </a:stretch>
          </p:blipFill>
          <p:spPr>
            <a:xfrm>
              <a:off x="3738240" y="1052736"/>
              <a:ext cx="1193800" cy="1193800"/>
            </a:xfrm>
            <a:prstGeom prst="rect">
              <a:avLst/>
            </a:prstGeom>
          </p:spPr>
        </p:pic>
        <p:sp>
          <p:nvSpPr>
            <p:cNvPr id="12" name="TextBox 11"/>
            <p:cNvSpPr txBox="1"/>
            <p:nvPr/>
          </p:nvSpPr>
          <p:spPr>
            <a:xfrm>
              <a:off x="3707904" y="2204864"/>
              <a:ext cx="1656184" cy="646331"/>
            </a:xfrm>
            <a:prstGeom prst="rect">
              <a:avLst/>
            </a:prstGeom>
            <a:noFill/>
          </p:spPr>
          <p:txBody>
            <a:bodyPr wrap="square" rtlCol="0">
              <a:spAutoFit/>
            </a:bodyPr>
            <a:lstStyle/>
            <a:p>
              <a:pPr algn="ctr"/>
              <a:r>
                <a:rPr lang="en-US" b="1" dirty="0" smtClean="0">
                  <a:solidFill>
                    <a:schemeClr val="accent1">
                      <a:lumMod val="75000"/>
                    </a:schemeClr>
                  </a:solidFill>
                </a:rPr>
                <a:t>Service / Price List</a:t>
              </a:r>
              <a:endParaRPr lang="en-US" b="1" dirty="0">
                <a:solidFill>
                  <a:schemeClr val="accent1">
                    <a:lumMod val="75000"/>
                  </a:schemeClr>
                </a:solidFill>
              </a:endParaRPr>
            </a:p>
          </p:txBody>
        </p:sp>
      </p:grpSp>
      <p:grpSp>
        <p:nvGrpSpPr>
          <p:cNvPr id="12297" name="Group 12296"/>
          <p:cNvGrpSpPr/>
          <p:nvPr/>
        </p:nvGrpSpPr>
        <p:grpSpPr>
          <a:xfrm>
            <a:off x="7164288" y="2411596"/>
            <a:ext cx="2088232" cy="1953508"/>
            <a:chOff x="6948264" y="2564904"/>
            <a:chExt cx="2088232" cy="1953508"/>
          </a:xfrm>
        </p:grpSpPr>
        <p:pic>
          <p:nvPicPr>
            <p:cNvPr id="8" name="Picture 7"/>
            <p:cNvPicPr>
              <a:picLocks noChangeAspect="1"/>
            </p:cNvPicPr>
            <p:nvPr/>
          </p:nvPicPr>
          <p:blipFill>
            <a:blip r:embed="rId5"/>
            <a:stretch>
              <a:fillRect/>
            </a:stretch>
          </p:blipFill>
          <p:spPr>
            <a:xfrm>
              <a:off x="7047656" y="2564904"/>
              <a:ext cx="1772816" cy="1772816"/>
            </a:xfrm>
            <a:prstGeom prst="rect">
              <a:avLst/>
            </a:prstGeom>
          </p:spPr>
        </p:pic>
        <p:sp>
          <p:nvSpPr>
            <p:cNvPr id="14" name="TextBox 13"/>
            <p:cNvSpPr txBox="1"/>
            <p:nvPr/>
          </p:nvSpPr>
          <p:spPr>
            <a:xfrm>
              <a:off x="6948264" y="4149080"/>
              <a:ext cx="2088232" cy="369332"/>
            </a:xfrm>
            <a:prstGeom prst="rect">
              <a:avLst/>
            </a:prstGeom>
            <a:noFill/>
          </p:spPr>
          <p:txBody>
            <a:bodyPr wrap="square" rtlCol="0">
              <a:spAutoFit/>
            </a:bodyPr>
            <a:lstStyle/>
            <a:p>
              <a:r>
                <a:rPr lang="en-US" b="1" dirty="0" smtClean="0">
                  <a:solidFill>
                    <a:schemeClr val="accent1">
                      <a:lumMod val="75000"/>
                    </a:schemeClr>
                  </a:solidFill>
                </a:rPr>
                <a:t>Service Provider</a:t>
              </a:r>
              <a:endParaRPr lang="en-US" b="1" dirty="0">
                <a:solidFill>
                  <a:schemeClr val="accent1">
                    <a:lumMod val="75000"/>
                  </a:schemeClr>
                </a:solidFill>
              </a:endParaRPr>
            </a:p>
          </p:txBody>
        </p:sp>
      </p:grpSp>
      <p:grpSp>
        <p:nvGrpSpPr>
          <p:cNvPr id="12298" name="Group 12297"/>
          <p:cNvGrpSpPr/>
          <p:nvPr/>
        </p:nvGrpSpPr>
        <p:grpSpPr>
          <a:xfrm>
            <a:off x="3275856" y="4725144"/>
            <a:ext cx="2376264" cy="1584176"/>
            <a:chOff x="3203848" y="4437112"/>
            <a:chExt cx="2376264" cy="1584176"/>
          </a:xfrm>
        </p:grpSpPr>
        <p:pic>
          <p:nvPicPr>
            <p:cNvPr id="9" name="Picture 8"/>
            <p:cNvPicPr>
              <a:picLocks noChangeAspect="1"/>
            </p:cNvPicPr>
            <p:nvPr/>
          </p:nvPicPr>
          <p:blipFill>
            <a:blip r:embed="rId6"/>
            <a:stretch>
              <a:fillRect/>
            </a:stretch>
          </p:blipFill>
          <p:spPr>
            <a:xfrm>
              <a:off x="3514948" y="4437112"/>
              <a:ext cx="1705124" cy="1277197"/>
            </a:xfrm>
            <a:prstGeom prst="rect">
              <a:avLst/>
            </a:prstGeom>
          </p:spPr>
        </p:pic>
        <p:sp>
          <p:nvSpPr>
            <p:cNvPr id="16" name="TextBox 15"/>
            <p:cNvSpPr txBox="1"/>
            <p:nvPr/>
          </p:nvSpPr>
          <p:spPr>
            <a:xfrm>
              <a:off x="3203848" y="5651956"/>
              <a:ext cx="2376264" cy="369332"/>
            </a:xfrm>
            <a:prstGeom prst="rect">
              <a:avLst/>
            </a:prstGeom>
            <a:noFill/>
          </p:spPr>
          <p:txBody>
            <a:bodyPr wrap="square" rtlCol="0">
              <a:spAutoFit/>
            </a:bodyPr>
            <a:lstStyle/>
            <a:p>
              <a:r>
                <a:rPr lang="en-US" b="1" dirty="0" smtClean="0">
                  <a:solidFill>
                    <a:schemeClr val="accent1">
                      <a:lumMod val="75000"/>
                    </a:schemeClr>
                  </a:solidFill>
                </a:rPr>
                <a:t>Virtual Organization</a:t>
              </a:r>
              <a:endParaRPr lang="en-US" b="1" dirty="0">
                <a:solidFill>
                  <a:schemeClr val="accent1">
                    <a:lumMod val="75000"/>
                  </a:schemeClr>
                </a:solidFill>
              </a:endParaRPr>
            </a:p>
          </p:txBody>
        </p:sp>
      </p:grpSp>
      <p:cxnSp>
        <p:nvCxnSpPr>
          <p:cNvPr id="19" name="Straight Arrow Connector 18"/>
          <p:cNvCxnSpPr>
            <a:stCxn id="4" idx="0"/>
            <a:endCxn id="6" idx="1"/>
          </p:cNvCxnSpPr>
          <p:nvPr/>
        </p:nvCxnSpPr>
        <p:spPr>
          <a:xfrm flipV="1">
            <a:off x="1043608" y="1649636"/>
            <a:ext cx="2766640" cy="105928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9" idx="0"/>
          </p:cNvCxnSpPr>
          <p:nvPr/>
        </p:nvCxnSpPr>
        <p:spPr>
          <a:xfrm flipH="1">
            <a:off x="4439518" y="3573016"/>
            <a:ext cx="2940794" cy="115212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9" idx="0"/>
          </p:cNvCxnSpPr>
          <p:nvPr/>
        </p:nvCxnSpPr>
        <p:spPr>
          <a:xfrm>
            <a:off x="2123728" y="3717032"/>
            <a:ext cx="2315790" cy="100811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2301" idx="1"/>
          </p:cNvCxnSpPr>
          <p:nvPr/>
        </p:nvCxnSpPr>
        <p:spPr>
          <a:xfrm flipV="1">
            <a:off x="2123728" y="3269692"/>
            <a:ext cx="1872208" cy="15292"/>
          </a:xfrm>
          <a:prstGeom prst="straightConnector1">
            <a:avLst/>
          </a:prstGeom>
          <a:ln w="31750">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a:endCxn id="6" idx="3"/>
          </p:cNvCxnSpPr>
          <p:nvPr/>
        </p:nvCxnSpPr>
        <p:spPr>
          <a:xfrm flipH="1" flipV="1">
            <a:off x="5004048" y="1649636"/>
            <a:ext cx="3146040" cy="76196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084168" y="1628800"/>
            <a:ext cx="2088232" cy="307777"/>
          </a:xfrm>
          <a:prstGeom prst="rect">
            <a:avLst/>
          </a:prstGeom>
          <a:noFill/>
        </p:spPr>
        <p:txBody>
          <a:bodyPr wrap="square" rtlCol="0">
            <a:spAutoFit/>
          </a:bodyPr>
          <a:lstStyle/>
          <a:p>
            <a:r>
              <a:rPr lang="en-US" sz="1400" dirty="0" smtClean="0"/>
              <a:t>Publishes Services</a:t>
            </a:r>
            <a:endParaRPr lang="en-US" sz="1400" dirty="0"/>
          </a:p>
        </p:txBody>
      </p:sp>
      <p:sp>
        <p:nvSpPr>
          <p:cNvPr id="45" name="TextBox 44"/>
          <p:cNvSpPr txBox="1"/>
          <p:nvPr/>
        </p:nvSpPr>
        <p:spPr>
          <a:xfrm>
            <a:off x="1691680" y="1772816"/>
            <a:ext cx="1152128" cy="307777"/>
          </a:xfrm>
          <a:prstGeom prst="rect">
            <a:avLst/>
          </a:prstGeom>
          <a:noFill/>
        </p:spPr>
        <p:txBody>
          <a:bodyPr wrap="square" rtlCol="0">
            <a:spAutoFit/>
          </a:bodyPr>
          <a:lstStyle/>
          <a:p>
            <a:r>
              <a:rPr lang="en-US" sz="1400" dirty="0" smtClean="0"/>
              <a:t>Searches</a:t>
            </a:r>
            <a:endParaRPr lang="en-US" sz="1400" dirty="0"/>
          </a:p>
        </p:txBody>
      </p:sp>
      <p:sp>
        <p:nvSpPr>
          <p:cNvPr id="46" name="TextBox 45"/>
          <p:cNvSpPr txBox="1"/>
          <p:nvPr/>
        </p:nvSpPr>
        <p:spPr>
          <a:xfrm>
            <a:off x="2411760" y="2761764"/>
            <a:ext cx="1584176" cy="523220"/>
          </a:xfrm>
          <a:prstGeom prst="rect">
            <a:avLst/>
          </a:prstGeom>
          <a:noFill/>
        </p:spPr>
        <p:txBody>
          <a:bodyPr wrap="square" rtlCol="0">
            <a:spAutoFit/>
          </a:bodyPr>
          <a:lstStyle/>
          <a:p>
            <a:pPr algn="ctr"/>
            <a:r>
              <a:rPr lang="en-US" sz="1400" dirty="0" smtClean="0"/>
              <a:t>Selects / Submits Request</a:t>
            </a:r>
            <a:endParaRPr lang="en-US" sz="1400" dirty="0"/>
          </a:p>
        </p:txBody>
      </p:sp>
      <p:sp>
        <p:nvSpPr>
          <p:cNvPr id="47" name="TextBox 46"/>
          <p:cNvSpPr txBox="1"/>
          <p:nvPr/>
        </p:nvSpPr>
        <p:spPr>
          <a:xfrm>
            <a:off x="2339752" y="3265820"/>
            <a:ext cx="1728192" cy="523220"/>
          </a:xfrm>
          <a:prstGeom prst="rect">
            <a:avLst/>
          </a:prstGeom>
          <a:noFill/>
        </p:spPr>
        <p:txBody>
          <a:bodyPr wrap="square" rtlCol="0">
            <a:spAutoFit/>
          </a:bodyPr>
          <a:lstStyle/>
          <a:p>
            <a:pPr algn="ctr"/>
            <a:r>
              <a:rPr lang="en-US" sz="1400" dirty="0" smtClean="0"/>
              <a:t>Agrees SLA / Handles Payment</a:t>
            </a:r>
            <a:endParaRPr lang="en-US" sz="1400" dirty="0"/>
          </a:p>
        </p:txBody>
      </p:sp>
      <p:sp>
        <p:nvSpPr>
          <p:cNvPr id="48" name="TextBox 47"/>
          <p:cNvSpPr txBox="1"/>
          <p:nvPr/>
        </p:nvSpPr>
        <p:spPr>
          <a:xfrm>
            <a:off x="5724128" y="4129916"/>
            <a:ext cx="1008112" cy="523220"/>
          </a:xfrm>
          <a:prstGeom prst="rect">
            <a:avLst/>
          </a:prstGeom>
          <a:noFill/>
        </p:spPr>
        <p:txBody>
          <a:bodyPr wrap="square" rtlCol="0">
            <a:spAutoFit/>
          </a:bodyPr>
          <a:lstStyle/>
          <a:p>
            <a:r>
              <a:rPr lang="en-US" sz="1400" dirty="0" smtClean="0"/>
              <a:t>Allocates</a:t>
            </a:r>
          </a:p>
          <a:p>
            <a:r>
              <a:rPr lang="en-US" sz="1400" dirty="0" smtClean="0"/>
              <a:t>Capacity</a:t>
            </a:r>
            <a:endParaRPr lang="en-US" sz="1400" dirty="0"/>
          </a:p>
        </p:txBody>
      </p:sp>
      <p:sp>
        <p:nvSpPr>
          <p:cNvPr id="49" name="TextBox 48"/>
          <p:cNvSpPr txBox="1"/>
          <p:nvPr/>
        </p:nvSpPr>
        <p:spPr>
          <a:xfrm>
            <a:off x="2267744" y="4273932"/>
            <a:ext cx="1368152" cy="523220"/>
          </a:xfrm>
          <a:prstGeom prst="rect">
            <a:avLst/>
          </a:prstGeom>
          <a:noFill/>
        </p:spPr>
        <p:txBody>
          <a:bodyPr wrap="square" rtlCol="0">
            <a:spAutoFit/>
          </a:bodyPr>
          <a:lstStyle/>
          <a:p>
            <a:r>
              <a:rPr lang="en-US" sz="1400" dirty="0" smtClean="0"/>
              <a:t>Adds Users / </a:t>
            </a:r>
            <a:r>
              <a:rPr lang="en-US" sz="1400" dirty="0"/>
              <a:t>Uses </a:t>
            </a:r>
            <a:r>
              <a:rPr lang="en-US" sz="1400" dirty="0" smtClean="0"/>
              <a:t>Services</a:t>
            </a:r>
            <a:endParaRPr lang="en-US" sz="1400" dirty="0"/>
          </a:p>
        </p:txBody>
      </p:sp>
      <p:grpSp>
        <p:nvGrpSpPr>
          <p:cNvPr id="10" name="Group 9"/>
          <p:cNvGrpSpPr/>
          <p:nvPr/>
        </p:nvGrpSpPr>
        <p:grpSpPr>
          <a:xfrm>
            <a:off x="3995936" y="2852936"/>
            <a:ext cx="936104" cy="1080120"/>
            <a:chOff x="7524328" y="5157192"/>
            <a:chExt cx="936104" cy="1080120"/>
          </a:xfrm>
        </p:grpSpPr>
        <p:sp>
          <p:nvSpPr>
            <p:cNvPr id="53" name="TextBox 52"/>
            <p:cNvSpPr txBox="1"/>
            <p:nvPr/>
          </p:nvSpPr>
          <p:spPr>
            <a:xfrm>
              <a:off x="7524328" y="5867980"/>
              <a:ext cx="936104" cy="369332"/>
            </a:xfrm>
            <a:prstGeom prst="rect">
              <a:avLst/>
            </a:prstGeom>
            <a:noFill/>
          </p:spPr>
          <p:txBody>
            <a:bodyPr wrap="square" rtlCol="0">
              <a:spAutoFit/>
            </a:bodyPr>
            <a:lstStyle/>
            <a:p>
              <a:r>
                <a:rPr lang="en-US" b="1" dirty="0" smtClean="0">
                  <a:solidFill>
                    <a:schemeClr val="accent1">
                      <a:lumMod val="75000"/>
                    </a:schemeClr>
                  </a:solidFill>
                </a:rPr>
                <a:t>Broker</a:t>
              </a:r>
              <a:endParaRPr lang="en-US" b="1" dirty="0">
                <a:solidFill>
                  <a:schemeClr val="accent1">
                    <a:lumMod val="75000"/>
                  </a:schemeClr>
                </a:solidFill>
              </a:endParaRPr>
            </a:p>
          </p:txBody>
        </p:sp>
        <p:pic>
          <p:nvPicPr>
            <p:cNvPr id="12301" name="Picture 12300"/>
            <p:cNvPicPr>
              <a:picLocks noChangeAspect="1"/>
            </p:cNvPicPr>
            <p:nvPr/>
          </p:nvPicPr>
          <p:blipFill>
            <a:blip r:embed="rId7"/>
            <a:stretch>
              <a:fillRect/>
            </a:stretch>
          </p:blipFill>
          <p:spPr>
            <a:xfrm>
              <a:off x="7524328" y="5157192"/>
              <a:ext cx="905520" cy="833512"/>
            </a:xfrm>
            <a:prstGeom prst="rect">
              <a:avLst/>
            </a:prstGeom>
          </p:spPr>
        </p:pic>
      </p:grpSp>
      <p:sp>
        <p:nvSpPr>
          <p:cNvPr id="60" name="TextBox 59"/>
          <p:cNvSpPr txBox="1"/>
          <p:nvPr/>
        </p:nvSpPr>
        <p:spPr>
          <a:xfrm>
            <a:off x="5148064" y="2761764"/>
            <a:ext cx="1584176" cy="523220"/>
          </a:xfrm>
          <a:prstGeom prst="rect">
            <a:avLst/>
          </a:prstGeom>
          <a:noFill/>
        </p:spPr>
        <p:txBody>
          <a:bodyPr wrap="square" rtlCol="0">
            <a:spAutoFit/>
          </a:bodyPr>
          <a:lstStyle/>
          <a:p>
            <a:pPr algn="ctr"/>
            <a:r>
              <a:rPr lang="en-US" sz="1400" dirty="0" smtClean="0"/>
              <a:t>Informs About New Customer</a:t>
            </a:r>
            <a:endParaRPr lang="en-US" sz="1400" dirty="0"/>
          </a:p>
        </p:txBody>
      </p:sp>
      <p:cxnSp>
        <p:nvCxnSpPr>
          <p:cNvPr id="63" name="Straight Arrow Connector 62"/>
          <p:cNvCxnSpPr>
            <a:stCxn id="53" idx="2"/>
            <a:endCxn id="9" idx="0"/>
          </p:cNvCxnSpPr>
          <p:nvPr/>
        </p:nvCxnSpPr>
        <p:spPr>
          <a:xfrm flipH="1">
            <a:off x="4439518" y="3933056"/>
            <a:ext cx="24470" cy="7920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851920" y="4077072"/>
            <a:ext cx="1152128" cy="307777"/>
          </a:xfrm>
          <a:prstGeom prst="rect">
            <a:avLst/>
          </a:prstGeom>
          <a:solidFill>
            <a:schemeClr val="bg1"/>
          </a:solidFill>
        </p:spPr>
        <p:txBody>
          <a:bodyPr wrap="square" rtlCol="0">
            <a:spAutoFit/>
          </a:bodyPr>
          <a:lstStyle/>
          <a:p>
            <a:r>
              <a:rPr lang="en-US" sz="1400" dirty="0" smtClean="0"/>
              <a:t>Creates VO</a:t>
            </a:r>
            <a:endParaRPr lang="en-US" sz="1400" dirty="0"/>
          </a:p>
        </p:txBody>
      </p:sp>
      <p:cxnSp>
        <p:nvCxnSpPr>
          <p:cNvPr id="50" name="Straight Arrow Connector 49"/>
          <p:cNvCxnSpPr>
            <a:stCxn id="12301" idx="3"/>
            <a:endCxn id="8" idx="1"/>
          </p:cNvCxnSpPr>
          <p:nvPr/>
        </p:nvCxnSpPr>
        <p:spPr>
          <a:xfrm>
            <a:off x="4901456" y="3269692"/>
            <a:ext cx="2362224" cy="28312"/>
          </a:xfrm>
          <a:prstGeom prst="straightConnector1">
            <a:avLst/>
          </a:prstGeom>
          <a:ln w="31750">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364088" y="3337247"/>
            <a:ext cx="1152128" cy="307777"/>
          </a:xfrm>
          <a:prstGeom prst="rect">
            <a:avLst/>
          </a:prstGeom>
          <a:noFill/>
        </p:spPr>
        <p:txBody>
          <a:bodyPr wrap="square" rtlCol="0">
            <a:spAutoFit/>
          </a:bodyPr>
          <a:lstStyle/>
          <a:p>
            <a:pPr algn="ctr"/>
            <a:r>
              <a:rPr lang="en-US" sz="1400" dirty="0" smtClean="0"/>
              <a:t>Agrees OLA</a:t>
            </a:r>
            <a:endParaRPr lang="en-US" sz="1400" dirty="0"/>
          </a:p>
        </p:txBody>
      </p:sp>
      <p:sp>
        <p:nvSpPr>
          <p:cNvPr id="33" name="Oval 32"/>
          <p:cNvSpPr/>
          <p:nvPr/>
        </p:nvSpPr>
        <p:spPr>
          <a:xfrm>
            <a:off x="1979712" y="2564904"/>
            <a:ext cx="5040560" cy="144016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11499977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44816" cy="850106"/>
          </a:xfrm>
        </p:spPr>
        <p:txBody>
          <a:bodyPr>
            <a:normAutofit fontScale="90000"/>
          </a:bodyPr>
          <a:lstStyle/>
          <a:p>
            <a:r>
              <a:rPr lang="en-US" sz="3200" dirty="0"/>
              <a:t>Pay-for-Use </a:t>
            </a:r>
            <a:r>
              <a:rPr lang="en-US" sz="3200" dirty="0" smtClean="0"/>
              <a:t>PoC:</a:t>
            </a:r>
            <a:br>
              <a:rPr lang="en-US" sz="3200" dirty="0" smtClean="0"/>
            </a:br>
            <a:r>
              <a:rPr lang="en-US" sz="3200" dirty="0" smtClean="0"/>
              <a:t>Current results</a:t>
            </a:r>
            <a:endParaRPr lang="en-US" sz="3200" dirty="0"/>
          </a:p>
        </p:txBody>
      </p:sp>
      <p:sp>
        <p:nvSpPr>
          <p:cNvPr id="3" name="Content Placeholder 2"/>
          <p:cNvSpPr>
            <a:spLocks noGrp="1"/>
          </p:cNvSpPr>
          <p:nvPr>
            <p:ph idx="1"/>
          </p:nvPr>
        </p:nvSpPr>
        <p:spPr>
          <a:xfrm>
            <a:off x="35496" y="1052736"/>
            <a:ext cx="4824536" cy="5256584"/>
          </a:xfrm>
        </p:spPr>
        <p:txBody>
          <a:bodyPr/>
          <a:lstStyle/>
          <a:p>
            <a:r>
              <a:rPr lang="en-US" sz="2000" dirty="0" smtClean="0">
                <a:solidFill>
                  <a:schemeClr val="accent1"/>
                </a:solidFill>
              </a:rPr>
              <a:t>Processes</a:t>
            </a:r>
            <a:r>
              <a:rPr lang="en-US" sz="2000" dirty="0" smtClean="0"/>
              <a:t> in business scenario for phase 1 </a:t>
            </a:r>
            <a:r>
              <a:rPr lang="en-US" sz="2000" dirty="0" smtClean="0">
                <a:solidFill>
                  <a:srgbClr val="4F81BD"/>
                </a:solidFill>
              </a:rPr>
              <a:t>defined</a:t>
            </a:r>
            <a:endParaRPr lang="en-US" sz="1800" dirty="0" smtClean="0">
              <a:solidFill>
                <a:srgbClr val="4F81BD"/>
              </a:solidFill>
            </a:endParaRPr>
          </a:p>
          <a:p>
            <a:r>
              <a:rPr lang="en-US" sz="2000" dirty="0" smtClean="0"/>
              <a:t>Tools adaptation</a:t>
            </a:r>
          </a:p>
          <a:p>
            <a:pPr lvl="1"/>
            <a:r>
              <a:rPr lang="en-US" sz="1800" dirty="0" smtClean="0">
                <a:solidFill>
                  <a:srgbClr val="4F81BD"/>
                </a:solidFill>
              </a:rPr>
              <a:t>Registry</a:t>
            </a:r>
            <a:r>
              <a:rPr lang="en-US" sz="1800" dirty="0" smtClean="0"/>
              <a:t> extensions added to set prices</a:t>
            </a:r>
            <a:endParaRPr lang="en-US" sz="1800" dirty="0"/>
          </a:p>
          <a:p>
            <a:pPr lvl="1"/>
            <a:r>
              <a:rPr lang="en-US" sz="1800" dirty="0" smtClean="0">
                <a:solidFill>
                  <a:srgbClr val="4F81BD"/>
                </a:solidFill>
              </a:rPr>
              <a:t>Accounting Portal </a:t>
            </a:r>
            <a:r>
              <a:rPr lang="en-US" sz="1800" dirty="0" smtClean="0"/>
              <a:t>accounting information</a:t>
            </a:r>
          </a:p>
          <a:p>
            <a:pPr lvl="1"/>
            <a:r>
              <a:rPr lang="en-US" sz="1800" dirty="0">
                <a:solidFill>
                  <a:srgbClr val="4F81BD"/>
                </a:solidFill>
              </a:rPr>
              <a:t>e-GRANT </a:t>
            </a:r>
            <a:r>
              <a:rPr lang="en-US" sz="1800" dirty="0" smtClean="0"/>
              <a:t>Broker/User Interface</a:t>
            </a:r>
          </a:p>
          <a:p>
            <a:pPr marL="342900" lvl="1" indent="-342900">
              <a:buFont typeface="Arial" charset="0"/>
              <a:buChar char="•"/>
            </a:pPr>
            <a:r>
              <a:rPr lang="en-US" sz="2000" dirty="0" smtClean="0"/>
              <a:t>Providers</a:t>
            </a:r>
          </a:p>
          <a:p>
            <a:pPr lvl="1"/>
            <a:r>
              <a:rPr lang="en-US" sz="1800" dirty="0" smtClean="0"/>
              <a:t>30 providers publishing </a:t>
            </a:r>
            <a:r>
              <a:rPr lang="en-US" sz="1800" dirty="0"/>
              <a:t>pricing </a:t>
            </a:r>
            <a:r>
              <a:rPr lang="en-US" sz="1800" dirty="0" smtClean="0"/>
              <a:t>information (20 Grid, 10 Cloud)</a:t>
            </a:r>
          </a:p>
          <a:p>
            <a:r>
              <a:rPr lang="en-US" sz="2000" dirty="0" smtClean="0">
                <a:solidFill>
                  <a:srgbClr val="4F81BD"/>
                </a:solidFill>
              </a:rPr>
              <a:t>Legal</a:t>
            </a:r>
            <a:r>
              <a:rPr lang="en-US" sz="2000" dirty="0" smtClean="0"/>
              <a:t> and </a:t>
            </a:r>
            <a:r>
              <a:rPr lang="en-US" sz="2000" dirty="0" smtClean="0">
                <a:solidFill>
                  <a:srgbClr val="4F81BD"/>
                </a:solidFill>
              </a:rPr>
              <a:t>Policy</a:t>
            </a:r>
            <a:r>
              <a:rPr lang="en-US" sz="2000" dirty="0" smtClean="0"/>
              <a:t> solutions emerging</a:t>
            </a:r>
          </a:p>
          <a:p>
            <a:pPr lvl="1"/>
            <a:r>
              <a:rPr lang="en-US" sz="1800" dirty="0"/>
              <a:t>e</a:t>
            </a:r>
            <a:r>
              <a:rPr lang="en-US" sz="1800" dirty="0" smtClean="0"/>
              <a:t>.g. research-only purpose statements; joint collaborations</a:t>
            </a:r>
          </a:p>
        </p:txBody>
      </p:sp>
      <p:pic>
        <p:nvPicPr>
          <p:cNvPr id="7" name="Picture 6" descr="EGI-PayForUse-GOCDB.jpg"/>
          <p:cNvPicPr>
            <a:picLocks noChangeAspect="1"/>
          </p:cNvPicPr>
          <p:nvPr/>
        </p:nvPicPr>
        <p:blipFill rotWithShape="1">
          <a:blip r:embed="rId3">
            <a:extLst>
              <a:ext uri="{28A0092B-C50C-407E-A947-70E740481C1C}">
                <a14:useLocalDpi xmlns:a14="http://schemas.microsoft.com/office/drawing/2010/main" val="0"/>
              </a:ext>
            </a:extLst>
          </a:blip>
          <a:srcRect l="18199" t="71001" r="42429"/>
          <a:stretch/>
        </p:blipFill>
        <p:spPr>
          <a:xfrm>
            <a:off x="5148064" y="1196751"/>
            <a:ext cx="3672408" cy="2376943"/>
          </a:xfrm>
          <a:prstGeom prst="rect">
            <a:avLst/>
          </a:prstGeom>
        </p:spPr>
      </p:pic>
      <p:sp>
        <p:nvSpPr>
          <p:cNvPr id="14" name="Content Placeholder 2"/>
          <p:cNvSpPr txBox="1">
            <a:spLocks/>
          </p:cNvSpPr>
          <p:nvPr/>
        </p:nvSpPr>
        <p:spPr bwMode="auto">
          <a:xfrm>
            <a:off x="35496" y="5517232"/>
            <a:ext cx="903649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Business Cases being explored</a:t>
            </a:r>
          </a:p>
          <a:p>
            <a:pPr lvl="1"/>
            <a:r>
              <a:rPr lang="en-US" sz="1800" dirty="0" smtClean="0"/>
              <a:t>Helix Nebula, European Space Agency, Engineering, </a:t>
            </a:r>
            <a:r>
              <a:rPr lang="en-US" sz="1800" dirty="0" err="1" smtClean="0"/>
              <a:t>Terradue</a:t>
            </a:r>
            <a:endParaRPr lang="en-US" sz="1800" dirty="0" smtClean="0"/>
          </a:p>
        </p:txBody>
      </p:sp>
      <p:sp>
        <p:nvSpPr>
          <p:cNvPr id="8"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15514941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24744"/>
            <a:ext cx="4464496" cy="5040560"/>
          </a:xfrm>
        </p:spPr>
        <p:txBody>
          <a:bodyPr>
            <a:noAutofit/>
          </a:bodyPr>
          <a:lstStyle/>
          <a:p>
            <a:r>
              <a:rPr lang="en-GB" sz="2000" dirty="0" smtClean="0"/>
              <a:t>Completed</a:t>
            </a:r>
          </a:p>
          <a:p>
            <a:pPr lvl="1"/>
            <a:r>
              <a:rPr lang="en-GB" sz="1700" dirty="0" smtClean="0"/>
              <a:t>Special pool type: pay-for-use (w/ price)</a:t>
            </a:r>
          </a:p>
          <a:p>
            <a:pPr lvl="1"/>
            <a:r>
              <a:rPr lang="en-GB" sz="1700" dirty="0" smtClean="0"/>
              <a:t>Importing prices from Registry </a:t>
            </a:r>
          </a:p>
          <a:p>
            <a:pPr lvl="1"/>
            <a:r>
              <a:rPr lang="en-GB" sz="1700" dirty="0" smtClean="0">
                <a:solidFill>
                  <a:srgbClr val="4F81BD"/>
                </a:solidFill>
              </a:rPr>
              <a:t>User </a:t>
            </a:r>
            <a:r>
              <a:rPr lang="en-GB" sz="1700" dirty="0">
                <a:solidFill>
                  <a:srgbClr val="4F81BD"/>
                </a:solidFill>
              </a:rPr>
              <a:t>self-allocation</a:t>
            </a:r>
            <a:r>
              <a:rPr lang="en-GB" sz="1700" dirty="0" smtClean="0"/>
              <a:t>: supported matching pools enabled for customers (existing broker functionality)</a:t>
            </a:r>
          </a:p>
          <a:p>
            <a:pPr lvl="1"/>
            <a:r>
              <a:rPr lang="en-GB" sz="1700" dirty="0">
                <a:solidFill>
                  <a:srgbClr val="4F81BD"/>
                </a:solidFill>
              </a:rPr>
              <a:t>Automatic finding and presenting the cheapest allocation </a:t>
            </a:r>
            <a:r>
              <a:rPr lang="en-GB" sz="1700" dirty="0" smtClean="0"/>
              <a:t>that suited requested parameters</a:t>
            </a:r>
          </a:p>
          <a:p>
            <a:pPr lvl="1"/>
            <a:r>
              <a:rPr lang="en-GB" sz="1700" dirty="0" smtClean="0"/>
              <a:t>Presenting cost of overall allocation</a:t>
            </a:r>
          </a:p>
          <a:p>
            <a:r>
              <a:rPr lang="en-GB" sz="2000" dirty="0" smtClean="0">
                <a:sym typeface="Wingdings" panose="05000000000000000000" pitchFamily="2" charset="2"/>
              </a:rPr>
              <a:t>Planned</a:t>
            </a:r>
          </a:p>
          <a:p>
            <a:pPr lvl="1"/>
            <a:r>
              <a:rPr lang="en-GB" sz="1700" dirty="0" smtClean="0">
                <a:sym typeface="Wingdings" panose="05000000000000000000" pitchFamily="2" charset="2"/>
              </a:rPr>
              <a:t>Proper SLA created based on template and negotiated metrics</a:t>
            </a:r>
          </a:p>
          <a:p>
            <a:pPr lvl="1"/>
            <a:r>
              <a:rPr lang="en-GB" sz="1700" dirty="0" smtClean="0"/>
              <a:t>Billing according contract/SLA (integration with accounting needed)</a:t>
            </a:r>
            <a:endParaRPr lang="en-GB" sz="1700" b="1" dirty="0"/>
          </a:p>
        </p:txBody>
      </p:sp>
      <p:pic>
        <p:nvPicPr>
          <p:cNvPr id="4" name="Picture 3" descr="findpoolsDetail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307" y="3601645"/>
            <a:ext cx="3439634" cy="2779683"/>
          </a:xfrm>
          <a:prstGeom prst="rect">
            <a:avLst/>
          </a:prstGeom>
        </p:spPr>
      </p:pic>
      <p:pic>
        <p:nvPicPr>
          <p:cNvPr id="6" name="Picture 5" descr="findpoolsResul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488" y="1343010"/>
            <a:ext cx="3563888" cy="2806070"/>
          </a:xfrm>
          <a:prstGeom prst="rect">
            <a:avLst/>
          </a:prstGeom>
        </p:spPr>
      </p:pic>
      <p:sp>
        <p:nvSpPr>
          <p:cNvPr id="14" name="Title 1"/>
          <p:cNvSpPr>
            <a:spLocks noGrp="1"/>
          </p:cNvSpPr>
          <p:nvPr>
            <p:ph type="title"/>
          </p:nvPr>
        </p:nvSpPr>
        <p:spPr>
          <a:xfrm>
            <a:off x="1547664" y="188640"/>
            <a:ext cx="7344816" cy="850106"/>
          </a:xfrm>
        </p:spPr>
        <p:txBody>
          <a:bodyPr>
            <a:normAutofit fontScale="90000"/>
          </a:bodyPr>
          <a:lstStyle/>
          <a:p>
            <a:r>
              <a:rPr lang="en-US" sz="3200" dirty="0"/>
              <a:t>Pay-for-Use </a:t>
            </a:r>
            <a:r>
              <a:rPr lang="en-US" sz="3200" dirty="0" smtClean="0"/>
              <a:t>PoC:</a:t>
            </a:r>
            <a:br>
              <a:rPr lang="en-US" sz="3200" dirty="0" smtClean="0"/>
            </a:br>
            <a:r>
              <a:rPr lang="en-US" sz="3200" dirty="0" smtClean="0"/>
              <a:t>Current results (e-GRANT)</a:t>
            </a:r>
            <a:endParaRPr lang="en-US" sz="3200" dirty="0"/>
          </a:p>
        </p:txBody>
      </p:sp>
      <p:sp>
        <p:nvSpPr>
          <p:cNvPr id="7"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36302882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7664" y="188640"/>
            <a:ext cx="7344816" cy="850106"/>
          </a:xfrm>
        </p:spPr>
        <p:txBody>
          <a:bodyPr>
            <a:normAutofit fontScale="90000"/>
          </a:bodyPr>
          <a:lstStyle/>
          <a:p>
            <a:r>
              <a:rPr lang="en-US" sz="3200" dirty="0" smtClean="0"/>
              <a:t>EGI Pay-for-Use:</a:t>
            </a:r>
            <a:br>
              <a:rPr lang="en-US" sz="3200" dirty="0" smtClean="0"/>
            </a:br>
            <a:r>
              <a:rPr lang="en-US" sz="3200" dirty="0" smtClean="0"/>
              <a:t>Emerging Business Models</a:t>
            </a:r>
            <a:endParaRPr lang="en-GB" sz="3200" dirty="0" smtClean="0"/>
          </a:p>
        </p:txBody>
      </p:sp>
      <p:sp>
        <p:nvSpPr>
          <p:cNvPr id="12291" name="Content Placeholder 4"/>
          <p:cNvSpPr>
            <a:spLocks noGrp="1"/>
          </p:cNvSpPr>
          <p:nvPr>
            <p:ph idx="1"/>
          </p:nvPr>
        </p:nvSpPr>
        <p:spPr>
          <a:xfrm>
            <a:off x="179512" y="1124744"/>
            <a:ext cx="8964488" cy="5112568"/>
          </a:xfrm>
        </p:spPr>
        <p:txBody>
          <a:bodyPr/>
          <a:lstStyle/>
          <a:p>
            <a:pPr marL="400050" lvl="1" indent="-342900">
              <a:spcBef>
                <a:spcPts val="300"/>
              </a:spcBef>
              <a:spcAft>
                <a:spcPts val="300"/>
              </a:spcAft>
              <a:buFont typeface="+mj-lt"/>
              <a:buAutoNum type="arabicPeriod"/>
            </a:pPr>
            <a:r>
              <a:rPr lang="en-GB" sz="2000" dirty="0"/>
              <a:t>Infrastructure-as-a-Service </a:t>
            </a:r>
            <a:r>
              <a:rPr lang="en-GB" sz="2000" dirty="0" smtClean="0"/>
              <a:t>(IaaS)</a:t>
            </a:r>
            <a:endParaRPr lang="en-GB" sz="2000" dirty="0"/>
          </a:p>
          <a:p>
            <a:pPr marL="742950" lvl="2" indent="-342900">
              <a:spcBef>
                <a:spcPts val="300"/>
              </a:spcBef>
              <a:spcAft>
                <a:spcPts val="300"/>
              </a:spcAft>
            </a:pPr>
            <a:r>
              <a:rPr lang="en-GB" sz="1800" dirty="0"/>
              <a:t>Charge for resources consumed to support researchers/research communities with budget to purchase services</a:t>
            </a:r>
          </a:p>
          <a:p>
            <a:pPr marL="1200150" lvl="3" indent="-342900">
              <a:spcBef>
                <a:spcPts val="300"/>
              </a:spcBef>
              <a:spcAft>
                <a:spcPts val="300"/>
              </a:spcAft>
            </a:pPr>
            <a:r>
              <a:rPr lang="en-GB" sz="1600" dirty="0" smtClean="0"/>
              <a:t>Offer a selection menu: grid, cloud, storage; Support different pricing schemes</a:t>
            </a:r>
          </a:p>
          <a:p>
            <a:pPr marL="1200150" lvl="3" indent="-342900">
              <a:spcBef>
                <a:spcPts val="300"/>
              </a:spcBef>
              <a:spcAft>
                <a:spcPts val="300"/>
              </a:spcAft>
            </a:pPr>
            <a:r>
              <a:rPr lang="en-GB" sz="1600" dirty="0" smtClean="0"/>
              <a:t>Means to deliver other value-added services</a:t>
            </a:r>
          </a:p>
          <a:p>
            <a:pPr marL="400050" lvl="1" indent="-342900">
              <a:spcBef>
                <a:spcPts val="300"/>
              </a:spcBef>
              <a:spcAft>
                <a:spcPts val="300"/>
              </a:spcAft>
              <a:buFont typeface="+mj-lt"/>
              <a:buAutoNum type="arabicPeriod"/>
            </a:pPr>
            <a:r>
              <a:rPr lang="en-GB" sz="2000" dirty="0" smtClean="0"/>
              <a:t>IaaS + Consultancy </a:t>
            </a:r>
          </a:p>
          <a:p>
            <a:pPr marL="742950" lvl="2" indent="-342900">
              <a:spcBef>
                <a:spcPts val="300"/>
              </a:spcBef>
              <a:spcAft>
                <a:spcPts val="300"/>
              </a:spcAft>
            </a:pPr>
            <a:r>
              <a:rPr lang="en-GB" sz="1800" dirty="0" smtClean="0"/>
              <a:t>Exploit community expertise for customers who require dedicated support</a:t>
            </a:r>
          </a:p>
          <a:p>
            <a:pPr marL="1200150" lvl="3" indent="-342900">
              <a:spcBef>
                <a:spcPts val="300"/>
              </a:spcBef>
              <a:spcAft>
                <a:spcPts val="300"/>
              </a:spcAft>
            </a:pPr>
            <a:r>
              <a:rPr lang="en-GB" sz="1600" dirty="0" smtClean="0"/>
              <a:t>Get </a:t>
            </a:r>
            <a:r>
              <a:rPr lang="en-GB" sz="1600" dirty="0"/>
              <a:t>applications up and running with optimised </a:t>
            </a:r>
            <a:r>
              <a:rPr lang="en-GB" sz="1600" dirty="0" smtClean="0"/>
              <a:t>usage, training, etc.</a:t>
            </a:r>
            <a:endParaRPr lang="en-GB" sz="1600" dirty="0"/>
          </a:p>
          <a:p>
            <a:pPr marL="400050" lvl="1" indent="-342900">
              <a:spcBef>
                <a:spcPts val="300"/>
              </a:spcBef>
              <a:spcAft>
                <a:spcPts val="300"/>
              </a:spcAft>
              <a:buFont typeface="+mj-lt"/>
              <a:buAutoNum type="arabicPeriod"/>
            </a:pPr>
            <a:r>
              <a:rPr lang="en-GB" sz="2000" dirty="0"/>
              <a:t>Joint </a:t>
            </a:r>
            <a:r>
              <a:rPr lang="en-GB" sz="2000" dirty="0" smtClean="0"/>
              <a:t>development initiatives/collaborations</a:t>
            </a:r>
          </a:p>
          <a:p>
            <a:pPr marL="742950" lvl="2" indent="-342900">
              <a:spcBef>
                <a:spcPts val="300"/>
              </a:spcBef>
              <a:spcAft>
                <a:spcPts val="300"/>
              </a:spcAft>
            </a:pPr>
            <a:r>
              <a:rPr lang="en-GB" sz="1800" dirty="0"/>
              <a:t>Develop joint work plan to exchange </a:t>
            </a:r>
            <a:r>
              <a:rPr lang="en-GB" sz="1800" dirty="0" smtClean="0"/>
              <a:t>services</a:t>
            </a:r>
          </a:p>
          <a:p>
            <a:pPr marL="1200150" lvl="3" indent="-342900">
              <a:spcBef>
                <a:spcPts val="300"/>
              </a:spcBef>
              <a:spcAft>
                <a:spcPts val="300"/>
              </a:spcAft>
            </a:pPr>
            <a:r>
              <a:rPr lang="en-GB" sz="1600" dirty="0" smtClean="0"/>
              <a:t>Can allow for time/effort to be charged and resources offered for “free” (value expressed in monetary equivalent)</a:t>
            </a:r>
          </a:p>
          <a:p>
            <a:pPr marL="400050" lvl="1" indent="-342900">
              <a:spcBef>
                <a:spcPts val="300"/>
              </a:spcBef>
              <a:spcAft>
                <a:spcPts val="300"/>
              </a:spcAft>
              <a:buFont typeface="+mj-lt"/>
              <a:buAutoNum type="arabicPeriod"/>
            </a:pPr>
            <a:r>
              <a:rPr lang="en-GB" sz="2000" dirty="0" smtClean="0"/>
              <a:t>Broker</a:t>
            </a:r>
          </a:p>
          <a:p>
            <a:pPr marL="742950" lvl="2" indent="-342900">
              <a:spcBef>
                <a:spcPts val="300"/>
              </a:spcBef>
              <a:spcAft>
                <a:spcPts val="300"/>
              </a:spcAft>
            </a:pPr>
            <a:r>
              <a:rPr lang="en-GB" sz="1800" dirty="0" smtClean="0"/>
              <a:t>Avoid </a:t>
            </a:r>
            <a:r>
              <a:rPr lang="en-GB" sz="1800" dirty="0"/>
              <a:t>many-to-many relationships</a:t>
            </a:r>
          </a:p>
          <a:p>
            <a:pPr marL="1200150" lvl="3" indent="-342900">
              <a:spcBef>
                <a:spcPts val="300"/>
              </a:spcBef>
              <a:spcAft>
                <a:spcPts val="300"/>
              </a:spcAft>
            </a:pPr>
            <a:r>
              <a:rPr lang="en-GB" sz="1600" dirty="0"/>
              <a:t>Facilitate customer management (e.g. discovery, allocation, agreement)</a:t>
            </a:r>
          </a:p>
        </p:txBody>
      </p:sp>
      <p:sp>
        <p:nvSpPr>
          <p:cNvPr id="5"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25768766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7664" y="188640"/>
            <a:ext cx="7344816" cy="850106"/>
          </a:xfrm>
        </p:spPr>
        <p:txBody>
          <a:bodyPr>
            <a:normAutofit/>
          </a:bodyPr>
          <a:lstStyle/>
          <a:p>
            <a:r>
              <a:rPr lang="en-US" sz="3200" dirty="0" smtClean="0"/>
              <a:t>Related Business Activities</a:t>
            </a:r>
            <a:endParaRPr lang="en-GB" sz="3200" dirty="0" smtClean="0"/>
          </a:p>
        </p:txBody>
      </p:sp>
      <p:sp>
        <p:nvSpPr>
          <p:cNvPr id="6" name="Content Placeholder 2"/>
          <p:cNvSpPr>
            <a:spLocks noGrp="1"/>
          </p:cNvSpPr>
          <p:nvPr>
            <p:ph idx="1"/>
          </p:nvPr>
        </p:nvSpPr>
        <p:spPr>
          <a:xfrm>
            <a:off x="323528" y="1340768"/>
            <a:ext cx="8435652" cy="4968552"/>
          </a:xfrm>
        </p:spPr>
        <p:txBody>
          <a:bodyPr/>
          <a:lstStyle/>
          <a:p>
            <a:r>
              <a:rPr lang="en-US" sz="2000" b="1" dirty="0" smtClean="0">
                <a:solidFill>
                  <a:srgbClr val="376092"/>
                </a:solidFill>
              </a:rPr>
              <a:t>Market Analysis </a:t>
            </a:r>
            <a:r>
              <a:rPr lang="en-US" sz="2000" dirty="0" smtClean="0">
                <a:solidFill>
                  <a:srgbClr val="376092"/>
                </a:solidFill>
              </a:rPr>
              <a:t>(session tomorrow)</a:t>
            </a:r>
          </a:p>
          <a:p>
            <a:pPr lvl="1"/>
            <a:r>
              <a:rPr lang="en-US" sz="1800" dirty="0" smtClean="0"/>
              <a:t>Agriculture requirements: Agro-Know</a:t>
            </a:r>
          </a:p>
          <a:p>
            <a:pPr lvl="1"/>
            <a:r>
              <a:rPr lang="en-US" sz="1800" dirty="0" smtClean="0"/>
              <a:t>Fisheries and Marine Data policies and legal aspects: FAO, Engineering</a:t>
            </a:r>
          </a:p>
          <a:p>
            <a:r>
              <a:rPr lang="en-US" sz="2000" b="1" dirty="0" smtClean="0">
                <a:solidFill>
                  <a:srgbClr val="376092"/>
                </a:solidFill>
              </a:rPr>
              <a:t>EGI Marketplace </a:t>
            </a:r>
            <a:r>
              <a:rPr lang="en-US" sz="2000" dirty="0" smtClean="0">
                <a:solidFill>
                  <a:srgbClr val="376092"/>
                </a:solidFill>
              </a:rPr>
              <a:t>(previous session)</a:t>
            </a:r>
          </a:p>
          <a:p>
            <a:pPr lvl="1"/>
            <a:r>
              <a:rPr lang="en-US" sz="1800" dirty="0" smtClean="0"/>
              <a:t>Front end shop window for EGI services</a:t>
            </a:r>
          </a:p>
          <a:p>
            <a:r>
              <a:rPr lang="en-US" sz="2000" b="1" dirty="0">
                <a:solidFill>
                  <a:srgbClr val="376092"/>
                </a:solidFill>
              </a:rPr>
              <a:t>Procurement </a:t>
            </a:r>
            <a:r>
              <a:rPr lang="en-US" sz="2000" dirty="0" smtClean="0">
                <a:solidFill>
                  <a:srgbClr val="376092"/>
                </a:solidFill>
              </a:rPr>
              <a:t>(morning </a:t>
            </a:r>
            <a:r>
              <a:rPr lang="en-US" sz="2000" dirty="0">
                <a:solidFill>
                  <a:srgbClr val="376092"/>
                </a:solidFill>
              </a:rPr>
              <a:t>session</a:t>
            </a:r>
            <a:r>
              <a:rPr lang="en-US" sz="2000" dirty="0" smtClean="0">
                <a:solidFill>
                  <a:srgbClr val="376092"/>
                </a:solidFill>
              </a:rPr>
              <a:t>)</a:t>
            </a:r>
          </a:p>
          <a:p>
            <a:pPr lvl="1"/>
            <a:r>
              <a:rPr lang="en-US" sz="1800" dirty="0" smtClean="0"/>
              <a:t>Enable EGI providers to serve both industry and research collaborations</a:t>
            </a:r>
          </a:p>
          <a:p>
            <a:pPr lvl="2"/>
            <a:r>
              <a:rPr lang="en-US" sz="1600" dirty="0" smtClean="0"/>
              <a:t>Cost recovery, cost sharing</a:t>
            </a:r>
          </a:p>
          <a:p>
            <a:pPr lvl="2"/>
            <a:r>
              <a:rPr lang="en-US" sz="1600" dirty="0" smtClean="0"/>
              <a:t>Facilitate potential future funding model changes</a:t>
            </a:r>
          </a:p>
          <a:p>
            <a:r>
              <a:rPr lang="en-US" sz="2000" b="1" dirty="0">
                <a:solidFill>
                  <a:srgbClr val="376092"/>
                </a:solidFill>
              </a:rPr>
              <a:t>Service </a:t>
            </a:r>
            <a:r>
              <a:rPr lang="en-US" sz="2000" b="1" dirty="0" smtClean="0">
                <a:solidFill>
                  <a:srgbClr val="376092"/>
                </a:solidFill>
              </a:rPr>
              <a:t>Management (FitSM)</a:t>
            </a:r>
          </a:p>
          <a:p>
            <a:pPr lvl="1"/>
            <a:r>
              <a:rPr lang="en-US" sz="1800" dirty="0" smtClean="0"/>
              <a:t>Offer (paid) </a:t>
            </a:r>
            <a:r>
              <a:rPr lang="en-US" sz="1800" dirty="0"/>
              <a:t>training and consultancy to improve efficiency and effectiveness of service delivery based on industry best </a:t>
            </a:r>
            <a:r>
              <a:rPr lang="en-US" sz="1800" dirty="0" smtClean="0"/>
              <a:t>practices</a:t>
            </a:r>
          </a:p>
          <a:p>
            <a:pPr lvl="2"/>
            <a:r>
              <a:rPr lang="en-US" sz="1600" dirty="0" smtClean="0"/>
              <a:t>Registration Open: Foundation level training and certification – 10 Dec </a:t>
            </a:r>
            <a:r>
              <a:rPr lang="en-US" sz="1600" dirty="0"/>
              <a:t>2015 – Amsterdam</a:t>
            </a:r>
            <a:r>
              <a:rPr lang="en-US" sz="1600" dirty="0" smtClean="0"/>
              <a:t>: </a:t>
            </a:r>
            <a:r>
              <a:rPr lang="en-US" sz="1600" dirty="0" smtClean="0">
                <a:hlinkClick r:id="rId3"/>
              </a:rPr>
              <a:t>http</a:t>
            </a:r>
            <a:r>
              <a:rPr lang="en-US" sz="1600" dirty="0">
                <a:hlinkClick r:id="rId3"/>
              </a:rPr>
              <a:t>://go.egi.eu/</a:t>
            </a:r>
            <a:r>
              <a:rPr lang="en-US" sz="1600" dirty="0" smtClean="0">
                <a:hlinkClick r:id="rId3"/>
              </a:rPr>
              <a:t>netki</a:t>
            </a:r>
            <a:r>
              <a:rPr lang="en-US" sz="1600" dirty="0" smtClean="0"/>
              <a:t> </a:t>
            </a:r>
            <a:endParaRPr lang="en-US" sz="1050" dirty="0"/>
          </a:p>
        </p:txBody>
      </p:sp>
      <p:sp>
        <p:nvSpPr>
          <p:cNvPr id="7"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18971112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EGI.eu Senior Strategy and Policy Officer</a:t>
            </a:r>
            <a:endParaRPr lang="en-GB" dirty="0"/>
          </a:p>
        </p:txBody>
      </p:sp>
      <p:sp>
        <p:nvSpPr>
          <p:cNvPr id="3" name="Title 2"/>
          <p:cNvSpPr>
            <a:spLocks noGrp="1"/>
          </p:cNvSpPr>
          <p:nvPr>
            <p:ph type="ctrTitle"/>
          </p:nvPr>
        </p:nvSpPr>
        <p:spPr/>
        <p:txBody>
          <a:bodyPr>
            <a:normAutofit/>
          </a:bodyPr>
          <a:lstStyle/>
          <a:p>
            <a:r>
              <a:rPr lang="en-GB" dirty="0" smtClean="0"/>
              <a:t>EGI Business Development</a:t>
            </a:r>
            <a:endParaRPr lang="en-GB" dirty="0"/>
          </a:p>
        </p:txBody>
      </p:sp>
      <p:sp>
        <p:nvSpPr>
          <p:cNvPr id="4" name="Subtitle 3"/>
          <p:cNvSpPr>
            <a:spLocks noGrp="1"/>
          </p:cNvSpPr>
          <p:nvPr>
            <p:ph type="subTitle" idx="1"/>
          </p:nvPr>
        </p:nvSpPr>
        <p:spPr/>
        <p:txBody>
          <a:bodyPr/>
          <a:lstStyle/>
          <a:p>
            <a:r>
              <a:rPr lang="en-GB" dirty="0" smtClean="0"/>
              <a:t>Sy Holsinger</a:t>
            </a:r>
            <a:endParaRPr lang="en-GB" dirty="0"/>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7664" y="188640"/>
            <a:ext cx="7344816" cy="850106"/>
          </a:xfrm>
        </p:spPr>
        <p:txBody>
          <a:bodyPr>
            <a:normAutofit/>
          </a:bodyPr>
          <a:lstStyle/>
          <a:p>
            <a:r>
              <a:rPr lang="en-US" sz="3200" dirty="0" smtClean="0"/>
              <a:t>Possible Future </a:t>
            </a:r>
            <a:r>
              <a:rPr lang="en-US" sz="3200" dirty="0"/>
              <a:t>Innovation Topics</a:t>
            </a:r>
            <a:endParaRPr lang="en-GB" sz="3200" dirty="0" smtClean="0"/>
          </a:p>
        </p:txBody>
      </p:sp>
      <p:sp>
        <p:nvSpPr>
          <p:cNvPr id="7"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
        <p:nvSpPr>
          <p:cNvPr id="5" name="Content Placeholder 2"/>
          <p:cNvSpPr txBox="1">
            <a:spLocks/>
          </p:cNvSpPr>
          <p:nvPr/>
        </p:nvSpPr>
        <p:spPr>
          <a:xfrm>
            <a:off x="475928" y="5877272"/>
            <a:ext cx="8435652" cy="7284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i="1" u="sng" dirty="0" smtClean="0">
                <a:solidFill>
                  <a:schemeClr val="accent1">
                    <a:lumMod val="75000"/>
                  </a:schemeClr>
                </a:solidFill>
              </a:rPr>
              <a:t>Draft: To be discussed with the NGIs in a dedicated meeting to follow</a:t>
            </a:r>
            <a:endParaRPr lang="en-US" sz="2000" i="1" u="sng" dirty="0">
              <a:solidFill>
                <a:schemeClr val="accent1">
                  <a:lumMod val="75000"/>
                </a:schemeClr>
              </a:solidFill>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608351915"/>
              </p:ext>
            </p:extLst>
          </p:nvPr>
        </p:nvGraphicFramePr>
        <p:xfrm>
          <a:off x="323528" y="1484784"/>
          <a:ext cx="8208912"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5018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44816" cy="850106"/>
          </a:xfrm>
        </p:spPr>
        <p:txBody>
          <a:bodyPr>
            <a:normAutofit/>
          </a:bodyPr>
          <a:lstStyle/>
          <a:p>
            <a:r>
              <a:rPr lang="en-US" sz="3200" dirty="0" smtClean="0"/>
              <a:t>Conclusions</a:t>
            </a:r>
            <a:endParaRPr lang="en-US" sz="3200" dirty="0"/>
          </a:p>
        </p:txBody>
      </p:sp>
      <p:sp>
        <p:nvSpPr>
          <p:cNvPr id="7" name="Content Placeholder 2"/>
          <p:cNvSpPr>
            <a:spLocks noGrp="1"/>
          </p:cNvSpPr>
          <p:nvPr>
            <p:ph idx="1"/>
          </p:nvPr>
        </p:nvSpPr>
        <p:spPr>
          <a:xfrm>
            <a:off x="323528" y="1340768"/>
            <a:ext cx="8435652" cy="4968552"/>
          </a:xfrm>
        </p:spPr>
        <p:txBody>
          <a:bodyPr/>
          <a:lstStyle/>
          <a:p>
            <a:r>
              <a:rPr lang="en-US" dirty="0" smtClean="0"/>
              <a:t>What do you need?</a:t>
            </a:r>
          </a:p>
          <a:p>
            <a:pPr lvl="1"/>
            <a:r>
              <a:rPr lang="en-US" sz="2400" dirty="0"/>
              <a:t>Better understanding requirements leads to developing enhanced </a:t>
            </a:r>
            <a:r>
              <a:rPr lang="en-US" sz="2400" dirty="0" smtClean="0"/>
              <a:t>services</a:t>
            </a:r>
          </a:p>
          <a:p>
            <a:pPr lvl="1"/>
            <a:endParaRPr lang="en-US" sz="2400" dirty="0"/>
          </a:p>
          <a:p>
            <a:r>
              <a:rPr lang="en-US" dirty="0" smtClean="0"/>
              <a:t>What can you offer?</a:t>
            </a:r>
          </a:p>
          <a:p>
            <a:pPr lvl="1"/>
            <a:r>
              <a:rPr lang="en-US" sz="2400" dirty="0"/>
              <a:t>Ultimate goal is to support both research and innovation for the benefit of </a:t>
            </a:r>
            <a:r>
              <a:rPr lang="en-US" sz="2400" dirty="0" smtClean="0"/>
              <a:t>Europe</a:t>
            </a:r>
          </a:p>
          <a:p>
            <a:pPr lvl="1"/>
            <a:endParaRPr lang="en-US" sz="2400" dirty="0"/>
          </a:p>
          <a:p>
            <a:pPr lvl="0"/>
            <a:r>
              <a:rPr lang="en-US" dirty="0"/>
              <a:t>Join </a:t>
            </a:r>
            <a:r>
              <a:rPr lang="en-US" dirty="0" smtClean="0"/>
              <a:t>us! Let’s work together!</a:t>
            </a:r>
            <a:endParaRPr lang="en-US" dirty="0"/>
          </a:p>
          <a:p>
            <a:pPr lvl="1"/>
            <a:r>
              <a:rPr lang="en-US" sz="2400" dirty="0"/>
              <a:t>We are here to discuss potential opportunities</a:t>
            </a:r>
          </a:p>
          <a:p>
            <a:pPr lvl="1"/>
            <a:endParaRPr lang="en-US" sz="2400" dirty="0"/>
          </a:p>
        </p:txBody>
      </p:sp>
      <p:sp>
        <p:nvSpPr>
          <p:cNvPr id="5" name="Footer Placeholder 2"/>
          <p:cNvSpPr>
            <a:spLocks noGrp="1"/>
          </p:cNvSpPr>
          <p:nvPr>
            <p:ph type="ftr" sz="quarter" idx="10"/>
          </p:nvPr>
        </p:nvSpPr>
        <p:spPr>
          <a:xfrm>
            <a:off x="1187624" y="6453336"/>
            <a:ext cx="6768752" cy="365125"/>
          </a:xfrm>
        </p:spPr>
        <p:txBody>
          <a:bodyPr/>
          <a:lstStyle/>
          <a:p>
            <a:r>
              <a:rPr lang="en-GB" dirty="0"/>
              <a:t>EGI Business Development – Innovating with SMEs Session – EGI Conf’15</a:t>
            </a:r>
          </a:p>
          <a:p>
            <a:r>
              <a:rPr lang="en-GB" dirty="0"/>
              <a:t>10 Nov 2015 - Bari</a:t>
            </a:r>
          </a:p>
        </p:txBody>
      </p:sp>
    </p:spTree>
    <p:extLst>
      <p:ext uri="{BB962C8B-B14F-4D97-AF65-F5344CB8AC3E}">
        <p14:creationId xmlns:p14="http://schemas.microsoft.com/office/powerpoint/2010/main" val="422598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900" dirty="0" smtClean="0"/>
              <a:t>Outline</a:t>
            </a:r>
            <a:endParaRPr lang="en-GB" sz="2900" dirty="0"/>
          </a:p>
        </p:txBody>
      </p:sp>
      <p:sp>
        <p:nvSpPr>
          <p:cNvPr id="7" name="Content Placeholder 6"/>
          <p:cNvSpPr>
            <a:spLocks noGrp="1"/>
          </p:cNvSpPr>
          <p:nvPr>
            <p:ph sz="half" idx="2"/>
          </p:nvPr>
        </p:nvSpPr>
        <p:spPr/>
        <p:txBody>
          <a:bodyPr/>
          <a:lstStyle/>
          <a:p>
            <a:r>
              <a:rPr lang="en-GB" dirty="0" smtClean="0"/>
              <a:t>Overview of EGI Business Development</a:t>
            </a:r>
          </a:p>
          <a:p>
            <a:pPr lvl="1"/>
            <a:r>
              <a:rPr lang="en-GB" dirty="0" smtClean="0"/>
              <a:t>Business Engagement Programme</a:t>
            </a:r>
          </a:p>
          <a:p>
            <a:pPr lvl="1"/>
            <a:r>
              <a:rPr lang="en-GB" dirty="0" smtClean="0"/>
              <a:t>Pay-for-Use Pilot</a:t>
            </a:r>
          </a:p>
          <a:p>
            <a:pPr lvl="1"/>
            <a:r>
              <a:rPr lang="en-GB" dirty="0" smtClean="0"/>
              <a:t>Other related activities</a:t>
            </a:r>
          </a:p>
          <a:p>
            <a:r>
              <a:rPr lang="en-GB" dirty="0" smtClean="0"/>
              <a:t>Innovation topics for SME collaboration</a:t>
            </a:r>
          </a:p>
          <a:p>
            <a:r>
              <a:rPr lang="en-GB" dirty="0" smtClean="0"/>
              <a:t>Summary/Conclusions</a:t>
            </a:r>
          </a:p>
        </p:txBody>
      </p:sp>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1659177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251520" y="2636912"/>
            <a:ext cx="8568952" cy="2232248"/>
          </a:xfrm>
          <a:prstGeom prst="rect">
            <a:avLst/>
          </a:prstGeom>
        </p:spPr>
        <p:txBody>
          <a:bodyPr>
            <a:noAutofit/>
          </a:bodyPr>
          <a:lstStyle/>
          <a:p>
            <a:pPr marL="0" indent="0" algn="ctr">
              <a:buNone/>
            </a:pPr>
            <a:r>
              <a:rPr lang="en-GB" sz="4000" i="1" dirty="0" smtClean="0">
                <a:solidFill>
                  <a:schemeClr val="accent1">
                    <a:lumMod val="75000"/>
                  </a:schemeClr>
                </a:solidFill>
                <a:sym typeface="Wingdings"/>
              </a:rPr>
              <a:t>EGI Business Engagement Programme</a:t>
            </a:r>
          </a:p>
        </p:txBody>
      </p:sp>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18706685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Business Engagement:</a:t>
            </a:r>
            <a:br>
              <a:rPr lang="en-GB" sz="2900" dirty="0" smtClean="0"/>
            </a:br>
            <a:r>
              <a:rPr lang="en-GB" sz="2900" dirty="0" smtClean="0"/>
              <a:t>Rationale</a:t>
            </a:r>
            <a:endParaRPr lang="en-GB" sz="2900" dirty="0"/>
          </a:p>
        </p:txBody>
      </p:sp>
      <p:sp>
        <p:nvSpPr>
          <p:cNvPr id="7" name="Content Placeholder 6"/>
          <p:cNvSpPr>
            <a:spLocks noGrp="1"/>
          </p:cNvSpPr>
          <p:nvPr>
            <p:ph sz="half" idx="2"/>
          </p:nvPr>
        </p:nvSpPr>
        <p:spPr>
          <a:xfrm>
            <a:off x="323528" y="1412776"/>
            <a:ext cx="8496944" cy="4896544"/>
          </a:xfrm>
        </p:spPr>
        <p:txBody>
          <a:bodyPr/>
          <a:lstStyle/>
          <a:p>
            <a:pPr>
              <a:spcBef>
                <a:spcPts val="300"/>
              </a:spcBef>
              <a:spcAft>
                <a:spcPts val="300"/>
              </a:spcAft>
            </a:pPr>
            <a:r>
              <a:rPr lang="en-GB" sz="2000" dirty="0"/>
              <a:t>SMEs are considered one of the key drivers for economic growth, innovation, and </a:t>
            </a:r>
            <a:r>
              <a:rPr lang="en-GB" sz="2000" dirty="0" smtClean="0"/>
              <a:t>employment</a:t>
            </a:r>
          </a:p>
          <a:p>
            <a:pPr lvl="1">
              <a:spcBef>
                <a:spcPts val="300"/>
              </a:spcBef>
              <a:spcAft>
                <a:spcPts val="300"/>
              </a:spcAft>
            </a:pPr>
            <a:r>
              <a:rPr lang="en-GB" sz="1800" dirty="0" smtClean="0"/>
              <a:t>EGI goal to continuously innovate to provide researchers with the latest technologies and services to help support their research</a:t>
            </a:r>
            <a:endParaRPr lang="en-GB" sz="1800" dirty="0"/>
          </a:p>
          <a:p>
            <a:pPr>
              <a:spcBef>
                <a:spcPts val="300"/>
              </a:spcBef>
              <a:spcAft>
                <a:spcPts val="300"/>
              </a:spcAft>
            </a:pPr>
            <a:r>
              <a:rPr lang="en-GB" sz="2000" dirty="0" smtClean="0"/>
              <a:t>The EC </a:t>
            </a:r>
            <a:r>
              <a:rPr lang="en-GB" sz="2000" dirty="0"/>
              <a:t>has made them one of the focuses in the Horizon 2020 with the aim of putting SMEs in the lead for the delivery of innovation to the </a:t>
            </a:r>
            <a:r>
              <a:rPr lang="en-GB" sz="2000" dirty="0" smtClean="0"/>
              <a:t>market</a:t>
            </a:r>
          </a:p>
          <a:p>
            <a:pPr lvl="1">
              <a:spcBef>
                <a:spcPts val="300"/>
              </a:spcBef>
              <a:spcAft>
                <a:spcPts val="300"/>
              </a:spcAft>
            </a:pPr>
            <a:r>
              <a:rPr lang="en-GB" sz="1800" dirty="0" smtClean="0"/>
              <a:t>EGI supporting </a:t>
            </a:r>
            <a:r>
              <a:rPr lang="en-GB" sz="1800" dirty="0"/>
              <a:t>this policy objective by exploring opportunities for synergies with </a:t>
            </a:r>
            <a:r>
              <a:rPr lang="en-GB" sz="1800" dirty="0" smtClean="0"/>
              <a:t>SMEs</a:t>
            </a:r>
          </a:p>
          <a:p>
            <a:pPr lvl="1">
              <a:spcBef>
                <a:spcPts val="300"/>
              </a:spcBef>
              <a:spcAft>
                <a:spcPts val="300"/>
              </a:spcAft>
            </a:pPr>
            <a:r>
              <a:rPr lang="en-GB" sz="1800" dirty="0" smtClean="0"/>
              <a:t>Address opportunities </a:t>
            </a:r>
            <a:r>
              <a:rPr lang="en-GB" sz="1800" dirty="0"/>
              <a:t>of </a:t>
            </a:r>
            <a:r>
              <a:rPr lang="en-GB" sz="1800" dirty="0" smtClean="0"/>
              <a:t>Big </a:t>
            </a:r>
            <a:r>
              <a:rPr lang="en-GB" sz="1800" dirty="0"/>
              <a:t>(Open) Data Value</a:t>
            </a:r>
            <a:endParaRPr lang="en-GB" sz="1800" dirty="0" smtClean="0"/>
          </a:p>
          <a:p>
            <a:pPr>
              <a:spcBef>
                <a:spcPts val="300"/>
              </a:spcBef>
              <a:spcAft>
                <a:spcPts val="300"/>
              </a:spcAft>
            </a:pPr>
            <a:r>
              <a:rPr lang="en-GB" sz="2200" dirty="0" smtClean="0"/>
              <a:t>Increase sustainability</a:t>
            </a:r>
          </a:p>
          <a:p>
            <a:pPr lvl="1">
              <a:spcBef>
                <a:spcPts val="300"/>
              </a:spcBef>
              <a:spcAft>
                <a:spcPts val="300"/>
              </a:spcAft>
            </a:pPr>
            <a:r>
              <a:rPr lang="en-GB" sz="1800" dirty="0" smtClean="0"/>
              <a:t>Partnerships that lead to business relationship supporting overall sustainability of the infrastructure</a:t>
            </a:r>
          </a:p>
          <a:p>
            <a:pPr>
              <a:spcBef>
                <a:spcPts val="300"/>
              </a:spcBef>
              <a:spcAft>
                <a:spcPts val="300"/>
              </a:spcAft>
            </a:pPr>
            <a:r>
              <a:rPr lang="en-GB" sz="2200" dirty="0" smtClean="0"/>
              <a:t>Bridge the skills gap</a:t>
            </a:r>
          </a:p>
        </p:txBody>
      </p:sp>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34220937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Business Engagement Programme</a:t>
            </a:r>
            <a:endParaRPr lang="en-GB" sz="2900" dirty="0"/>
          </a:p>
        </p:txBody>
      </p:sp>
      <p:sp>
        <p:nvSpPr>
          <p:cNvPr id="7" name="Content Placeholder 6"/>
          <p:cNvSpPr>
            <a:spLocks noGrp="1"/>
          </p:cNvSpPr>
          <p:nvPr>
            <p:ph sz="half" idx="2"/>
          </p:nvPr>
        </p:nvSpPr>
        <p:spPr>
          <a:xfrm>
            <a:off x="179512" y="1556792"/>
            <a:ext cx="6048672" cy="2592288"/>
          </a:xfrm>
        </p:spPr>
        <p:txBody>
          <a:bodyPr/>
          <a:lstStyle/>
          <a:p>
            <a:pPr>
              <a:spcBef>
                <a:spcPts val="300"/>
              </a:spcBef>
              <a:spcAft>
                <a:spcPts val="300"/>
              </a:spcAft>
            </a:pPr>
            <a:r>
              <a:rPr lang="en-GB" sz="2000" dirty="0" smtClean="0"/>
              <a:t>Need </a:t>
            </a:r>
            <a:r>
              <a:rPr lang="en-GB" sz="2000" dirty="0"/>
              <a:t>for a specific structure for business </a:t>
            </a:r>
            <a:r>
              <a:rPr lang="en-GB" sz="2000" dirty="0" smtClean="0"/>
              <a:t>engagement</a:t>
            </a:r>
          </a:p>
          <a:p>
            <a:pPr lvl="1">
              <a:spcBef>
                <a:spcPts val="300"/>
              </a:spcBef>
              <a:spcAft>
                <a:spcPts val="300"/>
              </a:spcAft>
            </a:pPr>
            <a:r>
              <a:rPr lang="en-GB" sz="1800" dirty="0" smtClean="0"/>
              <a:t>Dedicated budget</a:t>
            </a:r>
            <a:endParaRPr lang="en-GB" sz="1800" dirty="0"/>
          </a:p>
          <a:p>
            <a:pPr lvl="1">
              <a:spcBef>
                <a:spcPts val="300"/>
              </a:spcBef>
              <a:spcAft>
                <a:spcPts val="300"/>
              </a:spcAft>
            </a:pPr>
            <a:r>
              <a:rPr lang="en-GB" sz="1800" dirty="0" smtClean="0"/>
              <a:t>Dedicated </a:t>
            </a:r>
            <a:r>
              <a:rPr lang="en-GB" sz="1800" dirty="0"/>
              <a:t>personnel knowledgeable in business </a:t>
            </a:r>
            <a:r>
              <a:rPr lang="en-GB" sz="1800" dirty="0" smtClean="0"/>
              <a:t>activities</a:t>
            </a:r>
            <a:endParaRPr lang="en-GB" sz="1800" dirty="0"/>
          </a:p>
          <a:p>
            <a:pPr lvl="1">
              <a:spcBef>
                <a:spcPts val="300"/>
              </a:spcBef>
              <a:spcAft>
                <a:spcPts val="300"/>
              </a:spcAft>
            </a:pPr>
            <a:r>
              <a:rPr lang="en-GB" sz="1800" dirty="0" smtClean="0"/>
              <a:t>Established </a:t>
            </a:r>
            <a:r>
              <a:rPr lang="en-GB" sz="1800" dirty="0"/>
              <a:t>procedures, working at </a:t>
            </a:r>
            <a:r>
              <a:rPr lang="en-GB" sz="1800" dirty="0" smtClean="0"/>
              <a:t>local/national </a:t>
            </a:r>
            <a:r>
              <a:rPr lang="en-GB" sz="1800" dirty="0"/>
              <a:t>level and with European co-</a:t>
            </a:r>
            <a:r>
              <a:rPr lang="en-GB" sz="1800" dirty="0" smtClean="0"/>
              <a:t>ordination</a:t>
            </a:r>
          </a:p>
        </p:txBody>
      </p:sp>
      <p:pic>
        <p:nvPicPr>
          <p:cNvPr id="11" name="Picture 10" descr="Screen Shot 2015-02-10 at 17.57.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1" y="1323658"/>
            <a:ext cx="2736304" cy="3833534"/>
          </a:xfrm>
          <a:prstGeom prst="rect">
            <a:avLst/>
          </a:prstGeom>
        </p:spPr>
      </p:pic>
      <p:sp>
        <p:nvSpPr>
          <p:cNvPr id="2" name="TextBox 1"/>
          <p:cNvSpPr txBox="1"/>
          <p:nvPr/>
        </p:nvSpPr>
        <p:spPr>
          <a:xfrm>
            <a:off x="251520" y="4581128"/>
            <a:ext cx="4608512" cy="707886"/>
          </a:xfrm>
          <a:prstGeom prst="rect">
            <a:avLst/>
          </a:prstGeom>
          <a:noFill/>
        </p:spPr>
        <p:txBody>
          <a:bodyPr wrap="square" rtlCol="0">
            <a:spAutoFit/>
          </a:bodyPr>
          <a:lstStyle/>
          <a:p>
            <a:pPr algn="ctr"/>
            <a:r>
              <a:rPr lang="en-GB" sz="2000" b="1" dirty="0" smtClean="0">
                <a:solidFill>
                  <a:schemeClr val="accent1">
                    <a:lumMod val="75000"/>
                  </a:schemeClr>
                </a:solidFill>
              </a:rPr>
              <a:t>Created a dedicated</a:t>
            </a:r>
          </a:p>
          <a:p>
            <a:pPr algn="ctr"/>
            <a:r>
              <a:rPr lang="en-GB" sz="2000" b="1" dirty="0" smtClean="0">
                <a:solidFill>
                  <a:schemeClr val="accent1">
                    <a:lumMod val="75000"/>
                  </a:schemeClr>
                </a:solidFill>
              </a:rPr>
              <a:t>Business Engagement Programme</a:t>
            </a:r>
          </a:p>
        </p:txBody>
      </p:sp>
      <p:pic>
        <p:nvPicPr>
          <p:cNvPr id="3" name="Picture 2" descr="Screen Shot 2015-11-07 at 23.39.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789854"/>
            <a:ext cx="3995935" cy="2557236"/>
          </a:xfrm>
          <a:prstGeom prst="rect">
            <a:avLst/>
          </a:prstGeom>
        </p:spPr>
      </p:pic>
      <p:sp>
        <p:nvSpPr>
          <p:cNvPr id="8"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1715639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EGI Business Engagement Programme:</a:t>
            </a:r>
            <a:br>
              <a:rPr lang="en-GB" sz="2900" dirty="0" smtClean="0"/>
            </a:br>
            <a:r>
              <a:rPr lang="en-GB" sz="2900" dirty="0" smtClean="0"/>
              <a:t>Collaboration Areas</a:t>
            </a:r>
            <a:endParaRPr lang="en-GB" sz="2900" dirty="0"/>
          </a:p>
        </p:txBody>
      </p:sp>
      <p:graphicFrame>
        <p:nvGraphicFramePr>
          <p:cNvPr id="3" name="Table 2"/>
          <p:cNvGraphicFramePr>
            <a:graphicFrameLocks noGrp="1"/>
          </p:cNvGraphicFramePr>
          <p:nvPr>
            <p:extLst>
              <p:ext uri="{D42A27DB-BD31-4B8C-83A1-F6EECF244321}">
                <p14:modId xmlns:p14="http://schemas.microsoft.com/office/powerpoint/2010/main" val="486701185"/>
              </p:ext>
            </p:extLst>
          </p:nvPr>
        </p:nvGraphicFramePr>
        <p:xfrm>
          <a:off x="323528" y="1397000"/>
          <a:ext cx="8568952" cy="3644519"/>
        </p:xfrm>
        <a:graphic>
          <a:graphicData uri="http://schemas.openxmlformats.org/drawingml/2006/table">
            <a:tbl>
              <a:tblPr firstRow="1" bandRow="1">
                <a:tableStyleId>{5C22544A-7EE6-4342-B048-85BDC9FD1C3A}</a:tableStyleId>
              </a:tblPr>
              <a:tblGrid>
                <a:gridCol w="3594602"/>
                <a:gridCol w="4974350"/>
              </a:tblGrid>
              <a:tr h="447824">
                <a:tc>
                  <a:txBody>
                    <a:bodyPr/>
                    <a:lstStyle/>
                    <a:p>
                      <a:r>
                        <a:rPr lang="en-US" dirty="0" smtClean="0"/>
                        <a:t>Example Areas</a:t>
                      </a:r>
                      <a:endParaRPr lang="en-US" dirty="0"/>
                    </a:p>
                  </a:txBody>
                  <a:tcPr/>
                </a:tc>
                <a:tc>
                  <a:txBody>
                    <a:bodyPr/>
                    <a:lstStyle/>
                    <a:p>
                      <a:r>
                        <a:rPr lang="en-US" dirty="0" smtClean="0"/>
                        <a:t>Opportunity</a:t>
                      </a:r>
                      <a:endParaRPr lang="en-US" dirty="0"/>
                    </a:p>
                  </a:txBody>
                  <a:tcPr/>
                </a:tc>
              </a:tr>
              <a:tr h="648072">
                <a:tc>
                  <a:txBody>
                    <a:bodyPr/>
                    <a:lstStyle/>
                    <a:p>
                      <a:r>
                        <a:rPr lang="en-US" dirty="0" smtClean="0"/>
                        <a:t>Capacity</a:t>
                      </a:r>
                      <a:endParaRPr lang="en-US" dirty="0"/>
                    </a:p>
                  </a:txBody>
                  <a:tcPr/>
                </a:tc>
                <a:tc>
                  <a:txBody>
                    <a:bodyPr/>
                    <a:lstStyle/>
                    <a:p>
                      <a:pPr marL="285750" indent="-285750">
                        <a:buFontTx/>
                        <a:buChar char="-"/>
                      </a:pPr>
                      <a:r>
                        <a:rPr lang="en-US" dirty="0" smtClean="0"/>
                        <a:t>Grid, Cloud IaaS, heterogeneous resources </a:t>
                      </a:r>
                    </a:p>
                    <a:p>
                      <a:pPr marL="285750" indent="-285750">
                        <a:buFontTx/>
                        <a:buChar char="-"/>
                      </a:pPr>
                      <a:r>
                        <a:rPr lang="en-US" dirty="0" smtClean="0"/>
                        <a:t>PaaS for big data management and analysis</a:t>
                      </a:r>
                      <a:endParaRPr lang="en-US" dirty="0"/>
                    </a:p>
                  </a:txBody>
                  <a:tcPr/>
                </a:tc>
              </a:tr>
              <a:tr h="597768">
                <a:tc>
                  <a:txBody>
                    <a:bodyPr/>
                    <a:lstStyle/>
                    <a:p>
                      <a:r>
                        <a:rPr lang="en-US" dirty="0" smtClean="0"/>
                        <a:t>Technology</a:t>
                      </a:r>
                      <a:endParaRPr lang="en-US" dirty="0"/>
                    </a:p>
                  </a:txBody>
                  <a:tcPr/>
                </a:tc>
                <a:tc>
                  <a:txBody>
                    <a:bodyPr/>
                    <a:lstStyle/>
                    <a:p>
                      <a:pPr marL="285750" indent="-285750">
                        <a:buFontTx/>
                        <a:buChar char="-"/>
                      </a:pPr>
                      <a:r>
                        <a:rPr lang="en-US" dirty="0" smtClean="0"/>
                        <a:t>Re-use of domain-specific software and tools </a:t>
                      </a:r>
                    </a:p>
                    <a:p>
                      <a:pPr marL="285750" indent="-285750">
                        <a:buFontTx/>
                        <a:buChar char="-"/>
                      </a:pPr>
                      <a:r>
                        <a:rPr lang="en-US" dirty="0" smtClean="0"/>
                        <a:t>Innovative algorithms, applications, tools </a:t>
                      </a:r>
                    </a:p>
                  </a:txBody>
                  <a:tcPr/>
                </a:tc>
              </a:tr>
              <a:tr h="461744">
                <a:tc>
                  <a:txBody>
                    <a:bodyPr/>
                    <a:lstStyle/>
                    <a:p>
                      <a:r>
                        <a:rPr lang="en-US" dirty="0" smtClean="0"/>
                        <a:t>Expertise &amp; Knowledge</a:t>
                      </a:r>
                      <a:r>
                        <a:rPr lang="en-US" baseline="0" dirty="0" smtClean="0"/>
                        <a:t> sharing</a:t>
                      </a:r>
                      <a:endParaRPr lang="en-US" dirty="0"/>
                    </a:p>
                  </a:txBody>
                  <a:tcPr/>
                </a:tc>
                <a:tc>
                  <a:txBody>
                    <a:bodyPr/>
                    <a:lstStyle/>
                    <a:p>
                      <a:pPr marL="285750" indent="-285750">
                        <a:buFontTx/>
                        <a:buChar char="-"/>
                      </a:pPr>
                      <a:r>
                        <a:rPr lang="en-US" dirty="0" smtClean="0"/>
                        <a:t>Support in accelerating innovation</a:t>
                      </a:r>
                    </a:p>
                  </a:txBody>
                  <a:tcPr/>
                </a:tc>
              </a:tr>
              <a:tr h="591129">
                <a:tc>
                  <a:txBody>
                    <a:bodyPr/>
                    <a:lstStyle/>
                    <a:p>
                      <a:r>
                        <a:rPr lang="en-US" dirty="0" smtClean="0"/>
                        <a:t>Big (open</a:t>
                      </a:r>
                      <a:r>
                        <a:rPr lang="en-US" baseline="0" dirty="0" smtClean="0"/>
                        <a:t>) data</a:t>
                      </a:r>
                      <a:endParaRPr lang="en-US" dirty="0"/>
                    </a:p>
                  </a:txBody>
                  <a:tcPr/>
                </a:tc>
                <a:tc>
                  <a:txBody>
                    <a:bodyPr/>
                    <a:lstStyle/>
                    <a:p>
                      <a:pPr marL="285750" indent="-285750">
                        <a:buFontTx/>
                        <a:buChar char="-"/>
                      </a:pPr>
                      <a:r>
                        <a:rPr lang="en-US" dirty="0" smtClean="0"/>
                        <a:t>Research projects generate valuable data with exploitation potential</a:t>
                      </a:r>
                    </a:p>
                  </a:txBody>
                  <a:tcPr/>
                </a:tc>
              </a:tr>
              <a:tr h="806719">
                <a:tc>
                  <a:txBody>
                    <a:bodyPr/>
                    <a:lstStyle/>
                    <a:p>
                      <a:r>
                        <a:rPr lang="en-US" dirty="0" smtClean="0"/>
                        <a:t>Market intelligence</a:t>
                      </a:r>
                      <a:r>
                        <a:rPr lang="en-US" baseline="0" dirty="0" smtClean="0"/>
                        <a:t> &amp; promotion</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dirty="0" smtClean="0"/>
                        <a:t>Many national partners can engage SMEs locally</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dirty="0" smtClean="0"/>
                        <a:t>EGI.eu can act as EU coordination </a:t>
                      </a:r>
                    </a:p>
                  </a:txBody>
                  <a:tcPr/>
                </a:tc>
              </a:tr>
            </a:tbl>
          </a:graphicData>
        </a:graphic>
      </p:graphicFrame>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40545192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EGI Business Engagement Programme:</a:t>
            </a:r>
            <a:br>
              <a:rPr lang="en-GB" sz="2900" dirty="0" smtClean="0"/>
            </a:br>
            <a:r>
              <a:rPr lang="en-GB" sz="2900" dirty="0" smtClean="0"/>
              <a:t>Agreement Structure</a:t>
            </a:r>
            <a:endParaRPr lang="en-GB" sz="2900" dirty="0"/>
          </a:p>
        </p:txBody>
      </p:sp>
      <p:graphicFrame>
        <p:nvGraphicFramePr>
          <p:cNvPr id="8" name="Table 7"/>
          <p:cNvGraphicFramePr>
            <a:graphicFrameLocks noGrp="1"/>
          </p:cNvGraphicFramePr>
          <p:nvPr>
            <p:extLst>
              <p:ext uri="{D42A27DB-BD31-4B8C-83A1-F6EECF244321}">
                <p14:modId xmlns:p14="http://schemas.microsoft.com/office/powerpoint/2010/main" val="3964950238"/>
              </p:ext>
            </p:extLst>
          </p:nvPr>
        </p:nvGraphicFramePr>
        <p:xfrm>
          <a:off x="323528" y="1268760"/>
          <a:ext cx="8568953" cy="5111264"/>
        </p:xfrm>
        <a:graphic>
          <a:graphicData uri="http://schemas.openxmlformats.org/drawingml/2006/table">
            <a:tbl>
              <a:tblPr firstRow="1" bandRow="1">
                <a:tableStyleId>{5C22544A-7EE6-4342-B048-85BDC9FD1C3A}</a:tableStyleId>
              </a:tblPr>
              <a:tblGrid>
                <a:gridCol w="5328592"/>
                <a:gridCol w="1080120"/>
                <a:gridCol w="1224136"/>
                <a:gridCol w="936105"/>
              </a:tblGrid>
              <a:tr h="447824">
                <a:tc>
                  <a:txBody>
                    <a:bodyPr/>
                    <a:lstStyle/>
                    <a:p>
                      <a:endParaRPr lang="en-US" dirty="0"/>
                    </a:p>
                  </a:txBody>
                  <a:tcPr/>
                </a:tc>
                <a:tc>
                  <a:txBody>
                    <a:bodyPr/>
                    <a:lstStyle/>
                    <a:p>
                      <a:r>
                        <a:rPr lang="en-US" dirty="0" smtClean="0"/>
                        <a:t>Member</a:t>
                      </a:r>
                      <a:endParaRPr lang="en-US" dirty="0"/>
                    </a:p>
                  </a:txBody>
                  <a:tcPr/>
                </a:tc>
                <a:tc>
                  <a:txBody>
                    <a:bodyPr/>
                    <a:lstStyle/>
                    <a:p>
                      <a:r>
                        <a:rPr lang="en-US" dirty="0" smtClean="0"/>
                        <a:t>Associate</a:t>
                      </a:r>
                      <a:endParaRPr lang="en-US" dirty="0"/>
                    </a:p>
                  </a:txBody>
                  <a:tcPr/>
                </a:tc>
                <a:tc>
                  <a:txBody>
                    <a:bodyPr/>
                    <a:lstStyle/>
                    <a:p>
                      <a:r>
                        <a:rPr lang="en-US" dirty="0" smtClean="0"/>
                        <a:t>Partner</a:t>
                      </a:r>
                      <a:endParaRPr lang="en-US" dirty="0"/>
                    </a:p>
                  </a:txBody>
                  <a:tcPr/>
                </a:tc>
              </a:tr>
              <a:tr h="360040">
                <a:tc>
                  <a:txBody>
                    <a:bodyPr/>
                    <a:lstStyle/>
                    <a:p>
                      <a:r>
                        <a:rPr lang="en-US" dirty="0" smtClean="0"/>
                        <a:t>Inclusion in marketing material/presentations/website</a:t>
                      </a:r>
                      <a:endParaRPr lang="en-US" dirty="0"/>
                    </a:p>
                  </a:txBody>
                  <a:tcPr/>
                </a:tc>
                <a:tc>
                  <a:txBody>
                    <a:bodyPr/>
                    <a:lstStyle/>
                    <a:p>
                      <a:pPr marL="0" indent="0" algn="ctr">
                        <a:buFontTx/>
                        <a:buNone/>
                      </a:pPr>
                      <a:r>
                        <a:rPr lang="en-US" dirty="0" smtClean="0"/>
                        <a:t>✔</a:t>
                      </a:r>
                      <a:endParaRPr lang="en-US" dirty="0"/>
                    </a:p>
                  </a:txBody>
                  <a:tcPr/>
                </a:tc>
                <a:tc>
                  <a:txBody>
                    <a:bodyPr/>
                    <a:lstStyle/>
                    <a:p>
                      <a:pPr marL="0" indent="0" algn="ctr">
                        <a:buFontTx/>
                        <a:buNone/>
                      </a:pPr>
                      <a:r>
                        <a:rPr lang="en-US" dirty="0" smtClean="0"/>
                        <a:t>✔</a:t>
                      </a:r>
                      <a:endParaRPr lang="en-US" dirty="0"/>
                    </a:p>
                  </a:txBody>
                  <a:tcPr/>
                </a:tc>
                <a:tc>
                  <a:txBody>
                    <a:bodyPr/>
                    <a:lstStyle/>
                    <a:p>
                      <a:pPr marL="0" indent="0" algn="ctr">
                        <a:buFontTx/>
                        <a:buNone/>
                      </a:pPr>
                      <a:r>
                        <a:rPr lang="en-US" dirty="0" smtClean="0"/>
                        <a:t>✔</a:t>
                      </a:r>
                      <a:endParaRPr lang="en-US" dirty="0"/>
                    </a:p>
                  </a:txBody>
                  <a:tcPr/>
                </a:tc>
              </a:tr>
              <a:tr h="210304">
                <a:tc>
                  <a:txBody>
                    <a:bodyPr/>
                    <a:lstStyle/>
                    <a:p>
                      <a:r>
                        <a:rPr lang="en-US" dirty="0" smtClean="0"/>
                        <a:t>Access to test bed resources and basic support*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indent="0" algn="ctr">
                        <a:buFontTx/>
                        <a:buNone/>
                      </a:pPr>
                      <a:r>
                        <a:rPr lang="en-US" dirty="0" smtClean="0"/>
                        <a:t>✔</a:t>
                      </a:r>
                      <a:endParaRPr lang="en-US" dirty="0"/>
                    </a:p>
                  </a:txBody>
                  <a:tcPr/>
                </a:tc>
                <a:tc>
                  <a:txBody>
                    <a:bodyPr/>
                    <a:lstStyle/>
                    <a:p>
                      <a:pPr marL="0" indent="0" algn="ctr">
                        <a:buFontTx/>
                        <a:buNone/>
                      </a:pPr>
                      <a:r>
                        <a:rPr lang="en-US" dirty="0" smtClean="0"/>
                        <a:t>✔</a:t>
                      </a:r>
                      <a:endParaRPr lang="en-US" dirty="0"/>
                    </a:p>
                  </a:txBody>
                  <a:tcPr/>
                </a:tc>
              </a:tr>
              <a:tr h="276592">
                <a:tc>
                  <a:txBody>
                    <a:bodyPr/>
                    <a:lstStyle/>
                    <a:p>
                      <a:r>
                        <a:rPr lang="en-US" dirty="0" smtClean="0"/>
                        <a:t>Access to open research datasets, tools and apps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indent="0" algn="ctr">
                        <a:buFontTx/>
                        <a:buNone/>
                      </a:pPr>
                      <a:r>
                        <a:rPr lang="en-US" dirty="0" smtClean="0"/>
                        <a:t>✔</a:t>
                      </a:r>
                    </a:p>
                  </a:txBody>
                  <a:tcPr/>
                </a:tc>
                <a:tc>
                  <a:txBody>
                    <a:bodyPr/>
                    <a:lstStyle/>
                    <a:p>
                      <a:pPr marL="0" indent="0" algn="ctr">
                        <a:buFontTx/>
                        <a:buNone/>
                      </a:pPr>
                      <a:r>
                        <a:rPr lang="en-US" dirty="0" smtClean="0"/>
                        <a:t>✔</a:t>
                      </a:r>
                    </a:p>
                  </a:txBody>
                  <a:tcPr/>
                </a:tc>
              </a:tr>
              <a:tr h="193144">
                <a:tc>
                  <a:txBody>
                    <a:bodyPr/>
                    <a:lstStyle/>
                    <a:p>
                      <a:r>
                        <a:rPr lang="en-US" dirty="0" smtClean="0"/>
                        <a:t>Lightweight Cooperation Agreement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193144">
                <a:tc>
                  <a:txBody>
                    <a:bodyPr/>
                    <a:lstStyle/>
                    <a:p>
                      <a:r>
                        <a:rPr lang="en-US" dirty="0" smtClean="0"/>
                        <a:t>Limited term formal MoU (max 12-month cycles)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193144">
                <a:tc>
                  <a:txBody>
                    <a:bodyPr/>
                    <a:lstStyle/>
                    <a:p>
                      <a:r>
                        <a:rPr lang="en-US" dirty="0" smtClean="0"/>
                        <a:t>Opportunity to participate in proposals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193144">
                <a:tc>
                  <a:txBody>
                    <a:bodyPr/>
                    <a:lstStyle/>
                    <a:p>
                      <a:r>
                        <a:rPr lang="en-US" dirty="0" smtClean="0"/>
                        <a:t>Specialized consultancy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193144">
                <a:tc>
                  <a:txBody>
                    <a:bodyPr/>
                    <a:lstStyle/>
                    <a:p>
                      <a:r>
                        <a:rPr lang="en-US" dirty="0" smtClean="0"/>
                        <a:t>Presentation and promotion opportunities at EGI events (e.g. reduced sponsorship prices)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193144">
                <a:tc>
                  <a:txBody>
                    <a:bodyPr/>
                    <a:lstStyle/>
                    <a:p>
                      <a:r>
                        <a:rPr lang="en-US" dirty="0" smtClean="0"/>
                        <a:t>Formal allocation of resources and advanced support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193144">
                <a:tc>
                  <a:txBody>
                    <a:bodyPr/>
                    <a:lstStyle/>
                    <a:p>
                      <a:r>
                        <a:rPr lang="en-US" dirty="0" smtClean="0"/>
                        <a:t>Membership to the Strategy</a:t>
                      </a:r>
                      <a:r>
                        <a:rPr lang="en-US" baseline="0" dirty="0" smtClean="0"/>
                        <a:t> and Innovation Board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193144">
                <a:tc>
                  <a:txBody>
                    <a:bodyPr/>
                    <a:lstStyle/>
                    <a:p>
                      <a:r>
                        <a:rPr lang="en-US" dirty="0" smtClean="0"/>
                        <a:t>Long-term Partnership Agreement (e.g. 2-year)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193144">
                <a:tc>
                  <a:txBody>
                    <a:bodyPr/>
                    <a:lstStyle/>
                    <a:p>
                      <a:r>
                        <a:rPr lang="en-US" dirty="0" smtClean="0"/>
                        <a:t>Stronger role in the EGI governance*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bl>
          </a:graphicData>
        </a:graphic>
      </p:graphicFrame>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25378127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Collaborations</a:t>
            </a:r>
            <a:endParaRPr lang="en-GB" sz="2900" dirty="0"/>
          </a:p>
        </p:txBody>
      </p:sp>
      <p:sp>
        <p:nvSpPr>
          <p:cNvPr id="9" name="Content Placeholder 2"/>
          <p:cNvSpPr>
            <a:spLocks noGrp="1"/>
          </p:cNvSpPr>
          <p:nvPr>
            <p:ph idx="4294967295"/>
          </p:nvPr>
        </p:nvSpPr>
        <p:spPr>
          <a:xfrm>
            <a:off x="251520" y="1196752"/>
            <a:ext cx="8712968" cy="5112568"/>
          </a:xfrm>
          <a:prstGeom prst="rect">
            <a:avLst/>
          </a:prstGeom>
        </p:spPr>
        <p:txBody>
          <a:bodyPr/>
          <a:lstStyle/>
          <a:p>
            <a:pPr marL="342900" lvl="1" indent="-342900">
              <a:spcBef>
                <a:spcPts val="300"/>
              </a:spcBef>
              <a:spcAft>
                <a:spcPts val="300"/>
              </a:spcAft>
              <a:buFont typeface="Arial"/>
              <a:buChar char="•"/>
            </a:pPr>
            <a:r>
              <a:rPr lang="en-GB" sz="2400" dirty="0" smtClean="0"/>
              <a:t>EGI-Engage Consortium</a:t>
            </a:r>
          </a:p>
          <a:p>
            <a:pPr lvl="1">
              <a:spcBef>
                <a:spcPts val="300"/>
              </a:spcBef>
              <a:spcAft>
                <a:spcPts val="300"/>
              </a:spcAft>
            </a:pPr>
            <a:r>
              <a:rPr lang="en-GB" sz="2000" dirty="0" smtClean="0"/>
              <a:t>Industry representatives: </a:t>
            </a:r>
            <a:r>
              <a:rPr lang="en-GB" sz="2000" dirty="0" err="1" smtClean="0"/>
              <a:t>Gnublia</a:t>
            </a:r>
            <a:r>
              <a:rPr lang="en-GB" sz="2000" dirty="0" smtClean="0"/>
              <a:t>, Engineering, Agro-Know, CSC</a:t>
            </a:r>
          </a:p>
          <a:p>
            <a:pPr lvl="2">
              <a:spcBef>
                <a:spcPts val="300"/>
              </a:spcBef>
              <a:spcAft>
                <a:spcPts val="300"/>
              </a:spcAft>
            </a:pPr>
            <a:r>
              <a:rPr lang="en-GB" sz="1800" dirty="0"/>
              <a:t>Domain specific use cases </a:t>
            </a:r>
            <a:r>
              <a:rPr lang="en-GB" sz="1800" dirty="0" smtClean="0"/>
              <a:t>and market analysis (tomorrow)</a:t>
            </a:r>
            <a:endParaRPr lang="en-GB" sz="1800" dirty="0"/>
          </a:p>
          <a:p>
            <a:pPr>
              <a:spcBef>
                <a:spcPts val="300"/>
              </a:spcBef>
              <a:spcAft>
                <a:spcPts val="300"/>
              </a:spcAft>
            </a:pPr>
            <a:r>
              <a:rPr lang="en-GB" sz="2400" dirty="0" smtClean="0"/>
              <a:t>EGI Federated Cloud</a:t>
            </a:r>
          </a:p>
          <a:p>
            <a:pPr lvl="1">
              <a:spcBef>
                <a:spcPts val="300"/>
              </a:spcBef>
              <a:spcAft>
                <a:spcPts val="300"/>
              </a:spcAft>
            </a:pPr>
            <a:r>
              <a:rPr lang="en-GB" sz="1800" dirty="0" smtClean="0"/>
              <a:t>100% IT (UK SME – cloud provider)</a:t>
            </a:r>
          </a:p>
          <a:p>
            <a:pPr>
              <a:spcBef>
                <a:spcPts val="300"/>
              </a:spcBef>
              <a:spcAft>
                <a:spcPts val="300"/>
              </a:spcAft>
            </a:pPr>
            <a:r>
              <a:rPr lang="en-GB" sz="2400" dirty="0" smtClean="0"/>
              <a:t>Collaborations in progress</a:t>
            </a:r>
          </a:p>
          <a:p>
            <a:pPr lvl="1">
              <a:spcBef>
                <a:spcPts val="300"/>
              </a:spcBef>
              <a:spcAft>
                <a:spcPts val="300"/>
              </a:spcAft>
            </a:pPr>
            <a:r>
              <a:rPr lang="en-GB" sz="2000" dirty="0" smtClean="0"/>
              <a:t>Terradue, UberCloud, </a:t>
            </a:r>
            <a:r>
              <a:rPr lang="en-GB" sz="2000" dirty="0" err="1" smtClean="0"/>
              <a:t>mITSM</a:t>
            </a:r>
            <a:endParaRPr lang="en-GB" sz="2000" dirty="0" smtClean="0"/>
          </a:p>
          <a:p>
            <a:pPr lvl="1">
              <a:spcBef>
                <a:spcPts val="300"/>
              </a:spcBef>
              <a:spcAft>
                <a:spcPts val="300"/>
              </a:spcAft>
            </a:pPr>
            <a:r>
              <a:rPr lang="en-GB" sz="2000" dirty="0" smtClean="0"/>
              <a:t>European Space Agency, Helix Nebula</a:t>
            </a:r>
            <a:endParaRPr lang="en-GB" sz="1600" dirty="0"/>
          </a:p>
          <a:p>
            <a:pPr lvl="1">
              <a:spcBef>
                <a:spcPts val="300"/>
              </a:spcBef>
              <a:spcAft>
                <a:spcPts val="300"/>
              </a:spcAft>
            </a:pPr>
            <a:r>
              <a:rPr lang="en-GB" sz="2000" dirty="0"/>
              <a:t>European </a:t>
            </a:r>
            <a:r>
              <a:rPr lang="en-GB" sz="2000" dirty="0" smtClean="0"/>
              <a:t>Initiatives</a:t>
            </a:r>
          </a:p>
          <a:p>
            <a:pPr lvl="2">
              <a:spcBef>
                <a:spcPts val="300"/>
              </a:spcBef>
              <a:spcAft>
                <a:spcPts val="300"/>
              </a:spcAft>
            </a:pPr>
            <a:r>
              <a:rPr lang="en-GB" sz="1800" dirty="0" smtClean="0"/>
              <a:t>Big </a:t>
            </a:r>
            <a:r>
              <a:rPr lang="en-GB" sz="1800" dirty="0"/>
              <a:t>Data Value (</a:t>
            </a:r>
            <a:r>
              <a:rPr lang="en-GB" sz="1800" dirty="0" smtClean="0"/>
              <a:t>EGI is a </a:t>
            </a:r>
            <a:r>
              <a:rPr lang="en-GB" sz="1800" dirty="0"/>
              <a:t>Member</a:t>
            </a:r>
            <a:r>
              <a:rPr lang="en-GB" sz="1800" dirty="0" smtClean="0"/>
              <a:t>); FIWARE (this session)</a:t>
            </a:r>
          </a:p>
          <a:p>
            <a:pPr>
              <a:spcBef>
                <a:spcPts val="300"/>
              </a:spcBef>
              <a:spcAft>
                <a:spcPts val="300"/>
              </a:spcAft>
            </a:pPr>
            <a:r>
              <a:rPr lang="en-GB" sz="2400" dirty="0" smtClean="0"/>
              <a:t>Active Contacts</a:t>
            </a:r>
          </a:p>
          <a:p>
            <a:pPr lvl="1">
              <a:spcBef>
                <a:spcPts val="300"/>
              </a:spcBef>
              <a:spcAft>
                <a:spcPts val="300"/>
              </a:spcAft>
            </a:pPr>
            <a:r>
              <a:rPr lang="en-GB" sz="2000" dirty="0" smtClean="0"/>
              <a:t>~40 </a:t>
            </a:r>
            <a:r>
              <a:rPr lang="en-GB" sz="2000" dirty="0"/>
              <a:t>organisations in DB at various levels of maturity</a:t>
            </a:r>
          </a:p>
          <a:p>
            <a:pPr lvl="2">
              <a:spcBef>
                <a:spcPts val="300"/>
              </a:spcBef>
              <a:spcAft>
                <a:spcPts val="300"/>
              </a:spcAft>
            </a:pPr>
            <a:r>
              <a:rPr lang="en-GB" sz="1800" dirty="0"/>
              <a:t>Consumers, providers, </a:t>
            </a:r>
            <a:r>
              <a:rPr lang="en-GB" sz="1800" dirty="0" smtClean="0"/>
              <a:t>tech </a:t>
            </a:r>
            <a:r>
              <a:rPr lang="en-GB" sz="1800" dirty="0"/>
              <a:t>developers, brokers and resellers, others</a:t>
            </a:r>
          </a:p>
          <a:p>
            <a:pPr marL="0" indent="0">
              <a:spcBef>
                <a:spcPts val="300"/>
              </a:spcBef>
              <a:spcAft>
                <a:spcPts val="300"/>
              </a:spcAft>
              <a:buNone/>
            </a:pPr>
            <a:endParaRPr lang="en-GB" sz="24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a:t>
            </a:r>
            <a:r>
              <a:rPr lang="en-GB" dirty="0" smtClean="0"/>
              <a:t>Business Development </a:t>
            </a:r>
            <a:r>
              <a:rPr lang="en-GB" dirty="0"/>
              <a:t>– </a:t>
            </a:r>
            <a:r>
              <a:rPr lang="en-GB" dirty="0" smtClean="0"/>
              <a:t>Innovating with SMEs Session </a:t>
            </a:r>
            <a:r>
              <a:rPr lang="en-GB" dirty="0"/>
              <a:t>– EGI Conf’15</a:t>
            </a:r>
          </a:p>
          <a:p>
            <a:r>
              <a:rPr lang="en-GB" dirty="0" smtClean="0"/>
              <a:t>10 Nov </a:t>
            </a:r>
            <a:r>
              <a:rPr lang="en-GB" dirty="0"/>
              <a:t>2015 - </a:t>
            </a:r>
            <a:r>
              <a:rPr lang="en-GB" dirty="0" smtClean="0"/>
              <a:t>Bari</a:t>
            </a:r>
            <a:endParaRPr lang="en-GB" dirty="0"/>
          </a:p>
        </p:txBody>
      </p:sp>
    </p:spTree>
    <p:extLst>
      <p:ext uri="{BB962C8B-B14F-4D97-AF65-F5344CB8AC3E}">
        <p14:creationId xmlns:p14="http://schemas.microsoft.com/office/powerpoint/2010/main" val="2778044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 Engage powerpoint presentation v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12137</TotalTime>
  <Words>3352</Words>
  <Application>Microsoft Macintosh PowerPoint</Application>
  <PresentationFormat>On-screen Show (4:3)</PresentationFormat>
  <Paragraphs>372</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EGI Engage powerpoint presentation v3</vt:lpstr>
      <vt:lpstr>EGI Powerpoint Presentation (body)</vt:lpstr>
      <vt:lpstr>EGI Powerpoint Presentation (closing)</vt:lpstr>
      <vt:lpstr>Session Agenda</vt:lpstr>
      <vt:lpstr>EGI Business Development</vt:lpstr>
      <vt:lpstr>Outline</vt:lpstr>
      <vt:lpstr>PowerPoint Presentation</vt:lpstr>
      <vt:lpstr>Business Engagement: Rationale</vt:lpstr>
      <vt:lpstr>Business Engagement Programme</vt:lpstr>
      <vt:lpstr>EGI Business Engagement Programme: Collaboration Areas</vt:lpstr>
      <vt:lpstr>EGI Business Engagement Programme: Agreement Structure</vt:lpstr>
      <vt:lpstr>Collaborations</vt:lpstr>
      <vt:lpstr>PowerPoint Presentation</vt:lpstr>
      <vt:lpstr>Pay-for-Use: Rationale</vt:lpstr>
      <vt:lpstr>Pay-for-Use PoC: Overview</vt:lpstr>
      <vt:lpstr>Pay-for-Use PoC: Participants</vt:lpstr>
      <vt:lpstr>Pay-for-Use PoC:  Initial Business Scenario</vt:lpstr>
      <vt:lpstr>Business Scenario: Potential Broker Role</vt:lpstr>
      <vt:lpstr>Pay-for-Use PoC: Current results</vt:lpstr>
      <vt:lpstr>Pay-for-Use PoC: Current results (e-GRANT)</vt:lpstr>
      <vt:lpstr>EGI Pay-for-Use: Emerging Business Models</vt:lpstr>
      <vt:lpstr>Related Business Activities</vt:lpstr>
      <vt:lpstr>Possible Future Innovation Topics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Sy Holsinger</cp:lastModifiedBy>
  <cp:revision>76</cp:revision>
  <dcterms:created xsi:type="dcterms:W3CDTF">2015-05-07T09:24:15Z</dcterms:created>
  <dcterms:modified xsi:type="dcterms:W3CDTF">2015-11-10T11:20:34Z</dcterms:modified>
</cp:coreProperties>
</file>