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Lst>
  <p:notesMasterIdLst>
    <p:notesMasterId r:id="rId9"/>
  </p:notesMasterIdLst>
  <p:handoutMasterIdLst>
    <p:handoutMasterId r:id="rId10"/>
  </p:handoutMasterIdLst>
  <p:sldIdLst>
    <p:sldId id="280" r:id="rId4"/>
    <p:sldId id="347" r:id="rId5"/>
    <p:sldId id="348" r:id="rId6"/>
    <p:sldId id="349" r:id="rId7"/>
    <p:sldId id="284"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7" autoAdjust="0"/>
    <p:restoredTop sz="85221" autoAdjust="0"/>
  </p:normalViewPr>
  <p:slideViewPr>
    <p:cSldViewPr showGuides="1">
      <p:cViewPr varScale="1">
        <p:scale>
          <a:sx n="76" d="100"/>
          <a:sy n="76" d="100"/>
        </p:scale>
        <p:origin x="1637"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09/11/2015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9-11-2015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it-IT" baseline="0" noProof="0"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AEF58AE9-46A5-49CB-B815-3CC2120EE87D}" type="slidenum">
              <a:rPr lang="nl-NL" smtClean="0"/>
              <a:t>1</a:t>
            </a:fld>
            <a:endParaRPr lang="nl-NL"/>
          </a:p>
        </p:txBody>
      </p:sp>
    </p:spTree>
    <p:extLst>
      <p:ext uri="{BB962C8B-B14F-4D97-AF65-F5344CB8AC3E}">
        <p14:creationId xmlns:p14="http://schemas.microsoft.com/office/powerpoint/2010/main" val="2674469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order to optimize the resources, we started by creating a general scenario from providing prices, accounting for them, etc. so we can easily identified what tool we already had that could be used, and what changes or development would be needed.</a:t>
            </a:r>
            <a:endParaRPr lang="en-GB" dirty="0" smtClean="0"/>
          </a:p>
          <a:p>
            <a:r>
              <a:rPr lang="en-GB" dirty="0" smtClean="0"/>
              <a:t>Currently, the</a:t>
            </a:r>
            <a:r>
              <a:rPr lang="en-GB" baseline="0" dirty="0" smtClean="0"/>
              <a:t> broker plays a support role, but…</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extLst>
      <p:ext uri="{BB962C8B-B14F-4D97-AF65-F5344CB8AC3E}">
        <p14:creationId xmlns:p14="http://schemas.microsoft.com/office/powerpoint/2010/main" val="83878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order to optimize the resources, we started by creating a general scenario from providing prices, accounting for them, etc. so we can easily identified what tool we already had that could be used, and what changes or development would be needed.</a:t>
            </a:r>
            <a:endParaRPr lang="en-GB" dirty="0" smtClean="0"/>
          </a:p>
          <a:p>
            <a:r>
              <a:rPr lang="en-GB" dirty="0" smtClean="0"/>
              <a:t>Currently, the</a:t>
            </a:r>
            <a:r>
              <a:rPr lang="en-GB" baseline="0" dirty="0" smtClean="0"/>
              <a:t> broker plays a support role, but…</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a:t>
            </a:fld>
            <a:endParaRPr lang="en-US"/>
          </a:p>
        </p:txBody>
      </p:sp>
    </p:spTree>
    <p:extLst>
      <p:ext uri="{BB962C8B-B14F-4D97-AF65-F5344CB8AC3E}">
        <p14:creationId xmlns:p14="http://schemas.microsoft.com/office/powerpoint/2010/main" val="2416819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b="0" i="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4</a:t>
            </a:fld>
            <a:endParaRPr lang="en-US"/>
          </a:p>
        </p:txBody>
      </p:sp>
    </p:spTree>
    <p:extLst>
      <p:ext uri="{BB962C8B-B14F-4D97-AF65-F5344CB8AC3E}">
        <p14:creationId xmlns:p14="http://schemas.microsoft.com/office/powerpoint/2010/main" val="1821335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Happy</a:t>
            </a:r>
            <a:r>
              <a:rPr lang="en-US" baseline="0" dirty="0" smtClean="0"/>
              <a:t> to take any questions.</a:t>
            </a:r>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5</a:t>
            </a:fld>
            <a:endParaRPr lang="nl-NL"/>
          </a:p>
        </p:txBody>
      </p:sp>
    </p:spTree>
    <p:extLst>
      <p:ext uri="{BB962C8B-B14F-4D97-AF65-F5344CB8AC3E}">
        <p14:creationId xmlns:p14="http://schemas.microsoft.com/office/powerpoint/2010/main" val="3683612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6"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dirty="0" smtClean="0"/>
              <a:t>EGI BEP – Business Track – EGI Conf’15</a:t>
            </a:r>
          </a:p>
          <a:p>
            <a:r>
              <a:rPr lang="en-GB" dirty="0" smtClean="0"/>
              <a:t>21 May 2015 - Lisbon</a:t>
            </a:r>
            <a:endParaRPr lang="en-GB" dirty="0"/>
          </a:p>
        </p:txBody>
      </p:sp>
    </p:spTree>
    <p:extLst>
      <p:ext uri="{BB962C8B-B14F-4D97-AF65-F5344CB8AC3E}">
        <p14:creationId xmlns:p14="http://schemas.microsoft.com/office/powerpoint/2010/main" val="28628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5"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dirty="0" smtClean="0"/>
              <a:t>EGI BEP – Business Track – EGI Conf’15</a:t>
            </a:r>
          </a:p>
          <a:p>
            <a:r>
              <a:rPr lang="en-GB" dirty="0" smtClean="0"/>
              <a:t>21 May 2015 - Lisbon</a:t>
            </a:r>
            <a:endParaRPr lang="en-GB" dirty="0"/>
          </a:p>
        </p:txBody>
      </p:sp>
    </p:spTree>
    <p:extLst>
      <p:ext uri="{BB962C8B-B14F-4D97-AF65-F5344CB8AC3E}">
        <p14:creationId xmlns:p14="http://schemas.microsoft.com/office/powerpoint/2010/main" val="4184082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9" name="Footer Placeholder 6"/>
          <p:cNvSpPr>
            <a:spLocks noGrp="1"/>
          </p:cNvSpPr>
          <p:nvPr>
            <p:ph type="ftr" sz="quarter" idx="10"/>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dirty="0" smtClean="0"/>
              <a:t>EGI BEP – Business Track – EGI Conf’15</a:t>
            </a:r>
          </a:p>
          <a:p>
            <a:r>
              <a:rPr lang="en-GB" dirty="0" smtClean="0"/>
              <a:t>21 May 2015 - Lisbon</a:t>
            </a:r>
            <a:endParaRPr lang="en-GB" dirty="0"/>
          </a:p>
        </p:txBody>
      </p:sp>
    </p:spTree>
    <p:extLst>
      <p:ext uri="{BB962C8B-B14F-4D97-AF65-F5344CB8AC3E}">
        <p14:creationId xmlns:p14="http://schemas.microsoft.com/office/powerpoint/2010/main" val="46986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1412776"/>
            <a:ext cx="8075612"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6"/>
          <p:cNvSpPr>
            <a:spLocks noGrp="1"/>
          </p:cNvSpPr>
          <p:nvPr>
            <p:ph type="ftr" sz="quarter" idx="10"/>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dirty="0" smtClean="0"/>
              <a:t>EGI BEP – Business Track – EGI Conf’15</a:t>
            </a:r>
          </a:p>
          <a:p>
            <a:r>
              <a:rPr lang="en-GB" dirty="0" smtClean="0"/>
              <a:t>21 May 2015 - Lisbon</a:t>
            </a:r>
            <a:endParaRPr lang="en-GB" dirty="0"/>
          </a:p>
        </p:txBody>
      </p:sp>
      <p:sp>
        <p:nvSpPr>
          <p:cNvPr id="9"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Tree>
    <p:extLst>
      <p:ext uri="{BB962C8B-B14F-4D97-AF65-F5344CB8AC3E}">
        <p14:creationId xmlns:p14="http://schemas.microsoft.com/office/powerpoint/2010/main" val="293177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 Id="rId6" Type="http://schemas.openxmlformats.org/officeDocument/2006/relationships/hyperlink" Target="http://creativecommons.org/licenses/by/4.0/" TargetMode="External"/><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49234" cy="253916"/>
          </a:xfrm>
          <a:prstGeom prst="rect">
            <a:avLst/>
          </a:prstGeom>
          <a:noFill/>
        </p:spPr>
        <p:txBody>
          <a:bodyPr wrap="none" rtlCol="0">
            <a:spAutoFit/>
          </a:bodyPr>
          <a:lstStyle/>
          <a:p>
            <a:fld id="{372553E7-13AD-41CB-B8D3-4C5279D6D1DB}" type="slidenum">
              <a:rPr lang="nl-NL" sz="105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dirty="0" smtClean="0"/>
              <a:t>EGI BEP – Business Track – EGI Conf’15</a:t>
            </a:r>
          </a:p>
          <a:p>
            <a:r>
              <a:rPr lang="en-GB" dirty="0" smtClean="0"/>
              <a:t>21 May 2015 - Lisbon</a:t>
            </a:r>
            <a:endParaRPr lang="en-GB" dirty="0"/>
          </a:p>
        </p:txBody>
      </p:sp>
      <p:sp>
        <p:nvSpPr>
          <p:cNvPr id="9" name="Tekstvak 21"/>
          <p:cNvSpPr txBox="1"/>
          <p:nvPr/>
        </p:nvSpPr>
        <p:spPr>
          <a:xfrm>
            <a:off x="113015" y="6487452"/>
            <a:ext cx="851155" cy="253916"/>
          </a:xfrm>
          <a:prstGeom prst="rect">
            <a:avLst/>
          </a:prstGeom>
          <a:noFill/>
        </p:spPr>
        <p:txBody>
          <a:bodyPr wrap="none" rtlCol="0">
            <a:spAutoFit/>
          </a:bodyPr>
          <a:lstStyle/>
          <a:p>
            <a:r>
              <a:rPr lang="nl-NL" sz="1050" b="1" dirty="0" smtClean="0">
                <a:solidFill>
                  <a:schemeClr val="bg1"/>
                </a:solidFill>
                <a:latin typeface="Segoe UI" pitchFamily="34" charset="0"/>
                <a:cs typeface="Segoe UI" pitchFamily="34" charset="0"/>
              </a:rPr>
              <a:t>10/11/2015</a:t>
            </a:r>
            <a:endParaRPr lang="nl-NL" sz="105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 id="2147483688" r:id="rId4"/>
  </p:sldLayoutIdLst>
  <p:timing>
    <p:tnLst>
      <p:par>
        <p:cT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7411" y="4005635"/>
            <a:ext cx="5689178" cy="431477"/>
          </a:xfrm>
        </p:spPr>
        <p:txBody>
          <a:bodyPr/>
          <a:lstStyle/>
          <a:p>
            <a:r>
              <a:rPr lang="pl-PL" dirty="0" smtClean="0"/>
              <a:t>ACC Cyfronet AGH, Poland</a:t>
            </a:r>
            <a:endParaRPr lang="en-GB" dirty="0"/>
          </a:p>
        </p:txBody>
      </p:sp>
      <p:sp>
        <p:nvSpPr>
          <p:cNvPr id="3" name="Title 2"/>
          <p:cNvSpPr>
            <a:spLocks noGrp="1"/>
          </p:cNvSpPr>
          <p:nvPr>
            <p:ph type="ctrTitle"/>
          </p:nvPr>
        </p:nvSpPr>
        <p:spPr/>
        <p:txBody>
          <a:bodyPr>
            <a:normAutofit/>
          </a:bodyPr>
          <a:lstStyle/>
          <a:p>
            <a:r>
              <a:rPr lang="en-GB" dirty="0"/>
              <a:t>Pay-for-Use </a:t>
            </a:r>
            <a:r>
              <a:rPr lang="en-GB" dirty="0" smtClean="0"/>
              <a:t>Demo</a:t>
            </a:r>
            <a:endParaRPr lang="en-GB" dirty="0"/>
          </a:p>
        </p:txBody>
      </p:sp>
      <p:sp>
        <p:nvSpPr>
          <p:cNvPr id="4" name="Subtitle 3"/>
          <p:cNvSpPr>
            <a:spLocks noGrp="1"/>
          </p:cNvSpPr>
          <p:nvPr>
            <p:ph type="subTitle" idx="1"/>
          </p:nvPr>
        </p:nvSpPr>
        <p:spPr/>
        <p:txBody>
          <a:bodyPr/>
          <a:lstStyle/>
          <a:p>
            <a:r>
              <a:rPr lang="pl-PL" dirty="0" smtClean="0"/>
              <a:t>Roksana Dobrzańska, </a:t>
            </a:r>
            <a:br>
              <a:rPr lang="pl-PL" dirty="0" smtClean="0"/>
            </a:br>
            <a:r>
              <a:rPr lang="pl-PL" dirty="0" smtClean="0"/>
              <a:t>Tomasz Szepieniec</a:t>
            </a:r>
            <a:endParaRPr lang="en-GB" dirty="0"/>
          </a:p>
        </p:txBody>
      </p:sp>
    </p:spTree>
    <p:extLst>
      <p:ext uri="{BB962C8B-B14F-4D97-AF65-F5344CB8AC3E}">
        <p14:creationId xmlns:p14="http://schemas.microsoft.com/office/powerpoint/2010/main" val="3087804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1547664" y="188640"/>
            <a:ext cx="7344816" cy="850106"/>
          </a:xfrm>
        </p:spPr>
        <p:txBody>
          <a:bodyPr>
            <a:noAutofit/>
          </a:bodyPr>
          <a:lstStyle/>
          <a:p>
            <a:r>
              <a:rPr lang="en-US" sz="2900" dirty="0"/>
              <a:t>Pay-for-Use PoC: </a:t>
            </a:r>
            <a:r>
              <a:rPr lang="en-US" sz="2900" dirty="0" smtClean="0"/>
              <a:t/>
            </a:r>
            <a:br>
              <a:rPr lang="en-US" sz="2900" dirty="0" smtClean="0"/>
            </a:br>
            <a:r>
              <a:rPr lang="en-US" sz="2900" dirty="0" smtClean="0"/>
              <a:t>Initial Business Scenario</a:t>
            </a:r>
            <a:endParaRPr lang="en-GB" sz="2900" dirty="0" smtClean="0"/>
          </a:p>
        </p:txBody>
      </p:sp>
      <p:grpSp>
        <p:nvGrpSpPr>
          <p:cNvPr id="12296" name="Group 12295"/>
          <p:cNvGrpSpPr/>
          <p:nvPr/>
        </p:nvGrpSpPr>
        <p:grpSpPr>
          <a:xfrm>
            <a:off x="179512" y="2708920"/>
            <a:ext cx="2016224" cy="1872208"/>
            <a:chOff x="179512" y="2708920"/>
            <a:chExt cx="2016224" cy="1872208"/>
          </a:xfrm>
        </p:grpSpPr>
        <p:pic>
          <p:nvPicPr>
            <p:cNvPr id="4" name="Picture 3"/>
            <p:cNvPicPr>
              <a:picLocks noChangeAspect="1"/>
            </p:cNvPicPr>
            <p:nvPr/>
          </p:nvPicPr>
          <p:blipFill>
            <a:blip r:embed="rId3"/>
            <a:stretch>
              <a:fillRect/>
            </a:stretch>
          </p:blipFill>
          <p:spPr>
            <a:xfrm>
              <a:off x="179512" y="2708920"/>
              <a:ext cx="2016224" cy="1512168"/>
            </a:xfrm>
            <a:prstGeom prst="rect">
              <a:avLst/>
            </a:prstGeom>
          </p:spPr>
        </p:pic>
        <p:sp>
          <p:nvSpPr>
            <p:cNvPr id="5" name="TextBox 4"/>
            <p:cNvSpPr txBox="1"/>
            <p:nvPr/>
          </p:nvSpPr>
          <p:spPr>
            <a:xfrm>
              <a:off x="611560" y="4211796"/>
              <a:ext cx="1296144" cy="369332"/>
            </a:xfrm>
            <a:prstGeom prst="rect">
              <a:avLst/>
            </a:prstGeom>
            <a:noFill/>
          </p:spPr>
          <p:txBody>
            <a:bodyPr wrap="square" rtlCol="0">
              <a:spAutoFit/>
            </a:bodyPr>
            <a:lstStyle/>
            <a:p>
              <a:r>
                <a:rPr lang="en-US" b="1" dirty="0" smtClean="0">
                  <a:solidFill>
                    <a:schemeClr val="accent1">
                      <a:lumMod val="75000"/>
                    </a:schemeClr>
                  </a:solidFill>
                </a:rPr>
                <a:t>Customer</a:t>
              </a:r>
              <a:endParaRPr lang="en-US" b="1" dirty="0">
                <a:solidFill>
                  <a:schemeClr val="accent1">
                    <a:lumMod val="75000"/>
                  </a:schemeClr>
                </a:solidFill>
              </a:endParaRPr>
            </a:p>
          </p:txBody>
        </p:sp>
      </p:grpSp>
      <p:grpSp>
        <p:nvGrpSpPr>
          <p:cNvPr id="12295" name="Group 12294"/>
          <p:cNvGrpSpPr/>
          <p:nvPr/>
        </p:nvGrpSpPr>
        <p:grpSpPr>
          <a:xfrm>
            <a:off x="3707904" y="1052736"/>
            <a:ext cx="1296144" cy="1798459"/>
            <a:chOff x="3707904" y="1052736"/>
            <a:chExt cx="1296144" cy="1798459"/>
          </a:xfrm>
        </p:grpSpPr>
        <p:pic>
          <p:nvPicPr>
            <p:cNvPr id="6" name="Picture 5"/>
            <p:cNvPicPr>
              <a:picLocks noChangeAspect="1"/>
            </p:cNvPicPr>
            <p:nvPr/>
          </p:nvPicPr>
          <p:blipFill>
            <a:blip r:embed="rId4"/>
            <a:stretch>
              <a:fillRect/>
            </a:stretch>
          </p:blipFill>
          <p:spPr>
            <a:xfrm>
              <a:off x="3738240" y="1052736"/>
              <a:ext cx="1193800" cy="1193800"/>
            </a:xfrm>
            <a:prstGeom prst="rect">
              <a:avLst/>
            </a:prstGeom>
          </p:spPr>
        </p:pic>
        <p:sp>
          <p:nvSpPr>
            <p:cNvPr id="12" name="TextBox 11"/>
            <p:cNvSpPr txBox="1"/>
            <p:nvPr/>
          </p:nvSpPr>
          <p:spPr>
            <a:xfrm>
              <a:off x="3707904" y="2204864"/>
              <a:ext cx="1296144" cy="646331"/>
            </a:xfrm>
            <a:prstGeom prst="rect">
              <a:avLst/>
            </a:prstGeom>
            <a:noFill/>
          </p:spPr>
          <p:txBody>
            <a:bodyPr wrap="square" rtlCol="0">
              <a:spAutoFit/>
            </a:bodyPr>
            <a:lstStyle/>
            <a:p>
              <a:pPr algn="ctr"/>
              <a:r>
                <a:rPr lang="en-US" b="1" dirty="0" smtClean="0">
                  <a:solidFill>
                    <a:schemeClr val="accent1">
                      <a:lumMod val="75000"/>
                    </a:schemeClr>
                  </a:solidFill>
                </a:rPr>
                <a:t>Service / Price List</a:t>
              </a:r>
              <a:endParaRPr lang="en-US" b="1" dirty="0">
                <a:solidFill>
                  <a:schemeClr val="accent1">
                    <a:lumMod val="75000"/>
                  </a:schemeClr>
                </a:solidFill>
              </a:endParaRPr>
            </a:p>
          </p:txBody>
        </p:sp>
      </p:grpSp>
      <p:grpSp>
        <p:nvGrpSpPr>
          <p:cNvPr id="12297" name="Group 12296"/>
          <p:cNvGrpSpPr/>
          <p:nvPr/>
        </p:nvGrpSpPr>
        <p:grpSpPr>
          <a:xfrm>
            <a:off x="6948264" y="2564904"/>
            <a:ext cx="2088232" cy="1953508"/>
            <a:chOff x="6948264" y="2564904"/>
            <a:chExt cx="2088232" cy="1953508"/>
          </a:xfrm>
        </p:grpSpPr>
        <p:pic>
          <p:nvPicPr>
            <p:cNvPr id="8" name="Picture 7"/>
            <p:cNvPicPr>
              <a:picLocks noChangeAspect="1"/>
            </p:cNvPicPr>
            <p:nvPr/>
          </p:nvPicPr>
          <p:blipFill>
            <a:blip r:embed="rId5"/>
            <a:stretch>
              <a:fillRect/>
            </a:stretch>
          </p:blipFill>
          <p:spPr>
            <a:xfrm>
              <a:off x="7047656" y="2564904"/>
              <a:ext cx="1772816" cy="1772816"/>
            </a:xfrm>
            <a:prstGeom prst="rect">
              <a:avLst/>
            </a:prstGeom>
          </p:spPr>
        </p:pic>
        <p:sp>
          <p:nvSpPr>
            <p:cNvPr id="14" name="TextBox 13"/>
            <p:cNvSpPr txBox="1"/>
            <p:nvPr/>
          </p:nvSpPr>
          <p:spPr>
            <a:xfrm>
              <a:off x="6948264" y="4149080"/>
              <a:ext cx="2088232" cy="369332"/>
            </a:xfrm>
            <a:prstGeom prst="rect">
              <a:avLst/>
            </a:prstGeom>
            <a:noFill/>
          </p:spPr>
          <p:txBody>
            <a:bodyPr wrap="square" rtlCol="0">
              <a:spAutoFit/>
            </a:bodyPr>
            <a:lstStyle/>
            <a:p>
              <a:r>
                <a:rPr lang="en-US" b="1" dirty="0" smtClean="0">
                  <a:solidFill>
                    <a:schemeClr val="accent1">
                      <a:lumMod val="75000"/>
                    </a:schemeClr>
                  </a:solidFill>
                </a:rPr>
                <a:t>Service Provider</a:t>
              </a:r>
              <a:endParaRPr lang="en-US" b="1" dirty="0">
                <a:solidFill>
                  <a:schemeClr val="accent1">
                    <a:lumMod val="75000"/>
                  </a:schemeClr>
                </a:solidFill>
              </a:endParaRPr>
            </a:p>
          </p:txBody>
        </p:sp>
      </p:grpSp>
      <p:grpSp>
        <p:nvGrpSpPr>
          <p:cNvPr id="12298" name="Group 12297"/>
          <p:cNvGrpSpPr/>
          <p:nvPr/>
        </p:nvGrpSpPr>
        <p:grpSpPr>
          <a:xfrm>
            <a:off x="3203848" y="4653136"/>
            <a:ext cx="2376264" cy="1584176"/>
            <a:chOff x="3203848" y="4437112"/>
            <a:chExt cx="2376264" cy="1584176"/>
          </a:xfrm>
        </p:grpSpPr>
        <p:pic>
          <p:nvPicPr>
            <p:cNvPr id="9" name="Picture 8"/>
            <p:cNvPicPr>
              <a:picLocks noChangeAspect="1"/>
            </p:cNvPicPr>
            <p:nvPr/>
          </p:nvPicPr>
          <p:blipFill>
            <a:blip r:embed="rId6"/>
            <a:stretch>
              <a:fillRect/>
            </a:stretch>
          </p:blipFill>
          <p:spPr>
            <a:xfrm>
              <a:off x="3514948" y="4437112"/>
              <a:ext cx="1705124" cy="1277197"/>
            </a:xfrm>
            <a:prstGeom prst="rect">
              <a:avLst/>
            </a:prstGeom>
          </p:spPr>
        </p:pic>
        <p:sp>
          <p:nvSpPr>
            <p:cNvPr id="16" name="TextBox 15"/>
            <p:cNvSpPr txBox="1"/>
            <p:nvPr/>
          </p:nvSpPr>
          <p:spPr>
            <a:xfrm>
              <a:off x="3203848" y="5651956"/>
              <a:ext cx="2376264" cy="369332"/>
            </a:xfrm>
            <a:prstGeom prst="rect">
              <a:avLst/>
            </a:prstGeom>
            <a:noFill/>
          </p:spPr>
          <p:txBody>
            <a:bodyPr wrap="square" rtlCol="0">
              <a:spAutoFit/>
            </a:bodyPr>
            <a:lstStyle/>
            <a:p>
              <a:r>
                <a:rPr lang="en-US" b="1" dirty="0" smtClean="0">
                  <a:solidFill>
                    <a:schemeClr val="accent1">
                      <a:lumMod val="75000"/>
                    </a:schemeClr>
                  </a:solidFill>
                </a:rPr>
                <a:t>Virtual Organization</a:t>
              </a:r>
              <a:endParaRPr lang="en-US" b="1" dirty="0">
                <a:solidFill>
                  <a:schemeClr val="accent1">
                    <a:lumMod val="75000"/>
                  </a:schemeClr>
                </a:solidFill>
              </a:endParaRPr>
            </a:p>
          </p:txBody>
        </p:sp>
      </p:grpSp>
      <p:cxnSp>
        <p:nvCxnSpPr>
          <p:cNvPr id="19" name="Straight Arrow Connector 18"/>
          <p:cNvCxnSpPr>
            <a:stCxn id="4" idx="0"/>
            <a:endCxn id="6" idx="1"/>
          </p:cNvCxnSpPr>
          <p:nvPr/>
        </p:nvCxnSpPr>
        <p:spPr>
          <a:xfrm flipV="1">
            <a:off x="1187624" y="1649636"/>
            <a:ext cx="2550616" cy="105928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a:off x="4499992" y="3429000"/>
            <a:ext cx="2680146" cy="120182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4" idx="3"/>
            <a:endCxn id="9" idx="0"/>
          </p:cNvCxnSpPr>
          <p:nvPr/>
        </p:nvCxnSpPr>
        <p:spPr>
          <a:xfrm>
            <a:off x="2195736" y="3465004"/>
            <a:ext cx="2171774" cy="1188132"/>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8" idx="0"/>
            <a:endCxn id="6" idx="3"/>
          </p:cNvCxnSpPr>
          <p:nvPr/>
        </p:nvCxnSpPr>
        <p:spPr>
          <a:xfrm flipH="1" flipV="1">
            <a:off x="4932040" y="1649636"/>
            <a:ext cx="3002024" cy="915268"/>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084168" y="1722294"/>
            <a:ext cx="2088232" cy="307777"/>
          </a:xfrm>
          <a:prstGeom prst="rect">
            <a:avLst/>
          </a:prstGeom>
          <a:noFill/>
        </p:spPr>
        <p:txBody>
          <a:bodyPr wrap="square" rtlCol="0">
            <a:spAutoFit/>
          </a:bodyPr>
          <a:lstStyle/>
          <a:p>
            <a:r>
              <a:rPr lang="en-US" sz="1400" dirty="0" smtClean="0"/>
              <a:t>1. Publishes Services</a:t>
            </a:r>
            <a:endParaRPr lang="en-US" sz="1400" dirty="0"/>
          </a:p>
        </p:txBody>
      </p:sp>
      <p:sp>
        <p:nvSpPr>
          <p:cNvPr id="45" name="TextBox 44"/>
          <p:cNvSpPr txBox="1"/>
          <p:nvPr/>
        </p:nvSpPr>
        <p:spPr>
          <a:xfrm>
            <a:off x="1691680" y="1772816"/>
            <a:ext cx="1152128" cy="307777"/>
          </a:xfrm>
          <a:prstGeom prst="rect">
            <a:avLst/>
          </a:prstGeom>
          <a:noFill/>
        </p:spPr>
        <p:txBody>
          <a:bodyPr wrap="square" rtlCol="0">
            <a:spAutoFit/>
          </a:bodyPr>
          <a:lstStyle/>
          <a:p>
            <a:r>
              <a:rPr lang="en-US" sz="1400" dirty="0" smtClean="0"/>
              <a:t>2. Searches</a:t>
            </a:r>
            <a:endParaRPr lang="en-US" sz="1400" dirty="0"/>
          </a:p>
        </p:txBody>
      </p:sp>
      <p:sp>
        <p:nvSpPr>
          <p:cNvPr id="46" name="TextBox 45"/>
          <p:cNvSpPr txBox="1"/>
          <p:nvPr/>
        </p:nvSpPr>
        <p:spPr>
          <a:xfrm>
            <a:off x="3347864" y="2924944"/>
            <a:ext cx="2592288" cy="307777"/>
          </a:xfrm>
          <a:prstGeom prst="rect">
            <a:avLst/>
          </a:prstGeom>
          <a:noFill/>
        </p:spPr>
        <p:txBody>
          <a:bodyPr wrap="square" rtlCol="0">
            <a:spAutoFit/>
          </a:bodyPr>
          <a:lstStyle/>
          <a:p>
            <a:r>
              <a:rPr lang="en-US" sz="1400" dirty="0" smtClean="0"/>
              <a:t>3. Selects / Submits Request</a:t>
            </a:r>
            <a:endParaRPr lang="en-US" sz="1400" dirty="0"/>
          </a:p>
        </p:txBody>
      </p:sp>
      <p:sp>
        <p:nvSpPr>
          <p:cNvPr id="47" name="TextBox 46"/>
          <p:cNvSpPr txBox="1"/>
          <p:nvPr/>
        </p:nvSpPr>
        <p:spPr>
          <a:xfrm>
            <a:off x="3275856" y="3337247"/>
            <a:ext cx="2736304" cy="307777"/>
          </a:xfrm>
          <a:prstGeom prst="rect">
            <a:avLst/>
          </a:prstGeom>
          <a:noFill/>
        </p:spPr>
        <p:txBody>
          <a:bodyPr wrap="square" rtlCol="0">
            <a:spAutoFit/>
          </a:bodyPr>
          <a:lstStyle/>
          <a:p>
            <a:pPr algn="ctr"/>
            <a:r>
              <a:rPr lang="en-US" sz="1400" dirty="0" smtClean="0"/>
              <a:t>4. Agrees SLA</a:t>
            </a:r>
            <a:endParaRPr lang="en-US" sz="1400" dirty="0"/>
          </a:p>
        </p:txBody>
      </p:sp>
      <p:sp>
        <p:nvSpPr>
          <p:cNvPr id="48" name="TextBox 47"/>
          <p:cNvSpPr txBox="1"/>
          <p:nvPr/>
        </p:nvSpPr>
        <p:spPr>
          <a:xfrm>
            <a:off x="5796136" y="3985900"/>
            <a:ext cx="1224136" cy="523220"/>
          </a:xfrm>
          <a:prstGeom prst="rect">
            <a:avLst/>
          </a:prstGeom>
          <a:noFill/>
        </p:spPr>
        <p:txBody>
          <a:bodyPr wrap="square" rtlCol="0">
            <a:spAutoFit/>
          </a:bodyPr>
          <a:lstStyle/>
          <a:p>
            <a:r>
              <a:rPr lang="en-US" sz="1400" dirty="0" smtClean="0"/>
              <a:t>7. Allocates</a:t>
            </a:r>
          </a:p>
          <a:p>
            <a:r>
              <a:rPr lang="en-US" sz="1400" dirty="0" smtClean="0"/>
              <a:t>Capacity</a:t>
            </a:r>
            <a:endParaRPr lang="en-US" sz="1400" dirty="0"/>
          </a:p>
        </p:txBody>
      </p:sp>
      <p:sp>
        <p:nvSpPr>
          <p:cNvPr id="49" name="TextBox 48"/>
          <p:cNvSpPr txBox="1"/>
          <p:nvPr/>
        </p:nvSpPr>
        <p:spPr>
          <a:xfrm>
            <a:off x="2195736" y="4057327"/>
            <a:ext cx="1512168" cy="523220"/>
          </a:xfrm>
          <a:prstGeom prst="rect">
            <a:avLst/>
          </a:prstGeom>
          <a:noFill/>
        </p:spPr>
        <p:txBody>
          <a:bodyPr wrap="square" rtlCol="0">
            <a:spAutoFit/>
          </a:bodyPr>
          <a:lstStyle/>
          <a:p>
            <a:r>
              <a:rPr lang="en-US" sz="1400" dirty="0" smtClean="0"/>
              <a:t>8. Adds Users / 9. Uses Services</a:t>
            </a:r>
            <a:endParaRPr lang="en-US" sz="1400" dirty="0"/>
          </a:p>
        </p:txBody>
      </p:sp>
      <p:sp>
        <p:nvSpPr>
          <p:cNvPr id="53" name="TextBox 52"/>
          <p:cNvSpPr txBox="1"/>
          <p:nvPr/>
        </p:nvSpPr>
        <p:spPr>
          <a:xfrm>
            <a:off x="7524328" y="5867980"/>
            <a:ext cx="936104" cy="369332"/>
          </a:xfrm>
          <a:prstGeom prst="rect">
            <a:avLst/>
          </a:prstGeom>
          <a:noFill/>
        </p:spPr>
        <p:txBody>
          <a:bodyPr wrap="square" rtlCol="0">
            <a:spAutoFit/>
          </a:bodyPr>
          <a:lstStyle/>
          <a:p>
            <a:r>
              <a:rPr lang="en-US" b="1" dirty="0" smtClean="0">
                <a:solidFill>
                  <a:schemeClr val="accent1">
                    <a:lumMod val="75000"/>
                  </a:schemeClr>
                </a:solidFill>
              </a:rPr>
              <a:t>Broker</a:t>
            </a:r>
            <a:endParaRPr lang="en-US" b="1" dirty="0">
              <a:solidFill>
                <a:schemeClr val="accent1">
                  <a:lumMod val="75000"/>
                </a:schemeClr>
              </a:solidFill>
            </a:endParaRPr>
          </a:p>
        </p:txBody>
      </p:sp>
      <p:pic>
        <p:nvPicPr>
          <p:cNvPr id="12301" name="Picture 12300"/>
          <p:cNvPicPr>
            <a:picLocks noChangeAspect="1"/>
          </p:cNvPicPr>
          <p:nvPr/>
        </p:nvPicPr>
        <p:blipFill>
          <a:blip r:embed="rId7"/>
          <a:stretch>
            <a:fillRect/>
          </a:stretch>
        </p:blipFill>
        <p:spPr>
          <a:xfrm>
            <a:off x="7524328" y="5157192"/>
            <a:ext cx="905520" cy="833512"/>
          </a:xfrm>
          <a:prstGeom prst="rect">
            <a:avLst/>
          </a:prstGeom>
        </p:spPr>
      </p:pic>
      <p:cxnSp>
        <p:nvCxnSpPr>
          <p:cNvPr id="55" name="Straight Arrow Connector 54"/>
          <p:cNvCxnSpPr>
            <a:stCxn id="14" idx="2"/>
            <a:endCxn id="12301" idx="0"/>
          </p:cNvCxnSpPr>
          <p:nvPr/>
        </p:nvCxnSpPr>
        <p:spPr>
          <a:xfrm flipH="1">
            <a:off x="7977088" y="4518412"/>
            <a:ext cx="15292" cy="63878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6444208" y="4581128"/>
            <a:ext cx="1584176" cy="523220"/>
          </a:xfrm>
          <a:prstGeom prst="rect">
            <a:avLst/>
          </a:prstGeom>
          <a:noFill/>
        </p:spPr>
        <p:txBody>
          <a:bodyPr wrap="square" rtlCol="0">
            <a:spAutoFit/>
          </a:bodyPr>
          <a:lstStyle/>
          <a:p>
            <a:r>
              <a:rPr lang="en-US" sz="1400" dirty="0" smtClean="0"/>
              <a:t>5. Informs About New Customer</a:t>
            </a:r>
            <a:endParaRPr lang="en-US" sz="1400" dirty="0"/>
          </a:p>
        </p:txBody>
      </p:sp>
      <p:cxnSp>
        <p:nvCxnSpPr>
          <p:cNvPr id="63" name="Straight Arrow Connector 62"/>
          <p:cNvCxnSpPr>
            <a:stCxn id="12301" idx="1"/>
            <a:endCxn id="9" idx="3"/>
          </p:cNvCxnSpPr>
          <p:nvPr/>
        </p:nvCxnSpPr>
        <p:spPr>
          <a:xfrm flipH="1" flipV="1">
            <a:off x="5220072" y="5291735"/>
            <a:ext cx="2304256" cy="282213"/>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5796136" y="5497487"/>
            <a:ext cx="1440160" cy="307777"/>
          </a:xfrm>
          <a:prstGeom prst="rect">
            <a:avLst/>
          </a:prstGeom>
          <a:noFill/>
        </p:spPr>
        <p:txBody>
          <a:bodyPr wrap="square" rtlCol="0">
            <a:spAutoFit/>
          </a:bodyPr>
          <a:lstStyle/>
          <a:p>
            <a:r>
              <a:rPr lang="en-US" sz="1400" dirty="0" smtClean="0"/>
              <a:t>6. Informs VO</a:t>
            </a:r>
            <a:endParaRPr lang="en-US" sz="1400" dirty="0"/>
          </a:p>
        </p:txBody>
      </p:sp>
      <p:cxnSp>
        <p:nvCxnSpPr>
          <p:cNvPr id="35" name="Straight Arrow Connector 34"/>
          <p:cNvCxnSpPr/>
          <p:nvPr/>
        </p:nvCxnSpPr>
        <p:spPr>
          <a:xfrm>
            <a:off x="2411760" y="3212976"/>
            <a:ext cx="4608512"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2627784" y="3553852"/>
            <a:ext cx="3960440" cy="307777"/>
          </a:xfrm>
          <a:prstGeom prst="rect">
            <a:avLst/>
          </a:prstGeom>
          <a:noFill/>
        </p:spPr>
        <p:txBody>
          <a:bodyPr wrap="square" rtlCol="0">
            <a:spAutoFit/>
          </a:bodyPr>
          <a:lstStyle/>
          <a:p>
            <a:pPr algn="ctr"/>
            <a:r>
              <a:rPr lang="en-US" sz="1400" dirty="0" smtClean="0"/>
              <a:t>10. Provides Invoice &amp; Reports</a:t>
            </a:r>
          </a:p>
        </p:txBody>
      </p:sp>
      <p:cxnSp>
        <p:nvCxnSpPr>
          <p:cNvPr id="39" name="Straight Arrow Connector 38"/>
          <p:cNvCxnSpPr/>
          <p:nvPr/>
        </p:nvCxnSpPr>
        <p:spPr>
          <a:xfrm flipH="1">
            <a:off x="2411760" y="3356992"/>
            <a:ext cx="4536504"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2555776" y="2708920"/>
            <a:ext cx="3960440" cy="307777"/>
          </a:xfrm>
          <a:prstGeom prst="rect">
            <a:avLst/>
          </a:prstGeom>
          <a:noFill/>
        </p:spPr>
        <p:txBody>
          <a:bodyPr wrap="square" rtlCol="0">
            <a:spAutoFit/>
          </a:bodyPr>
          <a:lstStyle/>
          <a:p>
            <a:pPr algn="ctr"/>
            <a:r>
              <a:rPr lang="en-US" sz="1400" dirty="0" smtClean="0"/>
              <a:t>11. Makes payment</a:t>
            </a:r>
            <a:endParaRPr lang="en-US" sz="1400" dirty="0"/>
          </a:p>
        </p:txBody>
      </p:sp>
      <p:sp>
        <p:nvSpPr>
          <p:cNvPr id="3" name="Footer Placeholder 2"/>
          <p:cNvSpPr>
            <a:spLocks noGrp="1"/>
          </p:cNvSpPr>
          <p:nvPr>
            <p:ph type="ftr" sz="quarter" idx="10"/>
          </p:nvPr>
        </p:nvSpPr>
        <p:spPr/>
        <p:txBody>
          <a:bodyPr/>
          <a:lstStyle/>
          <a:p>
            <a:r>
              <a:rPr lang="en-GB" dirty="0"/>
              <a:t>EGI Business Development – Innovating with SMEs Session – EGI Conf’15</a:t>
            </a:r>
          </a:p>
          <a:p>
            <a:r>
              <a:rPr lang="en-GB" dirty="0"/>
              <a:t>10 Nov 2015 - Bari</a:t>
            </a:r>
          </a:p>
        </p:txBody>
      </p:sp>
    </p:spTree>
    <p:extLst>
      <p:ext uri="{BB962C8B-B14F-4D97-AF65-F5344CB8AC3E}">
        <p14:creationId xmlns:p14="http://schemas.microsoft.com/office/powerpoint/2010/main" val="2380564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1547664" y="188640"/>
            <a:ext cx="7344816" cy="850106"/>
          </a:xfrm>
        </p:spPr>
        <p:txBody>
          <a:bodyPr>
            <a:noAutofit/>
          </a:bodyPr>
          <a:lstStyle/>
          <a:p>
            <a:r>
              <a:rPr lang="en-US" sz="2900" dirty="0"/>
              <a:t>Pay-for-Use PoC: </a:t>
            </a:r>
            <a:r>
              <a:rPr lang="en-US" sz="2900" dirty="0" smtClean="0"/>
              <a:t/>
            </a:r>
            <a:br>
              <a:rPr lang="en-US" sz="2900" dirty="0" smtClean="0"/>
            </a:br>
            <a:r>
              <a:rPr lang="pl-PL" sz="2900" dirty="0" err="1" smtClean="0"/>
              <a:t>Demonstation</a:t>
            </a:r>
            <a:r>
              <a:rPr lang="en-US" sz="2900" dirty="0" smtClean="0"/>
              <a:t> </a:t>
            </a:r>
            <a:r>
              <a:rPr lang="en-US" sz="2900" dirty="0" smtClean="0"/>
              <a:t>Scenario</a:t>
            </a:r>
            <a:endParaRPr lang="en-GB" sz="2900" dirty="0" smtClean="0"/>
          </a:p>
        </p:txBody>
      </p:sp>
      <p:grpSp>
        <p:nvGrpSpPr>
          <p:cNvPr id="12296" name="Group 12295"/>
          <p:cNvGrpSpPr/>
          <p:nvPr/>
        </p:nvGrpSpPr>
        <p:grpSpPr>
          <a:xfrm>
            <a:off x="179512" y="2708920"/>
            <a:ext cx="2016224" cy="1872208"/>
            <a:chOff x="179512" y="2708920"/>
            <a:chExt cx="2016224" cy="1872208"/>
          </a:xfrm>
        </p:grpSpPr>
        <p:pic>
          <p:nvPicPr>
            <p:cNvPr id="4" name="Picture 3"/>
            <p:cNvPicPr>
              <a:picLocks noChangeAspect="1"/>
            </p:cNvPicPr>
            <p:nvPr/>
          </p:nvPicPr>
          <p:blipFill>
            <a:blip r:embed="rId3"/>
            <a:stretch>
              <a:fillRect/>
            </a:stretch>
          </p:blipFill>
          <p:spPr>
            <a:xfrm>
              <a:off x="179512" y="2708920"/>
              <a:ext cx="2016224" cy="1512168"/>
            </a:xfrm>
            <a:prstGeom prst="rect">
              <a:avLst/>
            </a:prstGeom>
          </p:spPr>
        </p:pic>
        <p:sp>
          <p:nvSpPr>
            <p:cNvPr id="5" name="TextBox 4"/>
            <p:cNvSpPr txBox="1"/>
            <p:nvPr/>
          </p:nvSpPr>
          <p:spPr>
            <a:xfrm>
              <a:off x="611560" y="4211796"/>
              <a:ext cx="1296144" cy="369332"/>
            </a:xfrm>
            <a:prstGeom prst="rect">
              <a:avLst/>
            </a:prstGeom>
            <a:noFill/>
          </p:spPr>
          <p:txBody>
            <a:bodyPr wrap="square" rtlCol="0">
              <a:spAutoFit/>
            </a:bodyPr>
            <a:lstStyle/>
            <a:p>
              <a:r>
                <a:rPr lang="en-US" b="1" dirty="0" smtClean="0">
                  <a:solidFill>
                    <a:schemeClr val="accent1">
                      <a:lumMod val="75000"/>
                    </a:schemeClr>
                  </a:solidFill>
                </a:rPr>
                <a:t>Customer</a:t>
              </a:r>
              <a:endParaRPr lang="en-US" b="1" dirty="0">
                <a:solidFill>
                  <a:schemeClr val="accent1">
                    <a:lumMod val="75000"/>
                  </a:schemeClr>
                </a:solidFill>
              </a:endParaRPr>
            </a:p>
          </p:txBody>
        </p:sp>
      </p:grpSp>
      <p:grpSp>
        <p:nvGrpSpPr>
          <p:cNvPr id="12295" name="Group 12294"/>
          <p:cNvGrpSpPr/>
          <p:nvPr/>
        </p:nvGrpSpPr>
        <p:grpSpPr>
          <a:xfrm>
            <a:off x="3491736" y="1052736"/>
            <a:ext cx="2016368" cy="1767681"/>
            <a:chOff x="3491736" y="1052736"/>
            <a:chExt cx="2016368" cy="1767681"/>
          </a:xfrm>
        </p:grpSpPr>
        <p:pic>
          <p:nvPicPr>
            <p:cNvPr id="6" name="Picture 5"/>
            <p:cNvPicPr>
              <a:picLocks noChangeAspect="1"/>
            </p:cNvPicPr>
            <p:nvPr/>
          </p:nvPicPr>
          <p:blipFill>
            <a:blip r:embed="rId4"/>
            <a:stretch>
              <a:fillRect/>
            </a:stretch>
          </p:blipFill>
          <p:spPr>
            <a:xfrm>
              <a:off x="3738240" y="1052736"/>
              <a:ext cx="1193800" cy="1193800"/>
            </a:xfrm>
            <a:prstGeom prst="rect">
              <a:avLst/>
            </a:prstGeom>
          </p:spPr>
        </p:pic>
        <p:sp>
          <p:nvSpPr>
            <p:cNvPr id="12" name="TextBox 11"/>
            <p:cNvSpPr txBox="1"/>
            <p:nvPr/>
          </p:nvSpPr>
          <p:spPr>
            <a:xfrm>
              <a:off x="3491736" y="2204864"/>
              <a:ext cx="2016368" cy="615553"/>
            </a:xfrm>
            <a:prstGeom prst="rect">
              <a:avLst/>
            </a:prstGeom>
            <a:noFill/>
          </p:spPr>
          <p:txBody>
            <a:bodyPr wrap="square" rtlCol="0">
              <a:spAutoFit/>
            </a:bodyPr>
            <a:lstStyle/>
            <a:p>
              <a:pPr algn="ctr"/>
              <a:r>
                <a:rPr lang="en-US" b="1" dirty="0" smtClean="0">
                  <a:solidFill>
                    <a:schemeClr val="accent1">
                      <a:lumMod val="75000"/>
                    </a:schemeClr>
                  </a:solidFill>
                </a:rPr>
                <a:t>Service </a:t>
              </a:r>
              <a:r>
                <a:rPr lang="pl-PL" b="1" dirty="0" err="1" smtClean="0">
                  <a:solidFill>
                    <a:schemeClr val="accent1">
                      <a:lumMod val="75000"/>
                    </a:schemeClr>
                  </a:solidFill>
                </a:rPr>
                <a:t>Offers</a:t>
              </a:r>
              <a:r>
                <a:rPr lang="pl-PL" b="1" dirty="0">
                  <a:solidFill>
                    <a:schemeClr val="accent1">
                      <a:lumMod val="75000"/>
                    </a:schemeClr>
                  </a:solidFill>
                </a:rPr>
                <a:t/>
              </a:r>
              <a:br>
                <a:rPr lang="pl-PL" b="1" dirty="0">
                  <a:solidFill>
                    <a:schemeClr val="accent1">
                      <a:lumMod val="75000"/>
                    </a:schemeClr>
                  </a:solidFill>
                </a:rPr>
              </a:br>
              <a:r>
                <a:rPr lang="pl-PL" sz="1600" b="1" dirty="0" smtClean="0">
                  <a:solidFill>
                    <a:schemeClr val="accent1">
                      <a:lumMod val="75000"/>
                    </a:schemeClr>
                  </a:solidFill>
                </a:rPr>
                <a:t>(</a:t>
              </a:r>
              <a:r>
                <a:rPr lang="pl-PL" sz="1600" b="1" dirty="0" smtClean="0">
                  <a:solidFill>
                    <a:schemeClr val="accent1">
                      <a:lumMod val="75000"/>
                    </a:schemeClr>
                  </a:solidFill>
                </a:rPr>
                <a:t>Resource </a:t>
              </a:r>
              <a:r>
                <a:rPr lang="pl-PL" sz="1600" b="1" dirty="0" err="1" smtClean="0">
                  <a:solidFill>
                    <a:schemeClr val="accent1">
                      <a:lumMod val="75000"/>
                    </a:schemeClr>
                  </a:solidFill>
                </a:rPr>
                <a:t>Pools</a:t>
              </a:r>
              <a:r>
                <a:rPr lang="pl-PL" sz="1600" b="1" dirty="0" smtClean="0">
                  <a:solidFill>
                    <a:schemeClr val="accent1">
                      <a:lumMod val="75000"/>
                    </a:schemeClr>
                  </a:solidFill>
                </a:rPr>
                <a:t>)</a:t>
              </a:r>
              <a:endParaRPr lang="en-US" sz="1600" b="1" dirty="0">
                <a:solidFill>
                  <a:schemeClr val="accent1">
                    <a:lumMod val="75000"/>
                  </a:schemeClr>
                </a:solidFill>
              </a:endParaRPr>
            </a:p>
          </p:txBody>
        </p:sp>
      </p:grpSp>
      <p:grpSp>
        <p:nvGrpSpPr>
          <p:cNvPr id="12297" name="Group 12296"/>
          <p:cNvGrpSpPr/>
          <p:nvPr/>
        </p:nvGrpSpPr>
        <p:grpSpPr>
          <a:xfrm>
            <a:off x="7020273" y="2730611"/>
            <a:ext cx="1944216" cy="1922525"/>
            <a:chOff x="6948263" y="2564904"/>
            <a:chExt cx="2187797" cy="2030452"/>
          </a:xfrm>
        </p:grpSpPr>
        <p:pic>
          <p:nvPicPr>
            <p:cNvPr id="8" name="Picture 7"/>
            <p:cNvPicPr>
              <a:picLocks noChangeAspect="1"/>
            </p:cNvPicPr>
            <p:nvPr/>
          </p:nvPicPr>
          <p:blipFill>
            <a:blip r:embed="rId5"/>
            <a:stretch>
              <a:fillRect/>
            </a:stretch>
          </p:blipFill>
          <p:spPr>
            <a:xfrm>
              <a:off x="7047656" y="2564904"/>
              <a:ext cx="1772816" cy="1772816"/>
            </a:xfrm>
            <a:prstGeom prst="rect">
              <a:avLst/>
            </a:prstGeom>
          </p:spPr>
        </p:pic>
        <p:sp>
          <p:nvSpPr>
            <p:cNvPr id="14" name="TextBox 13"/>
            <p:cNvSpPr txBox="1"/>
            <p:nvPr/>
          </p:nvSpPr>
          <p:spPr>
            <a:xfrm>
              <a:off x="6948263" y="4149080"/>
              <a:ext cx="2187797" cy="446276"/>
            </a:xfrm>
            <a:prstGeom prst="rect">
              <a:avLst/>
            </a:prstGeom>
            <a:noFill/>
          </p:spPr>
          <p:txBody>
            <a:bodyPr wrap="square" rtlCol="0">
              <a:spAutoFit/>
            </a:bodyPr>
            <a:lstStyle/>
            <a:p>
              <a:r>
                <a:rPr lang="en-US" b="1" dirty="0" smtClean="0">
                  <a:solidFill>
                    <a:schemeClr val="accent1">
                      <a:lumMod val="75000"/>
                    </a:schemeClr>
                  </a:solidFill>
                </a:rPr>
                <a:t>Service </a:t>
              </a:r>
              <a:r>
                <a:rPr lang="en-US" b="1" dirty="0" smtClean="0">
                  <a:solidFill>
                    <a:schemeClr val="accent1">
                      <a:lumMod val="75000"/>
                    </a:schemeClr>
                  </a:solidFill>
                </a:rPr>
                <a:t>Provider</a:t>
              </a:r>
              <a:r>
                <a:rPr lang="pl-PL" b="1" dirty="0" smtClean="0">
                  <a:solidFill>
                    <a:schemeClr val="accent1">
                      <a:lumMod val="75000"/>
                    </a:schemeClr>
                  </a:solidFill>
                </a:rPr>
                <a:t>s</a:t>
              </a:r>
              <a:endParaRPr lang="en-US" b="1" dirty="0">
                <a:solidFill>
                  <a:schemeClr val="accent1">
                    <a:lumMod val="75000"/>
                  </a:schemeClr>
                </a:solidFill>
              </a:endParaRPr>
            </a:p>
          </p:txBody>
        </p:sp>
      </p:grpSp>
      <p:cxnSp>
        <p:nvCxnSpPr>
          <p:cNvPr id="19" name="Straight Arrow Connector 18"/>
          <p:cNvCxnSpPr>
            <a:stCxn id="4" idx="0"/>
            <a:endCxn id="6" idx="1"/>
          </p:cNvCxnSpPr>
          <p:nvPr/>
        </p:nvCxnSpPr>
        <p:spPr>
          <a:xfrm flipV="1">
            <a:off x="1187624" y="1649636"/>
            <a:ext cx="2550616" cy="1059284"/>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endCxn id="6" idx="3"/>
          </p:cNvCxnSpPr>
          <p:nvPr/>
        </p:nvCxnSpPr>
        <p:spPr>
          <a:xfrm flipH="1" flipV="1">
            <a:off x="4932040" y="1649636"/>
            <a:ext cx="2304112" cy="937195"/>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5850714" y="1681905"/>
            <a:ext cx="2088232" cy="307777"/>
          </a:xfrm>
          <a:prstGeom prst="rect">
            <a:avLst/>
          </a:prstGeom>
          <a:noFill/>
        </p:spPr>
        <p:txBody>
          <a:bodyPr wrap="square" rtlCol="0">
            <a:spAutoFit/>
          </a:bodyPr>
          <a:lstStyle/>
          <a:p>
            <a:r>
              <a:rPr lang="en-US" sz="1400" dirty="0" smtClean="0"/>
              <a:t>1. Publishes Services</a:t>
            </a:r>
            <a:endParaRPr lang="en-US" sz="1400" dirty="0"/>
          </a:p>
        </p:txBody>
      </p:sp>
      <p:sp>
        <p:nvSpPr>
          <p:cNvPr id="45" name="TextBox 44"/>
          <p:cNvSpPr txBox="1"/>
          <p:nvPr/>
        </p:nvSpPr>
        <p:spPr>
          <a:xfrm>
            <a:off x="1691680" y="1772816"/>
            <a:ext cx="1152128" cy="307777"/>
          </a:xfrm>
          <a:prstGeom prst="rect">
            <a:avLst/>
          </a:prstGeom>
          <a:noFill/>
        </p:spPr>
        <p:txBody>
          <a:bodyPr wrap="square" rtlCol="0">
            <a:spAutoFit/>
          </a:bodyPr>
          <a:lstStyle/>
          <a:p>
            <a:r>
              <a:rPr lang="en-US" sz="1400" dirty="0" smtClean="0"/>
              <a:t>2. Searches</a:t>
            </a:r>
            <a:endParaRPr lang="en-US" sz="1400" dirty="0"/>
          </a:p>
        </p:txBody>
      </p:sp>
      <p:sp>
        <p:nvSpPr>
          <p:cNvPr id="46" name="TextBox 45"/>
          <p:cNvSpPr txBox="1"/>
          <p:nvPr/>
        </p:nvSpPr>
        <p:spPr>
          <a:xfrm>
            <a:off x="3347864" y="3212976"/>
            <a:ext cx="2592288" cy="307777"/>
          </a:xfrm>
          <a:prstGeom prst="rect">
            <a:avLst/>
          </a:prstGeom>
          <a:noFill/>
        </p:spPr>
        <p:txBody>
          <a:bodyPr wrap="square" rtlCol="0">
            <a:spAutoFit/>
          </a:bodyPr>
          <a:lstStyle/>
          <a:p>
            <a:r>
              <a:rPr lang="en-US" sz="1400" dirty="0" smtClean="0"/>
              <a:t>3. Selects / Submits </a:t>
            </a:r>
            <a:r>
              <a:rPr lang="en-US" sz="1400" b="1" dirty="0" smtClean="0"/>
              <a:t>Request</a:t>
            </a:r>
            <a:endParaRPr lang="en-US" sz="1400" b="1" dirty="0"/>
          </a:p>
        </p:txBody>
      </p:sp>
      <p:sp>
        <p:nvSpPr>
          <p:cNvPr id="47" name="TextBox 46"/>
          <p:cNvSpPr txBox="1"/>
          <p:nvPr/>
        </p:nvSpPr>
        <p:spPr>
          <a:xfrm>
            <a:off x="3275856" y="3625279"/>
            <a:ext cx="2736304" cy="307777"/>
          </a:xfrm>
          <a:prstGeom prst="rect">
            <a:avLst/>
          </a:prstGeom>
          <a:noFill/>
        </p:spPr>
        <p:txBody>
          <a:bodyPr wrap="square" rtlCol="0">
            <a:spAutoFit/>
          </a:bodyPr>
          <a:lstStyle/>
          <a:p>
            <a:pPr algn="ctr"/>
            <a:r>
              <a:rPr lang="en-US" sz="1400" dirty="0" smtClean="0"/>
              <a:t>4. Agrees </a:t>
            </a:r>
            <a:r>
              <a:rPr lang="en-US" sz="1400" b="1" dirty="0" smtClean="0"/>
              <a:t>SLA</a:t>
            </a:r>
            <a:endParaRPr lang="en-US" sz="1400" b="1" dirty="0"/>
          </a:p>
        </p:txBody>
      </p:sp>
      <p:sp>
        <p:nvSpPr>
          <p:cNvPr id="53" name="TextBox 52"/>
          <p:cNvSpPr txBox="1"/>
          <p:nvPr/>
        </p:nvSpPr>
        <p:spPr>
          <a:xfrm>
            <a:off x="4003696" y="5244916"/>
            <a:ext cx="936104" cy="369332"/>
          </a:xfrm>
          <a:prstGeom prst="rect">
            <a:avLst/>
          </a:prstGeom>
          <a:noFill/>
        </p:spPr>
        <p:txBody>
          <a:bodyPr wrap="square" rtlCol="0">
            <a:spAutoFit/>
          </a:bodyPr>
          <a:lstStyle/>
          <a:p>
            <a:r>
              <a:rPr lang="en-US" b="1" dirty="0" smtClean="0">
                <a:solidFill>
                  <a:schemeClr val="accent1">
                    <a:lumMod val="75000"/>
                  </a:schemeClr>
                </a:solidFill>
              </a:rPr>
              <a:t>Broker</a:t>
            </a:r>
            <a:endParaRPr lang="en-US" b="1" dirty="0">
              <a:solidFill>
                <a:schemeClr val="accent1">
                  <a:lumMod val="75000"/>
                </a:schemeClr>
              </a:solidFill>
            </a:endParaRPr>
          </a:p>
        </p:txBody>
      </p:sp>
      <p:pic>
        <p:nvPicPr>
          <p:cNvPr id="12301" name="Picture 12300"/>
          <p:cNvPicPr>
            <a:picLocks noChangeAspect="1"/>
          </p:cNvPicPr>
          <p:nvPr/>
        </p:nvPicPr>
        <p:blipFill>
          <a:blip r:embed="rId6"/>
          <a:stretch>
            <a:fillRect/>
          </a:stretch>
        </p:blipFill>
        <p:spPr>
          <a:xfrm>
            <a:off x="4012460" y="4437112"/>
            <a:ext cx="905520" cy="833512"/>
          </a:xfrm>
          <a:prstGeom prst="rect">
            <a:avLst/>
          </a:prstGeom>
        </p:spPr>
      </p:pic>
      <p:sp>
        <p:nvSpPr>
          <p:cNvPr id="60" name="TextBox 59"/>
          <p:cNvSpPr txBox="1"/>
          <p:nvPr/>
        </p:nvSpPr>
        <p:spPr>
          <a:xfrm>
            <a:off x="2699792" y="5624952"/>
            <a:ext cx="3672408" cy="523220"/>
          </a:xfrm>
          <a:prstGeom prst="rect">
            <a:avLst/>
          </a:prstGeom>
          <a:noFill/>
        </p:spPr>
        <p:txBody>
          <a:bodyPr wrap="square" rtlCol="0">
            <a:spAutoFit/>
          </a:bodyPr>
          <a:lstStyle/>
          <a:p>
            <a:pPr algn="ctr"/>
            <a:r>
              <a:rPr lang="pl-PL" sz="1400" dirty="0" err="1" smtClean="0"/>
              <a:t>Facilitates</a:t>
            </a:r>
            <a:r>
              <a:rPr lang="pl-PL" sz="1400" dirty="0" smtClean="0"/>
              <a:t> </a:t>
            </a:r>
            <a:r>
              <a:rPr lang="pl-PL" sz="1400" dirty="0" err="1" smtClean="0"/>
              <a:t>process</a:t>
            </a:r>
            <a:r>
              <a:rPr lang="pl-PL" sz="1400" dirty="0" smtClean="0"/>
              <a:t> and </a:t>
            </a:r>
          </a:p>
          <a:p>
            <a:pPr algn="ctr"/>
            <a:r>
              <a:rPr lang="pl-PL" sz="1400" dirty="0" err="1" smtClean="0"/>
              <a:t>support</a:t>
            </a:r>
            <a:r>
              <a:rPr lang="pl-PL" sz="1400" dirty="0" smtClean="0"/>
              <a:t> </a:t>
            </a:r>
            <a:r>
              <a:rPr lang="pl-PL" sz="1400" dirty="0" err="1" smtClean="0"/>
              <a:t>both</a:t>
            </a:r>
            <a:r>
              <a:rPr lang="pl-PL" sz="1400" dirty="0" smtClean="0"/>
              <a:t> </a:t>
            </a:r>
            <a:r>
              <a:rPr lang="pl-PL" sz="1400" dirty="0" err="1" smtClean="0"/>
              <a:t>Customer</a:t>
            </a:r>
            <a:r>
              <a:rPr lang="pl-PL" sz="1400" dirty="0" smtClean="0"/>
              <a:t> and Service Providers</a:t>
            </a:r>
            <a:endParaRPr lang="en-US" sz="1400" dirty="0"/>
          </a:p>
        </p:txBody>
      </p:sp>
      <p:cxnSp>
        <p:nvCxnSpPr>
          <p:cNvPr id="35" name="Straight Arrow Connector 34"/>
          <p:cNvCxnSpPr/>
          <p:nvPr/>
        </p:nvCxnSpPr>
        <p:spPr>
          <a:xfrm>
            <a:off x="2411760" y="3501008"/>
            <a:ext cx="4608512"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a:off x="2411760" y="3645024"/>
            <a:ext cx="4536504" cy="0"/>
          </a:xfrm>
          <a:prstGeom prst="straightConnector1">
            <a:avLst/>
          </a:prstGeom>
          <a:ln w="31750">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0"/>
          </p:nvPr>
        </p:nvSpPr>
        <p:spPr/>
        <p:txBody>
          <a:bodyPr/>
          <a:lstStyle/>
          <a:p>
            <a:r>
              <a:rPr lang="en-GB" dirty="0"/>
              <a:t>EGI Business Development – Innovating with SMEs Session – EGI Conf’15</a:t>
            </a:r>
          </a:p>
          <a:p>
            <a:r>
              <a:rPr lang="en-GB" dirty="0"/>
              <a:t>10 Nov 2015 - Bari</a:t>
            </a:r>
          </a:p>
        </p:txBody>
      </p:sp>
    </p:spTree>
    <p:extLst>
      <p:ext uri="{BB962C8B-B14F-4D97-AF65-F5344CB8AC3E}">
        <p14:creationId xmlns:p14="http://schemas.microsoft.com/office/powerpoint/2010/main" val="3749004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1547664" y="188640"/>
            <a:ext cx="7344816" cy="850106"/>
          </a:xfrm>
        </p:spPr>
        <p:txBody>
          <a:bodyPr>
            <a:normAutofit fontScale="90000"/>
          </a:bodyPr>
          <a:lstStyle/>
          <a:p>
            <a:r>
              <a:rPr lang="en-US" sz="3200" dirty="0" smtClean="0"/>
              <a:t>EGI Pay-for-Use:</a:t>
            </a:r>
            <a:br>
              <a:rPr lang="en-US" sz="3200" dirty="0" smtClean="0"/>
            </a:br>
            <a:r>
              <a:rPr lang="pl-PL" sz="3200" dirty="0" err="1" smtClean="0"/>
              <a:t>Princing</a:t>
            </a:r>
            <a:r>
              <a:rPr lang="pl-PL" sz="3200" dirty="0" smtClean="0"/>
              <a:t> </a:t>
            </a:r>
            <a:r>
              <a:rPr lang="pl-PL" sz="3200" dirty="0" err="1" smtClean="0"/>
              <a:t>scheme</a:t>
            </a:r>
            <a:endParaRPr lang="en-GB" sz="3200" dirty="0" smtClean="0"/>
          </a:p>
        </p:txBody>
      </p:sp>
      <p:sp>
        <p:nvSpPr>
          <p:cNvPr id="12291" name="Content Placeholder 4"/>
          <p:cNvSpPr>
            <a:spLocks noGrp="1"/>
          </p:cNvSpPr>
          <p:nvPr>
            <p:ph idx="1"/>
          </p:nvPr>
        </p:nvSpPr>
        <p:spPr>
          <a:xfrm>
            <a:off x="179512" y="1124744"/>
            <a:ext cx="8964488" cy="5112568"/>
          </a:xfrm>
        </p:spPr>
        <p:txBody>
          <a:bodyPr/>
          <a:lstStyle/>
          <a:p>
            <a:pPr marL="400050" lvl="1" indent="-342900">
              <a:spcBef>
                <a:spcPts val="300"/>
              </a:spcBef>
              <a:spcAft>
                <a:spcPts val="300"/>
              </a:spcAft>
              <a:buFont typeface="+mj-lt"/>
              <a:buAutoNum type="arabicPeriod"/>
            </a:pPr>
            <a:r>
              <a:rPr lang="en-GB" sz="2400" dirty="0" smtClean="0"/>
              <a:t>Pay-as-you-go</a:t>
            </a:r>
          </a:p>
          <a:p>
            <a:pPr marL="800100" lvl="2" indent="-342900">
              <a:spcBef>
                <a:spcPts val="300"/>
              </a:spcBef>
              <a:spcAft>
                <a:spcPts val="300"/>
              </a:spcAft>
              <a:buFont typeface="+mj-lt"/>
              <a:buAutoNum type="arabicPeriod"/>
            </a:pPr>
            <a:r>
              <a:rPr lang="en-GB" sz="2000" dirty="0" smtClean="0"/>
              <a:t>Agreed price for a unit of resource (CPU-hours, GB-days)</a:t>
            </a:r>
          </a:p>
          <a:p>
            <a:pPr marL="800100" lvl="2" indent="-342900">
              <a:spcBef>
                <a:spcPts val="300"/>
              </a:spcBef>
              <a:spcAft>
                <a:spcPts val="300"/>
              </a:spcAft>
              <a:buFont typeface="+mj-lt"/>
              <a:buAutoNum type="arabicPeriod"/>
            </a:pPr>
            <a:r>
              <a:rPr lang="en-GB" sz="2000" dirty="0" smtClean="0"/>
              <a:t>Executive price should be taken from usage records.</a:t>
            </a:r>
          </a:p>
          <a:p>
            <a:pPr marL="800100" lvl="2" indent="-342900">
              <a:spcBef>
                <a:spcPts val="300"/>
              </a:spcBef>
              <a:spcAft>
                <a:spcPts val="300"/>
              </a:spcAft>
              <a:buFont typeface="+mj-lt"/>
              <a:buAutoNum type="arabicPeriod"/>
            </a:pPr>
            <a:r>
              <a:rPr lang="en-GB" sz="2000" dirty="0" smtClean="0"/>
              <a:t>Limits for the resource usage applies.</a:t>
            </a:r>
          </a:p>
          <a:p>
            <a:pPr marL="400050" lvl="1" indent="-342900">
              <a:spcBef>
                <a:spcPts val="300"/>
              </a:spcBef>
              <a:spcAft>
                <a:spcPts val="300"/>
              </a:spcAft>
              <a:buFont typeface="+mj-lt"/>
              <a:buAutoNum type="arabicPeriod"/>
            </a:pPr>
            <a:r>
              <a:rPr lang="en-GB" sz="2400" dirty="0" smtClean="0"/>
              <a:t>Fixed price for a contract</a:t>
            </a:r>
          </a:p>
          <a:p>
            <a:pPr marL="800100" lvl="2" indent="-342900">
              <a:spcBef>
                <a:spcPts val="300"/>
              </a:spcBef>
              <a:spcAft>
                <a:spcPts val="300"/>
              </a:spcAft>
              <a:buFont typeface="+mj-lt"/>
              <a:buAutoNum type="arabicPeriod"/>
            </a:pPr>
            <a:r>
              <a:rPr lang="en-GB" sz="2000" dirty="0" smtClean="0"/>
              <a:t>Agreed price for total contract.</a:t>
            </a:r>
          </a:p>
          <a:p>
            <a:pPr marL="800100" lvl="2" indent="-342900">
              <a:spcBef>
                <a:spcPts val="300"/>
              </a:spcBef>
              <a:spcAft>
                <a:spcPts val="300"/>
              </a:spcAft>
              <a:buFont typeface="+mj-lt"/>
              <a:buAutoNum type="arabicPeriod"/>
            </a:pPr>
            <a:r>
              <a:rPr lang="en-GB" sz="2000" dirty="0" smtClean="0"/>
              <a:t>Executive price is fixed and not related to actual usage.</a:t>
            </a:r>
          </a:p>
          <a:p>
            <a:pPr marL="800100" lvl="2" indent="-342900">
              <a:spcBef>
                <a:spcPts val="300"/>
              </a:spcBef>
              <a:spcAft>
                <a:spcPts val="300"/>
              </a:spcAft>
              <a:buFont typeface="+mj-lt"/>
              <a:buAutoNum type="arabicPeriod"/>
            </a:pPr>
            <a:r>
              <a:rPr lang="en-GB" sz="2000" dirty="0" smtClean="0"/>
              <a:t>Limits for the resource usage applies </a:t>
            </a:r>
            <a:endParaRPr lang="en-GB" sz="2000" dirty="0" smtClean="0"/>
          </a:p>
          <a:p>
            <a:pPr marL="400050" lvl="1" indent="-342900">
              <a:spcBef>
                <a:spcPts val="300"/>
              </a:spcBef>
              <a:spcAft>
                <a:spcPts val="300"/>
              </a:spcAft>
              <a:buFont typeface="+mj-lt"/>
              <a:buAutoNum type="arabicPeriod"/>
            </a:pPr>
            <a:r>
              <a:rPr lang="en-GB" sz="2400" dirty="0" smtClean="0"/>
              <a:t>Mix</a:t>
            </a:r>
            <a:r>
              <a:rPr lang="en-GB" sz="2400" dirty="0" smtClean="0"/>
              <a:t> of two above </a:t>
            </a:r>
          </a:p>
          <a:p>
            <a:pPr marL="800100" lvl="2" indent="-342900">
              <a:spcBef>
                <a:spcPts val="300"/>
              </a:spcBef>
              <a:spcAft>
                <a:spcPts val="300"/>
              </a:spcAft>
              <a:buFont typeface="+mj-lt"/>
              <a:buAutoNum type="arabicPeriod"/>
            </a:pPr>
            <a:r>
              <a:rPr lang="en-GB" sz="2000" dirty="0" smtClean="0"/>
              <a:t>Both fixed price for the contract and price for a unit are agreed.</a:t>
            </a:r>
            <a:endParaRPr lang="en-GB" sz="2000" dirty="0" smtClean="0"/>
          </a:p>
          <a:p>
            <a:pPr marL="800100" lvl="2" indent="-342900">
              <a:spcBef>
                <a:spcPts val="300"/>
              </a:spcBef>
              <a:spcAft>
                <a:spcPts val="300"/>
              </a:spcAft>
              <a:buFont typeface="+mj-lt"/>
              <a:buAutoNum type="arabicPeriod"/>
            </a:pPr>
            <a:r>
              <a:rPr lang="en-GB" sz="2000" dirty="0" smtClean="0"/>
              <a:t>Executive price is sum of pay-as-you-go and fixed-price for a contract</a:t>
            </a:r>
            <a:r>
              <a:rPr lang="en-GB" sz="2000" dirty="0" smtClean="0"/>
              <a:t>.</a:t>
            </a:r>
          </a:p>
          <a:p>
            <a:pPr marL="800100" lvl="2" indent="-342900">
              <a:spcBef>
                <a:spcPts val="300"/>
              </a:spcBef>
              <a:spcAft>
                <a:spcPts val="300"/>
              </a:spcAft>
              <a:buFont typeface="+mj-lt"/>
              <a:buAutoNum type="arabicPeriod"/>
            </a:pPr>
            <a:endParaRPr lang="en-GB" sz="2000" dirty="0" smtClean="0"/>
          </a:p>
          <a:p>
            <a:pPr marL="57150" lvl="1" indent="0">
              <a:spcBef>
                <a:spcPts val="300"/>
              </a:spcBef>
              <a:spcAft>
                <a:spcPts val="300"/>
              </a:spcAft>
              <a:buNone/>
            </a:pPr>
            <a:r>
              <a:rPr lang="en-GB" sz="1600" i="1" dirty="0" smtClean="0"/>
              <a:t>For all prices VAT applies based on rate specified in request (based on customer country).</a:t>
            </a:r>
            <a:endParaRPr lang="en-GB" sz="1800" i="1" dirty="0" smtClean="0"/>
          </a:p>
        </p:txBody>
      </p:sp>
      <p:sp>
        <p:nvSpPr>
          <p:cNvPr id="5" name="Footer Placeholder 2"/>
          <p:cNvSpPr>
            <a:spLocks noGrp="1"/>
          </p:cNvSpPr>
          <p:nvPr>
            <p:ph type="ftr" sz="quarter" idx="10"/>
          </p:nvPr>
        </p:nvSpPr>
        <p:spPr>
          <a:xfrm>
            <a:off x="1187624" y="6453336"/>
            <a:ext cx="6768752" cy="365125"/>
          </a:xfrm>
        </p:spPr>
        <p:txBody>
          <a:bodyPr/>
          <a:lstStyle/>
          <a:p>
            <a:r>
              <a:rPr lang="en-GB" dirty="0"/>
              <a:t>EGI Business Development – Innovating with SMEs Session – EGI Conf’15</a:t>
            </a:r>
          </a:p>
          <a:p>
            <a:r>
              <a:rPr lang="en-GB" dirty="0"/>
              <a:t>10 Nov 2015 - Bari</a:t>
            </a:r>
          </a:p>
        </p:txBody>
      </p:sp>
    </p:spTree>
    <p:extLst>
      <p:ext uri="{BB962C8B-B14F-4D97-AF65-F5344CB8AC3E}">
        <p14:creationId xmlns:p14="http://schemas.microsoft.com/office/powerpoint/2010/main" val="3316505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1799184" y="3501008"/>
            <a:ext cx="7344816" cy="850106"/>
          </a:xfrm>
          <a:prstGeom prst="rect">
            <a:avLst/>
          </a:prstGeom>
        </p:spPr>
        <p:txBody>
          <a:bodyPr>
            <a:normAutofit fontScale="90000" lnSpcReduction="20000"/>
          </a:bodyPr>
          <a:lst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a:lstStyle>
          <a:p>
            <a:pPr algn="l"/>
            <a:r>
              <a:rPr lang="pl-PL" sz="3200" b="0" dirty="0" err="1" smtClean="0">
                <a:solidFill>
                  <a:srgbClr val="FF0000"/>
                </a:solidFill>
              </a:rPr>
              <a:t>Try</a:t>
            </a:r>
            <a:r>
              <a:rPr lang="pl-PL" sz="3200" b="0" dirty="0" smtClean="0">
                <a:solidFill>
                  <a:srgbClr val="FF0000"/>
                </a:solidFill>
              </a:rPr>
              <a:t> the service: </a:t>
            </a:r>
            <a:r>
              <a:rPr lang="pl-PL" sz="3200" dirty="0" smtClean="0">
                <a:solidFill>
                  <a:srgbClr val="FF0000"/>
                </a:solidFill>
              </a:rPr>
              <a:t>e-grant.egi.eu/v2/</a:t>
            </a:r>
            <a:r>
              <a:rPr lang="en-US" sz="3200" dirty="0" smtClean="0">
                <a:solidFill>
                  <a:srgbClr val="FF0000"/>
                </a:solidFill>
              </a:rPr>
              <a:t/>
            </a:r>
            <a:br>
              <a:rPr lang="en-US" sz="3200" dirty="0" smtClean="0">
                <a:solidFill>
                  <a:srgbClr val="FF0000"/>
                </a:solidFill>
              </a:rPr>
            </a:br>
            <a:r>
              <a:rPr lang="pl-PL" sz="3200" b="0" dirty="0" smtClean="0">
                <a:solidFill>
                  <a:srgbClr val="FF0000"/>
                </a:solidFill>
              </a:rPr>
              <a:t>Feedback to: t.szepieniec@cyfronet.pl</a:t>
            </a:r>
            <a:endParaRPr lang="en-GB" sz="3200" b="0" dirty="0" smtClean="0">
              <a:solidFill>
                <a:srgbClr val="FF0000"/>
              </a:solidFill>
            </a:endParaRPr>
          </a:p>
        </p:txBody>
      </p:sp>
    </p:spTree>
    <p:extLst>
      <p:ext uri="{BB962C8B-B14F-4D97-AF65-F5344CB8AC3E}">
        <p14:creationId xmlns:p14="http://schemas.microsoft.com/office/powerpoint/2010/main" val="2131550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 Engage powerpoint presentation v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12588</TotalTime>
  <Words>399</Words>
  <Application>Microsoft Office PowerPoint</Application>
  <PresentationFormat>On-screen Show (4:3)</PresentationFormat>
  <Paragraphs>62</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Segoe UI</vt:lpstr>
      <vt:lpstr>Verdana</vt:lpstr>
      <vt:lpstr>EGI Engage powerpoint presentation v3</vt:lpstr>
      <vt:lpstr>EGI Powerpoint Presentation (body)</vt:lpstr>
      <vt:lpstr>EGI Powerpoint Presentation (closing)</vt:lpstr>
      <vt:lpstr>Pay-for-Use Demo</vt:lpstr>
      <vt:lpstr>Pay-for-Use PoC:  Initial Business Scenario</vt:lpstr>
      <vt:lpstr>Pay-for-Use PoC:  Demonstation Scenario</vt:lpstr>
      <vt:lpstr>EGI Pay-for-Use: Princing scheme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Malgorzata Krakowian</dc:creator>
  <cp:lastModifiedBy>Tomasz Szepieniec</cp:lastModifiedBy>
  <cp:revision>76</cp:revision>
  <dcterms:created xsi:type="dcterms:W3CDTF">2015-05-07T09:24:15Z</dcterms:created>
  <dcterms:modified xsi:type="dcterms:W3CDTF">2015-11-10T13:44:34Z</dcterms:modified>
</cp:coreProperties>
</file>