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sldIdLst>
    <p:sldId id="283" r:id="rId5"/>
    <p:sldId id="291" r:id="rId6"/>
    <p:sldId id="290" r:id="rId7"/>
    <p:sldId id="296" r:id="rId8"/>
    <p:sldId id="300" r:id="rId9"/>
    <p:sldId id="299" r:id="rId10"/>
    <p:sldId id="289" r:id="rId11"/>
    <p:sldId id="298" r:id="rId12"/>
    <p:sldId id="301" r:id="rId13"/>
    <p:sldId id="304" r:id="rId14"/>
    <p:sldId id="293" r:id="rId15"/>
    <p:sldId id="303" r:id="rId16"/>
    <p:sldId id="305" r:id="rId17"/>
    <p:sldId id="302" r:id="rId18"/>
    <p:sldId id="286" r:id="rId19"/>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334E"/>
    <a:srgbClr val="F6791C"/>
    <a:srgbClr val="003F5E"/>
    <a:srgbClr val="F57B20"/>
    <a:srgbClr val="F57A1E"/>
    <a:srgbClr val="013F5E"/>
    <a:srgbClr val="003959"/>
    <a:srgbClr val="ED1556"/>
    <a:srgbClr val="003F5D"/>
    <a:srgbClr val="1C4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2" autoAdjust="0"/>
    <p:restoredTop sz="91079" autoAdjust="0"/>
  </p:normalViewPr>
  <p:slideViewPr>
    <p:cSldViewPr snapToGrid="0">
      <p:cViewPr varScale="1">
        <p:scale>
          <a:sx n="84" d="100"/>
          <a:sy n="84" d="100"/>
        </p:scale>
        <p:origin x="-720"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836457-414E-924C-9B90-A7E0BBE245BB}" type="doc">
      <dgm:prSet loTypeId="urn:microsoft.com/office/officeart/2009/3/layout/RandomtoResultProcess" loCatId="" qsTypeId="urn:microsoft.com/office/officeart/2005/8/quickstyle/simple1" qsCatId="simple" csTypeId="urn:microsoft.com/office/officeart/2005/8/colors/colorful3" csCatId="colorful" phldr="1"/>
      <dgm:spPr/>
      <dgm:t>
        <a:bodyPr/>
        <a:lstStyle/>
        <a:p>
          <a:endParaRPr lang="en-US"/>
        </a:p>
      </dgm:t>
    </dgm:pt>
    <dgm:pt modelId="{C223B81C-80B4-4044-BDDF-3ED873BBCB5D}">
      <dgm:prSet phldrT="[Text]"/>
      <dgm:spPr/>
      <dgm:t>
        <a:bodyPr/>
        <a:lstStyle/>
        <a:p>
          <a:r>
            <a:rPr lang="en-US" dirty="0" smtClean="0">
              <a:solidFill>
                <a:srgbClr val="1C4161"/>
              </a:solidFill>
            </a:rPr>
            <a:t>Requirements</a:t>
          </a:r>
          <a:endParaRPr lang="en-US" dirty="0">
            <a:solidFill>
              <a:srgbClr val="1C4161"/>
            </a:solidFill>
          </a:endParaRPr>
        </a:p>
        <a:p>
          <a:r>
            <a:rPr lang="en-US" dirty="0">
              <a:solidFill>
                <a:srgbClr val="1C4161"/>
              </a:solidFill>
            </a:rPr>
            <a:t>&amp; </a:t>
          </a:r>
          <a:r>
            <a:rPr lang="en-US" dirty="0" smtClean="0">
              <a:solidFill>
                <a:srgbClr val="1C4161"/>
              </a:solidFill>
            </a:rPr>
            <a:t>existing</a:t>
          </a:r>
          <a:r>
            <a:rPr lang="en-US" baseline="0" dirty="0" smtClean="0">
              <a:solidFill>
                <a:srgbClr val="1C4161"/>
              </a:solidFill>
            </a:rPr>
            <a:t> material</a:t>
          </a:r>
          <a:endParaRPr lang="en-US" dirty="0">
            <a:solidFill>
              <a:srgbClr val="1C4161"/>
            </a:solidFill>
          </a:endParaRPr>
        </a:p>
      </dgm:t>
    </dgm:pt>
    <dgm:pt modelId="{DF0C584F-F007-1649-B02D-04AE7429D302}" type="parTrans" cxnId="{E62AD788-3098-C843-985E-DA2B72AF0B67}">
      <dgm:prSet/>
      <dgm:spPr/>
      <dgm:t>
        <a:bodyPr/>
        <a:lstStyle/>
        <a:p>
          <a:endParaRPr lang="en-US"/>
        </a:p>
      </dgm:t>
    </dgm:pt>
    <dgm:pt modelId="{421E05CA-E3AE-804B-8D7D-68D8F65CC917}" type="sibTrans" cxnId="{E62AD788-3098-C843-985E-DA2B72AF0B67}">
      <dgm:prSet/>
      <dgm:spPr/>
      <dgm:t>
        <a:bodyPr/>
        <a:lstStyle/>
        <a:p>
          <a:endParaRPr lang="en-US"/>
        </a:p>
      </dgm:t>
    </dgm:pt>
    <dgm:pt modelId="{379850AE-F010-4B4A-9730-FBB264566A97}">
      <dgm:prSet phldrT="[Text]" custT="1"/>
      <dgm:spPr>
        <a:solidFill>
          <a:srgbClr val="004461"/>
        </a:solidFill>
      </dgm:spPr>
      <dgm:t>
        <a:bodyPr/>
        <a:lstStyle/>
        <a:p>
          <a:pPr algn="l"/>
          <a:r>
            <a:rPr lang="en-US" sz="1800" dirty="0" smtClean="0"/>
            <a:t>- </a:t>
          </a:r>
        </a:p>
        <a:p>
          <a:pPr algn="l"/>
          <a:r>
            <a:rPr lang="en-US" sz="1800" dirty="0" smtClean="0"/>
            <a:t>- Value proposition</a:t>
          </a:r>
        </a:p>
        <a:p>
          <a:pPr algn="l"/>
          <a:r>
            <a:rPr lang="en-US" sz="1800" dirty="0" smtClean="0"/>
            <a:t>- Federation 101</a:t>
          </a:r>
        </a:p>
        <a:p>
          <a:pPr algn="l"/>
          <a:r>
            <a:rPr lang="en-US" sz="1800" dirty="0" smtClean="0"/>
            <a:t>- Training</a:t>
          </a:r>
          <a:r>
            <a:rPr lang="en-US" sz="1800" baseline="0" dirty="0" smtClean="0"/>
            <a:t> for SPs</a:t>
          </a:r>
        </a:p>
        <a:p>
          <a:pPr algn="l"/>
          <a:r>
            <a:rPr lang="en-US" sz="1800" baseline="0" dirty="0" smtClean="0"/>
            <a:t>- Training on AARC results</a:t>
          </a:r>
          <a:endParaRPr lang="en-US" sz="1800" dirty="0" smtClean="0"/>
        </a:p>
        <a:p>
          <a:pPr algn="l"/>
          <a:endParaRPr lang="en-US" sz="1500" dirty="0"/>
        </a:p>
      </dgm:t>
    </dgm:pt>
    <dgm:pt modelId="{81894E7F-DC56-0D47-B844-5E3B4B88E62B}" type="parTrans" cxnId="{CD904472-5F48-9B41-8C1C-0229C178BB61}">
      <dgm:prSet/>
      <dgm:spPr/>
      <dgm:t>
        <a:bodyPr/>
        <a:lstStyle/>
        <a:p>
          <a:endParaRPr lang="en-US"/>
        </a:p>
      </dgm:t>
    </dgm:pt>
    <dgm:pt modelId="{532CC9D2-CF22-644F-BE50-867B4A382BE1}" type="sibTrans" cxnId="{CD904472-5F48-9B41-8C1C-0229C178BB61}">
      <dgm:prSet/>
      <dgm:spPr/>
      <dgm:t>
        <a:bodyPr/>
        <a:lstStyle/>
        <a:p>
          <a:endParaRPr lang="en-US"/>
        </a:p>
      </dgm:t>
    </dgm:pt>
    <dgm:pt modelId="{D23BE675-28BC-1748-BCE0-81FD7A24D0FE}" type="pres">
      <dgm:prSet presAssocID="{85836457-414E-924C-9B90-A7E0BBE245BB}" presName="Name0" presStyleCnt="0">
        <dgm:presLayoutVars>
          <dgm:dir/>
          <dgm:animOne val="branch"/>
          <dgm:animLvl val="lvl"/>
        </dgm:presLayoutVars>
      </dgm:prSet>
      <dgm:spPr/>
      <dgm:t>
        <a:bodyPr/>
        <a:lstStyle/>
        <a:p>
          <a:endParaRPr lang="en-US"/>
        </a:p>
      </dgm:t>
    </dgm:pt>
    <dgm:pt modelId="{1E004823-151D-8546-BC43-097C25ECD5C0}" type="pres">
      <dgm:prSet presAssocID="{C223B81C-80B4-4044-BDDF-3ED873BBCB5D}" presName="chaos" presStyleCnt="0"/>
      <dgm:spPr/>
    </dgm:pt>
    <dgm:pt modelId="{BC36476F-57D1-974F-B34B-02DA1EFAA297}" type="pres">
      <dgm:prSet presAssocID="{C223B81C-80B4-4044-BDDF-3ED873BBCB5D}" presName="parTx1" presStyleLbl="revTx" presStyleIdx="0" presStyleCnt="1"/>
      <dgm:spPr/>
      <dgm:t>
        <a:bodyPr/>
        <a:lstStyle/>
        <a:p>
          <a:endParaRPr lang="en-US"/>
        </a:p>
      </dgm:t>
    </dgm:pt>
    <dgm:pt modelId="{64B66540-7DAB-1549-8A7D-CBE47444A803}" type="pres">
      <dgm:prSet presAssocID="{C223B81C-80B4-4044-BDDF-3ED873BBCB5D}" presName="c1" presStyleLbl="node1" presStyleIdx="0" presStyleCnt="19"/>
      <dgm:spPr/>
    </dgm:pt>
    <dgm:pt modelId="{1A91CE0D-5CA2-7E48-80E6-FA3A3E00668B}" type="pres">
      <dgm:prSet presAssocID="{C223B81C-80B4-4044-BDDF-3ED873BBCB5D}" presName="c2" presStyleLbl="node1" presStyleIdx="1" presStyleCnt="19"/>
      <dgm:spPr/>
    </dgm:pt>
    <dgm:pt modelId="{FDCE424E-54D1-B946-BE50-B87F021BF0A0}" type="pres">
      <dgm:prSet presAssocID="{C223B81C-80B4-4044-BDDF-3ED873BBCB5D}" presName="c3" presStyleLbl="node1" presStyleIdx="2" presStyleCnt="19"/>
      <dgm:spPr/>
      <dgm:t>
        <a:bodyPr/>
        <a:lstStyle/>
        <a:p>
          <a:endParaRPr lang="en-GB"/>
        </a:p>
      </dgm:t>
    </dgm:pt>
    <dgm:pt modelId="{873B9593-C715-C343-B526-44A5E656EAA6}" type="pres">
      <dgm:prSet presAssocID="{C223B81C-80B4-4044-BDDF-3ED873BBCB5D}" presName="c4" presStyleLbl="node1" presStyleIdx="3" presStyleCnt="19"/>
      <dgm:spPr/>
    </dgm:pt>
    <dgm:pt modelId="{B0C4F755-EEB4-9B41-8E4E-FEB8A683067A}" type="pres">
      <dgm:prSet presAssocID="{C223B81C-80B4-4044-BDDF-3ED873BBCB5D}" presName="c5" presStyleLbl="node1" presStyleIdx="4" presStyleCnt="19"/>
      <dgm:spPr/>
    </dgm:pt>
    <dgm:pt modelId="{87246977-AF9E-7243-9C0E-67E7B7F5C479}" type="pres">
      <dgm:prSet presAssocID="{C223B81C-80B4-4044-BDDF-3ED873BBCB5D}" presName="c6" presStyleLbl="node1" presStyleIdx="5" presStyleCnt="19"/>
      <dgm:spPr/>
    </dgm:pt>
    <dgm:pt modelId="{EE16CBC9-1ECA-2745-8437-B305BA239C5D}" type="pres">
      <dgm:prSet presAssocID="{C223B81C-80B4-4044-BDDF-3ED873BBCB5D}" presName="c7" presStyleLbl="node1" presStyleIdx="6" presStyleCnt="19"/>
      <dgm:spPr/>
    </dgm:pt>
    <dgm:pt modelId="{9472104A-BBE5-F149-850C-E5EBC7271421}" type="pres">
      <dgm:prSet presAssocID="{C223B81C-80B4-4044-BDDF-3ED873BBCB5D}" presName="c8" presStyleLbl="node1" presStyleIdx="7" presStyleCnt="19"/>
      <dgm:spPr/>
    </dgm:pt>
    <dgm:pt modelId="{5BC68E13-5FCE-4D46-AB15-D5055D98DFE2}" type="pres">
      <dgm:prSet presAssocID="{C223B81C-80B4-4044-BDDF-3ED873BBCB5D}" presName="c9" presStyleLbl="node1" presStyleIdx="8" presStyleCnt="19"/>
      <dgm:spPr/>
    </dgm:pt>
    <dgm:pt modelId="{95AFF520-F530-A048-A67C-45103FEDE27E}" type="pres">
      <dgm:prSet presAssocID="{C223B81C-80B4-4044-BDDF-3ED873BBCB5D}" presName="c10" presStyleLbl="node1" presStyleIdx="9" presStyleCnt="19"/>
      <dgm:spPr/>
      <dgm:t>
        <a:bodyPr/>
        <a:lstStyle/>
        <a:p>
          <a:endParaRPr lang="en-GB"/>
        </a:p>
      </dgm:t>
    </dgm:pt>
    <dgm:pt modelId="{2832B158-8002-1C46-BAC0-0908286862B9}" type="pres">
      <dgm:prSet presAssocID="{C223B81C-80B4-4044-BDDF-3ED873BBCB5D}" presName="c11" presStyleLbl="node1" presStyleIdx="10" presStyleCnt="19"/>
      <dgm:spPr/>
    </dgm:pt>
    <dgm:pt modelId="{13C5396B-7C3E-7549-BF44-07FB0665FD2A}" type="pres">
      <dgm:prSet presAssocID="{C223B81C-80B4-4044-BDDF-3ED873BBCB5D}" presName="c12" presStyleLbl="node1" presStyleIdx="11" presStyleCnt="19"/>
      <dgm:spPr/>
    </dgm:pt>
    <dgm:pt modelId="{3FF6BAE9-6E22-A24E-9AE6-08D8738DE99F}" type="pres">
      <dgm:prSet presAssocID="{C223B81C-80B4-4044-BDDF-3ED873BBCB5D}" presName="c13" presStyleLbl="node1" presStyleIdx="12" presStyleCnt="19"/>
      <dgm:spPr/>
    </dgm:pt>
    <dgm:pt modelId="{62A05D80-035F-0448-ADF0-BF3ABF2F408E}" type="pres">
      <dgm:prSet presAssocID="{C223B81C-80B4-4044-BDDF-3ED873BBCB5D}" presName="c14" presStyleLbl="node1" presStyleIdx="13" presStyleCnt="19"/>
      <dgm:spPr/>
    </dgm:pt>
    <dgm:pt modelId="{92D3685E-9FD9-1442-A23E-C479D9ECBA3B}" type="pres">
      <dgm:prSet presAssocID="{C223B81C-80B4-4044-BDDF-3ED873BBCB5D}" presName="c15" presStyleLbl="node1" presStyleIdx="14" presStyleCnt="19"/>
      <dgm:spPr/>
    </dgm:pt>
    <dgm:pt modelId="{99D93567-02F4-3748-998E-82D1FA389A15}" type="pres">
      <dgm:prSet presAssocID="{C223B81C-80B4-4044-BDDF-3ED873BBCB5D}" presName="c16" presStyleLbl="node1" presStyleIdx="15" presStyleCnt="19"/>
      <dgm:spPr/>
    </dgm:pt>
    <dgm:pt modelId="{791650D9-74D9-174F-9BF2-6460661DC4BD}" type="pres">
      <dgm:prSet presAssocID="{C223B81C-80B4-4044-BDDF-3ED873BBCB5D}" presName="c17" presStyleLbl="node1" presStyleIdx="16" presStyleCnt="19"/>
      <dgm:spPr/>
    </dgm:pt>
    <dgm:pt modelId="{D056AD30-BD0E-EB4B-954E-9E910AAD751B}" type="pres">
      <dgm:prSet presAssocID="{C223B81C-80B4-4044-BDDF-3ED873BBCB5D}" presName="c18" presStyleLbl="node1" presStyleIdx="17" presStyleCnt="19"/>
      <dgm:spPr/>
    </dgm:pt>
    <dgm:pt modelId="{C37C4629-F271-E242-A51E-0C92DD661094}" type="pres">
      <dgm:prSet presAssocID="{421E05CA-E3AE-804B-8D7D-68D8F65CC917}" presName="chevronComposite1" presStyleCnt="0"/>
      <dgm:spPr/>
    </dgm:pt>
    <dgm:pt modelId="{50EEB9FF-27E6-1D47-9FC3-8278F939E626}" type="pres">
      <dgm:prSet presAssocID="{421E05CA-E3AE-804B-8D7D-68D8F65CC917}" presName="chevron1" presStyleLbl="sibTrans2D1" presStyleIdx="0" presStyleCnt="2" custScaleX="174793"/>
      <dgm:spPr>
        <a:solidFill>
          <a:srgbClr val="F57A1E"/>
        </a:solidFill>
      </dgm:spPr>
      <dgm:t>
        <a:bodyPr/>
        <a:lstStyle/>
        <a:p>
          <a:endParaRPr lang="en-US"/>
        </a:p>
      </dgm:t>
    </dgm:pt>
    <dgm:pt modelId="{C954BE80-6DC1-CB42-BF6C-2FB7D6780660}" type="pres">
      <dgm:prSet presAssocID="{421E05CA-E3AE-804B-8D7D-68D8F65CC917}" presName="spChevron1" presStyleCnt="0"/>
      <dgm:spPr/>
    </dgm:pt>
    <dgm:pt modelId="{D53F6444-3E37-BD4D-984C-25C8B3465D7F}" type="pres">
      <dgm:prSet presAssocID="{421E05CA-E3AE-804B-8D7D-68D8F65CC917}" presName="overlap" presStyleCnt="0"/>
      <dgm:spPr/>
    </dgm:pt>
    <dgm:pt modelId="{B9668A3B-F888-4E45-94B2-A95D9DD98FBA}" type="pres">
      <dgm:prSet presAssocID="{421E05CA-E3AE-804B-8D7D-68D8F65CC917}" presName="chevronComposite2" presStyleCnt="0"/>
      <dgm:spPr/>
    </dgm:pt>
    <dgm:pt modelId="{EAE5193E-E021-D943-B26F-FA05920FBA23}" type="pres">
      <dgm:prSet presAssocID="{421E05CA-E3AE-804B-8D7D-68D8F65CC917}" presName="chevron2" presStyleLbl="sibTrans2D1" presStyleIdx="1" presStyleCnt="2" custScaleX="170270"/>
      <dgm:spPr>
        <a:solidFill>
          <a:srgbClr val="F57A1E"/>
        </a:solidFill>
      </dgm:spPr>
      <dgm:t>
        <a:bodyPr/>
        <a:lstStyle/>
        <a:p>
          <a:endParaRPr lang="en-US"/>
        </a:p>
      </dgm:t>
    </dgm:pt>
    <dgm:pt modelId="{836832CA-7527-6B49-ABA3-D5DD24DB0E26}" type="pres">
      <dgm:prSet presAssocID="{421E05CA-E3AE-804B-8D7D-68D8F65CC917}" presName="spChevron2" presStyleCnt="0"/>
      <dgm:spPr/>
    </dgm:pt>
    <dgm:pt modelId="{84970B0D-E22E-C14C-BA1B-87602BCFD12E}" type="pres">
      <dgm:prSet presAssocID="{379850AE-F010-4B4A-9730-FBB264566A97}" presName="last" presStyleCnt="0"/>
      <dgm:spPr/>
    </dgm:pt>
    <dgm:pt modelId="{55836B85-BF4C-064E-B732-EB4777562934}" type="pres">
      <dgm:prSet presAssocID="{379850AE-F010-4B4A-9730-FBB264566A97}" presName="circleTx" presStyleLbl="node1" presStyleIdx="18" presStyleCnt="19" custScaleX="129781" custScaleY="119232" custLinFactNeighborX="-615"/>
      <dgm:spPr/>
      <dgm:t>
        <a:bodyPr/>
        <a:lstStyle/>
        <a:p>
          <a:endParaRPr lang="en-US"/>
        </a:p>
      </dgm:t>
    </dgm:pt>
    <dgm:pt modelId="{F0B37E08-EE06-F240-BE21-C47C30080886}" type="pres">
      <dgm:prSet presAssocID="{379850AE-F010-4B4A-9730-FBB264566A97}" presName="spN" presStyleCnt="0"/>
      <dgm:spPr/>
    </dgm:pt>
  </dgm:ptLst>
  <dgm:cxnLst>
    <dgm:cxn modelId="{AFB1E1DA-ECCA-0746-8260-C7674F0221E2}" type="presOf" srcId="{C223B81C-80B4-4044-BDDF-3ED873BBCB5D}" destId="{BC36476F-57D1-974F-B34B-02DA1EFAA297}" srcOrd="0" destOrd="0" presId="urn:microsoft.com/office/officeart/2009/3/layout/RandomtoResultProcess"/>
    <dgm:cxn modelId="{E62AD788-3098-C843-985E-DA2B72AF0B67}" srcId="{85836457-414E-924C-9B90-A7E0BBE245BB}" destId="{C223B81C-80B4-4044-BDDF-3ED873BBCB5D}" srcOrd="0" destOrd="0" parTransId="{DF0C584F-F007-1649-B02D-04AE7429D302}" sibTransId="{421E05CA-E3AE-804B-8D7D-68D8F65CC917}"/>
    <dgm:cxn modelId="{6A471D40-C9FF-4E40-83C6-344E4025CD01}" type="presOf" srcId="{379850AE-F010-4B4A-9730-FBB264566A97}" destId="{55836B85-BF4C-064E-B732-EB4777562934}" srcOrd="0" destOrd="0" presId="urn:microsoft.com/office/officeart/2009/3/layout/RandomtoResultProcess"/>
    <dgm:cxn modelId="{8873E3E6-9A1C-BD40-8AC2-38AB2E8422FB}" type="presOf" srcId="{85836457-414E-924C-9B90-A7E0BBE245BB}" destId="{D23BE675-28BC-1748-BCE0-81FD7A24D0FE}" srcOrd="0" destOrd="0" presId="urn:microsoft.com/office/officeart/2009/3/layout/RandomtoResultProcess"/>
    <dgm:cxn modelId="{CD904472-5F48-9B41-8C1C-0229C178BB61}" srcId="{85836457-414E-924C-9B90-A7E0BBE245BB}" destId="{379850AE-F010-4B4A-9730-FBB264566A97}" srcOrd="1" destOrd="0" parTransId="{81894E7F-DC56-0D47-B844-5E3B4B88E62B}" sibTransId="{532CC9D2-CF22-644F-BE50-867B4A382BE1}"/>
    <dgm:cxn modelId="{53E7DB1F-31D8-B44C-A71B-B13A64829D40}" type="presParOf" srcId="{D23BE675-28BC-1748-BCE0-81FD7A24D0FE}" destId="{1E004823-151D-8546-BC43-097C25ECD5C0}" srcOrd="0" destOrd="0" presId="urn:microsoft.com/office/officeart/2009/3/layout/RandomtoResultProcess"/>
    <dgm:cxn modelId="{F5915A93-22D1-E448-92A1-D646FADEC448}" type="presParOf" srcId="{1E004823-151D-8546-BC43-097C25ECD5C0}" destId="{BC36476F-57D1-974F-B34B-02DA1EFAA297}" srcOrd="0" destOrd="0" presId="urn:microsoft.com/office/officeart/2009/3/layout/RandomtoResultProcess"/>
    <dgm:cxn modelId="{232AF5A2-F1AE-9C4B-9DB1-31A6A06AECEA}" type="presParOf" srcId="{1E004823-151D-8546-BC43-097C25ECD5C0}" destId="{64B66540-7DAB-1549-8A7D-CBE47444A803}" srcOrd="1" destOrd="0" presId="urn:microsoft.com/office/officeart/2009/3/layout/RandomtoResultProcess"/>
    <dgm:cxn modelId="{71A1C4A3-5FE6-D54E-AC3A-00D7624DA92A}" type="presParOf" srcId="{1E004823-151D-8546-BC43-097C25ECD5C0}" destId="{1A91CE0D-5CA2-7E48-80E6-FA3A3E00668B}" srcOrd="2" destOrd="0" presId="urn:microsoft.com/office/officeart/2009/3/layout/RandomtoResultProcess"/>
    <dgm:cxn modelId="{6C782AE2-C175-C44E-98DC-B388A74D386B}" type="presParOf" srcId="{1E004823-151D-8546-BC43-097C25ECD5C0}" destId="{FDCE424E-54D1-B946-BE50-B87F021BF0A0}" srcOrd="3" destOrd="0" presId="urn:microsoft.com/office/officeart/2009/3/layout/RandomtoResultProcess"/>
    <dgm:cxn modelId="{5279C74B-7D82-3349-932A-BF84D8247D14}" type="presParOf" srcId="{1E004823-151D-8546-BC43-097C25ECD5C0}" destId="{873B9593-C715-C343-B526-44A5E656EAA6}" srcOrd="4" destOrd="0" presId="urn:microsoft.com/office/officeart/2009/3/layout/RandomtoResultProcess"/>
    <dgm:cxn modelId="{831C04A4-ACE3-A446-BAC9-486D766EF108}" type="presParOf" srcId="{1E004823-151D-8546-BC43-097C25ECD5C0}" destId="{B0C4F755-EEB4-9B41-8E4E-FEB8A683067A}" srcOrd="5" destOrd="0" presId="urn:microsoft.com/office/officeart/2009/3/layout/RandomtoResultProcess"/>
    <dgm:cxn modelId="{8CFA4CE3-457E-F440-9B27-1EBB6C24B213}" type="presParOf" srcId="{1E004823-151D-8546-BC43-097C25ECD5C0}" destId="{87246977-AF9E-7243-9C0E-67E7B7F5C479}" srcOrd="6" destOrd="0" presId="urn:microsoft.com/office/officeart/2009/3/layout/RandomtoResultProcess"/>
    <dgm:cxn modelId="{A5C4384E-251B-0F41-9C69-1A9E61340DAF}" type="presParOf" srcId="{1E004823-151D-8546-BC43-097C25ECD5C0}" destId="{EE16CBC9-1ECA-2745-8437-B305BA239C5D}" srcOrd="7" destOrd="0" presId="urn:microsoft.com/office/officeart/2009/3/layout/RandomtoResultProcess"/>
    <dgm:cxn modelId="{8E239B5D-1FD6-BD44-BBB3-58174A382BA8}" type="presParOf" srcId="{1E004823-151D-8546-BC43-097C25ECD5C0}" destId="{9472104A-BBE5-F149-850C-E5EBC7271421}" srcOrd="8" destOrd="0" presId="urn:microsoft.com/office/officeart/2009/3/layout/RandomtoResultProcess"/>
    <dgm:cxn modelId="{82770803-766C-154C-842F-7BE03EF35DEA}" type="presParOf" srcId="{1E004823-151D-8546-BC43-097C25ECD5C0}" destId="{5BC68E13-5FCE-4D46-AB15-D5055D98DFE2}" srcOrd="9" destOrd="0" presId="urn:microsoft.com/office/officeart/2009/3/layout/RandomtoResultProcess"/>
    <dgm:cxn modelId="{3E6B2DDC-7145-0042-9A5D-B1A6FDB98A97}" type="presParOf" srcId="{1E004823-151D-8546-BC43-097C25ECD5C0}" destId="{95AFF520-F530-A048-A67C-45103FEDE27E}" srcOrd="10" destOrd="0" presId="urn:microsoft.com/office/officeart/2009/3/layout/RandomtoResultProcess"/>
    <dgm:cxn modelId="{29CBE90B-FEA8-3640-905E-9E106FBC4800}" type="presParOf" srcId="{1E004823-151D-8546-BC43-097C25ECD5C0}" destId="{2832B158-8002-1C46-BAC0-0908286862B9}" srcOrd="11" destOrd="0" presId="urn:microsoft.com/office/officeart/2009/3/layout/RandomtoResultProcess"/>
    <dgm:cxn modelId="{6296E6BC-4699-9744-8F1B-D15950E7F930}" type="presParOf" srcId="{1E004823-151D-8546-BC43-097C25ECD5C0}" destId="{13C5396B-7C3E-7549-BF44-07FB0665FD2A}" srcOrd="12" destOrd="0" presId="urn:microsoft.com/office/officeart/2009/3/layout/RandomtoResultProcess"/>
    <dgm:cxn modelId="{A31378C9-FD4F-094A-882A-4C69A5783A38}" type="presParOf" srcId="{1E004823-151D-8546-BC43-097C25ECD5C0}" destId="{3FF6BAE9-6E22-A24E-9AE6-08D8738DE99F}" srcOrd="13" destOrd="0" presId="urn:microsoft.com/office/officeart/2009/3/layout/RandomtoResultProcess"/>
    <dgm:cxn modelId="{04730996-D815-044C-AE08-6C57D5BE2D86}" type="presParOf" srcId="{1E004823-151D-8546-BC43-097C25ECD5C0}" destId="{62A05D80-035F-0448-ADF0-BF3ABF2F408E}" srcOrd="14" destOrd="0" presId="urn:microsoft.com/office/officeart/2009/3/layout/RandomtoResultProcess"/>
    <dgm:cxn modelId="{F4C5BC9F-B6FE-FE4C-B0A1-9AD2AE6B6395}" type="presParOf" srcId="{1E004823-151D-8546-BC43-097C25ECD5C0}" destId="{92D3685E-9FD9-1442-A23E-C479D9ECBA3B}" srcOrd="15" destOrd="0" presId="urn:microsoft.com/office/officeart/2009/3/layout/RandomtoResultProcess"/>
    <dgm:cxn modelId="{2B3964CD-0FC4-F14D-BA99-C8949DC1F572}" type="presParOf" srcId="{1E004823-151D-8546-BC43-097C25ECD5C0}" destId="{99D93567-02F4-3748-998E-82D1FA389A15}" srcOrd="16" destOrd="0" presId="urn:microsoft.com/office/officeart/2009/3/layout/RandomtoResultProcess"/>
    <dgm:cxn modelId="{02CFE138-7EE1-8841-8E29-A0CF757616A8}" type="presParOf" srcId="{1E004823-151D-8546-BC43-097C25ECD5C0}" destId="{791650D9-74D9-174F-9BF2-6460661DC4BD}" srcOrd="17" destOrd="0" presId="urn:microsoft.com/office/officeart/2009/3/layout/RandomtoResultProcess"/>
    <dgm:cxn modelId="{F3288504-07C0-9746-B840-675E768D762C}" type="presParOf" srcId="{1E004823-151D-8546-BC43-097C25ECD5C0}" destId="{D056AD30-BD0E-EB4B-954E-9E910AAD751B}" srcOrd="18" destOrd="0" presId="urn:microsoft.com/office/officeart/2009/3/layout/RandomtoResultProcess"/>
    <dgm:cxn modelId="{4A8208A7-E826-7C48-916F-384E62E1EFA3}" type="presParOf" srcId="{D23BE675-28BC-1748-BCE0-81FD7A24D0FE}" destId="{C37C4629-F271-E242-A51E-0C92DD661094}" srcOrd="1" destOrd="0" presId="urn:microsoft.com/office/officeart/2009/3/layout/RandomtoResultProcess"/>
    <dgm:cxn modelId="{900B37A9-E2A8-CA45-9C38-65ECACBAA780}" type="presParOf" srcId="{C37C4629-F271-E242-A51E-0C92DD661094}" destId="{50EEB9FF-27E6-1D47-9FC3-8278F939E626}" srcOrd="0" destOrd="0" presId="urn:microsoft.com/office/officeart/2009/3/layout/RandomtoResultProcess"/>
    <dgm:cxn modelId="{C570CD92-693E-2F49-9B94-76BA56179156}" type="presParOf" srcId="{C37C4629-F271-E242-A51E-0C92DD661094}" destId="{C954BE80-6DC1-CB42-BF6C-2FB7D6780660}" srcOrd="1" destOrd="0" presId="urn:microsoft.com/office/officeart/2009/3/layout/RandomtoResultProcess"/>
    <dgm:cxn modelId="{825291E7-68D4-1042-93DC-8ED3505B6F7D}" type="presParOf" srcId="{D23BE675-28BC-1748-BCE0-81FD7A24D0FE}" destId="{D53F6444-3E37-BD4D-984C-25C8B3465D7F}" srcOrd="2" destOrd="0" presId="urn:microsoft.com/office/officeart/2009/3/layout/RandomtoResultProcess"/>
    <dgm:cxn modelId="{0CC3D84D-0935-044D-844C-8DA17F43489C}" type="presParOf" srcId="{D23BE675-28BC-1748-BCE0-81FD7A24D0FE}" destId="{B9668A3B-F888-4E45-94B2-A95D9DD98FBA}" srcOrd="3" destOrd="0" presId="urn:microsoft.com/office/officeart/2009/3/layout/RandomtoResultProcess"/>
    <dgm:cxn modelId="{75FD7936-7B7F-5B42-9D3F-0FB148FC27A4}" type="presParOf" srcId="{B9668A3B-F888-4E45-94B2-A95D9DD98FBA}" destId="{EAE5193E-E021-D943-B26F-FA05920FBA23}" srcOrd="0" destOrd="0" presId="urn:microsoft.com/office/officeart/2009/3/layout/RandomtoResultProcess"/>
    <dgm:cxn modelId="{84062263-0937-134A-9BBB-60F244FCF998}" type="presParOf" srcId="{B9668A3B-F888-4E45-94B2-A95D9DD98FBA}" destId="{836832CA-7527-6B49-ABA3-D5DD24DB0E26}" srcOrd="1" destOrd="0" presId="urn:microsoft.com/office/officeart/2009/3/layout/RandomtoResultProcess"/>
    <dgm:cxn modelId="{DF140013-0826-1040-9F09-D320B1C8B0A2}" type="presParOf" srcId="{D23BE675-28BC-1748-BCE0-81FD7A24D0FE}" destId="{84970B0D-E22E-C14C-BA1B-87602BCFD12E}" srcOrd="4" destOrd="0" presId="urn:microsoft.com/office/officeart/2009/3/layout/RandomtoResultProcess"/>
    <dgm:cxn modelId="{3E83F943-9A5E-CC4C-B817-E9EB8B8BF686}" type="presParOf" srcId="{84970B0D-E22E-C14C-BA1B-87602BCFD12E}" destId="{55836B85-BF4C-064E-B732-EB4777562934}" srcOrd="0" destOrd="0" presId="urn:microsoft.com/office/officeart/2009/3/layout/RandomtoResultProcess"/>
    <dgm:cxn modelId="{CDBA397D-F9B8-0243-A8E3-B21BC200D626}" type="presParOf" srcId="{84970B0D-E22E-C14C-BA1B-87602BCFD12E}" destId="{F0B37E08-EE06-F240-BE21-C47C30080886}" srcOrd="1" destOrd="0" presId="urn:microsoft.com/office/officeart/2009/3/layout/RandomtoResult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36476F-57D1-974F-B34B-02DA1EFAA297}">
      <dsp:nvSpPr>
        <dsp:cNvPr id="0" name=""/>
        <dsp:cNvSpPr/>
      </dsp:nvSpPr>
      <dsp:spPr>
        <a:xfrm>
          <a:off x="167564" y="1261670"/>
          <a:ext cx="2426067" cy="7994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solidFill>
                <a:srgbClr val="1C4161"/>
              </a:solidFill>
            </a:rPr>
            <a:t>Requirements</a:t>
          </a:r>
          <a:endParaRPr lang="en-US" sz="2200" kern="1200" dirty="0">
            <a:solidFill>
              <a:srgbClr val="1C4161"/>
            </a:solidFill>
          </a:endParaRPr>
        </a:p>
        <a:p>
          <a:pPr lvl="0" algn="ctr" defTabSz="977900">
            <a:lnSpc>
              <a:spcPct val="90000"/>
            </a:lnSpc>
            <a:spcBef>
              <a:spcPct val="0"/>
            </a:spcBef>
            <a:spcAft>
              <a:spcPct val="35000"/>
            </a:spcAft>
          </a:pPr>
          <a:r>
            <a:rPr lang="en-US" sz="2200" kern="1200" dirty="0">
              <a:solidFill>
                <a:srgbClr val="1C4161"/>
              </a:solidFill>
            </a:rPr>
            <a:t>&amp; </a:t>
          </a:r>
          <a:r>
            <a:rPr lang="en-US" sz="2200" kern="1200" dirty="0" smtClean="0">
              <a:solidFill>
                <a:srgbClr val="1C4161"/>
              </a:solidFill>
            </a:rPr>
            <a:t>existing</a:t>
          </a:r>
          <a:r>
            <a:rPr lang="en-US" sz="2200" kern="1200" baseline="0" dirty="0" smtClean="0">
              <a:solidFill>
                <a:srgbClr val="1C4161"/>
              </a:solidFill>
            </a:rPr>
            <a:t> material</a:t>
          </a:r>
          <a:endParaRPr lang="en-US" sz="2200" kern="1200" dirty="0">
            <a:solidFill>
              <a:srgbClr val="1C4161"/>
            </a:solidFill>
          </a:endParaRPr>
        </a:p>
      </dsp:txBody>
      <dsp:txXfrm>
        <a:off x="167564" y="1261670"/>
        <a:ext cx="2426067" cy="799499"/>
      </dsp:txXfrm>
    </dsp:sp>
    <dsp:sp modelId="{64B66540-7DAB-1549-8A7D-CBE47444A803}">
      <dsp:nvSpPr>
        <dsp:cNvPr id="0" name=""/>
        <dsp:cNvSpPr/>
      </dsp:nvSpPr>
      <dsp:spPr>
        <a:xfrm>
          <a:off x="164807" y="1018512"/>
          <a:ext cx="192982" cy="19298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91CE0D-5CA2-7E48-80E6-FA3A3E00668B}">
      <dsp:nvSpPr>
        <dsp:cNvPr id="0" name=""/>
        <dsp:cNvSpPr/>
      </dsp:nvSpPr>
      <dsp:spPr>
        <a:xfrm>
          <a:off x="299895" y="748337"/>
          <a:ext cx="192982" cy="192982"/>
        </a:xfrm>
        <a:prstGeom prst="ellipse">
          <a:avLst/>
        </a:prstGeom>
        <a:solidFill>
          <a:schemeClr val="accent3">
            <a:hueOff val="150589"/>
            <a:satOff val="5556"/>
            <a:lumOff val="-8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CE424E-54D1-B946-BE50-B87F021BF0A0}">
      <dsp:nvSpPr>
        <dsp:cNvPr id="0" name=""/>
        <dsp:cNvSpPr/>
      </dsp:nvSpPr>
      <dsp:spPr>
        <a:xfrm>
          <a:off x="624106" y="802372"/>
          <a:ext cx="303258" cy="303258"/>
        </a:xfrm>
        <a:prstGeom prst="ellipse">
          <a:avLst/>
        </a:prstGeom>
        <a:solidFill>
          <a:schemeClr val="accent3">
            <a:hueOff val="301178"/>
            <a:satOff val="11111"/>
            <a:lumOff val="-16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B9593-C715-C343-B526-44A5E656EAA6}">
      <dsp:nvSpPr>
        <dsp:cNvPr id="0" name=""/>
        <dsp:cNvSpPr/>
      </dsp:nvSpPr>
      <dsp:spPr>
        <a:xfrm>
          <a:off x="894281" y="505178"/>
          <a:ext cx="192982" cy="192982"/>
        </a:xfrm>
        <a:prstGeom prst="ellipse">
          <a:avLst/>
        </a:prstGeom>
        <a:solidFill>
          <a:schemeClr val="accent3">
            <a:hueOff val="451767"/>
            <a:satOff val="16667"/>
            <a:lumOff val="-2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C4F755-EEB4-9B41-8E4E-FEB8A683067A}">
      <dsp:nvSpPr>
        <dsp:cNvPr id="0" name=""/>
        <dsp:cNvSpPr/>
      </dsp:nvSpPr>
      <dsp:spPr>
        <a:xfrm>
          <a:off x="1245510" y="397108"/>
          <a:ext cx="192982" cy="192982"/>
        </a:xfrm>
        <a:prstGeom prst="ellipse">
          <a:avLst/>
        </a:prstGeom>
        <a:solidFill>
          <a:schemeClr val="accent3">
            <a:hueOff val="602355"/>
            <a:satOff val="22222"/>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46977-AF9E-7243-9C0E-67E7B7F5C479}">
      <dsp:nvSpPr>
        <dsp:cNvPr id="0" name=""/>
        <dsp:cNvSpPr/>
      </dsp:nvSpPr>
      <dsp:spPr>
        <a:xfrm>
          <a:off x="1677791" y="586231"/>
          <a:ext cx="192982" cy="192982"/>
        </a:xfrm>
        <a:prstGeom prst="ellipse">
          <a:avLst/>
        </a:prstGeom>
        <a:solidFill>
          <a:schemeClr val="accent3">
            <a:hueOff val="752944"/>
            <a:satOff val="27778"/>
            <a:lumOff val="-40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16CBC9-1ECA-2745-8437-B305BA239C5D}">
      <dsp:nvSpPr>
        <dsp:cNvPr id="0" name=""/>
        <dsp:cNvSpPr/>
      </dsp:nvSpPr>
      <dsp:spPr>
        <a:xfrm>
          <a:off x="1947966" y="721319"/>
          <a:ext cx="303258" cy="303258"/>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2104A-BBE5-F149-850C-E5EBC7271421}">
      <dsp:nvSpPr>
        <dsp:cNvPr id="0" name=""/>
        <dsp:cNvSpPr/>
      </dsp:nvSpPr>
      <dsp:spPr>
        <a:xfrm>
          <a:off x="2326212" y="1018512"/>
          <a:ext cx="192982" cy="192982"/>
        </a:xfrm>
        <a:prstGeom prst="ellipse">
          <a:avLst/>
        </a:prstGeom>
        <a:solidFill>
          <a:schemeClr val="accent3">
            <a:hueOff val="1054122"/>
            <a:satOff val="38889"/>
            <a:lumOff val="-57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C68E13-5FCE-4D46-AB15-D5055D98DFE2}">
      <dsp:nvSpPr>
        <dsp:cNvPr id="0" name=""/>
        <dsp:cNvSpPr/>
      </dsp:nvSpPr>
      <dsp:spPr>
        <a:xfrm>
          <a:off x="2488318" y="1315705"/>
          <a:ext cx="192982" cy="192982"/>
        </a:xfrm>
        <a:prstGeom prst="ellipse">
          <a:avLst/>
        </a:prstGeom>
        <a:solidFill>
          <a:schemeClr val="accent3">
            <a:hueOff val="1204711"/>
            <a:satOff val="44444"/>
            <a:lumOff val="-65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AFF520-F530-A048-A67C-45103FEDE27E}">
      <dsp:nvSpPr>
        <dsp:cNvPr id="0" name=""/>
        <dsp:cNvSpPr/>
      </dsp:nvSpPr>
      <dsp:spPr>
        <a:xfrm>
          <a:off x="1083404" y="748337"/>
          <a:ext cx="496241" cy="496241"/>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32B158-8002-1C46-BAC0-0908286862B9}">
      <dsp:nvSpPr>
        <dsp:cNvPr id="0" name=""/>
        <dsp:cNvSpPr/>
      </dsp:nvSpPr>
      <dsp:spPr>
        <a:xfrm>
          <a:off x="29719" y="1775004"/>
          <a:ext cx="192982" cy="192982"/>
        </a:xfrm>
        <a:prstGeom prst="ellipse">
          <a:avLst/>
        </a:prstGeom>
        <a:solidFill>
          <a:schemeClr val="accent3">
            <a:hueOff val="1505888"/>
            <a:satOff val="55556"/>
            <a:lumOff val="-817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C5396B-7C3E-7549-BF44-07FB0665FD2A}">
      <dsp:nvSpPr>
        <dsp:cNvPr id="0" name=""/>
        <dsp:cNvSpPr/>
      </dsp:nvSpPr>
      <dsp:spPr>
        <a:xfrm>
          <a:off x="191824" y="2018162"/>
          <a:ext cx="303258" cy="303258"/>
        </a:xfrm>
        <a:prstGeom prst="ellipse">
          <a:avLst/>
        </a:prstGeom>
        <a:solidFill>
          <a:schemeClr val="accent3">
            <a:hueOff val="1656477"/>
            <a:satOff val="61111"/>
            <a:lumOff val="-8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F6BAE9-6E22-A24E-9AE6-08D8738DE99F}">
      <dsp:nvSpPr>
        <dsp:cNvPr id="0" name=""/>
        <dsp:cNvSpPr/>
      </dsp:nvSpPr>
      <dsp:spPr>
        <a:xfrm>
          <a:off x="597088" y="2234303"/>
          <a:ext cx="441103" cy="441103"/>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A05D80-035F-0448-ADF0-BF3ABF2F408E}">
      <dsp:nvSpPr>
        <dsp:cNvPr id="0" name=""/>
        <dsp:cNvSpPr/>
      </dsp:nvSpPr>
      <dsp:spPr>
        <a:xfrm>
          <a:off x="1164457" y="2585531"/>
          <a:ext cx="192982" cy="192982"/>
        </a:xfrm>
        <a:prstGeom prst="ellipse">
          <a:avLst/>
        </a:prstGeom>
        <a:solidFill>
          <a:schemeClr val="accent3">
            <a:hueOff val="1957655"/>
            <a:satOff val="72222"/>
            <a:lumOff val="-106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D3685E-9FD9-1442-A23E-C479D9ECBA3B}">
      <dsp:nvSpPr>
        <dsp:cNvPr id="0" name=""/>
        <dsp:cNvSpPr/>
      </dsp:nvSpPr>
      <dsp:spPr>
        <a:xfrm>
          <a:off x="1272527" y="2234303"/>
          <a:ext cx="303258" cy="303258"/>
        </a:xfrm>
        <a:prstGeom prst="ellipse">
          <a:avLst/>
        </a:prstGeom>
        <a:solidFill>
          <a:schemeClr val="accent3">
            <a:hueOff val="2108244"/>
            <a:satOff val="77778"/>
            <a:lumOff val="-1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D93567-02F4-3748-998E-82D1FA389A15}">
      <dsp:nvSpPr>
        <dsp:cNvPr id="0" name=""/>
        <dsp:cNvSpPr/>
      </dsp:nvSpPr>
      <dsp:spPr>
        <a:xfrm>
          <a:off x="1542703" y="2612549"/>
          <a:ext cx="192982" cy="192982"/>
        </a:xfrm>
        <a:prstGeom prst="ellipse">
          <a:avLst/>
        </a:prstGeom>
        <a:solidFill>
          <a:schemeClr val="accent3">
            <a:hueOff val="2258833"/>
            <a:satOff val="83333"/>
            <a:lumOff val="-12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1650D9-74D9-174F-9BF2-6460661DC4BD}">
      <dsp:nvSpPr>
        <dsp:cNvPr id="0" name=""/>
        <dsp:cNvSpPr/>
      </dsp:nvSpPr>
      <dsp:spPr>
        <a:xfrm>
          <a:off x="1785861" y="2180268"/>
          <a:ext cx="441103" cy="441103"/>
        </a:xfrm>
        <a:prstGeom prst="ellipse">
          <a:avLst/>
        </a:prstGeom>
        <a:solidFill>
          <a:schemeClr val="accent3">
            <a:hueOff val="2409421"/>
            <a:satOff val="88889"/>
            <a:lumOff val="-130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56AD30-BD0E-EB4B-954E-9E910AAD751B}">
      <dsp:nvSpPr>
        <dsp:cNvPr id="0" name=""/>
        <dsp:cNvSpPr/>
      </dsp:nvSpPr>
      <dsp:spPr>
        <a:xfrm>
          <a:off x="2380247" y="2072197"/>
          <a:ext cx="303258" cy="303258"/>
        </a:xfrm>
        <a:prstGeom prst="ellipse">
          <a:avLst/>
        </a:prstGeom>
        <a:solidFill>
          <a:schemeClr val="accent3">
            <a:hueOff val="2560010"/>
            <a:satOff val="94444"/>
            <a:lumOff val="-138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EEB9FF-27E6-1D47-9FC3-8278F939E626}">
      <dsp:nvSpPr>
        <dsp:cNvPr id="0" name=""/>
        <dsp:cNvSpPr/>
      </dsp:nvSpPr>
      <dsp:spPr>
        <a:xfrm>
          <a:off x="2683506" y="801922"/>
          <a:ext cx="1556753" cy="1700303"/>
        </a:xfrm>
        <a:prstGeom prst="chevron">
          <a:avLst>
            <a:gd name="adj" fmla="val 62310"/>
          </a:avLst>
        </a:prstGeom>
        <a:solidFill>
          <a:srgbClr val="F57A1E"/>
        </a:solidFill>
        <a:ln>
          <a:noFill/>
        </a:ln>
        <a:effectLst/>
      </dsp:spPr>
      <dsp:style>
        <a:lnRef idx="0">
          <a:scrgbClr r="0" g="0" b="0"/>
        </a:lnRef>
        <a:fillRef idx="1">
          <a:scrgbClr r="0" g="0" b="0"/>
        </a:fillRef>
        <a:effectRef idx="0">
          <a:scrgbClr r="0" g="0" b="0"/>
        </a:effectRef>
        <a:fontRef idx="minor">
          <a:schemeClr val="lt1"/>
        </a:fontRef>
      </dsp:style>
    </dsp:sp>
    <dsp:sp modelId="{EAE5193E-E021-D943-B26F-FA05920FBA23}">
      <dsp:nvSpPr>
        <dsp:cNvPr id="0" name=""/>
        <dsp:cNvSpPr/>
      </dsp:nvSpPr>
      <dsp:spPr>
        <a:xfrm>
          <a:off x="4078327" y="801922"/>
          <a:ext cx="1516470" cy="1700303"/>
        </a:xfrm>
        <a:prstGeom prst="chevron">
          <a:avLst>
            <a:gd name="adj" fmla="val 62310"/>
          </a:avLst>
        </a:prstGeom>
        <a:solidFill>
          <a:srgbClr val="F57A1E"/>
        </a:solidFill>
        <a:ln>
          <a:noFill/>
        </a:ln>
        <a:effectLst/>
      </dsp:spPr>
      <dsp:style>
        <a:lnRef idx="0">
          <a:scrgbClr r="0" g="0" b="0"/>
        </a:lnRef>
        <a:fillRef idx="1">
          <a:scrgbClr r="0" g="0" b="0"/>
        </a:fillRef>
        <a:effectRef idx="0">
          <a:scrgbClr r="0" g="0" b="0"/>
        </a:effectRef>
        <a:fontRef idx="minor">
          <a:schemeClr val="lt1"/>
        </a:fontRef>
      </dsp:style>
    </dsp:sp>
    <dsp:sp modelId="{55836B85-BF4C-064E-B732-EB4777562934}">
      <dsp:nvSpPr>
        <dsp:cNvPr id="0" name=""/>
        <dsp:cNvSpPr/>
      </dsp:nvSpPr>
      <dsp:spPr>
        <a:xfrm>
          <a:off x="5582100" y="462870"/>
          <a:ext cx="2679503" cy="2461705"/>
        </a:xfrm>
        <a:prstGeom prst="ellipse">
          <a:avLst/>
        </a:prstGeom>
        <a:solidFill>
          <a:srgbClr val="00446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l" defTabSz="800100">
            <a:lnSpc>
              <a:spcPct val="90000"/>
            </a:lnSpc>
            <a:spcBef>
              <a:spcPct val="0"/>
            </a:spcBef>
            <a:spcAft>
              <a:spcPct val="35000"/>
            </a:spcAft>
          </a:pPr>
          <a:r>
            <a:rPr lang="en-US" sz="1800" kern="1200" dirty="0" smtClean="0"/>
            <a:t>- </a:t>
          </a:r>
        </a:p>
        <a:p>
          <a:pPr lvl="0" algn="l" defTabSz="800100">
            <a:lnSpc>
              <a:spcPct val="90000"/>
            </a:lnSpc>
            <a:spcBef>
              <a:spcPct val="0"/>
            </a:spcBef>
            <a:spcAft>
              <a:spcPct val="35000"/>
            </a:spcAft>
          </a:pPr>
          <a:r>
            <a:rPr lang="en-US" sz="1800" kern="1200" dirty="0" smtClean="0"/>
            <a:t>- Value proposition</a:t>
          </a:r>
        </a:p>
        <a:p>
          <a:pPr lvl="0" algn="l" defTabSz="800100">
            <a:lnSpc>
              <a:spcPct val="90000"/>
            </a:lnSpc>
            <a:spcBef>
              <a:spcPct val="0"/>
            </a:spcBef>
            <a:spcAft>
              <a:spcPct val="35000"/>
            </a:spcAft>
          </a:pPr>
          <a:r>
            <a:rPr lang="en-US" sz="1800" kern="1200" dirty="0" smtClean="0"/>
            <a:t>- Federation 101</a:t>
          </a:r>
        </a:p>
        <a:p>
          <a:pPr lvl="0" algn="l" defTabSz="800100">
            <a:lnSpc>
              <a:spcPct val="90000"/>
            </a:lnSpc>
            <a:spcBef>
              <a:spcPct val="0"/>
            </a:spcBef>
            <a:spcAft>
              <a:spcPct val="35000"/>
            </a:spcAft>
          </a:pPr>
          <a:r>
            <a:rPr lang="en-US" sz="1800" kern="1200" dirty="0" smtClean="0"/>
            <a:t>- Training</a:t>
          </a:r>
          <a:r>
            <a:rPr lang="en-US" sz="1800" kern="1200" baseline="0" dirty="0" smtClean="0"/>
            <a:t> for SPs</a:t>
          </a:r>
        </a:p>
        <a:p>
          <a:pPr lvl="0" algn="l" defTabSz="800100">
            <a:lnSpc>
              <a:spcPct val="90000"/>
            </a:lnSpc>
            <a:spcBef>
              <a:spcPct val="0"/>
            </a:spcBef>
            <a:spcAft>
              <a:spcPct val="35000"/>
            </a:spcAft>
          </a:pPr>
          <a:r>
            <a:rPr lang="en-US" sz="1800" kern="1200" baseline="0" dirty="0" smtClean="0"/>
            <a:t>- Training on AARC results</a:t>
          </a:r>
          <a:endParaRPr lang="en-US" sz="1800" kern="1200" dirty="0" smtClean="0"/>
        </a:p>
        <a:p>
          <a:pPr lvl="0" algn="l" defTabSz="800100">
            <a:lnSpc>
              <a:spcPct val="90000"/>
            </a:lnSpc>
            <a:spcBef>
              <a:spcPct val="0"/>
            </a:spcBef>
            <a:spcAft>
              <a:spcPct val="35000"/>
            </a:spcAft>
          </a:pPr>
          <a:endParaRPr lang="en-US" sz="1500" kern="1200" dirty="0"/>
        </a:p>
      </dsp:txBody>
      <dsp:txXfrm>
        <a:off x="5974504" y="823378"/>
        <a:ext cx="1894695" cy="1740689"/>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41D8A83-A817-41E3-A602-3B517E18334E}" type="datetimeFigureOut">
              <a:rPr lang="en-GB" smtClean="0"/>
              <a:t>06/11/2015</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BC110B-1C27-4A5B-8007-E6BF4BB6C5F7}" type="slidenum">
              <a:rPr lang="en-GB" smtClean="0"/>
              <a:t>‹N›</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1</a:t>
            </a:fld>
            <a:endParaRPr lang="en-GB"/>
          </a:p>
        </p:txBody>
      </p:sp>
    </p:spTree>
    <p:extLst>
      <p:ext uri="{BB962C8B-B14F-4D97-AF65-F5344CB8AC3E}">
        <p14:creationId xmlns:p14="http://schemas.microsoft.com/office/powerpoint/2010/main" val="2011040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egnaposto numero diapositiva 3"/>
          <p:cNvSpPr>
            <a:spLocks noGrp="1"/>
          </p:cNvSpPr>
          <p:nvPr>
            <p:ph type="sldNum" sz="quarter" idx="10"/>
          </p:nvPr>
        </p:nvSpPr>
        <p:spPr/>
        <p:txBody>
          <a:bodyPr/>
          <a:lstStyle/>
          <a:p>
            <a:fld id="{9CBC110B-1C27-4A5B-8007-E6BF4BB6C5F7}" type="slidenum">
              <a:rPr lang="en-GB" smtClean="0"/>
              <a:t>10</a:t>
            </a:fld>
            <a:endParaRPr lang="en-GB"/>
          </a:p>
        </p:txBody>
      </p:sp>
    </p:spTree>
    <p:extLst>
      <p:ext uri="{BB962C8B-B14F-4D97-AF65-F5344CB8AC3E}">
        <p14:creationId xmlns:p14="http://schemas.microsoft.com/office/powerpoint/2010/main" val="242072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11</a:t>
            </a:fld>
            <a:endParaRPr lang="en-GB"/>
          </a:p>
        </p:txBody>
      </p:sp>
    </p:spTree>
    <p:extLst>
      <p:ext uri="{BB962C8B-B14F-4D97-AF65-F5344CB8AC3E}">
        <p14:creationId xmlns:p14="http://schemas.microsoft.com/office/powerpoint/2010/main" val="589725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12</a:t>
            </a:fld>
            <a:endParaRPr lang="en-GB"/>
          </a:p>
        </p:txBody>
      </p:sp>
    </p:spTree>
    <p:extLst>
      <p:ext uri="{BB962C8B-B14F-4D97-AF65-F5344CB8AC3E}">
        <p14:creationId xmlns:p14="http://schemas.microsoft.com/office/powerpoint/2010/main" val="620409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13</a:t>
            </a:fld>
            <a:endParaRPr lang="en-GB"/>
          </a:p>
        </p:txBody>
      </p:sp>
    </p:spTree>
    <p:extLst>
      <p:ext uri="{BB962C8B-B14F-4D97-AF65-F5344CB8AC3E}">
        <p14:creationId xmlns:p14="http://schemas.microsoft.com/office/powerpoint/2010/main" val="2754070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1200" dirty="0" smtClean="0"/>
          </a:p>
        </p:txBody>
      </p:sp>
      <p:sp>
        <p:nvSpPr>
          <p:cNvPr id="4" name="Segnaposto numero diapositiva 3"/>
          <p:cNvSpPr>
            <a:spLocks noGrp="1"/>
          </p:cNvSpPr>
          <p:nvPr>
            <p:ph type="sldNum" sz="quarter" idx="10"/>
          </p:nvPr>
        </p:nvSpPr>
        <p:spPr/>
        <p:txBody>
          <a:bodyPr/>
          <a:lstStyle/>
          <a:p>
            <a:fld id="{9CBC110B-1C27-4A5B-8007-E6BF4BB6C5F7}" type="slidenum">
              <a:rPr lang="en-GB" smtClean="0"/>
              <a:t>14</a:t>
            </a:fld>
            <a:endParaRPr lang="en-GB"/>
          </a:p>
        </p:txBody>
      </p:sp>
    </p:spTree>
    <p:extLst>
      <p:ext uri="{BB962C8B-B14F-4D97-AF65-F5344CB8AC3E}">
        <p14:creationId xmlns:p14="http://schemas.microsoft.com/office/powerpoint/2010/main" val="3900084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15</a:t>
            </a:fld>
            <a:endParaRPr lang="en-GB"/>
          </a:p>
        </p:txBody>
      </p:sp>
    </p:spTree>
    <p:extLst>
      <p:ext uri="{BB962C8B-B14F-4D97-AF65-F5344CB8AC3E}">
        <p14:creationId xmlns:p14="http://schemas.microsoft.com/office/powerpoint/2010/main" val="258845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2</a:t>
            </a:fld>
            <a:endParaRPr lang="en-GB"/>
          </a:p>
        </p:txBody>
      </p:sp>
    </p:spTree>
    <p:extLst>
      <p:ext uri="{BB962C8B-B14F-4D97-AF65-F5344CB8AC3E}">
        <p14:creationId xmlns:p14="http://schemas.microsoft.com/office/powerpoint/2010/main" val="3416378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3</a:t>
            </a:fld>
            <a:endParaRPr lang="en-GB"/>
          </a:p>
        </p:txBody>
      </p:sp>
    </p:spTree>
    <p:extLst>
      <p:ext uri="{BB962C8B-B14F-4D97-AF65-F5344CB8AC3E}">
        <p14:creationId xmlns:p14="http://schemas.microsoft.com/office/powerpoint/2010/main" val="3234177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4</a:t>
            </a:fld>
            <a:endParaRPr lang="en-GB"/>
          </a:p>
        </p:txBody>
      </p:sp>
    </p:spTree>
    <p:extLst>
      <p:ext uri="{BB962C8B-B14F-4D97-AF65-F5344CB8AC3E}">
        <p14:creationId xmlns:p14="http://schemas.microsoft.com/office/powerpoint/2010/main" val="1983950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5</a:t>
            </a:fld>
            <a:endParaRPr lang="en-GB"/>
          </a:p>
        </p:txBody>
      </p:sp>
    </p:spTree>
    <p:extLst>
      <p:ext uri="{BB962C8B-B14F-4D97-AF65-F5344CB8AC3E}">
        <p14:creationId xmlns:p14="http://schemas.microsoft.com/office/powerpoint/2010/main" val="1614469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sz="2000"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6</a:t>
            </a:fld>
            <a:endParaRPr lang="en-GB"/>
          </a:p>
        </p:txBody>
      </p:sp>
    </p:spTree>
    <p:extLst>
      <p:ext uri="{BB962C8B-B14F-4D97-AF65-F5344CB8AC3E}">
        <p14:creationId xmlns:p14="http://schemas.microsoft.com/office/powerpoint/2010/main" val="2605363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7</a:t>
            </a:fld>
            <a:endParaRPr lang="en-GB"/>
          </a:p>
        </p:txBody>
      </p:sp>
    </p:spTree>
    <p:extLst>
      <p:ext uri="{BB962C8B-B14F-4D97-AF65-F5344CB8AC3E}">
        <p14:creationId xmlns:p14="http://schemas.microsoft.com/office/powerpoint/2010/main" val="164841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8</a:t>
            </a:fld>
            <a:endParaRPr lang="en-GB"/>
          </a:p>
        </p:txBody>
      </p:sp>
    </p:spTree>
    <p:extLst>
      <p:ext uri="{BB962C8B-B14F-4D97-AF65-F5344CB8AC3E}">
        <p14:creationId xmlns:p14="http://schemas.microsoft.com/office/powerpoint/2010/main" val="244863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CBC110B-1C27-4A5B-8007-E6BF4BB6C5F7}" type="slidenum">
              <a:rPr lang="en-GB" smtClean="0"/>
              <a:t>9</a:t>
            </a:fld>
            <a:endParaRPr lang="en-GB"/>
          </a:p>
        </p:txBody>
      </p:sp>
    </p:spTree>
    <p:extLst>
      <p:ext uri="{BB962C8B-B14F-4D97-AF65-F5344CB8AC3E}">
        <p14:creationId xmlns:p14="http://schemas.microsoft.com/office/powerpoint/2010/main" val="2819311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1" name="Rectangle 20"/>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0" y="0"/>
            <a:ext cx="1625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p:cNvSpPr>
            <a:spLocks noGrp="1"/>
          </p:cNvSpPr>
          <p:nvPr>
            <p:ph type="body" sz="quarter" idx="11" hasCustomPrompt="1"/>
          </p:nvPr>
        </p:nvSpPr>
        <p:spPr>
          <a:xfrm>
            <a:off x="1240257" y="3625009"/>
            <a:ext cx="6795911" cy="375289"/>
          </a:xfrm>
        </p:spPr>
        <p:txBody>
          <a:bodyPr>
            <a:normAutofit/>
          </a:bodyPr>
          <a:lstStyle>
            <a:lvl1pPr marL="0" indent="0">
              <a:buNone/>
              <a:defRPr sz="2000" b="1" baseline="0"/>
            </a:lvl1pPr>
          </a:lstStyle>
          <a:p>
            <a:pPr lvl="0"/>
            <a:r>
              <a:rPr lang="en-US" dirty="0" smtClean="0"/>
              <a:t>Presenter</a:t>
            </a:r>
          </a:p>
        </p:txBody>
      </p:sp>
      <p:sp>
        <p:nvSpPr>
          <p:cNvPr id="7" name="Text Placeholder 6"/>
          <p:cNvSpPr>
            <a:spLocks noGrp="1"/>
          </p:cNvSpPr>
          <p:nvPr>
            <p:ph type="body" sz="quarter" idx="12" hasCustomPrompt="1"/>
          </p:nvPr>
        </p:nvSpPr>
        <p:spPr>
          <a:xfrm>
            <a:off x="1240256" y="5484095"/>
            <a:ext cx="6671027" cy="436340"/>
          </a:xfrm>
        </p:spPr>
        <p:txBody>
          <a:bodyPr>
            <a:normAutofit/>
          </a:bodyPr>
          <a:lstStyle>
            <a:lvl1pPr marL="0" indent="0">
              <a:buNone/>
              <a:defRPr sz="1800"/>
            </a:lvl1pPr>
          </a:lstStyle>
          <a:p>
            <a:pPr lvl="0"/>
            <a:r>
              <a:rPr lang="en-US" dirty="0" smtClean="0"/>
              <a:t>Event, Location</a:t>
            </a:r>
            <a:endParaRPr lang="en-GB" dirty="0"/>
          </a:p>
        </p:txBody>
      </p:sp>
      <p:sp>
        <p:nvSpPr>
          <p:cNvPr id="12" name="Text Placeholder 10"/>
          <p:cNvSpPr>
            <a:spLocks noGrp="1"/>
          </p:cNvSpPr>
          <p:nvPr>
            <p:ph type="body" sz="quarter" idx="17" hasCustomPrompt="1"/>
          </p:nvPr>
        </p:nvSpPr>
        <p:spPr>
          <a:xfrm>
            <a:off x="1240257" y="2804346"/>
            <a:ext cx="6683727" cy="503459"/>
          </a:xfrm>
        </p:spPr>
        <p:txBody>
          <a:bodyPr>
            <a:normAutofit/>
          </a:bodyPr>
          <a:lstStyle>
            <a:lvl1pPr marL="0" indent="0">
              <a:buNone/>
              <a:defRPr sz="1950">
                <a:solidFill>
                  <a:srgbClr val="F6791C"/>
                </a:solidFill>
              </a:defRPr>
            </a:lvl1pPr>
          </a:lstStyle>
          <a:p>
            <a:pPr lvl="0"/>
            <a:r>
              <a:rPr lang="en-US" dirty="0" smtClean="0"/>
              <a:t>Subtitle</a:t>
            </a:r>
          </a:p>
        </p:txBody>
      </p:sp>
      <p:sp>
        <p:nvSpPr>
          <p:cNvPr id="11" name="Text Placeholder 10"/>
          <p:cNvSpPr>
            <a:spLocks noGrp="1"/>
          </p:cNvSpPr>
          <p:nvPr>
            <p:ph type="body" sz="quarter" idx="14" hasCustomPrompt="1"/>
          </p:nvPr>
        </p:nvSpPr>
        <p:spPr>
          <a:xfrm>
            <a:off x="1240257" y="2398309"/>
            <a:ext cx="6683727" cy="473242"/>
          </a:xfrm>
        </p:spPr>
        <p:txBody>
          <a:bodyPr>
            <a:noAutofit/>
          </a:bodyPr>
          <a:lstStyle>
            <a:lvl1pPr marL="0" indent="0">
              <a:buNone/>
              <a:defRPr sz="2400" b="1"/>
            </a:lvl1pPr>
          </a:lstStyle>
          <a:p>
            <a:pPr lvl="0"/>
            <a:r>
              <a:rPr lang="en-US" dirty="0" smtClean="0"/>
              <a:t>Title</a:t>
            </a:r>
          </a:p>
        </p:txBody>
      </p:sp>
      <p:sp>
        <p:nvSpPr>
          <p:cNvPr id="13" name="Text Placeholder 6"/>
          <p:cNvSpPr>
            <a:spLocks noGrp="1"/>
          </p:cNvSpPr>
          <p:nvPr>
            <p:ph type="body" sz="quarter" idx="18" hasCustomPrompt="1"/>
          </p:nvPr>
        </p:nvSpPr>
        <p:spPr>
          <a:xfrm>
            <a:off x="1240256" y="5785332"/>
            <a:ext cx="6671027" cy="428319"/>
          </a:xfrm>
        </p:spPr>
        <p:txBody>
          <a:bodyPr>
            <a:normAutofit/>
          </a:bodyPr>
          <a:lstStyle>
            <a:lvl1pPr marL="0" indent="0">
              <a:buNone/>
              <a:defRPr sz="1800"/>
            </a:lvl1pPr>
          </a:lstStyle>
          <a:p>
            <a:pPr lvl="0"/>
            <a:r>
              <a:rPr lang="en-US" dirty="0" smtClean="0"/>
              <a:t>Date</a:t>
            </a:r>
            <a:endParaRPr lang="en-GB" dirty="0"/>
          </a:p>
        </p:txBody>
      </p:sp>
      <p:sp>
        <p:nvSpPr>
          <p:cNvPr id="16" name="Text Placeholder 4"/>
          <p:cNvSpPr>
            <a:spLocks noGrp="1"/>
          </p:cNvSpPr>
          <p:nvPr>
            <p:ph type="body" sz="quarter" idx="19" hasCustomPrompt="1"/>
          </p:nvPr>
        </p:nvSpPr>
        <p:spPr>
          <a:xfrm>
            <a:off x="1240257" y="3947187"/>
            <a:ext cx="6795911" cy="347215"/>
          </a:xfrm>
        </p:spPr>
        <p:txBody>
          <a:bodyPr>
            <a:normAutofit/>
          </a:bodyPr>
          <a:lstStyle>
            <a:lvl1pPr marL="0" indent="0">
              <a:buNone/>
              <a:defRPr sz="1800" b="0" baseline="0"/>
            </a:lvl1pPr>
          </a:lstStyle>
          <a:p>
            <a:pPr lvl="0"/>
            <a:r>
              <a:rPr lang="en-US" dirty="0" smtClean="0"/>
              <a:t>Role in Project, AARC (if applicable)</a:t>
            </a:r>
          </a:p>
        </p:txBody>
      </p:sp>
      <p:sp>
        <p:nvSpPr>
          <p:cNvPr id="18" name="Text Placeholder 4"/>
          <p:cNvSpPr>
            <a:spLocks noGrp="1"/>
          </p:cNvSpPr>
          <p:nvPr>
            <p:ph type="body" sz="quarter" idx="20" hasCustomPrompt="1"/>
          </p:nvPr>
        </p:nvSpPr>
        <p:spPr>
          <a:xfrm>
            <a:off x="1240257" y="4249757"/>
            <a:ext cx="8818145" cy="347215"/>
          </a:xfrm>
        </p:spPr>
        <p:txBody>
          <a:bodyPr>
            <a:normAutofit/>
          </a:bodyPr>
          <a:lstStyle>
            <a:lvl1pPr marL="0" indent="0">
              <a:buNone/>
              <a:defRPr sz="1800" b="0" baseline="0"/>
            </a:lvl1pPr>
          </a:lstStyle>
          <a:p>
            <a:pPr lvl="0"/>
            <a:r>
              <a:rPr lang="en-US" dirty="0" smtClean="0"/>
              <a:t>Role in Organisation, Organisation Name (if Applicable)</a:t>
            </a:r>
          </a:p>
        </p:txBody>
      </p:sp>
      <p:sp>
        <p:nvSpPr>
          <p:cNvPr id="4" name="Text Placeholder 3"/>
          <p:cNvSpPr>
            <a:spLocks noGrp="1"/>
          </p:cNvSpPr>
          <p:nvPr>
            <p:ph type="body" sz="quarter" idx="21" hasCustomPrompt="1"/>
          </p:nvPr>
        </p:nvSpPr>
        <p:spPr>
          <a:xfrm>
            <a:off x="1486792" y="4765917"/>
            <a:ext cx="1219200" cy="190399"/>
          </a:xfrm>
        </p:spPr>
        <p:txBody>
          <a:bodyPr>
            <a:normAutofit/>
          </a:bodyPr>
          <a:lstStyle>
            <a:lvl1pPr marL="0" indent="0">
              <a:buNone/>
              <a:defRPr sz="600"/>
            </a:lvl1pPr>
          </a:lstStyle>
          <a:p>
            <a:pPr lvl="0"/>
            <a:r>
              <a:rPr lang="en-US" dirty="0" smtClean="0"/>
              <a:t>Logo (optional)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6358" y="-42332"/>
            <a:ext cx="4389920" cy="6942667"/>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7682" y="480622"/>
            <a:ext cx="1482776" cy="1339714"/>
          </a:xfrm>
          <a:prstGeom prst="rect">
            <a:avLst/>
          </a:prstGeom>
        </p:spPr>
      </p:pic>
      <p:sp>
        <p:nvSpPr>
          <p:cNvPr id="23" name="TextBox 22"/>
          <p:cNvSpPr txBox="1"/>
          <p:nvPr userDrawn="1"/>
        </p:nvSpPr>
        <p:spPr>
          <a:xfrm>
            <a:off x="2818932" y="927797"/>
            <a:ext cx="5918159" cy="353943"/>
          </a:xfrm>
          <a:prstGeom prst="rect">
            <a:avLst/>
          </a:prstGeom>
          <a:noFill/>
        </p:spPr>
        <p:txBody>
          <a:bodyPr wrap="none" rtlCol="0">
            <a:spAutoFit/>
          </a:bodyPr>
          <a:lstStyle/>
          <a:p>
            <a:r>
              <a:rPr lang="en-GB" sz="1700" dirty="0" smtClean="0">
                <a:solidFill>
                  <a:srgbClr val="003F5E"/>
                </a:solidFill>
              </a:rPr>
              <a:t>Authentication and Authorisation for Research and Collaboration</a:t>
            </a:r>
            <a:endParaRPr lang="en-GB" sz="1700" dirty="0">
              <a:solidFill>
                <a:srgbClr val="003F5E"/>
              </a:solidFill>
            </a:endParaRPr>
          </a:p>
        </p:txBody>
      </p:sp>
    </p:spTree>
    <p:extLst>
      <p:ext uri="{BB962C8B-B14F-4D97-AF65-F5344CB8AC3E}">
        <p14:creationId xmlns:p14="http://schemas.microsoft.com/office/powerpoint/2010/main" val="41644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716837"/>
            <a:ext cx="6172200" cy="414421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457202" y="1716837"/>
            <a:ext cx="4314825" cy="4152155"/>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‹N›</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‹N›</a:t>
            </a:fld>
            <a:endParaRPr lang="en-GB"/>
          </a:p>
        </p:txBody>
      </p:sp>
      <p:sp>
        <p:nvSpPr>
          <p:cNvPr id="2" name="TextBox 1"/>
          <p:cNvSpPr txBox="1"/>
          <p:nvPr userDrawn="1"/>
        </p:nvSpPr>
        <p:spPr>
          <a:xfrm>
            <a:off x="652382" y="304802"/>
            <a:ext cx="3601692"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F57A1E"/>
                </a:solidFill>
              </a:rPr>
              <a:t>A Guide to Using the AARC Template</a:t>
            </a:r>
            <a:endParaRPr lang="en-GB" sz="1800" dirty="0">
              <a:solidFill>
                <a:srgbClr val="F57A1E"/>
              </a:solidFill>
            </a:endParaRPr>
          </a:p>
        </p:txBody>
      </p:sp>
      <p:sp>
        <p:nvSpPr>
          <p:cNvPr id="4" name="TextBox 3"/>
          <p:cNvSpPr txBox="1"/>
          <p:nvPr userDrawn="1"/>
        </p:nvSpPr>
        <p:spPr>
          <a:xfrm>
            <a:off x="780366" y="2025770"/>
            <a:ext cx="10149657" cy="2862322"/>
          </a:xfrm>
          <a:prstGeom prst="rect">
            <a:avLst/>
          </a:prstGeom>
          <a:noFill/>
        </p:spPr>
        <p:txBody>
          <a:bodyPr wrap="square" rtlCol="0">
            <a:spAutoFit/>
          </a:bodyPr>
          <a:lstStyle/>
          <a:p>
            <a:pPr marL="214313" indent="-214313">
              <a:buFont typeface="Arial" panose="020B0604020202020204" pitchFamily="34" charset="0"/>
              <a:buChar char="•"/>
            </a:pPr>
            <a:r>
              <a:rPr lang="en-GB" sz="1800" dirty="0" smtClean="0">
                <a:solidFill>
                  <a:srgbClr val="003F5D"/>
                </a:solidFill>
              </a:rPr>
              <a:t>This template is to</a:t>
            </a:r>
            <a:r>
              <a:rPr lang="en-GB" sz="1800" baseline="0" dirty="0" smtClean="0">
                <a:solidFill>
                  <a:srgbClr val="003F5D"/>
                </a:solidFill>
              </a:rPr>
              <a:t> present information on behalf of the AARC Project</a:t>
            </a:r>
          </a:p>
          <a:p>
            <a:pPr marL="214313" indent="-214313">
              <a:buFont typeface="Arial" panose="020B0604020202020204" pitchFamily="34" charset="0"/>
              <a:buChar char="•"/>
            </a:pPr>
            <a:r>
              <a:rPr lang="en-GB" sz="1800" baseline="0" dirty="0" smtClean="0">
                <a:solidFill>
                  <a:srgbClr val="003F5D"/>
                </a:solidFill>
              </a:rPr>
              <a:t>Font is Calibri and will auto-size. Avoid using a font size less than 18pt.  Main font colour is Teal, </a:t>
            </a:r>
            <a:r>
              <a:rPr lang="en-GB" sz="1800" baseline="0" dirty="0" smtClean="0">
                <a:solidFill>
                  <a:srgbClr val="F57B20"/>
                </a:solidFill>
              </a:rPr>
              <a:t>highlight colour is Orange and should be used sparingly.</a:t>
            </a:r>
            <a:r>
              <a:rPr lang="en-GB" sz="1800" baseline="0" dirty="0" smtClean="0">
                <a:solidFill>
                  <a:srgbClr val="ED1556"/>
                </a:solidFill>
              </a:rPr>
              <a:t> </a:t>
            </a:r>
            <a:r>
              <a:rPr lang="en-GB" sz="1800" baseline="0" dirty="0" smtClean="0">
                <a:solidFill>
                  <a:srgbClr val="003F5D"/>
                </a:solidFill>
              </a:rPr>
              <a:t>If the colours are not shown in PowerPoint use the colour picker to select the correct colour from the logo or these samples</a:t>
            </a:r>
            <a:endParaRPr lang="en-GB" sz="1800" baseline="0" dirty="0" smtClean="0">
              <a:solidFill>
                <a:srgbClr val="ED1556"/>
              </a:solidFill>
            </a:endParaRPr>
          </a:p>
          <a:p>
            <a:pPr marL="214313" indent="-214313">
              <a:buFont typeface="Arial" panose="020B0604020202020204" pitchFamily="34" charset="0"/>
              <a:buChar char="•"/>
            </a:pPr>
            <a:endParaRPr lang="en-GB" sz="1800" baseline="0" dirty="0" smtClean="0">
              <a:solidFill>
                <a:srgbClr val="ED1556"/>
              </a:solidFill>
            </a:endParaRPr>
          </a:p>
          <a:p>
            <a:pPr marL="214313" indent="-214313">
              <a:buFont typeface="Arial" panose="020B0604020202020204" pitchFamily="34" charset="0"/>
              <a:buChar char="•"/>
            </a:pPr>
            <a:r>
              <a:rPr lang="en-GB" sz="1800" baseline="0" dirty="0" smtClean="0">
                <a:solidFill>
                  <a:srgbClr val="003F5D"/>
                </a:solidFill>
              </a:rPr>
              <a:t>The title slide has space for the speaker’s own organisation logo which should be no larger than the main AARC logo </a:t>
            </a:r>
          </a:p>
          <a:p>
            <a:pPr marL="214313" indent="-214313">
              <a:buFont typeface="Arial" panose="020B0604020202020204" pitchFamily="34" charset="0"/>
              <a:buChar char="•"/>
            </a:pPr>
            <a:endParaRPr lang="en-GB" sz="1800" baseline="0" dirty="0" smtClean="0">
              <a:solidFill>
                <a:srgbClr val="003F5D"/>
              </a:solidFill>
            </a:endParaRPr>
          </a:p>
          <a:p>
            <a:pPr marL="214313" indent="-214313">
              <a:buFont typeface="Arial" panose="020B0604020202020204" pitchFamily="34" charset="0"/>
              <a:buChar char="•"/>
            </a:pPr>
            <a:r>
              <a:rPr lang="en-GB" sz="1800" baseline="0" dirty="0" smtClean="0">
                <a:solidFill>
                  <a:srgbClr val="003F5D"/>
                </a:solidFill>
              </a:rPr>
              <a:t>The end slide includes EU logo, copyright, and funding statement and must be included in any slide packs distributed or printed.</a:t>
            </a:r>
          </a:p>
        </p:txBody>
      </p:sp>
      <p:sp>
        <p:nvSpPr>
          <p:cNvPr id="5" name="Oval 4"/>
          <p:cNvSpPr/>
          <p:nvPr userDrawn="1"/>
        </p:nvSpPr>
        <p:spPr>
          <a:xfrm>
            <a:off x="10890209" y="5560973"/>
            <a:ext cx="727243" cy="529390"/>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9" name="Oval 8"/>
          <p:cNvSpPr/>
          <p:nvPr userDrawn="1"/>
        </p:nvSpPr>
        <p:spPr>
          <a:xfrm>
            <a:off x="9884901" y="5560973"/>
            <a:ext cx="727243" cy="529390"/>
          </a:xfrm>
          <a:prstGeom prst="ellipse">
            <a:avLst/>
          </a:prstGeom>
          <a:solidFill>
            <a:srgbClr val="F6791C"/>
          </a:solidFill>
          <a:ln>
            <a:solidFill>
              <a:srgbClr val="F679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Tree>
    <p:extLst>
      <p:ext uri="{BB962C8B-B14F-4D97-AF65-F5344CB8AC3E}">
        <p14:creationId xmlns:p14="http://schemas.microsoft.com/office/powerpoint/2010/main" val="317804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Must be included)">
    <p:spTree>
      <p:nvGrpSpPr>
        <p:cNvPr id="1" name=""/>
        <p:cNvGrpSpPr/>
        <p:nvPr/>
      </p:nvGrpSpPr>
      <p:grpSpPr>
        <a:xfrm>
          <a:off x="0" y="0"/>
          <a:ext cx="0" cy="0"/>
          <a:chOff x="0" y="0"/>
          <a:chExt cx="0" cy="0"/>
        </a:xfrm>
      </p:grpSpPr>
      <p:sp>
        <p:nvSpPr>
          <p:cNvPr id="4" name="Rectangle 3"/>
          <p:cNvSpPr/>
          <p:nvPr userDrawn="1"/>
        </p:nvSpPr>
        <p:spPr>
          <a:xfrm>
            <a:off x="-1" y="2"/>
            <a:ext cx="12192001" cy="6858001"/>
          </a:xfrm>
          <a:prstGeom prst="rect">
            <a:avLst/>
          </a:prstGeom>
          <a:solidFill>
            <a:srgbClr val="003F5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pic>
        <p:nvPicPr>
          <p:cNvPr id="7" name="Picture 6"/>
          <p:cNvPicPr>
            <a:picLocks noChangeAspect="1"/>
          </p:cNvPicPr>
          <p:nvPr userDrawn="1"/>
        </p:nvPicPr>
        <p:blipFill rotWithShape="1">
          <a:blip r:embed="rId2"/>
          <a:srcRect b="30428"/>
          <a:stretch/>
        </p:blipFill>
        <p:spPr>
          <a:xfrm>
            <a:off x="5217067" y="4837092"/>
            <a:ext cx="1385319" cy="785666"/>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48488" y="5966378"/>
            <a:ext cx="433675" cy="294664"/>
          </a:xfrm>
          <a:prstGeom prst="rect">
            <a:avLst/>
          </a:prstGeom>
        </p:spPr>
      </p:pic>
      <p:sp>
        <p:nvSpPr>
          <p:cNvPr id="8" name="TextBox 7"/>
          <p:cNvSpPr txBox="1"/>
          <p:nvPr userDrawn="1"/>
        </p:nvSpPr>
        <p:spPr>
          <a:xfrm>
            <a:off x="4111444" y="2395574"/>
            <a:ext cx="3748975" cy="1446550"/>
          </a:xfrm>
          <a:prstGeom prst="rect">
            <a:avLst/>
          </a:prstGeom>
          <a:noFill/>
        </p:spPr>
        <p:txBody>
          <a:bodyPr wrap="none" rtlCol="0">
            <a:spAutoFit/>
          </a:bodyPr>
          <a:lstStyle/>
          <a:p>
            <a:pPr algn="ctr"/>
            <a:r>
              <a:rPr lang="en-GB" sz="4400" dirty="0" smtClean="0">
                <a:solidFill>
                  <a:schemeClr val="bg1"/>
                </a:solidFill>
              </a:rPr>
              <a:t>Thank you</a:t>
            </a:r>
          </a:p>
          <a:p>
            <a:pPr algn="ctr"/>
            <a:r>
              <a:rPr lang="en-GB" sz="4400" dirty="0" smtClean="0">
                <a:solidFill>
                  <a:srgbClr val="F6791C"/>
                </a:solidFill>
              </a:rPr>
              <a:t>Any</a:t>
            </a:r>
            <a:r>
              <a:rPr lang="en-GB" sz="4400" baseline="0" dirty="0" smtClean="0">
                <a:solidFill>
                  <a:srgbClr val="F6791C"/>
                </a:solidFill>
              </a:rPr>
              <a:t> Questions?</a:t>
            </a:r>
            <a:endParaRPr lang="en-GB" sz="4400" dirty="0">
              <a:solidFill>
                <a:srgbClr val="F6791C"/>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56357" y="-50222"/>
            <a:ext cx="4394909" cy="6950557"/>
          </a:xfrm>
          <a:prstGeom prst="rect">
            <a:avLst/>
          </a:prstGeom>
        </p:spPr>
      </p:pic>
      <p:sp>
        <p:nvSpPr>
          <p:cNvPr id="25" name="Content Placeholder 24"/>
          <p:cNvSpPr>
            <a:spLocks noGrp="1"/>
          </p:cNvSpPr>
          <p:nvPr>
            <p:ph sz="quarter" idx="11" hasCustomPrompt="1"/>
          </p:nvPr>
        </p:nvSpPr>
        <p:spPr>
          <a:xfrm>
            <a:off x="3763166" y="4113541"/>
            <a:ext cx="4445529" cy="373710"/>
          </a:xfrm>
        </p:spPr>
        <p:txBody>
          <a:bodyPr>
            <a:normAutofit/>
          </a:bodyPr>
          <a:lstStyle>
            <a:lvl1pPr marL="0" indent="0" algn="ctr">
              <a:buNone/>
              <a:defRPr sz="1800">
                <a:solidFill>
                  <a:schemeClr val="bg1"/>
                </a:solidFill>
              </a:defRPr>
            </a:lvl1pPr>
          </a:lstStyle>
          <a:p>
            <a:pPr lvl="0"/>
            <a:r>
              <a:rPr lang="en-US" dirty="0" smtClean="0"/>
              <a:t>Presenter email address</a:t>
            </a:r>
            <a:endParaRPr lang="en-GB" dirty="0"/>
          </a:p>
        </p:txBody>
      </p:sp>
      <p:sp>
        <p:nvSpPr>
          <p:cNvPr id="10" name="TextBox 9"/>
          <p:cNvSpPr txBox="1"/>
          <p:nvPr userDrawn="1"/>
        </p:nvSpPr>
        <p:spPr>
          <a:xfrm>
            <a:off x="3109415" y="6289305"/>
            <a:ext cx="5711820" cy="276999"/>
          </a:xfrm>
          <a:prstGeom prst="rect">
            <a:avLst/>
          </a:prstGeom>
          <a:noFill/>
        </p:spPr>
        <p:txBody>
          <a:bodyPr wrap="none" rtlCol="0">
            <a:spAutoFit/>
          </a:bodyPr>
          <a:lstStyle/>
          <a:p>
            <a:pPr algn="ctr"/>
            <a:r>
              <a:rPr lang="en-GB" sz="600" kern="1200" dirty="0" smtClean="0">
                <a:solidFill>
                  <a:schemeClr val="bg1"/>
                </a:solidFill>
                <a:effectLst/>
                <a:latin typeface="+mn-lt"/>
                <a:ea typeface="+mn-ea"/>
                <a:cs typeface="+mn-cs"/>
              </a:rPr>
              <a:t>© GÉANT  on behalf of the AARC project.</a:t>
            </a:r>
          </a:p>
          <a:p>
            <a:pPr algn="ctr"/>
            <a:r>
              <a:rPr lang="en-GB" sz="600" kern="1200" dirty="0" smtClean="0">
                <a:solidFill>
                  <a:schemeClr val="bg1"/>
                </a:solidFill>
                <a:effectLst/>
                <a:latin typeface="+mn-lt"/>
                <a:ea typeface="+mn-ea"/>
                <a:cs typeface="+mn-cs"/>
              </a:rPr>
              <a:t>The work leading to these results has received funding from the European Union’s Horizon 2020 research and innovation programme under Grant Agreement No. 653965 (AARC).</a:t>
            </a:r>
            <a:endParaRPr lang="en-GB" sz="600" dirty="0">
              <a:solidFill>
                <a:schemeClr val="bg1"/>
              </a:solidFill>
            </a:endParaRPr>
          </a:p>
        </p:txBody>
      </p:sp>
      <p:sp>
        <p:nvSpPr>
          <p:cNvPr id="11" name="TextBox 10"/>
          <p:cNvSpPr txBox="1"/>
          <p:nvPr userDrawn="1"/>
        </p:nvSpPr>
        <p:spPr>
          <a:xfrm>
            <a:off x="5273469" y="5591160"/>
            <a:ext cx="1383712" cy="246221"/>
          </a:xfrm>
          <a:prstGeom prst="rect">
            <a:avLst/>
          </a:prstGeom>
          <a:noFill/>
        </p:spPr>
        <p:txBody>
          <a:bodyPr wrap="none" rtlCol="0">
            <a:spAutoFit/>
          </a:bodyPr>
          <a:lstStyle/>
          <a:p>
            <a:r>
              <a:rPr lang="en-GB" sz="1000" dirty="0" smtClean="0">
                <a:solidFill>
                  <a:schemeClr val="bg1"/>
                </a:solidFill>
              </a:rPr>
              <a:t>https://aarc-project.eu</a:t>
            </a:r>
            <a:endParaRPr lang="en-GB" sz="1000" dirty="0">
              <a:solidFill>
                <a:schemeClr val="bg1"/>
              </a:solidFill>
            </a:endParaRPr>
          </a:p>
        </p:txBody>
      </p:sp>
    </p:spTree>
    <p:extLst>
      <p:ext uri="{BB962C8B-B14F-4D97-AF65-F5344CB8AC3E}">
        <p14:creationId xmlns:p14="http://schemas.microsoft.com/office/powerpoint/2010/main" val="351233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200">
                <a:latin typeface="+mn-lt"/>
              </a:defRPr>
            </a:lvl1pPr>
            <a:lvl2pPr>
              <a:defRPr sz="1800">
                <a:solidFill>
                  <a:srgbClr val="004361"/>
                </a:solidFill>
                <a:latin typeface="+mn-lt"/>
              </a:defRPr>
            </a:lvl2pPr>
            <a:lvl3pPr>
              <a:defRPr sz="1800">
                <a:solidFill>
                  <a:srgbClr val="003F5E"/>
                </a:solidFill>
                <a:latin typeface="+mn-lt"/>
              </a:defRPr>
            </a:lvl3pPr>
            <a:lvl4pPr>
              <a:defRPr sz="1800">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‹N›</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5625"/>
            <a:ext cx="5562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‹N›</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3" y="1681163"/>
            <a:ext cx="551497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82601" y="2489204"/>
            <a:ext cx="5553075"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‹N›</a:t>
            </a:fld>
            <a:endParaRPr lang="en-GB"/>
          </a:p>
        </p:txBody>
      </p:sp>
      <p:sp>
        <p:nvSpPr>
          <p:cNvPr id="10"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501" y="1524003"/>
            <a:ext cx="7864123" cy="4652963"/>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‹N›</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8319911" y="153246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602125" y="1532467"/>
            <a:ext cx="3" cy="468206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‹N›</a:t>
            </a:fld>
            <a:endParaRPr lang="en-GB"/>
          </a:p>
        </p:txBody>
      </p:sp>
      <p:sp>
        <p:nvSpPr>
          <p:cNvPr id="6"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‹N›</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676400"/>
            <a:ext cx="12192000" cy="2165684"/>
          </a:xfrm>
          <a:prstGeom prst="rect">
            <a:avLst/>
          </a:prstGeom>
          <a:solidFill>
            <a:srgbClr val="013F5E"/>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470572" y="4083050"/>
            <a:ext cx="11208083" cy="21813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725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‹N›</a:t>
            </a:fld>
            <a:endParaRPr lang="en-GB"/>
          </a:p>
        </p:txBody>
      </p:sp>
      <p:sp>
        <p:nvSpPr>
          <p:cNvPr id="5"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6" name="Rectangle 5"/>
          <p:cNvSpPr/>
          <p:nvPr userDrawn="1"/>
        </p:nvSpPr>
        <p:spPr>
          <a:xfrm>
            <a:off x="0" y="3858126"/>
            <a:ext cx="12192000" cy="2165684"/>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448287" y="1524586"/>
            <a:ext cx="11315924" cy="21009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651518"/>
            <a:ext cx="6172200" cy="4209532"/>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2" y="1642188"/>
            <a:ext cx="4314825" cy="42268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‹N›</a:t>
            </a:fld>
            <a:endParaRPr lang="en-GB"/>
          </a:p>
        </p:txBody>
      </p:sp>
      <p:sp>
        <p:nvSpPr>
          <p:cNvPr id="8" name="Title Placeholder 1"/>
          <p:cNvSpPr>
            <a:spLocks noGrp="1"/>
          </p:cNvSpPr>
          <p:nvPr>
            <p:ph type="title"/>
          </p:nvPr>
        </p:nvSpPr>
        <p:spPr>
          <a:xfrm>
            <a:off x="455646" y="74649"/>
            <a:ext cx="9612087"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6935" y="203200"/>
            <a:ext cx="9040688" cy="927768"/>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444502" y="1439333"/>
            <a:ext cx="10909300" cy="47376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11061812" y="6406019"/>
            <a:ext cx="741021" cy="274873"/>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‹N›</a:t>
            </a:fld>
            <a:endParaRPr lang="en-GB" dirty="0"/>
          </a:p>
        </p:txBody>
      </p:sp>
      <p:cxnSp>
        <p:nvCxnSpPr>
          <p:cNvPr id="13" name="Straight Connector 12"/>
          <p:cNvCxnSpPr/>
          <p:nvPr userDrawn="1"/>
        </p:nvCxnSpPr>
        <p:spPr>
          <a:xfrm>
            <a:off x="444502" y="6406019"/>
            <a:ext cx="11274749" cy="7229"/>
          </a:xfrm>
          <a:prstGeom prst="line">
            <a:avLst/>
          </a:prstGeom>
          <a:ln w="12700" cap="rnd">
            <a:solidFill>
              <a:srgbClr val="F57B2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25400" y="6481610"/>
            <a:ext cx="1817512" cy="207749"/>
          </a:xfrm>
          <a:prstGeom prst="rect">
            <a:avLst/>
          </a:prstGeom>
          <a:noFill/>
        </p:spPr>
        <p:txBody>
          <a:bodyPr wrap="square" rtlCol="0">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en-GB" sz="750" baseline="0" dirty="0" smtClean="0">
                <a:solidFill>
                  <a:srgbClr val="003F5E"/>
                </a:solidFill>
              </a:rPr>
              <a:t>https://aarc-project.eu</a:t>
            </a:r>
            <a:endParaRPr lang="en-GB" sz="750" dirty="0">
              <a:solidFill>
                <a:srgbClr val="003F5E"/>
              </a:solidFill>
            </a:endParaRPr>
          </a:p>
        </p:txBody>
      </p:sp>
      <p:cxnSp>
        <p:nvCxnSpPr>
          <p:cNvPr id="8" name="Straight Connector 7"/>
          <p:cNvCxnSpPr/>
          <p:nvPr userDrawn="1"/>
        </p:nvCxnSpPr>
        <p:spPr>
          <a:xfrm flipH="1">
            <a:off x="444503" y="1224327"/>
            <a:ext cx="10274297" cy="2887"/>
          </a:xfrm>
          <a:prstGeom prst="line">
            <a:avLst/>
          </a:prstGeom>
          <a:ln w="12700">
            <a:solidFill>
              <a:srgbClr val="003959"/>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658149" y="143931"/>
            <a:ext cx="1144684" cy="1034242"/>
          </a:xfrm>
          <a:prstGeom prst="rect">
            <a:avLst/>
          </a:prstGeom>
        </p:spPr>
      </p:pic>
      <p:pic>
        <p:nvPicPr>
          <p:cNvPr id="22" name="Picture 2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68543" y="6460279"/>
            <a:ext cx="331798" cy="299785"/>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2" r:id="rId12"/>
  </p:sldLayoutIdLst>
  <p:hf hdr="0" ftr="0" dt="0"/>
  <p:txStyles>
    <p:titleStyle>
      <a:lvl1pPr algn="l" defTabSz="685800" rtl="0" eaLnBrk="1" latinLnBrk="0" hangingPunct="1">
        <a:lnSpc>
          <a:spcPct val="90000"/>
        </a:lnSpc>
        <a:spcBef>
          <a:spcPct val="0"/>
        </a:spcBef>
        <a:buNone/>
        <a:defRPr sz="24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2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oo.gl/cfmLB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goo.gl/pwMiZN"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arc-project.eu/wp-content/uploads/2015/04/AARC-DNA2.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aarc-project.eu/documents/training-modules/federations-10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arc-project.eu/documents/mileston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normAutofit/>
          </a:bodyPr>
          <a:lstStyle/>
          <a:p>
            <a:r>
              <a:rPr lang="en-GB" dirty="0" smtClean="0"/>
              <a:t>Bari, Italy</a:t>
            </a:r>
            <a:endParaRPr lang="en-GB" dirty="0"/>
          </a:p>
        </p:txBody>
      </p:sp>
      <p:sp>
        <p:nvSpPr>
          <p:cNvPr id="6" name="Text Placeholder 5"/>
          <p:cNvSpPr>
            <a:spLocks noGrp="1"/>
          </p:cNvSpPr>
          <p:nvPr>
            <p:ph type="body" sz="quarter" idx="17"/>
          </p:nvPr>
        </p:nvSpPr>
        <p:spPr>
          <a:xfrm>
            <a:off x="1240257" y="3070709"/>
            <a:ext cx="6683727" cy="503459"/>
          </a:xfrm>
        </p:spPr>
        <p:txBody>
          <a:bodyPr/>
          <a:lstStyle/>
          <a:p>
            <a:r>
              <a:rPr lang="en-GB" dirty="0" smtClean="0"/>
              <a:t>Training and Outreach</a:t>
            </a:r>
            <a:endParaRPr lang="en-GB" dirty="0"/>
          </a:p>
        </p:txBody>
      </p:sp>
      <p:sp>
        <p:nvSpPr>
          <p:cNvPr id="5" name="Text Placeholder 4"/>
          <p:cNvSpPr>
            <a:spLocks noGrp="1"/>
          </p:cNvSpPr>
          <p:nvPr>
            <p:ph type="body" sz="quarter" idx="14"/>
          </p:nvPr>
        </p:nvSpPr>
        <p:spPr/>
        <p:txBody>
          <a:bodyPr/>
          <a:lstStyle/>
          <a:p>
            <a:r>
              <a:rPr lang="en-GB" dirty="0" smtClean="0"/>
              <a:t>Authentication and Authorisation for Research and Collaboration</a:t>
            </a:r>
            <a:endParaRPr lang="en-GB" dirty="0"/>
          </a:p>
        </p:txBody>
      </p:sp>
      <p:sp>
        <p:nvSpPr>
          <p:cNvPr id="7" name="Text Placeholder 6"/>
          <p:cNvSpPr>
            <a:spLocks noGrp="1"/>
          </p:cNvSpPr>
          <p:nvPr>
            <p:ph type="body" sz="quarter" idx="18"/>
          </p:nvPr>
        </p:nvSpPr>
        <p:spPr/>
        <p:txBody>
          <a:bodyPr>
            <a:normAutofit/>
          </a:bodyPr>
          <a:lstStyle/>
          <a:p>
            <a:r>
              <a:rPr lang="en-GB" dirty="0" smtClean="0"/>
              <a:t>12th November 2015</a:t>
            </a:r>
            <a:endParaRPr lang="en-GB" dirty="0"/>
          </a:p>
        </p:txBody>
      </p:sp>
      <p:sp>
        <p:nvSpPr>
          <p:cNvPr id="8" name="Text Placeholder 7"/>
          <p:cNvSpPr>
            <a:spLocks noGrp="1"/>
          </p:cNvSpPr>
          <p:nvPr>
            <p:ph type="body" sz="quarter" idx="19"/>
          </p:nvPr>
        </p:nvSpPr>
        <p:spPr/>
        <p:txBody>
          <a:bodyPr>
            <a:normAutofit/>
          </a:bodyPr>
          <a:lstStyle/>
          <a:p>
            <a:r>
              <a:rPr lang="en-GB" dirty="0" smtClean="0"/>
              <a:t>Maria Laura</a:t>
            </a:r>
            <a:r>
              <a:rPr lang="en-GB" dirty="0" smtClean="0"/>
              <a:t> </a:t>
            </a:r>
            <a:r>
              <a:rPr lang="en-GB" dirty="0" err="1" smtClean="0"/>
              <a:t>Mantovani</a:t>
            </a:r>
            <a:endParaRPr lang="en-GB" dirty="0"/>
          </a:p>
          <a:p>
            <a:endParaRPr lang="en-GB" dirty="0"/>
          </a:p>
        </p:txBody>
      </p:sp>
      <p:sp>
        <p:nvSpPr>
          <p:cNvPr id="2" name="Text Placeholder 1"/>
          <p:cNvSpPr>
            <a:spLocks noGrp="1"/>
          </p:cNvSpPr>
          <p:nvPr>
            <p:ph type="body" sz="quarter" idx="20"/>
          </p:nvPr>
        </p:nvSpPr>
        <p:spPr/>
        <p:txBody>
          <a:bodyPr>
            <a:normAutofit/>
          </a:bodyPr>
          <a:lstStyle/>
          <a:p>
            <a:r>
              <a:rPr lang="en-GB" dirty="0" smtClean="0"/>
              <a:t>NA2 T4 Leader, </a:t>
            </a:r>
            <a:r>
              <a:rPr lang="en-GB" dirty="0" smtClean="0"/>
              <a:t>GARR and </a:t>
            </a:r>
            <a:r>
              <a:rPr lang="en-GB" dirty="0" err="1" smtClean="0"/>
              <a:t>Università</a:t>
            </a:r>
            <a:r>
              <a:rPr lang="en-GB" dirty="0" smtClean="0"/>
              <a:t> di Modena e Reggio Emilia</a:t>
            </a:r>
            <a:endParaRPr lang="en-GB" dirty="0"/>
          </a:p>
        </p:txBody>
      </p:sp>
      <p:sp>
        <p:nvSpPr>
          <p:cNvPr id="12" name="Text Placeholder 10"/>
          <p:cNvSpPr>
            <a:spLocks noGrp="1"/>
          </p:cNvSpPr>
          <p:nvPr>
            <p:ph type="body" sz="quarter" idx="21"/>
          </p:nvPr>
        </p:nvSpPr>
        <p:spPr/>
        <p:txBody>
          <a:bodyPr/>
          <a:lstStyle/>
          <a:p>
            <a:endParaRPr lang="it-IT" dirty="0"/>
          </a:p>
        </p:txBody>
      </p:sp>
    </p:spTree>
    <p:extLst>
      <p:ext uri="{BB962C8B-B14F-4D97-AF65-F5344CB8AC3E}">
        <p14:creationId xmlns:p14="http://schemas.microsoft.com/office/powerpoint/2010/main" val="2779453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0" indent="0">
              <a:buNone/>
            </a:pPr>
            <a:r>
              <a:rPr lang="en-US" dirty="0"/>
              <a:t>Module concept:</a:t>
            </a:r>
          </a:p>
          <a:p>
            <a:r>
              <a:rPr lang="en-US" dirty="0" smtClean="0"/>
              <a:t>on-line </a:t>
            </a:r>
            <a:r>
              <a:rPr lang="en-US" dirty="0"/>
              <a:t>modules for self study</a:t>
            </a:r>
          </a:p>
          <a:p>
            <a:r>
              <a:rPr lang="en-US" dirty="0" smtClean="0"/>
              <a:t>re-use </a:t>
            </a:r>
            <a:r>
              <a:rPr lang="en-US" dirty="0"/>
              <a:t>existing well-chosen </a:t>
            </a:r>
            <a:r>
              <a:rPr lang="en-US" dirty="0" smtClean="0"/>
              <a:t>material</a:t>
            </a:r>
          </a:p>
          <a:p>
            <a:endParaRPr lang="en-US" dirty="0" smtClean="0"/>
          </a:p>
          <a:p>
            <a:pPr marL="0" indent="0">
              <a:buNone/>
            </a:pPr>
            <a:r>
              <a:rPr lang="en-US" dirty="0" smtClean="0"/>
              <a:t>Module contents:</a:t>
            </a:r>
          </a:p>
          <a:p>
            <a:r>
              <a:rPr lang="en-US" dirty="0" smtClean="0"/>
              <a:t>Motivation</a:t>
            </a:r>
            <a:endParaRPr lang="en-US" dirty="0"/>
          </a:p>
          <a:p>
            <a:r>
              <a:rPr lang="en-US" dirty="0" smtClean="0"/>
              <a:t>How </a:t>
            </a:r>
            <a:r>
              <a:rPr lang="en-US" dirty="0"/>
              <a:t>to Secure Content</a:t>
            </a:r>
          </a:p>
          <a:p>
            <a:r>
              <a:rPr lang="en-US" dirty="0" smtClean="0"/>
              <a:t>A </a:t>
            </a:r>
            <a:r>
              <a:rPr lang="en-US" dirty="0"/>
              <a:t>Service Provider, and an Identity Provider</a:t>
            </a:r>
          </a:p>
          <a:p>
            <a:r>
              <a:rPr lang="en-US" dirty="0" smtClean="0"/>
              <a:t>So </a:t>
            </a:r>
            <a:r>
              <a:rPr lang="en-US" dirty="0"/>
              <a:t>What is a Federation?</a:t>
            </a:r>
          </a:p>
          <a:p>
            <a:r>
              <a:rPr lang="en-US" dirty="0" smtClean="0"/>
              <a:t>And </a:t>
            </a:r>
            <a:r>
              <a:rPr lang="en-US" dirty="0"/>
              <a:t>What if the Online Resource is in a Different Country from my </a:t>
            </a:r>
            <a:r>
              <a:rPr lang="en-US" dirty="0" smtClean="0"/>
              <a:t>Users</a:t>
            </a:r>
            <a:r>
              <a:rPr lang="en-US" dirty="0"/>
              <a:t>?</a:t>
            </a:r>
          </a:p>
          <a:p>
            <a:r>
              <a:rPr lang="en-US" dirty="0" smtClean="0"/>
              <a:t>But </a:t>
            </a:r>
            <a:r>
              <a:rPr lang="en-US" dirty="0"/>
              <a:t>what is Shibboleth then? Are there other Technologies for </a:t>
            </a:r>
            <a:r>
              <a:rPr lang="en-US" dirty="0" smtClean="0"/>
              <a:t>Federation?</a:t>
            </a:r>
          </a:p>
          <a:p>
            <a:endParaRPr lang="en-US" dirty="0"/>
          </a:p>
          <a:p>
            <a:pPr marL="0" indent="0">
              <a:buNone/>
            </a:pPr>
            <a:r>
              <a:rPr lang="en-US" dirty="0"/>
              <a:t>https://</a:t>
            </a:r>
            <a:r>
              <a:rPr lang="en-US" dirty="0" smtClean="0"/>
              <a:t>aarc-project.eu/documents/training-modules/federations-101</a:t>
            </a:r>
            <a:endParaRPr lang="en-US" dirty="0"/>
          </a:p>
        </p:txBody>
      </p:sp>
      <p:sp>
        <p:nvSpPr>
          <p:cNvPr id="3" name="Segnaposto numero diapositiva 2"/>
          <p:cNvSpPr>
            <a:spLocks noGrp="1"/>
          </p:cNvSpPr>
          <p:nvPr>
            <p:ph type="sldNum" sz="quarter" idx="12"/>
          </p:nvPr>
        </p:nvSpPr>
        <p:spPr/>
        <p:txBody>
          <a:bodyPr/>
          <a:lstStyle/>
          <a:p>
            <a:fld id="{6F576E6A-F32A-4612-884C-86870357C6B4}" type="slidenum">
              <a:rPr lang="en-GB" smtClean="0"/>
              <a:pPr/>
              <a:t>10</a:t>
            </a:fld>
            <a:endParaRPr lang="en-GB"/>
          </a:p>
        </p:txBody>
      </p:sp>
      <p:sp>
        <p:nvSpPr>
          <p:cNvPr id="4" name="Titolo 3"/>
          <p:cNvSpPr>
            <a:spLocks noGrp="1"/>
          </p:cNvSpPr>
          <p:nvPr>
            <p:ph type="title"/>
          </p:nvPr>
        </p:nvSpPr>
        <p:spPr/>
        <p:txBody>
          <a:bodyPr/>
          <a:lstStyle/>
          <a:p>
            <a:r>
              <a:rPr lang="it-IT" dirty="0" err="1" smtClean="0"/>
              <a:t>Federations</a:t>
            </a:r>
            <a:r>
              <a:rPr lang="it-IT" dirty="0" smtClean="0"/>
              <a:t> 101</a:t>
            </a:r>
            <a:endParaRPr lang="it-IT" dirty="0"/>
          </a:p>
        </p:txBody>
      </p:sp>
      <p:sp>
        <p:nvSpPr>
          <p:cNvPr id="6" name="CasellaDiTesto 5"/>
          <p:cNvSpPr txBox="1"/>
          <p:nvPr/>
        </p:nvSpPr>
        <p:spPr>
          <a:xfrm>
            <a:off x="5249333" y="1426312"/>
            <a:ext cx="5461000" cy="1477328"/>
          </a:xfrm>
          <a:prstGeom prst="rect">
            <a:avLst/>
          </a:prstGeom>
          <a:noFill/>
        </p:spPr>
        <p:txBody>
          <a:bodyPr wrap="square" rtlCol="0">
            <a:spAutoFit/>
          </a:bodyPr>
          <a:lstStyle/>
          <a:p>
            <a:pPr defTabSz="685800">
              <a:lnSpc>
                <a:spcPct val="70000"/>
              </a:lnSpc>
              <a:spcBef>
                <a:spcPts val="750"/>
              </a:spcBef>
              <a:buFont typeface="Arial" panose="020B0604020202020204" pitchFamily="34" charset="0"/>
            </a:pPr>
            <a:r>
              <a:rPr lang="en-US" sz="2000" dirty="0">
                <a:solidFill>
                  <a:srgbClr val="004360"/>
                </a:solidFill>
                <a:ea typeface="Verdana" panose="020B0604030504040204" pitchFamily="34" charset="0"/>
                <a:cs typeface="Verdana" panose="020B0604030504040204" pitchFamily="34" charset="0"/>
              </a:rPr>
              <a:t>Module aim: </a:t>
            </a:r>
            <a:endParaRPr lang="en-US" sz="2000" dirty="0" smtClean="0">
              <a:solidFill>
                <a:srgbClr val="004360"/>
              </a:solidFill>
              <a:ea typeface="Verdana" panose="020B0604030504040204" pitchFamily="34" charset="0"/>
              <a:cs typeface="Verdana" panose="020B0604030504040204" pitchFamily="34" charset="0"/>
            </a:endParaRPr>
          </a:p>
          <a:p>
            <a:pPr marL="342900" indent="-342900" defTabSz="685800">
              <a:lnSpc>
                <a:spcPct val="70000"/>
              </a:lnSpc>
              <a:spcBef>
                <a:spcPts val="750"/>
              </a:spcBef>
              <a:buFont typeface="Arial" panose="020B0604020202020204" pitchFamily="34" charset="0"/>
              <a:buChar char="•"/>
            </a:pPr>
            <a:r>
              <a:rPr lang="en-US" sz="2000" dirty="0" smtClean="0">
                <a:solidFill>
                  <a:srgbClr val="004360"/>
                </a:solidFill>
                <a:ea typeface="Verdana" panose="020B0604030504040204" pitchFamily="34" charset="0"/>
                <a:cs typeface="Verdana" panose="020B0604030504040204" pitchFamily="34" charset="0"/>
              </a:rPr>
              <a:t>basic </a:t>
            </a:r>
            <a:r>
              <a:rPr lang="en-US" sz="2000" dirty="0">
                <a:solidFill>
                  <a:srgbClr val="004360"/>
                </a:solidFill>
                <a:ea typeface="Verdana" panose="020B0604030504040204" pitchFamily="34" charset="0"/>
                <a:cs typeface="Verdana" panose="020B0604030504040204" pitchFamily="34" charset="0"/>
              </a:rPr>
              <a:t>concepts of federated access</a:t>
            </a:r>
          </a:p>
          <a:p>
            <a:pPr marL="342900" indent="-342900" defTabSz="685800">
              <a:lnSpc>
                <a:spcPct val="70000"/>
              </a:lnSpc>
              <a:spcBef>
                <a:spcPts val="750"/>
              </a:spcBef>
              <a:buFont typeface="Arial" panose="020B0604020202020204" pitchFamily="34" charset="0"/>
              <a:buChar char="•"/>
            </a:pPr>
            <a:r>
              <a:rPr lang="en-US" sz="2000" dirty="0">
                <a:solidFill>
                  <a:srgbClr val="004360"/>
                </a:solidFill>
                <a:ea typeface="Verdana" panose="020B0604030504040204" pitchFamily="34" charset="0"/>
                <a:cs typeface="Verdana" panose="020B0604030504040204" pitchFamily="34" charset="0"/>
              </a:rPr>
              <a:t>focus on videos</a:t>
            </a:r>
          </a:p>
          <a:p>
            <a:pPr marL="342900" indent="-342900" defTabSz="685800">
              <a:lnSpc>
                <a:spcPct val="70000"/>
              </a:lnSpc>
              <a:spcBef>
                <a:spcPts val="750"/>
              </a:spcBef>
              <a:buFont typeface="Arial" panose="020B0604020202020204" pitchFamily="34" charset="0"/>
              <a:buChar char="•"/>
            </a:pPr>
            <a:r>
              <a:rPr lang="en-US" sz="2000" dirty="0">
                <a:solidFill>
                  <a:srgbClr val="004360"/>
                </a:solidFill>
                <a:ea typeface="Verdana" panose="020B0604030504040204" pitchFamily="34" charset="0"/>
                <a:cs typeface="Verdana" panose="020B0604030504040204" pitchFamily="34" charset="0"/>
              </a:rPr>
              <a:t>for people with little or no background in </a:t>
            </a:r>
            <a:r>
              <a:rPr lang="en-US" sz="2000" dirty="0" smtClean="0">
                <a:solidFill>
                  <a:srgbClr val="004360"/>
                </a:solidFill>
                <a:ea typeface="Verdana" panose="020B0604030504040204" pitchFamily="34" charset="0"/>
                <a:cs typeface="Verdana" panose="020B0604030504040204" pitchFamily="34" charset="0"/>
              </a:rPr>
              <a:t>federations</a:t>
            </a:r>
            <a:endParaRPr lang="en-US" sz="2000" dirty="0">
              <a:solidFill>
                <a:srgbClr val="004360"/>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25503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solidFill>
                  <a:srgbClr val="003F5E"/>
                </a:solidFill>
              </a:rPr>
              <a:t>Small </a:t>
            </a:r>
            <a:r>
              <a:rPr lang="en-US" sz="2400" dirty="0">
                <a:solidFill>
                  <a:srgbClr val="003F5E"/>
                </a:solidFill>
              </a:rPr>
              <a:t>and new institutions that want to use IP-based authentication and that cannot rely on many public IPs (as this is becoming more difficult). They or the publishers might be a target </a:t>
            </a:r>
            <a:r>
              <a:rPr lang="en-US" sz="2400" dirty="0" smtClean="0">
                <a:solidFill>
                  <a:srgbClr val="003F5E"/>
                </a:solidFill>
              </a:rPr>
              <a:t>group;</a:t>
            </a:r>
          </a:p>
          <a:p>
            <a:r>
              <a:rPr lang="en-US" sz="2400" dirty="0" smtClean="0"/>
              <a:t>Funding agencies </a:t>
            </a:r>
            <a:r>
              <a:rPr lang="en-US" sz="2400" dirty="0"/>
              <a:t>(nationally and internationally) to add </a:t>
            </a:r>
            <a:r>
              <a:rPr lang="en-US" sz="2400" dirty="0" smtClean="0"/>
              <a:t>a requirement </a:t>
            </a:r>
            <a:r>
              <a:rPr lang="en-US" sz="2400" dirty="0"/>
              <a:t>along the lines  federated access should be preferred to </a:t>
            </a:r>
            <a:r>
              <a:rPr lang="en-US" sz="2400" dirty="0" smtClean="0"/>
              <a:t>any other </a:t>
            </a:r>
            <a:r>
              <a:rPr lang="en-US" sz="2400" dirty="0"/>
              <a:t>approach;</a:t>
            </a:r>
          </a:p>
          <a:p>
            <a:r>
              <a:rPr lang="en-US" sz="2400" dirty="0"/>
              <a:t>P</a:t>
            </a:r>
            <a:r>
              <a:rPr lang="en-US" sz="2400" dirty="0" smtClean="0"/>
              <a:t>ush </a:t>
            </a:r>
            <a:r>
              <a:rPr lang="en-US" sz="2400" dirty="0"/>
              <a:t>the EC to enable federated access for their </a:t>
            </a:r>
            <a:r>
              <a:rPr lang="en-US" sz="2400" dirty="0" smtClean="0"/>
              <a:t>website;</a:t>
            </a:r>
            <a:endParaRPr lang="en-US" sz="2400" dirty="0"/>
          </a:p>
          <a:p>
            <a:r>
              <a:rPr lang="en-US" sz="2400" dirty="0"/>
              <a:t>T</a:t>
            </a:r>
            <a:r>
              <a:rPr lang="en-US" sz="2400" dirty="0" smtClean="0"/>
              <a:t>ranslate </a:t>
            </a:r>
            <a:r>
              <a:rPr lang="en-US" sz="2400" dirty="0"/>
              <a:t>the results of AARC work in an easy </a:t>
            </a:r>
            <a:r>
              <a:rPr lang="en-US" sz="2400" dirty="0" smtClean="0"/>
              <a:t>language</a:t>
            </a:r>
            <a:r>
              <a:rPr lang="en-US" sz="2400" dirty="0" smtClean="0"/>
              <a:t>; (federation 101)</a:t>
            </a:r>
            <a:endParaRPr lang="en-US" sz="2400" dirty="0" smtClean="0"/>
          </a:p>
          <a:p>
            <a:r>
              <a:rPr lang="en-US" sz="2400" dirty="0" smtClean="0"/>
              <a:t>Consultancy </a:t>
            </a:r>
            <a:r>
              <a:rPr lang="en-US" sz="2400" dirty="0"/>
              <a:t>on federated access would help - start by targeting a </a:t>
            </a:r>
            <a:r>
              <a:rPr lang="en-US" sz="2400" dirty="0" smtClean="0"/>
              <a:t>few groups</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11</a:t>
            </a:fld>
            <a:endParaRPr lang="en-GB"/>
          </a:p>
        </p:txBody>
      </p:sp>
      <p:sp>
        <p:nvSpPr>
          <p:cNvPr id="4" name="Title 3"/>
          <p:cNvSpPr>
            <a:spLocks noGrp="1"/>
          </p:cNvSpPr>
          <p:nvPr>
            <p:ph type="title"/>
          </p:nvPr>
        </p:nvSpPr>
        <p:spPr/>
        <p:txBody>
          <a:bodyPr/>
          <a:lstStyle/>
          <a:p>
            <a:r>
              <a:rPr lang="en-US" dirty="0" smtClean="0"/>
              <a:t>Feedbacks (</a:t>
            </a:r>
            <a:r>
              <a:rPr lang="en-US" dirty="0"/>
              <a:t>I2-TE and Brussels </a:t>
            </a:r>
            <a:r>
              <a:rPr lang="en-US" dirty="0" smtClean="0"/>
              <a:t>workshop)</a:t>
            </a:r>
            <a:endParaRPr lang="en-US" dirty="0"/>
          </a:p>
        </p:txBody>
      </p:sp>
    </p:spTree>
    <p:extLst>
      <p:ext uri="{BB962C8B-B14F-4D97-AF65-F5344CB8AC3E}">
        <p14:creationId xmlns:p14="http://schemas.microsoft.com/office/powerpoint/2010/main" val="1659723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a:t>Library users are ideal users for R&amp;E collaboration services and e-infrastructures</a:t>
            </a:r>
          </a:p>
          <a:p>
            <a:r>
              <a:rPr lang="en-US" dirty="0"/>
              <a:t>If library users are provided with digital identities, </a:t>
            </a:r>
            <a:r>
              <a:rPr lang="en-US" dirty="0" smtClean="0"/>
              <a:t>they </a:t>
            </a:r>
            <a:r>
              <a:rPr lang="en-US" dirty="0"/>
              <a:t>can easily </a:t>
            </a:r>
            <a:r>
              <a:rPr lang="en-US" dirty="0" smtClean="0"/>
              <a:t>access </a:t>
            </a:r>
            <a:r>
              <a:rPr lang="en-US" dirty="0"/>
              <a:t>to collaboration services and e-infrastructures</a:t>
            </a:r>
          </a:p>
          <a:p>
            <a:r>
              <a:rPr lang="en-US" dirty="0"/>
              <a:t>Thanks to </a:t>
            </a:r>
            <a:r>
              <a:rPr lang="en-US" dirty="0" err="1"/>
              <a:t>eduGAIN</a:t>
            </a:r>
            <a:r>
              <a:rPr lang="en-US" dirty="0"/>
              <a:t>, libraries can rely on many federated services among publishers</a:t>
            </a:r>
          </a:p>
          <a:p>
            <a:r>
              <a:rPr lang="en-US" dirty="0"/>
              <a:t>Not-federated publishers are still running</a:t>
            </a:r>
          </a:p>
          <a:p>
            <a:r>
              <a:rPr lang="en-US" dirty="0"/>
              <a:t>Libraries want an easy to use and direct access to publishers</a:t>
            </a:r>
          </a:p>
          <a:p>
            <a:r>
              <a:rPr lang="en-US" dirty="0"/>
              <a:t>Libraries don’t want their </a:t>
            </a:r>
            <a:r>
              <a:rPr lang="en-US" dirty="0" smtClean="0"/>
              <a:t>users </a:t>
            </a:r>
            <a:r>
              <a:rPr lang="en-US" dirty="0"/>
              <a:t>need to tackle with complex and not clear procedures</a:t>
            </a:r>
          </a:p>
          <a:p>
            <a:r>
              <a:rPr lang="en-US" dirty="0"/>
              <a:t>AARC works to overcome </a:t>
            </a:r>
            <a:r>
              <a:rPr lang="en-US" dirty="0" err="1"/>
              <a:t>ip</a:t>
            </a:r>
            <a:r>
              <a:rPr lang="en-US" dirty="0"/>
              <a:t>-based </a:t>
            </a:r>
            <a:r>
              <a:rPr lang="en-US" dirty="0" err="1"/>
              <a:t>authN</a:t>
            </a:r>
            <a:r>
              <a:rPr lang="en-US" dirty="0"/>
              <a:t>/Z, but still many libraries rely on it</a:t>
            </a:r>
          </a:p>
          <a:p>
            <a:r>
              <a:rPr lang="en-US" dirty="0"/>
              <a:t>Many libraries still don’t rely on federated access towards publishers</a:t>
            </a:r>
          </a:p>
          <a:p>
            <a:r>
              <a:rPr lang="en-US" dirty="0"/>
              <a:t>Contracts with publishers don’t foresee duty for publishers about federated access</a:t>
            </a:r>
            <a:endParaRPr lang="it-IT" dirty="0"/>
          </a:p>
        </p:txBody>
      </p:sp>
      <p:sp>
        <p:nvSpPr>
          <p:cNvPr id="3" name="Segnaposto numero diapositiva 2"/>
          <p:cNvSpPr>
            <a:spLocks noGrp="1"/>
          </p:cNvSpPr>
          <p:nvPr>
            <p:ph type="sldNum" sz="quarter" idx="12"/>
          </p:nvPr>
        </p:nvSpPr>
        <p:spPr/>
        <p:txBody>
          <a:bodyPr/>
          <a:lstStyle/>
          <a:p>
            <a:fld id="{6F576E6A-F32A-4612-884C-86870357C6B4}" type="slidenum">
              <a:rPr lang="en-GB" smtClean="0"/>
              <a:pPr/>
              <a:t>12</a:t>
            </a:fld>
            <a:endParaRPr lang="en-GB"/>
          </a:p>
        </p:txBody>
      </p:sp>
      <p:sp>
        <p:nvSpPr>
          <p:cNvPr id="4" name="Titolo 3"/>
          <p:cNvSpPr>
            <a:spLocks noGrp="1"/>
          </p:cNvSpPr>
          <p:nvPr>
            <p:ph type="title"/>
          </p:nvPr>
        </p:nvSpPr>
        <p:spPr/>
        <p:txBody>
          <a:bodyPr/>
          <a:lstStyle/>
          <a:p>
            <a:r>
              <a:rPr lang="it-IT" dirty="0" smtClean="0"/>
              <a:t>Library </a:t>
            </a:r>
            <a:r>
              <a:rPr lang="it-IT" dirty="0" err="1" smtClean="0"/>
              <a:t>problem</a:t>
            </a:r>
            <a:endParaRPr lang="it-IT" dirty="0"/>
          </a:p>
        </p:txBody>
      </p:sp>
    </p:spTree>
    <p:extLst>
      <p:ext uri="{BB962C8B-B14F-4D97-AF65-F5344CB8AC3E}">
        <p14:creationId xmlns:p14="http://schemas.microsoft.com/office/powerpoint/2010/main" val="391310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en-US" dirty="0"/>
              <a:t>Identify which are in Europe the Bodies that at National level make Negotiation of Electronic Resources (</a:t>
            </a:r>
            <a:r>
              <a:rPr lang="en-US" dirty="0">
                <a:hlinkClick r:id="rId3"/>
              </a:rPr>
              <a:t>https://</a:t>
            </a:r>
            <a:r>
              <a:rPr lang="en-US" dirty="0" smtClean="0">
                <a:hlinkClick r:id="rId3"/>
              </a:rPr>
              <a:t>goo.gl/cfmLBN</a:t>
            </a:r>
            <a:r>
              <a:rPr lang="en-US" dirty="0" smtClean="0"/>
              <a:t> )</a:t>
            </a:r>
            <a:endParaRPr lang="en-US" dirty="0"/>
          </a:p>
          <a:p>
            <a:r>
              <a:rPr lang="en-US" dirty="0"/>
              <a:t>Collect in each country 2-3 libraries happy to collaborate  with AARC to provide requirements and to pilot use cases</a:t>
            </a:r>
          </a:p>
          <a:p>
            <a:r>
              <a:rPr lang="en-US" dirty="0"/>
              <a:t>Compare how federated access towards publishers is working from different European countries (</a:t>
            </a:r>
            <a:r>
              <a:rPr lang="en-US" dirty="0">
                <a:hlinkClick r:id="rId4"/>
              </a:rPr>
              <a:t>https://</a:t>
            </a:r>
            <a:r>
              <a:rPr lang="en-US" dirty="0" smtClean="0">
                <a:hlinkClick r:id="rId4"/>
              </a:rPr>
              <a:t>goo.gl/pwMiZN</a:t>
            </a:r>
            <a:r>
              <a:rPr lang="en-US" dirty="0" smtClean="0"/>
              <a:t> )</a:t>
            </a:r>
            <a:endParaRPr lang="en-US" dirty="0"/>
          </a:p>
          <a:p>
            <a:r>
              <a:rPr lang="en-US" dirty="0"/>
              <a:t>Compare clauses on federated access in license contracts in order to drive towards an harmonization at European level</a:t>
            </a:r>
          </a:p>
          <a:p>
            <a:r>
              <a:rPr lang="en-US" dirty="0"/>
              <a:t>Produce a value proposition on federated identity for decision makers in libraries with focus on the library use case</a:t>
            </a:r>
          </a:p>
          <a:p>
            <a:r>
              <a:rPr lang="en-US" dirty="0"/>
              <a:t>Training for libraries on the library use case</a:t>
            </a:r>
            <a:endParaRPr lang="en-US" dirty="0" smtClean="0"/>
          </a:p>
        </p:txBody>
      </p:sp>
      <p:sp>
        <p:nvSpPr>
          <p:cNvPr id="3" name="Segnaposto numero diapositiva 2"/>
          <p:cNvSpPr>
            <a:spLocks noGrp="1"/>
          </p:cNvSpPr>
          <p:nvPr>
            <p:ph type="sldNum" sz="quarter" idx="12"/>
          </p:nvPr>
        </p:nvSpPr>
        <p:spPr/>
        <p:txBody>
          <a:bodyPr/>
          <a:lstStyle/>
          <a:p>
            <a:fld id="{6F576E6A-F32A-4612-884C-86870357C6B4}" type="slidenum">
              <a:rPr lang="en-GB" smtClean="0"/>
              <a:pPr/>
              <a:t>13</a:t>
            </a:fld>
            <a:endParaRPr lang="en-GB"/>
          </a:p>
        </p:txBody>
      </p:sp>
      <p:sp>
        <p:nvSpPr>
          <p:cNvPr id="4" name="Titolo 3"/>
          <p:cNvSpPr>
            <a:spLocks noGrp="1"/>
          </p:cNvSpPr>
          <p:nvPr>
            <p:ph type="title"/>
          </p:nvPr>
        </p:nvSpPr>
        <p:spPr/>
        <p:txBody>
          <a:bodyPr/>
          <a:lstStyle/>
          <a:p>
            <a:r>
              <a:rPr lang="it-IT" dirty="0" err="1" smtClean="0"/>
              <a:t>What</a:t>
            </a:r>
            <a:r>
              <a:rPr lang="it-IT" dirty="0" smtClean="0"/>
              <a:t> AARC </a:t>
            </a:r>
            <a:r>
              <a:rPr lang="it-IT" dirty="0" err="1" smtClean="0"/>
              <a:t>is</a:t>
            </a:r>
            <a:r>
              <a:rPr lang="it-IT" dirty="0" smtClean="0"/>
              <a:t> </a:t>
            </a:r>
            <a:r>
              <a:rPr lang="it-IT" dirty="0" err="1" smtClean="0"/>
              <a:t>doing</a:t>
            </a:r>
            <a:r>
              <a:rPr lang="it-IT" dirty="0" smtClean="0"/>
              <a:t> for </a:t>
            </a:r>
            <a:r>
              <a:rPr lang="it-IT" dirty="0" err="1" smtClean="0"/>
              <a:t>libraries</a:t>
            </a:r>
            <a:r>
              <a:rPr lang="it-IT" dirty="0" smtClean="0"/>
              <a:t>?</a:t>
            </a:r>
            <a:endParaRPr lang="it-IT" dirty="0"/>
          </a:p>
        </p:txBody>
      </p:sp>
    </p:spTree>
    <p:extLst>
      <p:ext uri="{BB962C8B-B14F-4D97-AF65-F5344CB8AC3E}">
        <p14:creationId xmlns:p14="http://schemas.microsoft.com/office/powerpoint/2010/main" val="266584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Info material for decision makers within libraries</a:t>
            </a:r>
          </a:p>
          <a:p>
            <a:r>
              <a:rPr lang="en-US" sz="2800" dirty="0" smtClean="0"/>
              <a:t>Federation 101 as a real </a:t>
            </a:r>
            <a:r>
              <a:rPr lang="en-US" sz="2800" dirty="0" smtClean="0"/>
              <a:t>training </a:t>
            </a:r>
            <a:br>
              <a:rPr lang="en-US" sz="2800" dirty="0" smtClean="0"/>
            </a:br>
            <a:r>
              <a:rPr lang="en-US" sz="2800" dirty="0" smtClean="0"/>
              <a:t>(90 minutes training at Liber </a:t>
            </a:r>
            <a:r>
              <a:rPr lang="en-US" sz="2800" dirty="0" smtClean="0"/>
              <a:t>C</a:t>
            </a:r>
            <a:r>
              <a:rPr lang="en-US" sz="2800" dirty="0" smtClean="0"/>
              <a:t>onference in Helsinki 29.june-1.july 2016)</a:t>
            </a:r>
            <a:endParaRPr lang="en-US" sz="2800" dirty="0" smtClean="0"/>
          </a:p>
          <a:p>
            <a:r>
              <a:rPr lang="en-US" sz="2800" dirty="0" smtClean="0"/>
              <a:t>Training for </a:t>
            </a:r>
            <a:r>
              <a:rPr lang="en-US" sz="2800" dirty="0" smtClean="0"/>
              <a:t>SPs </a:t>
            </a:r>
            <a:br>
              <a:rPr lang="en-US" sz="2800" dirty="0" smtClean="0"/>
            </a:br>
            <a:r>
              <a:rPr lang="en-US" sz="2800" dirty="0" smtClean="0"/>
              <a:t>(two-days hands-on training </a:t>
            </a:r>
            <a:r>
              <a:rPr lang="it-IT" sz="2800" dirty="0" smtClean="0"/>
              <a:t>in </a:t>
            </a:r>
            <a:r>
              <a:rPr lang="it-IT" sz="2800" dirty="0"/>
              <a:t>March 2016 in </a:t>
            </a:r>
            <a:r>
              <a:rPr lang="it-IT" sz="2800" dirty="0" smtClean="0"/>
              <a:t>Manchester)</a:t>
            </a:r>
            <a:endParaRPr lang="en-US" sz="2800" dirty="0" smtClean="0"/>
          </a:p>
          <a:p>
            <a:r>
              <a:rPr lang="en-US" sz="2800" dirty="0" smtClean="0"/>
              <a:t>Dissemination of AARC results</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14</a:t>
            </a:fld>
            <a:endParaRPr lang="en-GB"/>
          </a:p>
        </p:txBody>
      </p:sp>
      <p:sp>
        <p:nvSpPr>
          <p:cNvPr id="4" name="Title 3"/>
          <p:cNvSpPr>
            <a:spLocks noGrp="1"/>
          </p:cNvSpPr>
          <p:nvPr>
            <p:ph type="title"/>
          </p:nvPr>
        </p:nvSpPr>
        <p:spPr/>
        <p:txBody>
          <a:bodyPr>
            <a:normAutofit/>
          </a:bodyPr>
          <a:lstStyle/>
          <a:p>
            <a:r>
              <a:rPr lang="en-US" sz="2800" dirty="0" smtClean="0"/>
              <a:t>Plan for the next future</a:t>
            </a:r>
            <a:endParaRPr lang="en-US" sz="2800" dirty="0"/>
          </a:p>
        </p:txBody>
      </p:sp>
    </p:spTree>
    <p:extLst>
      <p:ext uri="{BB962C8B-B14F-4D97-AF65-F5344CB8AC3E}">
        <p14:creationId xmlns:p14="http://schemas.microsoft.com/office/powerpoint/2010/main" val="1139921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smtClean="0"/>
              <a:t>m</a:t>
            </a:r>
            <a:r>
              <a:rPr lang="en-GB" dirty="0" smtClean="0"/>
              <a:t>arialaura</a:t>
            </a:r>
            <a:r>
              <a:rPr lang="en-GB" dirty="0"/>
              <a:t>.</a:t>
            </a:r>
            <a:r>
              <a:rPr lang="en-GB" dirty="0" smtClean="0"/>
              <a:t>mantovani</a:t>
            </a:r>
            <a:r>
              <a:rPr lang="en-GB" dirty="0" smtClean="0"/>
              <a:t>@garr.it</a:t>
            </a:r>
            <a:endParaRPr lang="en-GB" dirty="0"/>
          </a:p>
          <a:p>
            <a:endParaRPr lang="en-GB" dirty="0"/>
          </a:p>
        </p:txBody>
      </p:sp>
    </p:spTree>
    <p:extLst>
      <p:ext uri="{BB962C8B-B14F-4D97-AF65-F5344CB8AC3E}">
        <p14:creationId xmlns:p14="http://schemas.microsoft.com/office/powerpoint/2010/main" val="21579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“A </a:t>
            </a:r>
            <a:r>
              <a:rPr lang="en-US" sz="2400" dirty="0"/>
              <a:t>primary objective of this project is to promote and further deploy federated </a:t>
            </a:r>
            <a:r>
              <a:rPr lang="en-US" sz="2400" dirty="0" smtClean="0"/>
              <a:t>access </a:t>
            </a:r>
            <a:r>
              <a:rPr lang="en-US" sz="2400" dirty="0"/>
              <a:t>for researchers, educators and students. </a:t>
            </a:r>
            <a:r>
              <a:rPr lang="en-US" sz="2400" dirty="0" smtClean="0"/>
              <a:t>Dedicated </a:t>
            </a:r>
            <a:r>
              <a:rPr lang="en-US" sz="2400" dirty="0"/>
              <a:t>training and outreach material should help to lower barriers to entry for </a:t>
            </a:r>
            <a:r>
              <a:rPr lang="en-US" sz="2400" dirty="0" err="1"/>
              <a:t>organisations</a:t>
            </a:r>
            <a:r>
              <a:rPr lang="en-US" sz="2400" dirty="0"/>
              <a:t> not already participating in identity federations</a:t>
            </a:r>
            <a:r>
              <a:rPr lang="en-US" sz="2400" dirty="0" smtClean="0"/>
              <a:t>.”</a:t>
            </a:r>
          </a:p>
          <a:p>
            <a:pPr marL="0" indent="0">
              <a:buNone/>
            </a:pPr>
            <a:endParaRPr lang="en-US" dirty="0" smtClean="0"/>
          </a:p>
          <a:p>
            <a:pPr marL="0" indent="0">
              <a:buNone/>
            </a:pPr>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normAutofit/>
          </a:bodyPr>
          <a:lstStyle/>
          <a:p>
            <a:r>
              <a:rPr lang="en-US" sz="2800" dirty="0" smtClean="0"/>
              <a:t>The </a:t>
            </a:r>
            <a:r>
              <a:rPr lang="en-US" sz="2800" dirty="0"/>
              <a:t>essence</a:t>
            </a:r>
          </a:p>
        </p:txBody>
      </p:sp>
      <p:grpSp>
        <p:nvGrpSpPr>
          <p:cNvPr id="5" name="Group 4"/>
          <p:cNvGrpSpPr/>
          <p:nvPr/>
        </p:nvGrpSpPr>
        <p:grpSpPr>
          <a:xfrm>
            <a:off x="1665615" y="2779496"/>
            <a:ext cx="8304021" cy="3321685"/>
            <a:chOff x="1865311" y="1057843"/>
            <a:chExt cx="8304021" cy="3321685"/>
          </a:xfrm>
        </p:grpSpPr>
        <p:graphicFrame>
          <p:nvGraphicFramePr>
            <p:cNvPr id="6" name="Diagram 5"/>
            <p:cNvGraphicFramePr/>
            <p:nvPr>
              <p:extLst/>
            </p:nvPr>
          </p:nvGraphicFramePr>
          <p:xfrm>
            <a:off x="1865311" y="1057843"/>
            <a:ext cx="8304021" cy="3321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873628" y="2367819"/>
              <a:ext cx="2051048" cy="646331"/>
            </a:xfrm>
            <a:prstGeom prst="rect">
              <a:avLst/>
            </a:prstGeom>
            <a:noFill/>
          </p:spPr>
          <p:txBody>
            <a:bodyPr wrap="square" rtlCol="0">
              <a:spAutoFit/>
            </a:bodyPr>
            <a:lstStyle/>
            <a:p>
              <a:pPr algn="ctr"/>
              <a:r>
                <a:rPr lang="en-GB" dirty="0" smtClean="0">
                  <a:solidFill>
                    <a:srgbClr val="1C4161"/>
                  </a:solidFill>
                </a:rPr>
                <a:t>Repackage and add what is missing</a:t>
              </a:r>
              <a:endParaRPr lang="en-GB" dirty="0">
                <a:solidFill>
                  <a:srgbClr val="1C4161"/>
                </a:solidFill>
              </a:endParaRPr>
            </a:p>
          </p:txBody>
        </p:sp>
        <p:sp>
          <p:nvSpPr>
            <p:cNvPr id="8" name="Freeform 7"/>
            <p:cNvSpPr/>
            <p:nvPr/>
          </p:nvSpPr>
          <p:spPr>
            <a:xfrm>
              <a:off x="6566709" y="1356470"/>
              <a:ext cx="1574800" cy="368300"/>
            </a:xfrm>
            <a:custGeom>
              <a:avLst/>
              <a:gdLst>
                <a:gd name="connsiteX0" fmla="*/ 1574800 w 1574800"/>
                <a:gd name="connsiteY0" fmla="*/ 547215 h 674215"/>
                <a:gd name="connsiteX1" fmla="*/ 723900 w 1574800"/>
                <a:gd name="connsiteY1" fmla="*/ 1115 h 674215"/>
                <a:gd name="connsiteX2" fmla="*/ 0 w 1574800"/>
                <a:gd name="connsiteY2" fmla="*/ 674215 h 674215"/>
                <a:gd name="connsiteX3" fmla="*/ 0 w 1574800"/>
                <a:gd name="connsiteY3" fmla="*/ 674215 h 674215"/>
              </a:gdLst>
              <a:ahLst/>
              <a:cxnLst>
                <a:cxn ang="0">
                  <a:pos x="connsiteX0" y="connsiteY0"/>
                </a:cxn>
                <a:cxn ang="0">
                  <a:pos x="connsiteX1" y="connsiteY1"/>
                </a:cxn>
                <a:cxn ang="0">
                  <a:pos x="connsiteX2" y="connsiteY2"/>
                </a:cxn>
                <a:cxn ang="0">
                  <a:pos x="connsiteX3" y="connsiteY3"/>
                </a:cxn>
              </a:cxnLst>
              <a:rect l="l" t="t" r="r" b="b"/>
              <a:pathLst>
                <a:path w="1574800" h="674215">
                  <a:moveTo>
                    <a:pt x="1574800" y="547215"/>
                  </a:moveTo>
                  <a:cubicBezTo>
                    <a:pt x="1280583" y="263581"/>
                    <a:pt x="986367" y="-20052"/>
                    <a:pt x="723900" y="1115"/>
                  </a:cubicBezTo>
                  <a:cubicBezTo>
                    <a:pt x="461433" y="22282"/>
                    <a:pt x="0" y="674215"/>
                    <a:pt x="0" y="674215"/>
                  </a:cubicBezTo>
                  <a:lnTo>
                    <a:pt x="0" y="674215"/>
                  </a:lnTo>
                </a:path>
              </a:pathLst>
            </a:custGeom>
            <a:ln>
              <a:solidFill>
                <a:srgbClr val="604A7B"/>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9" name="Freeform 8"/>
            <p:cNvSpPr/>
            <p:nvPr/>
          </p:nvSpPr>
          <p:spPr>
            <a:xfrm>
              <a:off x="4207876" y="1308325"/>
              <a:ext cx="1574800" cy="456085"/>
            </a:xfrm>
            <a:custGeom>
              <a:avLst/>
              <a:gdLst>
                <a:gd name="connsiteX0" fmla="*/ 1574800 w 1574800"/>
                <a:gd name="connsiteY0" fmla="*/ 547215 h 674215"/>
                <a:gd name="connsiteX1" fmla="*/ 723900 w 1574800"/>
                <a:gd name="connsiteY1" fmla="*/ 1115 h 674215"/>
                <a:gd name="connsiteX2" fmla="*/ 0 w 1574800"/>
                <a:gd name="connsiteY2" fmla="*/ 674215 h 674215"/>
                <a:gd name="connsiteX3" fmla="*/ 0 w 1574800"/>
                <a:gd name="connsiteY3" fmla="*/ 674215 h 674215"/>
              </a:gdLst>
              <a:ahLst/>
              <a:cxnLst>
                <a:cxn ang="0">
                  <a:pos x="connsiteX0" y="connsiteY0"/>
                </a:cxn>
                <a:cxn ang="0">
                  <a:pos x="connsiteX1" y="connsiteY1"/>
                </a:cxn>
                <a:cxn ang="0">
                  <a:pos x="connsiteX2" y="connsiteY2"/>
                </a:cxn>
                <a:cxn ang="0">
                  <a:pos x="connsiteX3" y="connsiteY3"/>
                </a:cxn>
              </a:cxnLst>
              <a:rect l="l" t="t" r="r" b="b"/>
              <a:pathLst>
                <a:path w="1574800" h="674215">
                  <a:moveTo>
                    <a:pt x="1574800" y="547215"/>
                  </a:moveTo>
                  <a:cubicBezTo>
                    <a:pt x="1280583" y="263581"/>
                    <a:pt x="986367" y="-20052"/>
                    <a:pt x="723900" y="1115"/>
                  </a:cubicBezTo>
                  <a:cubicBezTo>
                    <a:pt x="461433" y="22282"/>
                    <a:pt x="0" y="674215"/>
                    <a:pt x="0" y="674215"/>
                  </a:cubicBezTo>
                  <a:lnTo>
                    <a:pt x="0" y="674215"/>
                  </a:lnTo>
                </a:path>
              </a:pathLst>
            </a:custGeom>
            <a:ln>
              <a:solidFill>
                <a:schemeClr val="accent3"/>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0" name="Freeform 9"/>
            <p:cNvSpPr/>
            <p:nvPr/>
          </p:nvSpPr>
          <p:spPr>
            <a:xfrm rot="10800000">
              <a:off x="4389668" y="3563555"/>
              <a:ext cx="2964441" cy="698627"/>
            </a:xfrm>
            <a:custGeom>
              <a:avLst/>
              <a:gdLst>
                <a:gd name="connsiteX0" fmla="*/ 1574800 w 1574800"/>
                <a:gd name="connsiteY0" fmla="*/ 547215 h 674215"/>
                <a:gd name="connsiteX1" fmla="*/ 723900 w 1574800"/>
                <a:gd name="connsiteY1" fmla="*/ 1115 h 674215"/>
                <a:gd name="connsiteX2" fmla="*/ 0 w 1574800"/>
                <a:gd name="connsiteY2" fmla="*/ 674215 h 674215"/>
                <a:gd name="connsiteX3" fmla="*/ 0 w 1574800"/>
                <a:gd name="connsiteY3" fmla="*/ 674215 h 674215"/>
              </a:gdLst>
              <a:ahLst/>
              <a:cxnLst>
                <a:cxn ang="0">
                  <a:pos x="connsiteX0" y="connsiteY0"/>
                </a:cxn>
                <a:cxn ang="0">
                  <a:pos x="connsiteX1" y="connsiteY1"/>
                </a:cxn>
                <a:cxn ang="0">
                  <a:pos x="connsiteX2" y="connsiteY2"/>
                </a:cxn>
                <a:cxn ang="0">
                  <a:pos x="connsiteX3" y="connsiteY3"/>
                </a:cxn>
              </a:cxnLst>
              <a:rect l="l" t="t" r="r" b="b"/>
              <a:pathLst>
                <a:path w="1574800" h="674215">
                  <a:moveTo>
                    <a:pt x="1574800" y="547215"/>
                  </a:moveTo>
                  <a:cubicBezTo>
                    <a:pt x="1280583" y="263581"/>
                    <a:pt x="986367" y="-20052"/>
                    <a:pt x="723900" y="1115"/>
                  </a:cubicBezTo>
                  <a:cubicBezTo>
                    <a:pt x="461433" y="22282"/>
                    <a:pt x="0" y="674215"/>
                    <a:pt x="0" y="674215"/>
                  </a:cubicBezTo>
                  <a:lnTo>
                    <a:pt x="0" y="674215"/>
                  </a:lnTo>
                </a:path>
              </a:pathLst>
            </a:custGeom>
            <a:noFill/>
            <a:ln>
              <a:solidFill>
                <a:schemeClr val="accent4">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grpSp>
    </p:spTree>
    <p:extLst>
      <p:ext uri="{BB962C8B-B14F-4D97-AF65-F5344CB8AC3E}">
        <p14:creationId xmlns:p14="http://schemas.microsoft.com/office/powerpoint/2010/main" val="59474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3482" y="1367860"/>
            <a:ext cx="10909300" cy="4854263"/>
          </a:xfrm>
        </p:spPr>
        <p:txBody>
          <a:bodyPr>
            <a:normAutofit/>
          </a:bodyPr>
          <a:lstStyle/>
          <a:p>
            <a:r>
              <a:rPr lang="en-US" dirty="0" smtClean="0"/>
              <a:t>Report </a:t>
            </a:r>
            <a:r>
              <a:rPr lang="en-US" dirty="0"/>
              <a:t>on the identified target groups for training and their requirements – </a:t>
            </a:r>
            <a:r>
              <a:rPr lang="en-US" dirty="0" smtClean="0"/>
              <a:t>DNA2.1 (M3)</a:t>
            </a:r>
          </a:p>
          <a:p>
            <a:pPr lvl="1"/>
            <a:r>
              <a:rPr lang="en-US" dirty="0">
                <a:hlinkClick r:id="rId3"/>
              </a:rPr>
              <a:t>https://</a:t>
            </a:r>
            <a:r>
              <a:rPr lang="en-US" dirty="0" smtClean="0">
                <a:hlinkClick r:id="rId3"/>
              </a:rPr>
              <a:t>aarc-project.eu/wp-content/uploads/2015/04/AARC-DNA2.1.pdf</a:t>
            </a:r>
            <a:endParaRPr lang="en-US" dirty="0" smtClean="0"/>
          </a:p>
          <a:p>
            <a:pPr marL="342900" lvl="1" indent="0">
              <a:buNone/>
            </a:pPr>
            <a:endParaRPr lang="en-US" dirty="0" smtClean="0"/>
          </a:p>
          <a:p>
            <a:r>
              <a:rPr lang="en-US" dirty="0" smtClean="0"/>
              <a:t>First online module Federation101 on federated access </a:t>
            </a:r>
            <a:r>
              <a:rPr lang="en-US" dirty="0"/>
              <a:t>– </a:t>
            </a:r>
            <a:r>
              <a:rPr lang="en-US" dirty="0" smtClean="0"/>
              <a:t>DNA2.2 (M5)</a:t>
            </a:r>
          </a:p>
          <a:p>
            <a:pPr lvl="1"/>
            <a:r>
              <a:rPr lang="en-US" dirty="0">
                <a:hlinkClick r:id="rId4"/>
              </a:rPr>
              <a:t>https://aarc-project.eu/documents/training-modules/federations-101</a:t>
            </a:r>
            <a:r>
              <a:rPr lang="en-US" dirty="0" smtClean="0">
                <a:hlinkClick r:id="rId4"/>
              </a:rPr>
              <a:t>/</a:t>
            </a:r>
            <a:endParaRPr lang="en-US" dirty="0" smtClean="0"/>
          </a:p>
          <a:p>
            <a:pPr marL="342900" lvl="1" indent="0">
              <a:buNone/>
            </a:pPr>
            <a:endParaRPr lang="en-US" dirty="0" smtClean="0"/>
          </a:p>
          <a:p>
            <a:r>
              <a:rPr lang="en-US" dirty="0"/>
              <a:t>Training Material for resource providers </a:t>
            </a:r>
            <a:r>
              <a:rPr lang="en-US" dirty="0" smtClean="0"/>
              <a:t>– DNA2.3 (M9)</a:t>
            </a:r>
          </a:p>
          <a:p>
            <a:pPr marL="0" indent="0">
              <a:buNone/>
            </a:pPr>
            <a:endParaRPr lang="en-US" dirty="0" smtClean="0"/>
          </a:p>
          <a:p>
            <a:r>
              <a:rPr lang="en-US" dirty="0"/>
              <a:t>Training Material for Identity </a:t>
            </a:r>
            <a:r>
              <a:rPr lang="en-US" dirty="0" smtClean="0"/>
              <a:t>Providers – DNA2.4  (M14) </a:t>
            </a:r>
            <a:endParaRPr lang="en-US" dirty="0"/>
          </a:p>
          <a:p>
            <a:pPr marL="0" indent="0">
              <a:buNone/>
            </a:pPr>
            <a:r>
              <a:rPr lang="en-US" dirty="0"/>
              <a:t/>
            </a:r>
            <a:br>
              <a:rPr lang="en-US" dirty="0"/>
            </a:br>
            <a:endParaRPr lang="en-US" dirty="0"/>
          </a:p>
          <a:p>
            <a:pPr marL="0" indent="0">
              <a:buNone/>
            </a:pPr>
            <a:endParaRPr lang="en-US" dirty="0"/>
          </a:p>
          <a:p>
            <a:pPr lvl="1"/>
            <a:endParaRPr lang="en-US" dirty="0" smtClean="0"/>
          </a:p>
          <a:p>
            <a:pPr lvl="1"/>
            <a:endParaRPr lang="en-US" dirty="0" smtClean="0"/>
          </a:p>
          <a:p>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4" name="Title 3"/>
          <p:cNvSpPr>
            <a:spLocks noGrp="1"/>
          </p:cNvSpPr>
          <p:nvPr>
            <p:ph type="title"/>
          </p:nvPr>
        </p:nvSpPr>
        <p:spPr>
          <a:xfrm>
            <a:off x="557246" y="384397"/>
            <a:ext cx="9612087" cy="697325"/>
          </a:xfrm>
        </p:spPr>
        <p:txBody>
          <a:bodyPr/>
          <a:lstStyle/>
          <a:p>
            <a:r>
              <a:rPr lang="en-US" dirty="0" smtClean="0"/>
              <a:t>Training and Outreach: Deliverables</a:t>
            </a:r>
            <a:endParaRPr lang="en-US" dirty="0"/>
          </a:p>
        </p:txBody>
      </p:sp>
    </p:spTree>
    <p:extLst>
      <p:ext uri="{BB962C8B-B14F-4D97-AF65-F5344CB8AC3E}">
        <p14:creationId xmlns:p14="http://schemas.microsoft.com/office/powerpoint/2010/main" val="1686826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First document describing the approach to the training –</a:t>
            </a:r>
            <a:r>
              <a:rPr lang="en-US" dirty="0" smtClean="0"/>
              <a:t> </a:t>
            </a:r>
            <a:r>
              <a:rPr lang="en-US" dirty="0"/>
              <a:t>MNA2.1 </a:t>
            </a:r>
            <a:r>
              <a:rPr lang="en-US" dirty="0" smtClean="0"/>
              <a:t>(M3)</a:t>
            </a:r>
          </a:p>
          <a:p>
            <a:endParaRPr lang="en-US" dirty="0"/>
          </a:p>
          <a:p>
            <a:r>
              <a:rPr lang="en-US" dirty="0" smtClean="0"/>
              <a:t>First SP training delivered – MNA2.2 (M9)</a:t>
            </a:r>
          </a:p>
          <a:p>
            <a:endParaRPr lang="en-US" dirty="0"/>
          </a:p>
          <a:p>
            <a:r>
              <a:rPr lang="en-US" dirty="0" smtClean="0"/>
              <a:t>First </a:t>
            </a:r>
            <a:r>
              <a:rPr lang="en-US" dirty="0" err="1"/>
              <a:t>IdP</a:t>
            </a:r>
            <a:r>
              <a:rPr lang="en-US" dirty="0"/>
              <a:t> Training </a:t>
            </a:r>
            <a:r>
              <a:rPr lang="en-US" dirty="0" smtClean="0"/>
              <a:t>delivered – MNA2.3 (M14) </a:t>
            </a:r>
            <a:endParaRPr lang="en-US" dirty="0"/>
          </a:p>
          <a:p>
            <a:endParaRPr lang="en-US" dirty="0"/>
          </a:p>
          <a:p>
            <a:pPr marL="2400300" lvl="8" indent="0">
              <a:spcBef>
                <a:spcPts val="750"/>
              </a:spcBef>
              <a:buNone/>
            </a:pPr>
            <a:endParaRPr lang="en-US" dirty="0">
              <a:hlinkClick r:id="rId3"/>
            </a:endParaRPr>
          </a:p>
          <a:p>
            <a:pPr marL="2400300" lvl="8" indent="0">
              <a:spcBef>
                <a:spcPts val="750"/>
              </a:spcBef>
              <a:buNone/>
            </a:pPr>
            <a:r>
              <a:rPr lang="en-US" sz="2000" dirty="0" smtClean="0">
                <a:hlinkClick r:id="rId3"/>
              </a:rPr>
              <a:t>https</a:t>
            </a:r>
            <a:r>
              <a:rPr lang="en-US" sz="2000" dirty="0">
                <a:hlinkClick r:id="rId3"/>
              </a:rPr>
              <a:t>://aarc-project.eu/documents/milestones/</a:t>
            </a:r>
            <a:endParaRPr lang="en-US" sz="2000"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p:txBody>
          <a:bodyPr/>
          <a:lstStyle/>
          <a:p>
            <a:r>
              <a:rPr lang="en-US" dirty="0"/>
              <a:t>Training and Outreach: </a:t>
            </a:r>
            <a:r>
              <a:rPr lang="en-US" dirty="0" smtClean="0"/>
              <a:t>Milestones </a:t>
            </a:r>
            <a:endParaRPr lang="en-US" dirty="0"/>
          </a:p>
        </p:txBody>
      </p:sp>
    </p:spTree>
    <p:extLst>
      <p:ext uri="{BB962C8B-B14F-4D97-AF65-F5344CB8AC3E}">
        <p14:creationId xmlns:p14="http://schemas.microsoft.com/office/powerpoint/2010/main" val="264353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Libraries: represented by LIBER and MKZ.</a:t>
            </a:r>
            <a:endParaRPr lang="en-US" dirty="0"/>
          </a:p>
          <a:p>
            <a:pPr lvl="0"/>
            <a:r>
              <a:rPr lang="en-GB" dirty="0"/>
              <a:t>Arts and humanities: DARIAH represented by DAASI.</a:t>
            </a:r>
            <a:endParaRPr lang="en-US" dirty="0"/>
          </a:p>
          <a:p>
            <a:pPr lvl="0"/>
            <a:r>
              <a:rPr lang="en-GB" dirty="0"/>
              <a:t>Bio-medical: ELIXIR represented by CSC. </a:t>
            </a:r>
            <a:endParaRPr lang="en-US" dirty="0"/>
          </a:p>
          <a:p>
            <a:pPr lvl="0"/>
            <a:r>
              <a:rPr lang="en-GB" dirty="0"/>
              <a:t>High-energy physics: represented by CERN.</a:t>
            </a:r>
            <a:endParaRPr lang="en-US" dirty="0"/>
          </a:p>
          <a:p>
            <a:pPr lvl="0"/>
            <a:r>
              <a:rPr lang="en-GB" dirty="0"/>
              <a:t>E-Infrastructures: represented by EGI and </a:t>
            </a:r>
            <a:r>
              <a:rPr lang="en-GB" dirty="0" err="1"/>
              <a:t>SURFsara</a:t>
            </a:r>
            <a:r>
              <a:rPr lang="en-GB" dirty="0"/>
              <a:t> (for PRACE and – jointly with CSC – for EUDAT).</a:t>
            </a:r>
            <a:endParaRPr lang="en-US" dirty="0"/>
          </a:p>
          <a:p>
            <a:r>
              <a:rPr lang="en-GB" dirty="0" smtClean="0"/>
              <a:t>NRENs: </a:t>
            </a:r>
            <a:r>
              <a:rPr lang="en-GB" dirty="0"/>
              <a:t>They not only represent the national federations, but also the organisational communities that have been supported by NRENs for decades</a:t>
            </a:r>
            <a:r>
              <a:rPr lang="en-US" dirty="0"/>
              <a:t> </a:t>
            </a:r>
            <a:r>
              <a:rPr lang="en-US" dirty="0" smtClean="0"/>
              <a:t>(</a:t>
            </a:r>
            <a:r>
              <a:rPr lang="en-GB" dirty="0" smtClean="0"/>
              <a:t>e.g</a:t>
            </a:r>
            <a:r>
              <a:rPr lang="en-GB" dirty="0"/>
              <a:t>. library, IT staff, educators, students, researchers etc.)</a:t>
            </a:r>
            <a:r>
              <a:rPr lang="en-US" dirty="0"/>
              <a:t> </a:t>
            </a:r>
          </a:p>
        </p:txBody>
      </p:sp>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lstStyle/>
          <a:p>
            <a:r>
              <a:rPr lang="en-US" dirty="0" smtClean="0"/>
              <a:t>AARC Partners and User </a:t>
            </a:r>
            <a:r>
              <a:rPr lang="en-US" dirty="0" smtClean="0"/>
              <a:t>Communities</a:t>
            </a:r>
            <a:endParaRPr lang="en-US" dirty="0"/>
          </a:p>
        </p:txBody>
      </p:sp>
    </p:spTree>
    <p:extLst>
      <p:ext uri="{BB962C8B-B14F-4D97-AF65-F5344CB8AC3E}">
        <p14:creationId xmlns:p14="http://schemas.microsoft.com/office/powerpoint/2010/main" val="235522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a:t>
            </a:r>
            <a:r>
              <a:rPr lang="en-GB" dirty="0" smtClean="0"/>
              <a:t>hree-dimension approach:</a:t>
            </a:r>
          </a:p>
          <a:p>
            <a:pPr lvl="1"/>
            <a:r>
              <a:rPr lang="en-GB" dirty="0"/>
              <a:t>The individual requirements of each of the different </a:t>
            </a:r>
            <a:r>
              <a:rPr lang="en-GB" dirty="0" smtClean="0"/>
              <a:t>communities;</a:t>
            </a:r>
          </a:p>
          <a:p>
            <a:pPr lvl="1"/>
            <a:r>
              <a:rPr lang="en-GB" dirty="0"/>
              <a:t>Different roles have different needs and different </a:t>
            </a:r>
            <a:r>
              <a:rPr lang="en-GB" dirty="0" smtClean="0"/>
              <a:t>requirements;</a:t>
            </a:r>
            <a:r>
              <a:rPr lang="en-US" dirty="0" smtClean="0"/>
              <a:t> </a:t>
            </a:r>
          </a:p>
          <a:p>
            <a:pPr lvl="1"/>
            <a:r>
              <a:rPr lang="en-GB" dirty="0"/>
              <a:t>W</a:t>
            </a:r>
            <a:r>
              <a:rPr lang="en-GB" dirty="0" smtClean="0"/>
              <a:t>hether </a:t>
            </a:r>
            <a:r>
              <a:rPr lang="en-GB" dirty="0"/>
              <a:t>an institution deploys federated access or </a:t>
            </a:r>
            <a:r>
              <a:rPr lang="en-GB" dirty="0" smtClean="0"/>
              <a:t>not</a:t>
            </a:r>
            <a:r>
              <a:rPr lang="en-US" dirty="0" smtClean="0"/>
              <a:t>.</a:t>
            </a:r>
          </a:p>
          <a:p>
            <a:pPr lvl="1"/>
            <a:endParaRPr lang="en-US" dirty="0"/>
          </a:p>
          <a:p>
            <a:pPr lvl="1"/>
            <a:endParaRPr lang="en-US" dirty="0" smtClean="0"/>
          </a:p>
          <a:p>
            <a:r>
              <a:rPr lang="en-GB" sz="2400" dirty="0"/>
              <a:t>The methodology followed used two main approaches to identify the requirements:</a:t>
            </a:r>
            <a:endParaRPr lang="en-US" sz="2400" dirty="0"/>
          </a:p>
          <a:p>
            <a:pPr lvl="1"/>
            <a:r>
              <a:rPr lang="en-GB" sz="2000" dirty="0"/>
              <a:t>A survey sent to the organisations belonging to different communities that are not yet federated. The questions in the survey were elaborated keeping in mind the different target roles.</a:t>
            </a:r>
            <a:endParaRPr lang="en-US" sz="2000" dirty="0"/>
          </a:p>
          <a:p>
            <a:pPr lvl="1"/>
            <a:r>
              <a:rPr lang="en-GB" sz="2000" dirty="0"/>
              <a:t>Meetings with specific user communities.</a:t>
            </a:r>
            <a:endParaRPr lang="en-US" sz="2000" dirty="0"/>
          </a:p>
          <a:p>
            <a:pPr lvl="1"/>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lstStyle/>
          <a:p>
            <a:r>
              <a:rPr lang="en-US" dirty="0" smtClean="0"/>
              <a:t>Process </a:t>
            </a:r>
            <a:r>
              <a:rPr lang="en-US" dirty="0" smtClean="0"/>
              <a:t>and </a:t>
            </a:r>
            <a:r>
              <a:rPr lang="en-US" dirty="0" smtClean="0"/>
              <a:t>Methodology for Requirements collection</a:t>
            </a:r>
            <a:endParaRPr lang="en-US" dirty="0"/>
          </a:p>
        </p:txBody>
      </p:sp>
    </p:spTree>
    <p:extLst>
      <p:ext uri="{BB962C8B-B14F-4D97-AF65-F5344CB8AC3E}">
        <p14:creationId xmlns:p14="http://schemas.microsoft.com/office/powerpoint/2010/main" val="1882175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400" dirty="0" smtClean="0"/>
              <a:t>Decision makers: </a:t>
            </a:r>
            <a:r>
              <a:rPr lang="en-GB" sz="2400" dirty="0"/>
              <a:t>The term “decision maker” refers to high-level managers in universities and institutions, and leaders of large (research) </a:t>
            </a:r>
            <a:r>
              <a:rPr lang="en-GB" sz="2400" dirty="0" smtClean="0"/>
              <a:t>consortia.</a:t>
            </a:r>
            <a:r>
              <a:rPr lang="en-US" sz="2400" dirty="0" smtClean="0"/>
              <a:t> </a:t>
            </a:r>
            <a:endParaRPr lang="en-US" sz="2400" dirty="0"/>
          </a:p>
          <a:p>
            <a:r>
              <a:rPr lang="en-GB" sz="2400" dirty="0" smtClean="0"/>
              <a:t>Identity </a:t>
            </a:r>
            <a:r>
              <a:rPr lang="en-GB" sz="2400" dirty="0"/>
              <a:t>Provider (</a:t>
            </a:r>
            <a:r>
              <a:rPr lang="en-GB" sz="2400" dirty="0" err="1"/>
              <a:t>IdP</a:t>
            </a:r>
            <a:r>
              <a:rPr lang="en-GB" sz="2400" dirty="0"/>
              <a:t>) </a:t>
            </a:r>
            <a:r>
              <a:rPr lang="en-GB" sz="2400" dirty="0" smtClean="0"/>
              <a:t>operators: </a:t>
            </a:r>
            <a:r>
              <a:rPr lang="en-GB" sz="2400" dirty="0"/>
              <a:t>The people in the organisation that set up and operate an Identity Provider service. </a:t>
            </a:r>
            <a:endParaRPr lang="en-US" sz="2400" dirty="0"/>
          </a:p>
          <a:p>
            <a:r>
              <a:rPr lang="en-GB" sz="2400" dirty="0" smtClean="0"/>
              <a:t>Service </a:t>
            </a:r>
            <a:r>
              <a:rPr lang="en-GB" sz="2400" dirty="0"/>
              <a:t>Provider (SP) operators and Service </a:t>
            </a:r>
            <a:r>
              <a:rPr lang="en-GB" sz="2400" dirty="0" smtClean="0"/>
              <a:t>developers: </a:t>
            </a:r>
            <a:r>
              <a:rPr lang="en-GB" sz="2400" dirty="0"/>
              <a:t>Service provider operators and service developers have a distinct role in the uptake of federated </a:t>
            </a:r>
            <a:r>
              <a:rPr lang="en-GB" sz="2400" dirty="0" smtClean="0"/>
              <a:t>identity…</a:t>
            </a:r>
            <a:endParaRPr lang="en-US" sz="2400" dirty="0"/>
          </a:p>
          <a:p>
            <a:r>
              <a:rPr lang="en-US" sz="2400" dirty="0" smtClean="0"/>
              <a:t>End Users;</a:t>
            </a:r>
          </a:p>
          <a:p>
            <a:pPr marL="685800" lvl="2" indent="0">
              <a:buNone/>
            </a:pPr>
            <a:endParaRPr lang="en-US" dirty="0"/>
          </a:p>
          <a:p>
            <a:pPr marL="685800" lvl="2" indent="0">
              <a:buNone/>
            </a:pP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lstStyle/>
          <a:p>
            <a:r>
              <a:rPr lang="en-US" dirty="0"/>
              <a:t>Identified Target groups</a:t>
            </a:r>
          </a:p>
        </p:txBody>
      </p:sp>
    </p:spTree>
    <p:extLst>
      <p:ext uri="{BB962C8B-B14F-4D97-AF65-F5344CB8AC3E}">
        <p14:creationId xmlns:p14="http://schemas.microsoft.com/office/powerpoint/2010/main" val="1667930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dirty="0"/>
              <a:t>In our 3-dimension approach the questionnaire was sent to a group of technical people (target role) belonging to organisations that are not federated yet (status). At the same time, with this survey we targeted all the user </a:t>
            </a:r>
            <a:r>
              <a:rPr lang="en-GB" dirty="0" smtClean="0"/>
              <a:t>communities.</a:t>
            </a:r>
            <a:r>
              <a:rPr lang="en-US" dirty="0" smtClean="0"/>
              <a:t> </a:t>
            </a:r>
          </a:p>
          <a:p>
            <a:pPr marL="0" indent="0">
              <a:buNone/>
            </a:pPr>
            <a:r>
              <a:rPr lang="en-GB" dirty="0" smtClean="0"/>
              <a:t>The </a:t>
            </a:r>
            <a:r>
              <a:rPr lang="en-GB" dirty="0"/>
              <a:t>group of organisations involved in the survey that were not yet federated was then further divided in two groups: </a:t>
            </a:r>
            <a:endParaRPr lang="en-US" dirty="0"/>
          </a:p>
          <a:p>
            <a:pPr lvl="0"/>
            <a:r>
              <a:rPr lang="en-GB" dirty="0"/>
              <a:t>Universities.</a:t>
            </a:r>
            <a:endParaRPr lang="en-US" dirty="0"/>
          </a:p>
          <a:p>
            <a:pPr lvl="0"/>
            <a:r>
              <a:rPr lang="en-GB" dirty="0"/>
              <a:t>Other institutions (</a:t>
            </a:r>
            <a:r>
              <a:rPr lang="en-US" i="1" dirty="0"/>
              <a:t>National libraries and archives, Research institutions in bio-medical fields, Institutions for Arts and Music).</a:t>
            </a:r>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US" dirty="0" smtClean="0"/>
              <a:t>Survey findings</a:t>
            </a:r>
            <a:endParaRPr lang="en-US" dirty="0"/>
          </a:p>
        </p:txBody>
      </p:sp>
    </p:spTree>
    <p:extLst>
      <p:ext uri="{BB962C8B-B14F-4D97-AF65-F5344CB8AC3E}">
        <p14:creationId xmlns:p14="http://schemas.microsoft.com/office/powerpoint/2010/main" val="529711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0420" y="1400212"/>
            <a:ext cx="10909300" cy="4737633"/>
          </a:xfrm>
        </p:spPr>
        <p:txBody>
          <a:bodyPr/>
          <a:lstStyle/>
          <a:p>
            <a:pPr marL="0" indent="0">
              <a:buNone/>
            </a:pPr>
            <a:r>
              <a:rPr lang="en-GB" b="1" dirty="0"/>
              <a:t>Common Identified Requirements:</a:t>
            </a:r>
            <a:endParaRPr lang="en-US" b="1" dirty="0"/>
          </a:p>
          <a:p>
            <a:pPr lvl="0"/>
            <a:r>
              <a:rPr lang="en-US" dirty="0" smtClean="0"/>
              <a:t>Information </a:t>
            </a:r>
            <a:r>
              <a:rPr lang="en-US" dirty="0"/>
              <a:t>material for decision makers: when asked for more information on why the </a:t>
            </a:r>
            <a:r>
              <a:rPr lang="en-US" dirty="0" err="1"/>
              <a:t>organisation</a:t>
            </a:r>
            <a:r>
              <a:rPr lang="en-US" dirty="0"/>
              <a:t> lacks the technical people required to implement an </a:t>
            </a:r>
            <a:r>
              <a:rPr lang="en-US" dirty="0" err="1"/>
              <a:t>IdM</a:t>
            </a:r>
            <a:r>
              <a:rPr lang="en-US" dirty="0"/>
              <a:t> the most prevalent answer was that decision makers do not understand the business benefit of  federated identity. Lack of identifiable benefits leads to skepticism and reluctance to invest money in hiring or training personnel on the deployment and operation of federated identity services.</a:t>
            </a:r>
          </a:p>
          <a:p>
            <a:pPr lvl="0"/>
            <a:r>
              <a:rPr lang="en-US" dirty="0"/>
              <a:t>Training to fill in the gaps in the knowledge of the technical people already in the </a:t>
            </a:r>
            <a:r>
              <a:rPr lang="en-US" dirty="0" err="1"/>
              <a:t>organisation</a:t>
            </a:r>
            <a:r>
              <a:rPr lang="en-US" dirty="0"/>
              <a:t>.</a:t>
            </a:r>
          </a:p>
          <a:p>
            <a:pPr lvl="0"/>
            <a:r>
              <a:rPr lang="en-US" dirty="0"/>
              <a:t>A better </a:t>
            </a:r>
            <a:r>
              <a:rPr lang="en-US" dirty="0" err="1"/>
              <a:t>organised</a:t>
            </a:r>
            <a:r>
              <a:rPr lang="en-US" dirty="0"/>
              <a:t> </a:t>
            </a:r>
            <a:r>
              <a:rPr lang="en-US" dirty="0" err="1"/>
              <a:t>eduGAIN</a:t>
            </a:r>
            <a:r>
              <a:rPr lang="en-US" dirty="0"/>
              <a:t> service catalogue </a:t>
            </a:r>
            <a:r>
              <a:rPr lang="en-GB" dirty="0"/>
              <a:t>that shows the benefits that the resources can bring to the organisations.</a:t>
            </a:r>
            <a:endParaRPr lang="en-US" dirty="0"/>
          </a:p>
          <a:p>
            <a:pPr lvl="0"/>
            <a:r>
              <a:rPr lang="en-US" dirty="0"/>
              <a:t>Information material about </a:t>
            </a:r>
            <a:r>
              <a:rPr lang="en-US" dirty="0" err="1"/>
              <a:t>eduGAIN</a:t>
            </a:r>
            <a:r>
              <a:rPr lang="en-US" dirty="0"/>
              <a:t>.</a:t>
            </a:r>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9</a:t>
            </a:fld>
            <a:endParaRPr lang="en-GB"/>
          </a:p>
        </p:txBody>
      </p:sp>
      <p:sp>
        <p:nvSpPr>
          <p:cNvPr id="4" name="Title 3"/>
          <p:cNvSpPr>
            <a:spLocks noGrp="1"/>
          </p:cNvSpPr>
          <p:nvPr>
            <p:ph type="title"/>
          </p:nvPr>
        </p:nvSpPr>
        <p:spPr/>
        <p:txBody>
          <a:bodyPr/>
          <a:lstStyle/>
          <a:p>
            <a:r>
              <a:rPr lang="en-US" dirty="0"/>
              <a:t>Survey findings</a:t>
            </a:r>
          </a:p>
        </p:txBody>
      </p:sp>
    </p:spTree>
    <p:extLst>
      <p:ext uri="{BB962C8B-B14F-4D97-AF65-F5344CB8AC3E}">
        <p14:creationId xmlns:p14="http://schemas.microsoft.com/office/powerpoint/2010/main" val="1511222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D342B61AA90142A8D5A114AFFAD389" ma:contentTypeVersion="1" ma:contentTypeDescription="Create a new document." ma:contentTypeScope="" ma:versionID="138dd77d572eb9aa87051d9216bdb443">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C07721-32FF-48B6-9D36-E09F4CC3A69A}">
  <ds:schemaRefs>
    <ds:schemaRef ds:uri="http://schemas.microsoft.com/sharepoint/v3/contenttype/forms"/>
  </ds:schemaRefs>
</ds:datastoreItem>
</file>

<file path=customXml/itemProps2.xml><?xml version="1.0" encoding="utf-8"?>
<ds:datastoreItem xmlns:ds="http://schemas.openxmlformats.org/officeDocument/2006/customXml" ds:itemID="{FF8F0BB2-8848-4E68-80B0-B0624BDBD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AA3960-760A-4B61-8C8B-DBF90F37C8C8}">
  <ds:schemaRefs>
    <ds:schemaRef ds:uri="http://schemas.microsoft.com/office/2006/metadata/properties"/>
    <ds:schemaRef ds:uri="http://www.w3.org/XML/1998/namespace"/>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42835</TotalTime>
  <Words>1019</Words>
  <Application>Microsoft Office PowerPoint</Application>
  <PresentationFormat>Personalizzato</PresentationFormat>
  <Paragraphs>149</Paragraphs>
  <Slides>15</Slides>
  <Notes>15</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GEANT Association</vt:lpstr>
      <vt:lpstr>Presentazione standard di PowerPoint</vt:lpstr>
      <vt:lpstr>The essence</vt:lpstr>
      <vt:lpstr>Training and Outreach: Deliverables</vt:lpstr>
      <vt:lpstr>Training and Outreach: Milestones </vt:lpstr>
      <vt:lpstr>AARC Partners and User Communities</vt:lpstr>
      <vt:lpstr>Process and Methodology for Requirements collection</vt:lpstr>
      <vt:lpstr>Identified Target groups</vt:lpstr>
      <vt:lpstr>Survey findings</vt:lpstr>
      <vt:lpstr>Survey findings</vt:lpstr>
      <vt:lpstr>Federations 101</vt:lpstr>
      <vt:lpstr>Feedbacks (I2-TE and Brussels workshop)</vt:lpstr>
      <vt:lpstr>Library problem</vt:lpstr>
      <vt:lpstr>What AARC is doing for libraries?</vt:lpstr>
      <vt:lpstr>Plan for the next future</vt:lpstr>
      <vt:lpstr>Presentazione standard di PowerPoint</vt:lpstr>
    </vt:vector>
  </TitlesOfParts>
  <Company>DANTE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lastModifiedBy>Lalla Mantovani</cp:lastModifiedBy>
  <cp:revision>153</cp:revision>
  <cp:lastPrinted>2015-05-01T10:30:08Z</cp:lastPrinted>
  <dcterms:created xsi:type="dcterms:W3CDTF">2015-04-29T14:13:57Z</dcterms:created>
  <dcterms:modified xsi:type="dcterms:W3CDTF">2015-11-11T15:23:52Z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0x01010015D342B61AA90142A8D5A114AFFAD389</vt:lpwstr>
  </property>
</Properties>
</file>