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9" r:id="rId2"/>
    <p:sldId id="286" r:id="rId3"/>
    <p:sldId id="282" r:id="rId4"/>
    <p:sldId id="283" r:id="rId5"/>
    <p:sldId id="284" r:id="rId6"/>
    <p:sldId id="285" r:id="rId7"/>
    <p:sldId id="261" r:id="rId8"/>
    <p:sldId id="276" r:id="rId9"/>
    <p:sldId id="277" r:id="rId10"/>
    <p:sldId id="278" r:id="rId11"/>
    <p:sldId id="279" r:id="rId12"/>
    <p:sldId id="280" r:id="rId13"/>
    <p:sldId id="281" r:id="rId14"/>
    <p:sldId id="289" r:id="rId15"/>
    <p:sldId id="265" r:id="rId16"/>
    <p:sldId id="290" r:id="rId17"/>
    <p:sldId id="272" r:id="rId18"/>
    <p:sldId id="271" r:id="rId19"/>
    <p:sldId id="288" r:id="rId20"/>
    <p:sldId id="291" r:id="rId21"/>
    <p:sldId id="270" r:id="rId22"/>
  </p:sldIdLst>
  <p:sldSz cx="9144000" cy="6858000" type="screen4x3"/>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Calibri" pitchFamily="34" charset="0"/>
        <a:ea typeface="+mn-ea"/>
        <a:cs typeface="Arial" pitchFamily="34" charset="0"/>
      </a:defRPr>
    </a:lvl1pPr>
    <a:lvl2pPr marL="742950" indent="-285750" algn="l" defTabSz="449263" rtl="0" eaLnBrk="0" fontAlgn="base" hangingPunct="0">
      <a:spcBef>
        <a:spcPct val="0"/>
      </a:spcBef>
      <a:spcAft>
        <a:spcPct val="0"/>
      </a:spcAft>
      <a:defRPr sz="2400" kern="1200">
        <a:solidFill>
          <a:schemeClr val="bg1"/>
        </a:solidFill>
        <a:latin typeface="Calibri" pitchFamily="34" charset="0"/>
        <a:ea typeface="+mn-ea"/>
        <a:cs typeface="Arial" pitchFamily="34" charset="0"/>
      </a:defRPr>
    </a:lvl2pPr>
    <a:lvl3pPr marL="1143000" indent="-228600" algn="l" defTabSz="449263" rtl="0" eaLnBrk="0" fontAlgn="base" hangingPunct="0">
      <a:spcBef>
        <a:spcPct val="0"/>
      </a:spcBef>
      <a:spcAft>
        <a:spcPct val="0"/>
      </a:spcAft>
      <a:defRPr sz="2400" kern="1200">
        <a:solidFill>
          <a:schemeClr val="bg1"/>
        </a:solidFill>
        <a:latin typeface="Calibri" pitchFamily="34" charset="0"/>
        <a:ea typeface="+mn-ea"/>
        <a:cs typeface="Arial" pitchFamily="34" charset="0"/>
      </a:defRPr>
    </a:lvl3pPr>
    <a:lvl4pPr marL="1600200" indent="-228600" algn="l" defTabSz="449263" rtl="0" eaLnBrk="0" fontAlgn="base" hangingPunct="0">
      <a:spcBef>
        <a:spcPct val="0"/>
      </a:spcBef>
      <a:spcAft>
        <a:spcPct val="0"/>
      </a:spcAft>
      <a:defRPr sz="2400" kern="1200">
        <a:solidFill>
          <a:schemeClr val="bg1"/>
        </a:solidFill>
        <a:latin typeface="Calibri" pitchFamily="34" charset="0"/>
        <a:ea typeface="+mn-ea"/>
        <a:cs typeface="Arial" pitchFamily="34" charset="0"/>
      </a:defRPr>
    </a:lvl4pPr>
    <a:lvl5pPr marL="2057400" indent="-228600" algn="l" defTabSz="449263" rtl="0" eaLnBrk="0" fontAlgn="base" hangingPunct="0">
      <a:spcBef>
        <a:spcPct val="0"/>
      </a:spcBef>
      <a:spcAft>
        <a:spcPct val="0"/>
      </a:spcAft>
      <a:defRPr sz="2400" kern="1200">
        <a:solidFill>
          <a:schemeClr val="bg1"/>
        </a:solidFill>
        <a:latin typeface="Calibri" pitchFamily="34" charset="0"/>
        <a:ea typeface="+mn-ea"/>
        <a:cs typeface="Arial" pitchFamily="34" charset="0"/>
      </a:defRPr>
    </a:lvl5pPr>
    <a:lvl6pPr marL="2286000" algn="l" defTabSz="914400" rtl="0" eaLnBrk="1" latinLnBrk="0" hangingPunct="1">
      <a:defRPr sz="2400" kern="1200">
        <a:solidFill>
          <a:schemeClr val="bg1"/>
        </a:solidFill>
        <a:latin typeface="Calibri" pitchFamily="34" charset="0"/>
        <a:ea typeface="+mn-ea"/>
        <a:cs typeface="Arial" pitchFamily="34" charset="0"/>
      </a:defRPr>
    </a:lvl6pPr>
    <a:lvl7pPr marL="2743200" algn="l" defTabSz="914400" rtl="0" eaLnBrk="1" latinLnBrk="0" hangingPunct="1">
      <a:defRPr sz="2400" kern="1200">
        <a:solidFill>
          <a:schemeClr val="bg1"/>
        </a:solidFill>
        <a:latin typeface="Calibri" pitchFamily="34" charset="0"/>
        <a:ea typeface="+mn-ea"/>
        <a:cs typeface="Arial" pitchFamily="34" charset="0"/>
      </a:defRPr>
    </a:lvl7pPr>
    <a:lvl8pPr marL="3200400" algn="l" defTabSz="914400" rtl="0" eaLnBrk="1" latinLnBrk="0" hangingPunct="1">
      <a:defRPr sz="2400" kern="1200">
        <a:solidFill>
          <a:schemeClr val="bg1"/>
        </a:solidFill>
        <a:latin typeface="Calibri" pitchFamily="34" charset="0"/>
        <a:ea typeface="+mn-ea"/>
        <a:cs typeface="Arial" pitchFamily="34" charset="0"/>
      </a:defRPr>
    </a:lvl8pPr>
    <a:lvl9pPr marL="3657600" algn="l" defTabSz="914400" rtl="0" eaLnBrk="1" latinLnBrk="0" hangingPunct="1">
      <a:defRPr sz="2400" kern="1200">
        <a:solidFill>
          <a:schemeClr val="bg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81" d="100"/>
          <a:sy n="81" d="100"/>
        </p:scale>
        <p:origin x="-1140"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eaLnBrk="1" hangingPunct="1">
              <a:buClr>
                <a:srgbClr val="000000"/>
              </a:buClr>
              <a:buSzPct val="100000"/>
              <a:buFont typeface="Times New Roman" pitchFamily="18" charset="0"/>
              <a:buNone/>
            </a:pPr>
            <a:endParaRPr lang="pl-PL" altLang="en-US"/>
          </a:p>
        </p:txBody>
      </p:sp>
      <p:sp>
        <p:nvSpPr>
          <p:cNvPr id="4099"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pl-PL" altLang="en-US"/>
          </a:p>
        </p:txBody>
      </p:sp>
      <p:sp>
        <p:nvSpPr>
          <p:cNvPr id="4100"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pl-PL" altLang="en-US"/>
          </a:p>
        </p:txBody>
      </p:sp>
      <p:sp>
        <p:nvSpPr>
          <p:cNvPr id="4101" name="Text Box 4"/>
          <p:cNvSpPr txBox="1">
            <a:spLocks noChangeArrowheads="1"/>
          </p:cNvSpPr>
          <p:nvPr/>
        </p:nvSpPr>
        <p:spPr bwMode="auto">
          <a:xfrm>
            <a:off x="0" y="0"/>
            <a:ext cx="2971800" cy="457200"/>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pl-PL" altLang="en-US"/>
          </a:p>
        </p:txBody>
      </p:sp>
      <p:sp>
        <p:nvSpPr>
          <p:cNvPr id="2" name="Rectangle 5"/>
          <p:cNvSpPr>
            <a:spLocks noGrp="1" noChangeArrowheads="1"/>
          </p:cNvSpPr>
          <p:nvPr>
            <p:ph type="dt"/>
          </p:nvPr>
        </p:nvSpPr>
        <p:spPr bwMode="auto">
          <a:xfrm>
            <a:off x="3884613" y="0"/>
            <a:ext cx="2967037"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SzPct val="45000"/>
              <a:buFontTx/>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endParaRPr lang="pl-PL" altLang="pl-PL"/>
          </a:p>
        </p:txBody>
      </p:sp>
      <p:sp>
        <p:nvSpPr>
          <p:cNvPr id="4103" name="Rectangle 6"/>
          <p:cNvSpPr>
            <a:spLocks noGrp="1" noRot="1" noChangeAspect="1" noChangeArrowheads="1"/>
          </p:cNvSpPr>
          <p:nvPr>
            <p:ph type="sldImg"/>
          </p:nvPr>
        </p:nvSpPr>
        <p:spPr bwMode="auto">
          <a:xfrm>
            <a:off x="1143000" y="685800"/>
            <a:ext cx="4567238" cy="3424238"/>
          </a:xfrm>
          <a:prstGeom prst="rect">
            <a:avLst/>
          </a:prstGeom>
          <a:noFill/>
          <a:ln w="12600">
            <a:solidFill>
              <a:srgbClr val="000000"/>
            </a:solidFill>
            <a:miter lim="800000"/>
            <a:headEnd/>
            <a:tailEnd/>
          </a:ln>
          <a:effectLst/>
        </p:spPr>
      </p:sp>
      <p:sp>
        <p:nvSpPr>
          <p:cNvPr id="3" name="Rectangle 7"/>
          <p:cNvSpPr>
            <a:spLocks noGrp="1" noChangeArrowheads="1"/>
          </p:cNvSpPr>
          <p:nvPr>
            <p:ph type="body"/>
          </p:nvPr>
        </p:nvSpPr>
        <p:spPr bwMode="auto">
          <a:xfrm>
            <a:off x="685800" y="4343400"/>
            <a:ext cx="5481638" cy="411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pl-PL" altLang="pl-PL" noProof="0" smtClean="0"/>
          </a:p>
        </p:txBody>
      </p:sp>
      <p:sp>
        <p:nvSpPr>
          <p:cNvPr id="4105" name="Text Box 8"/>
          <p:cNvSpPr txBox="1">
            <a:spLocks noChangeArrowheads="1"/>
          </p:cNvSpPr>
          <p:nvPr/>
        </p:nvSpPr>
        <p:spPr bwMode="auto">
          <a:xfrm>
            <a:off x="0" y="8685213"/>
            <a:ext cx="2971800" cy="457200"/>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pl-PL" altLang="en-US"/>
          </a:p>
        </p:txBody>
      </p:sp>
      <p:sp>
        <p:nvSpPr>
          <p:cNvPr id="4" name="Rectangle 9"/>
          <p:cNvSpPr>
            <a:spLocks noGrp="1" noChangeArrowheads="1"/>
          </p:cNvSpPr>
          <p:nvPr>
            <p:ph type="sldNum"/>
          </p:nvPr>
        </p:nvSpPr>
        <p:spPr bwMode="auto">
          <a:xfrm>
            <a:off x="3884613" y="8685213"/>
            <a:ext cx="2967037"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hangingPunct="1">
              <a:buSzPct val="45000"/>
              <a:tabLst>
                <a:tab pos="723900" algn="l"/>
                <a:tab pos="1447800" algn="l"/>
                <a:tab pos="2171700" algn="l"/>
                <a:tab pos="2895600" algn="l"/>
              </a:tabLst>
              <a:defRPr sz="1200">
                <a:solidFill>
                  <a:srgbClr val="000000"/>
                </a:solidFill>
                <a:latin typeface="Times New Roman" pitchFamily="18" charset="0"/>
              </a:defRPr>
            </a:lvl1pPr>
          </a:lstStyle>
          <a:p>
            <a:fld id="{56226980-C3B5-4DC9-A9E9-8AEADF877CE1}" type="slidenum">
              <a:rPr lang="pl-PL" altLang="pl-PL"/>
              <a:pPr/>
              <a:t>‹N›</a:t>
            </a:fld>
            <a:endParaRPr lang="pl-PL" altLang="pl-PL"/>
          </a:p>
        </p:txBody>
      </p:sp>
    </p:spTree>
    <p:extLst>
      <p:ext uri="{BB962C8B-B14F-4D97-AF65-F5344CB8AC3E}">
        <p14:creationId xmlns:p14="http://schemas.microsoft.com/office/powerpoint/2010/main" val="123673664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1988" algn="l"/>
                <a:tab pos="1325563" algn="l"/>
                <a:tab pos="1989138" algn="l"/>
                <a:tab pos="2652713" algn="l"/>
              </a:tabLst>
              <a:defRPr>
                <a:solidFill>
                  <a:schemeClr val="bg1"/>
                </a:solidFill>
                <a:latin typeface="Arial" pitchFamily="34" charset="0"/>
                <a:cs typeface="Lucida Sans Unicode" pitchFamily="34" charset="0"/>
              </a:defRPr>
            </a:lvl1pPr>
            <a:lvl2pPr>
              <a:tabLst>
                <a:tab pos="661988" algn="l"/>
                <a:tab pos="1325563" algn="l"/>
                <a:tab pos="1989138" algn="l"/>
                <a:tab pos="2652713" algn="l"/>
              </a:tabLst>
              <a:defRPr>
                <a:solidFill>
                  <a:schemeClr val="bg1"/>
                </a:solidFill>
                <a:latin typeface="Arial" pitchFamily="34" charset="0"/>
                <a:cs typeface="Lucida Sans Unicode" pitchFamily="34" charset="0"/>
              </a:defRPr>
            </a:lvl2pPr>
            <a:lvl3pPr>
              <a:tabLst>
                <a:tab pos="661988" algn="l"/>
                <a:tab pos="1325563" algn="l"/>
                <a:tab pos="1989138" algn="l"/>
                <a:tab pos="2652713" algn="l"/>
              </a:tabLst>
              <a:defRPr>
                <a:solidFill>
                  <a:schemeClr val="bg1"/>
                </a:solidFill>
                <a:latin typeface="Arial" pitchFamily="34" charset="0"/>
                <a:cs typeface="Lucida Sans Unicode" pitchFamily="34" charset="0"/>
              </a:defRPr>
            </a:lvl3pPr>
            <a:lvl4pPr>
              <a:tabLst>
                <a:tab pos="661988" algn="l"/>
                <a:tab pos="1325563" algn="l"/>
                <a:tab pos="1989138" algn="l"/>
                <a:tab pos="2652713" algn="l"/>
              </a:tabLst>
              <a:defRPr>
                <a:solidFill>
                  <a:schemeClr val="bg1"/>
                </a:solidFill>
                <a:latin typeface="Arial" pitchFamily="34" charset="0"/>
                <a:cs typeface="Lucida Sans Unicode" pitchFamily="34" charset="0"/>
              </a:defRPr>
            </a:lvl4pPr>
            <a:lvl5pPr>
              <a:tabLst>
                <a:tab pos="661988" algn="l"/>
                <a:tab pos="1325563" algn="l"/>
                <a:tab pos="1989138" algn="l"/>
                <a:tab pos="265271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9pPr>
          </a:lstStyle>
          <a:p>
            <a:fld id="{3B1A9ED1-8791-4FA2-A59F-40F508D03DA8}" type="slidenum">
              <a:rPr lang="pl-PL" altLang="pl-PL">
                <a:solidFill>
                  <a:srgbClr val="000000"/>
                </a:solidFill>
                <a:latin typeface="Times New Roman" pitchFamily="18" charset="0"/>
              </a:rPr>
              <a:pPr/>
              <a:t>2</a:t>
            </a:fld>
            <a:endParaRPr lang="pl-PL" altLang="pl-PL">
              <a:solidFill>
                <a:srgbClr val="000000"/>
              </a:solidFill>
              <a:latin typeface="Times New Roman" pitchFamily="18" charset="0"/>
            </a:endParaRPr>
          </a:p>
        </p:txBody>
      </p:sp>
      <p:sp>
        <p:nvSpPr>
          <p:cNvPr id="32771" name="Rectangle 1"/>
          <p:cNvSpPr>
            <a:spLocks noGrp="1" noRot="1" noChangeAspect="1" noChangeArrowheads="1" noTextEdit="1"/>
          </p:cNvSpPr>
          <p:nvPr>
            <p:ph type="sldImg"/>
          </p:nvPr>
        </p:nvSpPr>
        <p:spPr>
          <a:xfrm>
            <a:off x="1031875" y="665163"/>
            <a:ext cx="4376738" cy="3281362"/>
          </a:xfrm>
          <a:solidFill>
            <a:srgbClr val="FFFFFF"/>
          </a:solidFill>
          <a:ln>
            <a:solidFill>
              <a:srgbClr val="000000"/>
            </a:solidFill>
            <a:miter lim="800000"/>
            <a:headEnd/>
            <a:tailEnd/>
          </a:ln>
        </p:spPr>
      </p:sp>
      <p:sp>
        <p:nvSpPr>
          <p:cNvPr id="32772" name="Rectangle 2"/>
          <p:cNvSpPr>
            <a:spLocks noGrp="1" noChangeArrowheads="1"/>
          </p:cNvSpPr>
          <p:nvPr>
            <p:ph type="body" idx="1"/>
          </p:nvPr>
        </p:nvSpPr>
        <p:spPr>
          <a:xfrm>
            <a:off x="643838" y="4157428"/>
            <a:ext cx="5150707" cy="3938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itchFamily="18" charset="0"/>
            </a:endParaRPr>
          </a:p>
        </p:txBody>
      </p:sp>
    </p:spTree>
    <p:extLst>
      <p:ext uri="{BB962C8B-B14F-4D97-AF65-F5344CB8AC3E}">
        <p14:creationId xmlns:p14="http://schemas.microsoft.com/office/powerpoint/2010/main" val="1286575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Speaking Points:</a:t>
            </a:r>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93462FF-2BC6-B34F-ABED-AA6D55A899E4}" type="slidenum">
              <a:rPr lang="en-GB" smtClean="0"/>
              <a:pPr/>
              <a:t>12</a:t>
            </a:fld>
            <a:endParaRPr lang="en-GB"/>
          </a:p>
        </p:txBody>
      </p:sp>
    </p:spTree>
    <p:extLst>
      <p:ext uri="{BB962C8B-B14F-4D97-AF65-F5344CB8AC3E}">
        <p14:creationId xmlns:p14="http://schemas.microsoft.com/office/powerpoint/2010/main" val="3988041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Speaking Points:</a:t>
            </a:r>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93462FF-2BC6-B34F-ABED-AA6D55A899E4}" type="slidenum">
              <a:rPr lang="en-GB" smtClean="0"/>
              <a:pPr/>
              <a:t>13</a:t>
            </a:fld>
            <a:endParaRPr lang="en-GB"/>
          </a:p>
        </p:txBody>
      </p:sp>
    </p:spTree>
    <p:extLst>
      <p:ext uri="{BB962C8B-B14F-4D97-AF65-F5344CB8AC3E}">
        <p14:creationId xmlns:p14="http://schemas.microsoft.com/office/powerpoint/2010/main" val="291247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ymbol zastępczy obrazu slajdu 1"/>
          <p:cNvSpPr>
            <a:spLocks noGrp="1" noRot="1" noChangeAspect="1" noTextEdit="1"/>
          </p:cNvSpPr>
          <p:nvPr>
            <p:ph type="sldImg"/>
          </p:nvPr>
        </p:nvSpPr>
        <p:spPr>
          <a:ln/>
        </p:spPr>
      </p:sp>
      <p:sp>
        <p:nvSpPr>
          <p:cNvPr id="12291" name="Symbol zastępczy notatek 2"/>
          <p:cNvSpPr>
            <a:spLocks noGrp="1"/>
          </p:cNvSpPr>
          <p:nvPr>
            <p:ph type="body" idx="1"/>
          </p:nvPr>
        </p:nvSpPr>
        <p:spPr>
          <a:noFill/>
        </p:spPr>
        <p:txBody>
          <a:bodyPr/>
          <a:lstStyle/>
          <a:p>
            <a:endParaRPr lang="en-US" altLang="en-US" smtClean="0">
              <a:latin typeface="Times New Roman" pitchFamily="18" charset="0"/>
            </a:endParaRPr>
          </a:p>
        </p:txBody>
      </p:sp>
      <p:sp>
        <p:nvSpPr>
          <p:cNvPr id="12292" name="Symbol zastępczy numeru slajdu 3"/>
          <p:cNvSpPr>
            <a:spLocks noGrp="1"/>
          </p:cNvSpPr>
          <p:nvPr>
            <p:ph type="sldNum" sz="quarter"/>
          </p:nvPr>
        </p:nvSpPr>
        <p:spPr>
          <a:noFill/>
          <a:ln>
            <a:round/>
            <a:headEnd/>
            <a:tailEnd/>
          </a:ln>
        </p:spPr>
        <p:txBody>
          <a:bodyPr/>
          <a:lstStyle/>
          <a:p>
            <a:fld id="{CAC3EBEF-7E9F-43DC-9C05-3D07D2965FEF}" type="slidenum">
              <a:rPr lang="en-GB" altLang="en-US"/>
              <a:pPr/>
              <a:t>14</a:t>
            </a:fld>
            <a:endParaRPr lang="en-GB" altLang="en-US"/>
          </a:p>
        </p:txBody>
      </p:sp>
    </p:spTree>
    <p:extLst>
      <p:ext uri="{BB962C8B-B14F-4D97-AF65-F5344CB8AC3E}">
        <p14:creationId xmlns:p14="http://schemas.microsoft.com/office/powerpoint/2010/main" val="2516776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ymbol zastępczy obrazu slajdu 1"/>
          <p:cNvSpPr>
            <a:spLocks noGrp="1" noRot="1" noChangeAspect="1" noTextEdit="1"/>
          </p:cNvSpPr>
          <p:nvPr>
            <p:ph type="sldImg"/>
          </p:nvPr>
        </p:nvSpPr>
        <p:spPr>
          <a:ln/>
        </p:spPr>
      </p:sp>
      <p:sp>
        <p:nvSpPr>
          <p:cNvPr id="8195" name="Symbol zastępczy notatek 2"/>
          <p:cNvSpPr>
            <a:spLocks noGrp="1"/>
          </p:cNvSpPr>
          <p:nvPr>
            <p:ph type="body" idx="1"/>
          </p:nvPr>
        </p:nvSpPr>
        <p:spPr>
          <a:noFill/>
        </p:spPr>
        <p:txBody>
          <a:bodyPr/>
          <a:lstStyle/>
          <a:p>
            <a:endParaRPr lang="en-US" altLang="en-US" smtClean="0">
              <a:latin typeface="Times New Roman" pitchFamily="18" charset="0"/>
            </a:endParaRPr>
          </a:p>
        </p:txBody>
      </p:sp>
      <p:sp>
        <p:nvSpPr>
          <p:cNvPr id="8196" name="Symbol zastępczy numeru slajdu 3"/>
          <p:cNvSpPr>
            <a:spLocks noGrp="1"/>
          </p:cNvSpPr>
          <p:nvPr>
            <p:ph type="sldNum" sz="quarter"/>
          </p:nvPr>
        </p:nvSpPr>
        <p:spPr>
          <a:noFill/>
          <a:ln>
            <a:round/>
            <a:headEnd/>
            <a:tailEnd/>
          </a:ln>
        </p:spPr>
        <p:txBody>
          <a:bodyPr/>
          <a:lstStyle/>
          <a:p>
            <a:fld id="{841D40C8-C416-4A01-A0E4-A10E04B7D7F0}" type="slidenum">
              <a:rPr lang="en-GB" altLang="en-US"/>
              <a:pPr/>
              <a:t>15</a:t>
            </a:fld>
            <a:endParaRPr lang="en-GB" altLang="en-US"/>
          </a:p>
        </p:txBody>
      </p:sp>
    </p:spTree>
    <p:extLst>
      <p:ext uri="{BB962C8B-B14F-4D97-AF65-F5344CB8AC3E}">
        <p14:creationId xmlns:p14="http://schemas.microsoft.com/office/powerpoint/2010/main" val="123226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ymbol zastępczy obrazu slajdu 1"/>
          <p:cNvSpPr>
            <a:spLocks noGrp="1" noRot="1" noChangeAspect="1" noTextEdit="1"/>
          </p:cNvSpPr>
          <p:nvPr>
            <p:ph type="sldImg"/>
          </p:nvPr>
        </p:nvSpPr>
        <p:spPr>
          <a:ln/>
        </p:spPr>
      </p:sp>
      <p:sp>
        <p:nvSpPr>
          <p:cNvPr id="14339" name="Symbol zastępczy notatek 2"/>
          <p:cNvSpPr>
            <a:spLocks noGrp="1"/>
          </p:cNvSpPr>
          <p:nvPr>
            <p:ph type="body" idx="1"/>
          </p:nvPr>
        </p:nvSpPr>
        <p:spPr>
          <a:noFill/>
        </p:spPr>
        <p:txBody>
          <a:bodyPr/>
          <a:lstStyle/>
          <a:p>
            <a:endParaRPr lang="en-US" altLang="en-US" smtClean="0">
              <a:latin typeface="Times New Roman" pitchFamily="18" charset="0"/>
            </a:endParaRPr>
          </a:p>
        </p:txBody>
      </p:sp>
      <p:sp>
        <p:nvSpPr>
          <p:cNvPr id="14340" name="Symbol zastępczy numeru slajdu 3"/>
          <p:cNvSpPr>
            <a:spLocks noGrp="1"/>
          </p:cNvSpPr>
          <p:nvPr>
            <p:ph type="sldNum" sz="quarter"/>
          </p:nvPr>
        </p:nvSpPr>
        <p:spPr>
          <a:noFill/>
          <a:ln>
            <a:round/>
            <a:headEnd/>
            <a:tailEnd/>
          </a:ln>
        </p:spPr>
        <p:txBody>
          <a:bodyPr/>
          <a:lstStyle/>
          <a:p>
            <a:fld id="{1C20DFC7-864A-4246-9BB9-689869F3ACD1}" type="slidenum">
              <a:rPr lang="en-GB" altLang="en-US"/>
              <a:pPr/>
              <a:t>16</a:t>
            </a:fld>
            <a:endParaRPr lang="en-GB" altLang="en-US"/>
          </a:p>
        </p:txBody>
      </p:sp>
    </p:spTree>
    <p:extLst>
      <p:ext uri="{BB962C8B-B14F-4D97-AF65-F5344CB8AC3E}">
        <p14:creationId xmlns:p14="http://schemas.microsoft.com/office/powerpoint/2010/main" val="23566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obrazu slajdu 1"/>
          <p:cNvSpPr>
            <a:spLocks noGrp="1" noRot="1" noChangeAspect="1" noTextEdit="1"/>
          </p:cNvSpPr>
          <p:nvPr>
            <p:ph type="sldImg"/>
          </p:nvPr>
        </p:nvSpPr>
        <p:spPr>
          <a:ln/>
        </p:spPr>
      </p:sp>
      <p:sp>
        <p:nvSpPr>
          <p:cNvPr id="10243" name="Symbol zastępczy notatek 2"/>
          <p:cNvSpPr>
            <a:spLocks noGrp="1"/>
          </p:cNvSpPr>
          <p:nvPr>
            <p:ph type="body" idx="1"/>
          </p:nvPr>
        </p:nvSpPr>
        <p:spPr>
          <a:noFill/>
        </p:spPr>
        <p:txBody>
          <a:bodyPr/>
          <a:lstStyle/>
          <a:p>
            <a:endParaRPr lang="en-US" altLang="en-US" smtClean="0">
              <a:latin typeface="Times New Roman" pitchFamily="18" charset="0"/>
            </a:endParaRPr>
          </a:p>
        </p:txBody>
      </p:sp>
      <p:sp>
        <p:nvSpPr>
          <p:cNvPr id="10244" name="Symbol zastępczy numeru slajdu 3"/>
          <p:cNvSpPr>
            <a:spLocks noGrp="1"/>
          </p:cNvSpPr>
          <p:nvPr>
            <p:ph type="sldNum" sz="quarter"/>
          </p:nvPr>
        </p:nvSpPr>
        <p:spPr>
          <a:noFill/>
          <a:ln>
            <a:round/>
            <a:headEnd/>
            <a:tailEnd/>
          </a:ln>
        </p:spPr>
        <p:txBody>
          <a:bodyPr/>
          <a:lstStyle/>
          <a:p>
            <a:fld id="{CB6DC9EC-B140-48D9-8537-17B5025D09C4}" type="slidenum">
              <a:rPr lang="en-GB" altLang="en-US"/>
              <a:pPr/>
              <a:t>17</a:t>
            </a:fld>
            <a:endParaRPr lang="en-GB" altLang="en-US"/>
          </a:p>
        </p:txBody>
      </p:sp>
    </p:spTree>
    <p:extLst>
      <p:ext uri="{BB962C8B-B14F-4D97-AF65-F5344CB8AC3E}">
        <p14:creationId xmlns:p14="http://schemas.microsoft.com/office/powerpoint/2010/main" val="3017545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obrazu slajdu 1"/>
          <p:cNvSpPr>
            <a:spLocks noGrp="1" noRot="1" noChangeAspect="1" noTextEdit="1"/>
          </p:cNvSpPr>
          <p:nvPr>
            <p:ph type="sldImg"/>
          </p:nvPr>
        </p:nvSpPr>
        <p:spPr>
          <a:ln/>
        </p:spPr>
      </p:sp>
      <p:sp>
        <p:nvSpPr>
          <p:cNvPr id="16387" name="Symbol zastępczy notatek 2"/>
          <p:cNvSpPr>
            <a:spLocks noGrp="1"/>
          </p:cNvSpPr>
          <p:nvPr>
            <p:ph type="body" idx="1"/>
          </p:nvPr>
        </p:nvSpPr>
        <p:spPr>
          <a:noFill/>
        </p:spPr>
        <p:txBody>
          <a:bodyPr/>
          <a:lstStyle/>
          <a:p>
            <a:endParaRPr lang="en-US" altLang="en-US" smtClean="0">
              <a:latin typeface="Times New Roman" pitchFamily="18" charset="0"/>
            </a:endParaRPr>
          </a:p>
        </p:txBody>
      </p:sp>
      <p:sp>
        <p:nvSpPr>
          <p:cNvPr id="16388" name="Symbol zastępczy numeru slajdu 3"/>
          <p:cNvSpPr>
            <a:spLocks noGrp="1"/>
          </p:cNvSpPr>
          <p:nvPr>
            <p:ph type="sldNum" sz="quarter"/>
          </p:nvPr>
        </p:nvSpPr>
        <p:spPr>
          <a:noFill/>
          <a:ln>
            <a:round/>
            <a:headEnd/>
            <a:tailEnd/>
          </a:ln>
        </p:spPr>
        <p:txBody>
          <a:bodyPr/>
          <a:lstStyle/>
          <a:p>
            <a:fld id="{40F4416C-4DC3-48F3-A692-8E40F2C25E9B}" type="slidenum">
              <a:rPr lang="en-GB" altLang="en-US"/>
              <a:pPr/>
              <a:t>19</a:t>
            </a:fld>
            <a:endParaRPr lang="en-GB" altLang="en-US"/>
          </a:p>
        </p:txBody>
      </p:sp>
    </p:spTree>
    <p:extLst>
      <p:ext uri="{BB962C8B-B14F-4D97-AF65-F5344CB8AC3E}">
        <p14:creationId xmlns:p14="http://schemas.microsoft.com/office/powerpoint/2010/main" val="761257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1988" algn="l"/>
                <a:tab pos="1325563" algn="l"/>
                <a:tab pos="1989138" algn="l"/>
                <a:tab pos="2652713" algn="l"/>
              </a:tabLst>
              <a:defRPr>
                <a:solidFill>
                  <a:schemeClr val="bg1"/>
                </a:solidFill>
                <a:latin typeface="Arial" pitchFamily="34" charset="0"/>
                <a:cs typeface="Lucida Sans Unicode" pitchFamily="34" charset="0"/>
              </a:defRPr>
            </a:lvl1pPr>
            <a:lvl2pPr>
              <a:tabLst>
                <a:tab pos="661988" algn="l"/>
                <a:tab pos="1325563" algn="l"/>
                <a:tab pos="1989138" algn="l"/>
                <a:tab pos="2652713" algn="l"/>
              </a:tabLst>
              <a:defRPr>
                <a:solidFill>
                  <a:schemeClr val="bg1"/>
                </a:solidFill>
                <a:latin typeface="Arial" pitchFamily="34" charset="0"/>
                <a:cs typeface="Lucida Sans Unicode" pitchFamily="34" charset="0"/>
              </a:defRPr>
            </a:lvl2pPr>
            <a:lvl3pPr>
              <a:tabLst>
                <a:tab pos="661988" algn="l"/>
                <a:tab pos="1325563" algn="l"/>
                <a:tab pos="1989138" algn="l"/>
                <a:tab pos="2652713" algn="l"/>
              </a:tabLst>
              <a:defRPr>
                <a:solidFill>
                  <a:schemeClr val="bg1"/>
                </a:solidFill>
                <a:latin typeface="Arial" pitchFamily="34" charset="0"/>
                <a:cs typeface="Lucida Sans Unicode" pitchFamily="34" charset="0"/>
              </a:defRPr>
            </a:lvl3pPr>
            <a:lvl4pPr>
              <a:tabLst>
                <a:tab pos="661988" algn="l"/>
                <a:tab pos="1325563" algn="l"/>
                <a:tab pos="1989138" algn="l"/>
                <a:tab pos="2652713" algn="l"/>
              </a:tabLst>
              <a:defRPr>
                <a:solidFill>
                  <a:schemeClr val="bg1"/>
                </a:solidFill>
                <a:latin typeface="Arial" pitchFamily="34" charset="0"/>
                <a:cs typeface="Lucida Sans Unicode" pitchFamily="34" charset="0"/>
              </a:defRPr>
            </a:lvl4pPr>
            <a:lvl5pPr>
              <a:tabLst>
                <a:tab pos="661988" algn="l"/>
                <a:tab pos="1325563" algn="l"/>
                <a:tab pos="1989138" algn="l"/>
                <a:tab pos="265271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9pPr>
          </a:lstStyle>
          <a:p>
            <a:fld id="{3B1A9ED1-8791-4FA2-A59F-40F508D03DA8}" type="slidenum">
              <a:rPr lang="pl-PL" altLang="pl-PL">
                <a:solidFill>
                  <a:srgbClr val="000000"/>
                </a:solidFill>
                <a:latin typeface="Times New Roman" pitchFamily="18" charset="0"/>
              </a:rPr>
              <a:pPr/>
              <a:t>20</a:t>
            </a:fld>
            <a:endParaRPr lang="pl-PL" altLang="pl-PL">
              <a:solidFill>
                <a:srgbClr val="000000"/>
              </a:solidFill>
              <a:latin typeface="Times New Roman" pitchFamily="18" charset="0"/>
            </a:endParaRPr>
          </a:p>
        </p:txBody>
      </p:sp>
      <p:sp>
        <p:nvSpPr>
          <p:cNvPr id="32771" name="Rectangle 1"/>
          <p:cNvSpPr>
            <a:spLocks noGrp="1" noRot="1" noChangeAspect="1" noChangeArrowheads="1" noTextEdit="1"/>
          </p:cNvSpPr>
          <p:nvPr>
            <p:ph type="sldImg"/>
          </p:nvPr>
        </p:nvSpPr>
        <p:spPr>
          <a:xfrm>
            <a:off x="1031875" y="665163"/>
            <a:ext cx="4376738" cy="3281362"/>
          </a:xfrm>
          <a:solidFill>
            <a:srgbClr val="FFFFFF"/>
          </a:solidFill>
          <a:ln>
            <a:solidFill>
              <a:srgbClr val="000000"/>
            </a:solidFill>
            <a:miter lim="800000"/>
            <a:headEnd/>
            <a:tailEnd/>
          </a:ln>
        </p:spPr>
      </p:sp>
      <p:sp>
        <p:nvSpPr>
          <p:cNvPr id="32772" name="Rectangle 2"/>
          <p:cNvSpPr>
            <a:spLocks noGrp="1" noChangeArrowheads="1"/>
          </p:cNvSpPr>
          <p:nvPr>
            <p:ph type="body" idx="1"/>
          </p:nvPr>
        </p:nvSpPr>
        <p:spPr>
          <a:xfrm>
            <a:off x="643838" y="4157428"/>
            <a:ext cx="5150707" cy="3938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itchFamily="18" charset="0"/>
            </a:endParaRPr>
          </a:p>
        </p:txBody>
      </p:sp>
    </p:spTree>
    <p:extLst>
      <p:ext uri="{BB962C8B-B14F-4D97-AF65-F5344CB8AC3E}">
        <p14:creationId xmlns:p14="http://schemas.microsoft.com/office/powerpoint/2010/main" val="155361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1988" algn="l"/>
                <a:tab pos="1325563" algn="l"/>
                <a:tab pos="1989138" algn="l"/>
                <a:tab pos="2652713" algn="l"/>
              </a:tabLst>
              <a:defRPr>
                <a:solidFill>
                  <a:schemeClr val="bg1"/>
                </a:solidFill>
                <a:latin typeface="Arial" pitchFamily="34" charset="0"/>
                <a:cs typeface="Lucida Sans Unicode" pitchFamily="34" charset="0"/>
              </a:defRPr>
            </a:lvl1pPr>
            <a:lvl2pPr>
              <a:tabLst>
                <a:tab pos="661988" algn="l"/>
                <a:tab pos="1325563" algn="l"/>
                <a:tab pos="1989138" algn="l"/>
                <a:tab pos="2652713" algn="l"/>
              </a:tabLst>
              <a:defRPr>
                <a:solidFill>
                  <a:schemeClr val="bg1"/>
                </a:solidFill>
                <a:latin typeface="Arial" pitchFamily="34" charset="0"/>
                <a:cs typeface="Lucida Sans Unicode" pitchFamily="34" charset="0"/>
              </a:defRPr>
            </a:lvl2pPr>
            <a:lvl3pPr>
              <a:tabLst>
                <a:tab pos="661988" algn="l"/>
                <a:tab pos="1325563" algn="l"/>
                <a:tab pos="1989138" algn="l"/>
                <a:tab pos="2652713" algn="l"/>
              </a:tabLst>
              <a:defRPr>
                <a:solidFill>
                  <a:schemeClr val="bg1"/>
                </a:solidFill>
                <a:latin typeface="Arial" pitchFamily="34" charset="0"/>
                <a:cs typeface="Lucida Sans Unicode" pitchFamily="34" charset="0"/>
              </a:defRPr>
            </a:lvl3pPr>
            <a:lvl4pPr>
              <a:tabLst>
                <a:tab pos="661988" algn="l"/>
                <a:tab pos="1325563" algn="l"/>
                <a:tab pos="1989138" algn="l"/>
                <a:tab pos="2652713" algn="l"/>
              </a:tabLst>
              <a:defRPr>
                <a:solidFill>
                  <a:schemeClr val="bg1"/>
                </a:solidFill>
                <a:latin typeface="Arial" pitchFamily="34" charset="0"/>
                <a:cs typeface="Lucida Sans Unicode" pitchFamily="34" charset="0"/>
              </a:defRPr>
            </a:lvl4pPr>
            <a:lvl5pPr>
              <a:tabLst>
                <a:tab pos="661988" algn="l"/>
                <a:tab pos="1325563" algn="l"/>
                <a:tab pos="1989138" algn="l"/>
                <a:tab pos="265271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9pPr>
          </a:lstStyle>
          <a:p>
            <a:fld id="{02CB221F-B37C-4641-88C1-03C8A328383D}" type="slidenum">
              <a:rPr lang="pl-PL" altLang="pl-PL">
                <a:solidFill>
                  <a:srgbClr val="000000"/>
                </a:solidFill>
                <a:latin typeface="Times New Roman" pitchFamily="18" charset="0"/>
              </a:rPr>
              <a:pPr/>
              <a:t>3</a:t>
            </a:fld>
            <a:endParaRPr lang="pl-PL" altLang="pl-PL">
              <a:solidFill>
                <a:srgbClr val="000000"/>
              </a:solidFill>
              <a:latin typeface="Times New Roman" pitchFamily="18" charset="0"/>
            </a:endParaRPr>
          </a:p>
        </p:txBody>
      </p:sp>
      <p:sp>
        <p:nvSpPr>
          <p:cNvPr id="33795" name="Rectangle 1"/>
          <p:cNvSpPr>
            <a:spLocks noGrp="1" noRot="1" noChangeAspect="1" noChangeArrowheads="1" noTextEdit="1"/>
          </p:cNvSpPr>
          <p:nvPr>
            <p:ph type="sldImg"/>
          </p:nvPr>
        </p:nvSpPr>
        <p:spPr>
          <a:xfrm>
            <a:off x="1031875" y="665163"/>
            <a:ext cx="4376738" cy="3281362"/>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a:xfrm>
            <a:off x="643838" y="4157428"/>
            <a:ext cx="5150707" cy="3938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itchFamily="18" charset="0"/>
            </a:endParaRPr>
          </a:p>
        </p:txBody>
      </p:sp>
    </p:spTree>
    <p:extLst>
      <p:ext uri="{BB962C8B-B14F-4D97-AF65-F5344CB8AC3E}">
        <p14:creationId xmlns:p14="http://schemas.microsoft.com/office/powerpoint/2010/main" val="3756611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1988" algn="l"/>
                <a:tab pos="1325563" algn="l"/>
                <a:tab pos="1989138" algn="l"/>
                <a:tab pos="2652713" algn="l"/>
              </a:tabLst>
              <a:defRPr>
                <a:solidFill>
                  <a:schemeClr val="bg1"/>
                </a:solidFill>
                <a:latin typeface="Arial" pitchFamily="34" charset="0"/>
                <a:cs typeface="Lucida Sans Unicode" pitchFamily="34" charset="0"/>
              </a:defRPr>
            </a:lvl1pPr>
            <a:lvl2pPr>
              <a:tabLst>
                <a:tab pos="661988" algn="l"/>
                <a:tab pos="1325563" algn="l"/>
                <a:tab pos="1989138" algn="l"/>
                <a:tab pos="2652713" algn="l"/>
              </a:tabLst>
              <a:defRPr>
                <a:solidFill>
                  <a:schemeClr val="bg1"/>
                </a:solidFill>
                <a:latin typeface="Arial" pitchFamily="34" charset="0"/>
                <a:cs typeface="Lucida Sans Unicode" pitchFamily="34" charset="0"/>
              </a:defRPr>
            </a:lvl2pPr>
            <a:lvl3pPr>
              <a:tabLst>
                <a:tab pos="661988" algn="l"/>
                <a:tab pos="1325563" algn="l"/>
                <a:tab pos="1989138" algn="l"/>
                <a:tab pos="2652713" algn="l"/>
              </a:tabLst>
              <a:defRPr>
                <a:solidFill>
                  <a:schemeClr val="bg1"/>
                </a:solidFill>
                <a:latin typeface="Arial" pitchFamily="34" charset="0"/>
                <a:cs typeface="Lucida Sans Unicode" pitchFamily="34" charset="0"/>
              </a:defRPr>
            </a:lvl3pPr>
            <a:lvl4pPr>
              <a:tabLst>
                <a:tab pos="661988" algn="l"/>
                <a:tab pos="1325563" algn="l"/>
                <a:tab pos="1989138" algn="l"/>
                <a:tab pos="2652713" algn="l"/>
              </a:tabLst>
              <a:defRPr>
                <a:solidFill>
                  <a:schemeClr val="bg1"/>
                </a:solidFill>
                <a:latin typeface="Arial" pitchFamily="34" charset="0"/>
                <a:cs typeface="Lucida Sans Unicode" pitchFamily="34" charset="0"/>
              </a:defRPr>
            </a:lvl4pPr>
            <a:lvl5pPr>
              <a:tabLst>
                <a:tab pos="661988" algn="l"/>
                <a:tab pos="1325563" algn="l"/>
                <a:tab pos="1989138" algn="l"/>
                <a:tab pos="265271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9pPr>
          </a:lstStyle>
          <a:p>
            <a:fld id="{0A1A5BC2-C548-46EB-AE69-D39228885671}" type="slidenum">
              <a:rPr lang="pl-PL" altLang="pl-PL">
                <a:solidFill>
                  <a:srgbClr val="000000"/>
                </a:solidFill>
                <a:latin typeface="Times New Roman" pitchFamily="18" charset="0"/>
              </a:rPr>
              <a:pPr/>
              <a:t>4</a:t>
            </a:fld>
            <a:endParaRPr lang="pl-PL" altLang="pl-PL">
              <a:solidFill>
                <a:srgbClr val="000000"/>
              </a:solidFill>
              <a:latin typeface="Times New Roman" pitchFamily="18" charset="0"/>
            </a:endParaRPr>
          </a:p>
        </p:txBody>
      </p:sp>
      <p:sp>
        <p:nvSpPr>
          <p:cNvPr id="39939" name="Rectangle 1"/>
          <p:cNvSpPr>
            <a:spLocks noGrp="1" noRot="1" noChangeAspect="1" noChangeArrowheads="1" noTextEdit="1"/>
          </p:cNvSpPr>
          <p:nvPr>
            <p:ph type="sldImg"/>
          </p:nvPr>
        </p:nvSpPr>
        <p:spPr>
          <a:xfrm>
            <a:off x="1031875" y="665163"/>
            <a:ext cx="4376738" cy="3281362"/>
          </a:xfrm>
          <a:solidFill>
            <a:srgbClr val="FFFFFF"/>
          </a:solidFill>
          <a:ln>
            <a:solidFill>
              <a:srgbClr val="000000"/>
            </a:solidFill>
            <a:miter lim="800000"/>
            <a:headEnd/>
            <a:tailEnd/>
          </a:ln>
        </p:spPr>
      </p:sp>
      <p:sp>
        <p:nvSpPr>
          <p:cNvPr id="39940" name="Rectangle 2"/>
          <p:cNvSpPr>
            <a:spLocks noGrp="1" noChangeArrowheads="1"/>
          </p:cNvSpPr>
          <p:nvPr>
            <p:ph type="body" idx="1"/>
          </p:nvPr>
        </p:nvSpPr>
        <p:spPr>
          <a:xfrm>
            <a:off x="643838" y="4157428"/>
            <a:ext cx="5150707" cy="3938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itchFamily="18" charset="0"/>
            </a:endParaRPr>
          </a:p>
        </p:txBody>
      </p:sp>
    </p:spTree>
    <p:extLst>
      <p:ext uri="{BB962C8B-B14F-4D97-AF65-F5344CB8AC3E}">
        <p14:creationId xmlns:p14="http://schemas.microsoft.com/office/powerpoint/2010/main" val="260820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1988" algn="l"/>
                <a:tab pos="1325563" algn="l"/>
                <a:tab pos="1989138" algn="l"/>
                <a:tab pos="2652713" algn="l"/>
              </a:tabLst>
              <a:defRPr>
                <a:solidFill>
                  <a:schemeClr val="bg1"/>
                </a:solidFill>
                <a:latin typeface="Arial" pitchFamily="34" charset="0"/>
                <a:cs typeface="Lucida Sans Unicode" pitchFamily="34" charset="0"/>
              </a:defRPr>
            </a:lvl1pPr>
            <a:lvl2pPr>
              <a:tabLst>
                <a:tab pos="661988" algn="l"/>
                <a:tab pos="1325563" algn="l"/>
                <a:tab pos="1989138" algn="l"/>
                <a:tab pos="2652713" algn="l"/>
              </a:tabLst>
              <a:defRPr>
                <a:solidFill>
                  <a:schemeClr val="bg1"/>
                </a:solidFill>
                <a:latin typeface="Arial" pitchFamily="34" charset="0"/>
                <a:cs typeface="Lucida Sans Unicode" pitchFamily="34" charset="0"/>
              </a:defRPr>
            </a:lvl2pPr>
            <a:lvl3pPr>
              <a:tabLst>
                <a:tab pos="661988" algn="l"/>
                <a:tab pos="1325563" algn="l"/>
                <a:tab pos="1989138" algn="l"/>
                <a:tab pos="2652713" algn="l"/>
              </a:tabLst>
              <a:defRPr>
                <a:solidFill>
                  <a:schemeClr val="bg1"/>
                </a:solidFill>
                <a:latin typeface="Arial" pitchFamily="34" charset="0"/>
                <a:cs typeface="Lucida Sans Unicode" pitchFamily="34" charset="0"/>
              </a:defRPr>
            </a:lvl3pPr>
            <a:lvl4pPr>
              <a:tabLst>
                <a:tab pos="661988" algn="l"/>
                <a:tab pos="1325563" algn="l"/>
                <a:tab pos="1989138" algn="l"/>
                <a:tab pos="2652713" algn="l"/>
              </a:tabLst>
              <a:defRPr>
                <a:solidFill>
                  <a:schemeClr val="bg1"/>
                </a:solidFill>
                <a:latin typeface="Arial" pitchFamily="34" charset="0"/>
                <a:cs typeface="Lucida Sans Unicode" pitchFamily="34" charset="0"/>
              </a:defRPr>
            </a:lvl4pPr>
            <a:lvl5pPr>
              <a:tabLst>
                <a:tab pos="661988" algn="l"/>
                <a:tab pos="1325563" algn="l"/>
                <a:tab pos="1989138" algn="l"/>
                <a:tab pos="265271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9pPr>
          </a:lstStyle>
          <a:p>
            <a:fld id="{1F6D825B-3C74-4112-93DD-FE304CEFB511}" type="slidenum">
              <a:rPr lang="pl-PL" altLang="pl-PL">
                <a:solidFill>
                  <a:srgbClr val="000000"/>
                </a:solidFill>
                <a:latin typeface="Times New Roman" pitchFamily="18" charset="0"/>
              </a:rPr>
              <a:pPr/>
              <a:t>5</a:t>
            </a:fld>
            <a:endParaRPr lang="pl-PL" altLang="pl-PL">
              <a:solidFill>
                <a:srgbClr val="000000"/>
              </a:solidFill>
              <a:latin typeface="Times New Roman" pitchFamily="18" charset="0"/>
            </a:endParaRPr>
          </a:p>
        </p:txBody>
      </p:sp>
      <p:sp>
        <p:nvSpPr>
          <p:cNvPr id="46083" name="Rectangle 1"/>
          <p:cNvSpPr>
            <a:spLocks noGrp="1" noRot="1" noChangeAspect="1" noChangeArrowheads="1" noTextEdit="1"/>
          </p:cNvSpPr>
          <p:nvPr>
            <p:ph type="sldImg"/>
          </p:nvPr>
        </p:nvSpPr>
        <p:spPr>
          <a:xfrm>
            <a:off x="1031875" y="665163"/>
            <a:ext cx="4376738" cy="3281362"/>
          </a:xfrm>
          <a:solidFill>
            <a:srgbClr val="FFFFFF"/>
          </a:solidFill>
          <a:ln>
            <a:solidFill>
              <a:srgbClr val="000000"/>
            </a:solidFill>
            <a:miter lim="800000"/>
            <a:headEnd/>
            <a:tailEnd/>
          </a:ln>
        </p:spPr>
      </p:sp>
      <p:sp>
        <p:nvSpPr>
          <p:cNvPr id="46084" name="Rectangle 2"/>
          <p:cNvSpPr>
            <a:spLocks noGrp="1" noChangeArrowheads="1"/>
          </p:cNvSpPr>
          <p:nvPr>
            <p:ph type="body" idx="1"/>
          </p:nvPr>
        </p:nvSpPr>
        <p:spPr>
          <a:xfrm>
            <a:off x="643838" y="4157428"/>
            <a:ext cx="5150707" cy="3938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itchFamily="18" charset="0"/>
            </a:endParaRPr>
          </a:p>
        </p:txBody>
      </p:sp>
    </p:spTree>
    <p:extLst>
      <p:ext uri="{BB962C8B-B14F-4D97-AF65-F5344CB8AC3E}">
        <p14:creationId xmlns:p14="http://schemas.microsoft.com/office/powerpoint/2010/main" val="666631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9"/>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661988" algn="l"/>
                <a:tab pos="1325563" algn="l"/>
                <a:tab pos="1989138" algn="l"/>
                <a:tab pos="2652713" algn="l"/>
              </a:tabLst>
              <a:defRPr>
                <a:solidFill>
                  <a:schemeClr val="bg1"/>
                </a:solidFill>
                <a:latin typeface="Arial" pitchFamily="34" charset="0"/>
                <a:cs typeface="Lucida Sans Unicode" pitchFamily="34" charset="0"/>
              </a:defRPr>
            </a:lvl1pPr>
            <a:lvl2pPr>
              <a:tabLst>
                <a:tab pos="661988" algn="l"/>
                <a:tab pos="1325563" algn="l"/>
                <a:tab pos="1989138" algn="l"/>
                <a:tab pos="2652713" algn="l"/>
              </a:tabLst>
              <a:defRPr>
                <a:solidFill>
                  <a:schemeClr val="bg1"/>
                </a:solidFill>
                <a:latin typeface="Arial" pitchFamily="34" charset="0"/>
                <a:cs typeface="Lucida Sans Unicode" pitchFamily="34" charset="0"/>
              </a:defRPr>
            </a:lvl2pPr>
            <a:lvl3pPr>
              <a:tabLst>
                <a:tab pos="661988" algn="l"/>
                <a:tab pos="1325563" algn="l"/>
                <a:tab pos="1989138" algn="l"/>
                <a:tab pos="2652713" algn="l"/>
              </a:tabLst>
              <a:defRPr>
                <a:solidFill>
                  <a:schemeClr val="bg1"/>
                </a:solidFill>
                <a:latin typeface="Arial" pitchFamily="34" charset="0"/>
                <a:cs typeface="Lucida Sans Unicode" pitchFamily="34" charset="0"/>
              </a:defRPr>
            </a:lvl3pPr>
            <a:lvl4pPr>
              <a:tabLst>
                <a:tab pos="661988" algn="l"/>
                <a:tab pos="1325563" algn="l"/>
                <a:tab pos="1989138" algn="l"/>
                <a:tab pos="2652713" algn="l"/>
              </a:tabLst>
              <a:defRPr>
                <a:solidFill>
                  <a:schemeClr val="bg1"/>
                </a:solidFill>
                <a:latin typeface="Arial" pitchFamily="34" charset="0"/>
                <a:cs typeface="Lucida Sans Unicode" pitchFamily="34" charset="0"/>
              </a:defRPr>
            </a:lvl4pPr>
            <a:lvl5pPr>
              <a:tabLst>
                <a:tab pos="661988" algn="l"/>
                <a:tab pos="1325563" algn="l"/>
                <a:tab pos="1989138" algn="l"/>
                <a:tab pos="2652713"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itchFamily="34" charset="0"/>
                <a:cs typeface="Lucida Sans Unicode" pitchFamily="34" charset="0"/>
              </a:defRPr>
            </a:lvl9pPr>
          </a:lstStyle>
          <a:p>
            <a:fld id="{AE61268D-539B-40BF-AA30-C515DEDF92AA}" type="slidenum">
              <a:rPr lang="pl-PL" altLang="pl-PL">
                <a:solidFill>
                  <a:srgbClr val="000000"/>
                </a:solidFill>
                <a:latin typeface="Times New Roman" pitchFamily="18" charset="0"/>
              </a:rPr>
              <a:pPr/>
              <a:t>6</a:t>
            </a:fld>
            <a:endParaRPr lang="pl-PL" altLang="pl-PL">
              <a:solidFill>
                <a:srgbClr val="000000"/>
              </a:solidFill>
              <a:latin typeface="Times New Roman" pitchFamily="18" charset="0"/>
            </a:endParaRPr>
          </a:p>
        </p:txBody>
      </p:sp>
      <p:sp>
        <p:nvSpPr>
          <p:cNvPr id="48131" name="Rectangle 1"/>
          <p:cNvSpPr>
            <a:spLocks noGrp="1" noRot="1" noChangeAspect="1" noChangeArrowheads="1" noTextEdit="1"/>
          </p:cNvSpPr>
          <p:nvPr>
            <p:ph type="sldImg"/>
          </p:nvPr>
        </p:nvSpPr>
        <p:spPr>
          <a:xfrm>
            <a:off x="1031875" y="665163"/>
            <a:ext cx="4376738" cy="3281362"/>
          </a:xfrm>
          <a:solidFill>
            <a:srgbClr val="FFFFFF"/>
          </a:solidFill>
          <a:ln>
            <a:solidFill>
              <a:srgbClr val="000000"/>
            </a:solidFill>
            <a:miter lim="800000"/>
            <a:headEnd/>
            <a:tailEnd/>
          </a:ln>
        </p:spPr>
      </p:sp>
      <p:sp>
        <p:nvSpPr>
          <p:cNvPr id="48132" name="Rectangle 2"/>
          <p:cNvSpPr>
            <a:spLocks noGrp="1" noChangeArrowheads="1"/>
          </p:cNvSpPr>
          <p:nvPr>
            <p:ph type="body" idx="1"/>
          </p:nvPr>
        </p:nvSpPr>
        <p:spPr>
          <a:xfrm>
            <a:off x="643838" y="4157428"/>
            <a:ext cx="5150707" cy="39380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l-PL" altLang="pl-PL" smtClean="0">
              <a:latin typeface="Times New Roman" pitchFamily="18" charset="0"/>
            </a:endParaRPr>
          </a:p>
        </p:txBody>
      </p:sp>
    </p:spTree>
    <p:extLst>
      <p:ext uri="{BB962C8B-B14F-4D97-AF65-F5344CB8AC3E}">
        <p14:creationId xmlns:p14="http://schemas.microsoft.com/office/powerpoint/2010/main" val="59116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Speaking Points:</a:t>
            </a:r>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93462FF-2BC6-B34F-ABED-AA6D55A899E4}" type="slidenum">
              <a:rPr lang="en-GB" smtClean="0"/>
              <a:pPr/>
              <a:t>8</a:t>
            </a:fld>
            <a:endParaRPr lang="en-GB"/>
          </a:p>
        </p:txBody>
      </p:sp>
    </p:spTree>
    <p:extLst>
      <p:ext uri="{BB962C8B-B14F-4D97-AF65-F5344CB8AC3E}">
        <p14:creationId xmlns:p14="http://schemas.microsoft.com/office/powerpoint/2010/main" val="409177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Speaking Points:</a:t>
            </a:r>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93462FF-2BC6-B34F-ABED-AA6D55A899E4}" type="slidenum">
              <a:rPr lang="en-GB" smtClean="0"/>
              <a:pPr/>
              <a:t>9</a:t>
            </a:fld>
            <a:endParaRPr lang="en-GB"/>
          </a:p>
        </p:txBody>
      </p:sp>
    </p:spTree>
    <p:extLst>
      <p:ext uri="{BB962C8B-B14F-4D97-AF65-F5344CB8AC3E}">
        <p14:creationId xmlns:p14="http://schemas.microsoft.com/office/powerpoint/2010/main" val="190365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Objectives:</a:t>
            </a:r>
          </a:p>
          <a:p>
            <a:pPr marL="171450" indent="-171450">
              <a:buFont typeface="Arial" pitchFamily="34" charset="0"/>
              <a:buChar char="•"/>
            </a:pPr>
            <a:endParaRPr lang="en-US" baseline="0" dirty="0" smtClean="0"/>
          </a:p>
          <a:p>
            <a:pPr marL="0" indent="0">
              <a:buFont typeface="Arial" pitchFamily="34" charset="0"/>
              <a:buNone/>
            </a:pPr>
            <a:endParaRPr lang="en-US" baseline="0" dirty="0" smtClean="0"/>
          </a:p>
          <a:p>
            <a:pPr marL="0" indent="0">
              <a:buFont typeface="Arial" pitchFamily="34" charset="0"/>
              <a:buNone/>
            </a:pPr>
            <a:r>
              <a:rPr lang="en-US" b="1" baseline="0" dirty="0" smtClean="0"/>
              <a:t>Speaking Points:</a:t>
            </a:r>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A93462FF-2BC6-B34F-ABED-AA6D55A899E4}" type="slidenum">
              <a:rPr lang="en-GB" smtClean="0"/>
              <a:pPr/>
              <a:t>10</a:t>
            </a:fld>
            <a:endParaRPr lang="en-GB"/>
          </a:p>
        </p:txBody>
      </p:sp>
    </p:spTree>
    <p:extLst>
      <p:ext uri="{BB962C8B-B14F-4D97-AF65-F5344CB8AC3E}">
        <p14:creationId xmlns:p14="http://schemas.microsoft.com/office/powerpoint/2010/main" val="185078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p:sp>
      <p:sp>
        <p:nvSpPr>
          <p:cNvPr id="29698" name="Notes Placeholder 2"/>
          <p:cNvSpPr txBox="1">
            <a:spLocks noGrp="1"/>
          </p:cNvSpPr>
          <p:nvPr>
            <p:ph type="body" idx="1"/>
          </p:nvPr>
        </p:nvSpPr>
        <p:spPr bwMode="auto">
          <a:noFill/>
        </p:spPr>
        <p:txBody>
          <a:bodyPr/>
          <a:lstStyle/>
          <a:p>
            <a:pPr defTabSz="477690">
              <a:spcBef>
                <a:spcPct val="0"/>
              </a:spcBef>
            </a:pPr>
            <a:endParaRPr lang="en-GB" sz="1300" smtClean="0">
              <a:latin typeface="Times New Roman" pitchFamily="18" charset="0"/>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3E479A7B-8281-4B8B-9D25-8F1443F1F63B}" type="slidenum">
              <a:rPr lang="en-US"/>
              <a:pPr/>
              <a:t>11</a:t>
            </a:fld>
            <a:endParaRPr lang="en-US"/>
          </a:p>
        </p:txBody>
      </p:sp>
    </p:spTree>
    <p:extLst>
      <p:ext uri="{BB962C8B-B14F-4D97-AF65-F5344CB8AC3E}">
        <p14:creationId xmlns:p14="http://schemas.microsoft.com/office/powerpoint/2010/main" val="1942964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smtClean="0"/>
              <a:t>Kliknij, aby edytować styl wzorca podtytułu</a:t>
            </a:r>
            <a:endParaRPr lang="pl-PL"/>
          </a:p>
        </p:txBody>
      </p:sp>
      <p:sp>
        <p:nvSpPr>
          <p:cNvPr id="4" name="Rectangle 4"/>
          <p:cNvSpPr>
            <a:spLocks noGrp="1" noChangeArrowheads="1"/>
          </p:cNvSpPr>
          <p:nvPr>
            <p:ph type="sldNum" idx="10"/>
          </p:nvPr>
        </p:nvSpPr>
        <p:spPr>
          <a:ln/>
        </p:spPr>
        <p:txBody>
          <a:bodyPr/>
          <a:lstStyle>
            <a:lvl1pPr>
              <a:defRPr/>
            </a:lvl1pPr>
          </a:lstStyle>
          <a:p>
            <a:fld id="{97E52704-C1FC-4CCD-8BCE-CA6722BB7F17}" type="slidenum">
              <a:rPr lang="pl-PL" altLang="pl-PL"/>
              <a:pPr/>
              <a:t>‹N›</a:t>
            </a:fld>
            <a:endParaRPr lang="pl-PL" alt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sldNum" idx="10"/>
          </p:nvPr>
        </p:nvSpPr>
        <p:spPr>
          <a:ln/>
        </p:spPr>
        <p:txBody>
          <a:bodyPr/>
          <a:lstStyle>
            <a:lvl1pPr>
              <a:defRPr/>
            </a:lvl1pPr>
          </a:lstStyle>
          <a:p>
            <a:fld id="{1C0AE708-32BD-4C78-9333-ED5267415F3F}" type="slidenum">
              <a:rPr lang="pl-PL" altLang="pl-PL"/>
              <a:pPr/>
              <a:t>‹N›</a:t>
            </a:fld>
            <a:endParaRPr lang="pl-PL" alt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24625" y="7938"/>
            <a:ext cx="2055813" cy="5808662"/>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55600" y="7938"/>
            <a:ext cx="6016625" cy="5808662"/>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sldNum" idx="10"/>
          </p:nvPr>
        </p:nvSpPr>
        <p:spPr>
          <a:ln/>
        </p:spPr>
        <p:txBody>
          <a:bodyPr/>
          <a:lstStyle>
            <a:lvl1pPr>
              <a:defRPr/>
            </a:lvl1pPr>
          </a:lstStyle>
          <a:p>
            <a:fld id="{06DDCB75-4E6E-48DE-8491-9700CAC130E5}" type="slidenum">
              <a:rPr lang="pl-PL" altLang="pl-PL"/>
              <a:pPr/>
              <a:t>‹N›</a:t>
            </a:fld>
            <a:endParaRPr lang="pl-PL" alt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799" y="1923387"/>
            <a:ext cx="7401889" cy="1353213"/>
          </a:xfrm>
        </p:spPr>
        <p:txBody>
          <a:bodyPr anchor="t">
            <a:normAutofit/>
          </a:bodyPr>
          <a:lstStyle/>
          <a:p>
            <a:r>
              <a:rPr lang="en-US" dirty="0" smtClean="0"/>
              <a:t>Click to edit Master title style</a:t>
            </a:r>
            <a:endParaRPr lang="en-US" dirty="0"/>
          </a:p>
        </p:txBody>
      </p:sp>
      <p:sp>
        <p:nvSpPr>
          <p:cNvPr id="3" name="Subtitle 2"/>
          <p:cNvSpPr>
            <a:spLocks noGrp="1"/>
          </p:cNvSpPr>
          <p:nvPr>
            <p:ph type="subTitle" idx="1"/>
          </p:nvPr>
        </p:nvSpPr>
        <p:spPr>
          <a:xfrm>
            <a:off x="1066799" y="3450051"/>
            <a:ext cx="7407193" cy="969549"/>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 Placeholder 4"/>
          <p:cNvSpPr>
            <a:spLocks noGrp="1"/>
          </p:cNvSpPr>
          <p:nvPr>
            <p:ph type="body" sz="quarter" idx="10"/>
          </p:nvPr>
        </p:nvSpPr>
        <p:spPr>
          <a:xfrm>
            <a:off x="1066800" y="4597569"/>
            <a:ext cx="7407275" cy="685800"/>
          </a:xfrm>
        </p:spPr>
        <p:txBody>
          <a:bodyPr>
            <a:normAutofit/>
          </a:bodyPr>
          <a:lstStyle>
            <a:lvl1pPr marL="0" indent="0">
              <a:buNone/>
              <a:defRPr sz="1800"/>
            </a:lvl1pPr>
          </a:lstStyle>
          <a:p>
            <a:pPr lvl="0"/>
            <a:endParaRPr lang="en-GB" dirty="0"/>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ll Layout">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a:xfrm>
            <a:off x="6553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lvl1pPr algn="r">
              <a:defRPr sz="1200">
                <a:solidFill>
                  <a:srgbClr val="898989"/>
                </a:solidFill>
              </a:defRPr>
            </a:lvl1pPr>
          </a:lstStyle>
          <a:p>
            <a:fld id="{D9648CB0-4F2A-4ADB-8786-A91562A86156}" type="slidenum">
              <a:rPr lang="en-GB"/>
              <a:pPr/>
              <a:t>‹N›</a:t>
            </a:fld>
            <a:endParaRPr lang="en-GB"/>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1093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4"/>
          <p:cNvSpPr>
            <a:spLocks noGrp="1" noChangeArrowheads="1"/>
          </p:cNvSpPr>
          <p:nvPr>
            <p:ph type="sldNum" idx="10"/>
          </p:nvPr>
        </p:nvSpPr>
        <p:spPr>
          <a:ln/>
        </p:spPr>
        <p:txBody>
          <a:bodyPr/>
          <a:lstStyle>
            <a:lvl1pPr>
              <a:defRPr/>
            </a:lvl1pPr>
          </a:lstStyle>
          <a:p>
            <a:fld id="{EEEAA7DA-FA40-4B5F-AB8B-1D8CDDA19822}" type="slidenum">
              <a:rPr lang="pl-PL" altLang="pl-PL"/>
              <a:pPr/>
              <a:t>‹N›</a:t>
            </a:fld>
            <a:endParaRPr lang="pl-PL" alt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4"/>
          <p:cNvSpPr>
            <a:spLocks noGrp="1" noChangeArrowheads="1"/>
          </p:cNvSpPr>
          <p:nvPr>
            <p:ph type="sldNum" idx="10"/>
          </p:nvPr>
        </p:nvSpPr>
        <p:spPr>
          <a:ln/>
        </p:spPr>
        <p:txBody>
          <a:bodyPr/>
          <a:lstStyle>
            <a:lvl1pPr>
              <a:defRPr/>
            </a:lvl1pPr>
          </a:lstStyle>
          <a:p>
            <a:fld id="{3EFFDF4A-C53E-44F7-8164-38FA027C4BF5}" type="slidenum">
              <a:rPr lang="pl-PL" altLang="pl-PL"/>
              <a:pPr/>
              <a:t>‹N›</a:t>
            </a:fld>
            <a:endParaRPr lang="pl-PL" alt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55600" y="12954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543425" y="12954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4"/>
          <p:cNvSpPr>
            <a:spLocks noGrp="1" noChangeArrowheads="1"/>
          </p:cNvSpPr>
          <p:nvPr>
            <p:ph type="sldNum" idx="10"/>
          </p:nvPr>
        </p:nvSpPr>
        <p:spPr>
          <a:ln/>
        </p:spPr>
        <p:txBody>
          <a:bodyPr/>
          <a:lstStyle>
            <a:lvl1pPr>
              <a:defRPr/>
            </a:lvl1pPr>
          </a:lstStyle>
          <a:p>
            <a:fld id="{1C6D0997-7D46-45D2-9ECD-B4D23F2EC593}" type="slidenum">
              <a:rPr lang="pl-PL" altLang="pl-PL"/>
              <a:pPr/>
              <a:t>‹N›</a:t>
            </a:fld>
            <a:endParaRPr lang="pl-PL" alt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4"/>
          <p:cNvSpPr>
            <a:spLocks noGrp="1" noChangeArrowheads="1"/>
          </p:cNvSpPr>
          <p:nvPr>
            <p:ph type="sldNum" idx="10"/>
          </p:nvPr>
        </p:nvSpPr>
        <p:spPr>
          <a:ln/>
        </p:spPr>
        <p:txBody>
          <a:bodyPr/>
          <a:lstStyle>
            <a:lvl1pPr>
              <a:defRPr/>
            </a:lvl1pPr>
          </a:lstStyle>
          <a:p>
            <a:fld id="{4795E5E7-ED88-4203-A195-27AD710309A4}" type="slidenum">
              <a:rPr lang="pl-PL" altLang="pl-PL"/>
              <a:pPr/>
              <a:t>‹N›</a:t>
            </a:fld>
            <a:endParaRPr lang="pl-PL" alt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4"/>
          <p:cNvSpPr>
            <a:spLocks noGrp="1" noChangeArrowheads="1"/>
          </p:cNvSpPr>
          <p:nvPr>
            <p:ph type="sldNum" idx="10"/>
          </p:nvPr>
        </p:nvSpPr>
        <p:spPr>
          <a:ln/>
        </p:spPr>
        <p:txBody>
          <a:bodyPr/>
          <a:lstStyle>
            <a:lvl1pPr>
              <a:defRPr/>
            </a:lvl1pPr>
          </a:lstStyle>
          <a:p>
            <a:fld id="{621B9BD0-EDE2-4DD4-B773-393F26B59EF7}" type="slidenum">
              <a:rPr lang="pl-PL" altLang="pl-PL"/>
              <a:pPr/>
              <a:t>‹N›</a:t>
            </a:fld>
            <a:endParaRPr lang="pl-PL" alt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fld id="{C44ED125-9E2D-4F5B-AE07-2292BBDC4E2A}" type="slidenum">
              <a:rPr lang="pl-PL" altLang="pl-PL"/>
              <a:pPr/>
              <a:t>‹N›</a:t>
            </a:fld>
            <a:endParaRPr lang="pl-PL" alt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sldNum" idx="10"/>
          </p:nvPr>
        </p:nvSpPr>
        <p:spPr>
          <a:ln/>
        </p:spPr>
        <p:txBody>
          <a:bodyPr/>
          <a:lstStyle>
            <a:lvl1pPr>
              <a:defRPr/>
            </a:lvl1pPr>
          </a:lstStyle>
          <a:p>
            <a:fld id="{FF216F45-F880-46DB-BC0C-48CC9C51EF3E}" type="slidenum">
              <a:rPr lang="pl-PL" altLang="pl-PL"/>
              <a:pPr/>
              <a:t>‹N›</a:t>
            </a:fld>
            <a:endParaRPr lang="pl-PL" alt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4"/>
          <p:cNvSpPr>
            <a:spLocks noGrp="1" noChangeArrowheads="1"/>
          </p:cNvSpPr>
          <p:nvPr>
            <p:ph type="sldNum" idx="10"/>
          </p:nvPr>
        </p:nvSpPr>
        <p:spPr>
          <a:ln/>
        </p:spPr>
        <p:txBody>
          <a:bodyPr/>
          <a:lstStyle>
            <a:lvl1pPr>
              <a:defRPr/>
            </a:lvl1pPr>
          </a:lstStyle>
          <a:p>
            <a:fld id="{25E08CDA-9AAD-4EC0-BD1A-7BE93B3DCDFC}" type="slidenum">
              <a:rPr lang="pl-PL" altLang="pl-PL"/>
              <a:pPr/>
              <a:t>‹N›</a:t>
            </a:fld>
            <a:endParaRPr lang="pl-PL" alt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6"/>
          <a:srcRect/>
          <a:stretch>
            <a:fillRect/>
          </a:stretch>
        </p:blipFill>
        <p:spPr bwMode="auto">
          <a:xfrm>
            <a:off x="3175" y="-38100"/>
            <a:ext cx="9136063" cy="6858000"/>
          </a:xfrm>
          <a:prstGeom prst="rect">
            <a:avLst/>
          </a:prstGeom>
          <a:noFill/>
          <a:ln w="9525">
            <a:noFill/>
            <a:round/>
            <a:headEnd/>
            <a:tailEnd/>
          </a:ln>
          <a:effectLst/>
        </p:spPr>
      </p:pic>
      <p:sp>
        <p:nvSpPr>
          <p:cNvPr id="1027" name="Rectangle 2"/>
          <p:cNvSpPr>
            <a:spLocks noGrp="1" noChangeArrowheads="1"/>
          </p:cNvSpPr>
          <p:nvPr>
            <p:ph type="title"/>
          </p:nvPr>
        </p:nvSpPr>
        <p:spPr bwMode="auto">
          <a:xfrm>
            <a:off x="355600" y="7938"/>
            <a:ext cx="6488113" cy="106362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altLang="pl-PL" smtClean="0"/>
              <a:t>Click to edit the title text format</a:t>
            </a:r>
          </a:p>
        </p:txBody>
      </p:sp>
      <p:sp>
        <p:nvSpPr>
          <p:cNvPr id="1028" name="Rectangle 3"/>
          <p:cNvSpPr>
            <a:spLocks noGrp="1" noChangeArrowheads="1"/>
          </p:cNvSpPr>
          <p:nvPr>
            <p:ph type="body" idx="1"/>
          </p:nvPr>
        </p:nvSpPr>
        <p:spPr bwMode="auto">
          <a:xfrm>
            <a:off x="355600" y="1295400"/>
            <a:ext cx="8224838" cy="45212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altLang="pl-PL" smtClean="0"/>
              <a:t>Click to edit the outline text format</a:t>
            </a:r>
          </a:p>
          <a:p>
            <a:pPr lvl="1"/>
            <a:r>
              <a:rPr lang="en-GB" altLang="pl-PL" smtClean="0"/>
              <a:t>Second Outline Level</a:t>
            </a:r>
          </a:p>
          <a:p>
            <a:pPr lvl="2"/>
            <a:r>
              <a:rPr lang="en-GB" altLang="pl-PL" smtClean="0"/>
              <a:t>Third Outline Level</a:t>
            </a:r>
          </a:p>
          <a:p>
            <a:pPr lvl="3"/>
            <a:r>
              <a:rPr lang="en-GB" altLang="pl-PL" smtClean="0"/>
              <a:t>Fourth Outline Level</a:t>
            </a:r>
          </a:p>
          <a:p>
            <a:pPr lvl="4"/>
            <a:r>
              <a:rPr lang="en-GB" altLang="pl-PL" smtClean="0"/>
              <a:t>Fifth Outline Level</a:t>
            </a:r>
          </a:p>
          <a:p>
            <a:pPr lvl="4"/>
            <a:r>
              <a:rPr lang="en-GB" altLang="pl-PL" smtClean="0"/>
              <a:t>Sixth Outline Level</a:t>
            </a:r>
          </a:p>
          <a:p>
            <a:pPr lvl="4"/>
            <a:r>
              <a:rPr lang="en-GB" altLang="pl-PL" smtClean="0"/>
              <a:t>Seventh Outline Level</a:t>
            </a:r>
          </a:p>
        </p:txBody>
      </p:sp>
      <p:sp>
        <p:nvSpPr>
          <p:cNvPr id="2" name="Rectangle 4"/>
          <p:cNvSpPr>
            <a:spLocks noGrp="1" noChangeArrowheads="1"/>
          </p:cNvSpPr>
          <p:nvPr>
            <p:ph type="sldNum"/>
          </p:nvPr>
        </p:nvSpPr>
        <p:spPr bwMode="auto">
          <a:xfrm>
            <a:off x="8709025" y="385763"/>
            <a:ext cx="430213"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37C6DB9B-CFEB-4AFA-947E-30E965EF455A}" type="slidenum">
              <a:rPr lang="pl-PL" altLang="pl-PL"/>
              <a:pPr/>
              <a:t>‹N›</a:t>
            </a:fld>
            <a:endParaRPr lang="pl-PL" altLang="pl-PL"/>
          </a:p>
        </p:txBody>
      </p:sp>
      <p:pic>
        <p:nvPicPr>
          <p:cNvPr id="1030" name="Picture 5"/>
          <p:cNvPicPr>
            <a:picLocks noChangeAspect="1" noChangeArrowheads="1"/>
          </p:cNvPicPr>
          <p:nvPr/>
        </p:nvPicPr>
        <p:blipFill>
          <a:blip r:embed="rId17"/>
          <a:srcRect/>
          <a:stretch>
            <a:fillRect/>
          </a:stretch>
        </p:blipFill>
        <p:spPr bwMode="auto">
          <a:xfrm>
            <a:off x="3924300" y="6202363"/>
            <a:ext cx="1308100" cy="650875"/>
          </a:xfrm>
          <a:prstGeom prst="rect">
            <a:avLst/>
          </a:prstGeom>
          <a:noFill/>
          <a:ln w="9525">
            <a:noFill/>
            <a:round/>
            <a:headEnd/>
            <a:tailEnd/>
          </a:ln>
          <a:effec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3200">
          <a:solidFill>
            <a:srgbClr val="FFFFFF"/>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3200">
          <a:solidFill>
            <a:srgbClr val="FFFFFF"/>
          </a:solidFill>
          <a:latin typeface="Arial" charset="0"/>
          <a:cs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3200">
          <a:solidFill>
            <a:srgbClr val="FFFFFF"/>
          </a:solidFill>
          <a:latin typeface="Arial" charset="0"/>
          <a:cs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3200">
          <a:solidFill>
            <a:srgbClr val="FFFFFF"/>
          </a:solidFill>
          <a:latin typeface="Arial" charset="0"/>
          <a:cs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3200">
          <a:solidFill>
            <a:srgbClr val="FFFFFF"/>
          </a:solidFill>
          <a:latin typeface="Arial" charset="0"/>
          <a:cs typeface="Arial" charset="0"/>
        </a:defRPr>
      </a:lvl5pPr>
      <a:lvl6pPr marL="2514600" indent="-228600" algn="l" defTabSz="449263" rtl="0" fontAlgn="base">
        <a:spcAft>
          <a:spcPct val="0"/>
        </a:spcAft>
        <a:buClr>
          <a:srgbClr val="000000"/>
        </a:buClr>
        <a:buSzPct val="100000"/>
        <a:buFont typeface="Times New Roman" pitchFamily="16" charset="0"/>
        <a:defRPr sz="3200">
          <a:solidFill>
            <a:srgbClr val="FFFFFF"/>
          </a:solidFill>
          <a:latin typeface="Arial" charset="0"/>
          <a:cs typeface="Arial" charset="0"/>
        </a:defRPr>
      </a:lvl6pPr>
      <a:lvl7pPr marL="2971800" indent="-228600" algn="l" defTabSz="449263" rtl="0" fontAlgn="base">
        <a:spcAft>
          <a:spcPct val="0"/>
        </a:spcAft>
        <a:buClr>
          <a:srgbClr val="000000"/>
        </a:buClr>
        <a:buSzPct val="100000"/>
        <a:buFont typeface="Times New Roman" pitchFamily="16" charset="0"/>
        <a:defRPr sz="3200">
          <a:solidFill>
            <a:srgbClr val="FFFFFF"/>
          </a:solidFill>
          <a:latin typeface="Arial" charset="0"/>
          <a:cs typeface="Arial" charset="0"/>
        </a:defRPr>
      </a:lvl7pPr>
      <a:lvl8pPr marL="3429000" indent="-228600" algn="l" defTabSz="449263" rtl="0" fontAlgn="base">
        <a:spcAft>
          <a:spcPct val="0"/>
        </a:spcAft>
        <a:buClr>
          <a:srgbClr val="000000"/>
        </a:buClr>
        <a:buSzPct val="100000"/>
        <a:buFont typeface="Times New Roman" pitchFamily="16" charset="0"/>
        <a:defRPr sz="3200">
          <a:solidFill>
            <a:srgbClr val="FFFFFF"/>
          </a:solidFill>
          <a:latin typeface="Arial" charset="0"/>
          <a:cs typeface="Arial" charset="0"/>
        </a:defRPr>
      </a:lvl8pPr>
      <a:lvl9pPr marL="3886200" indent="-228600" algn="l" defTabSz="449263" rtl="0" fontAlgn="base">
        <a:spcAft>
          <a:spcPct val="0"/>
        </a:spcAft>
        <a:buClr>
          <a:srgbClr val="000000"/>
        </a:buClr>
        <a:buSzPct val="100000"/>
        <a:buFont typeface="Times New Roman" pitchFamily="16" charset="0"/>
        <a:defRPr sz="3200">
          <a:solidFill>
            <a:srgbClr val="FFFFFF"/>
          </a:solidFill>
          <a:latin typeface="Arial" charset="0"/>
          <a:cs typeface="Arial" charset="0"/>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6.jpe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gif"/><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png"/><Relationship Id="rId3" Type="http://schemas.openxmlformats.org/officeDocument/2006/relationships/image" Target="../media/image11.png"/><Relationship Id="rId7" Type="http://schemas.openxmlformats.org/officeDocument/2006/relationships/image" Target="../media/image36.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14.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6.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0.png"/><Relationship Id="rId4" Type="http://schemas.openxmlformats.org/officeDocument/2006/relationships/image" Target="../media/image42.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857235" y="1474989"/>
            <a:ext cx="7826403" cy="1004884"/>
          </a:xfrm>
        </p:spPr>
        <p:txBody>
          <a:bodyPr>
            <a:noAutofit/>
          </a:bodyPr>
          <a:lstStyle/>
          <a:p>
            <a:pPr>
              <a:defRPr/>
            </a:pPr>
            <a:r>
              <a:rPr lang="en-US" altLang="en-US" sz="2800" b="1" dirty="0" smtClean="0">
                <a:solidFill>
                  <a:schemeClr val="tx1"/>
                </a:solidFill>
              </a:rPr>
              <a:t>Atmosphere</a:t>
            </a:r>
            <a:r>
              <a:rPr lang="en-US" altLang="en-US" sz="2800" dirty="0" smtClean="0">
                <a:solidFill>
                  <a:schemeClr val="tx1"/>
                </a:solidFill>
              </a:rPr>
              <a:t>: A Platform for Development, Execution and Sharing of Applications in Federated Clouds </a:t>
            </a:r>
            <a:endParaRPr lang="en-GB" altLang="en-US" sz="2800" dirty="0" smtClean="0">
              <a:solidFill>
                <a:schemeClr val="tx1"/>
              </a:solidFill>
            </a:endParaRPr>
          </a:p>
        </p:txBody>
      </p:sp>
      <p:sp>
        <p:nvSpPr>
          <p:cNvPr id="3" name="Subtitle 2"/>
          <p:cNvSpPr>
            <a:spLocks noGrp="1"/>
          </p:cNvSpPr>
          <p:nvPr>
            <p:ph type="subTitle" idx="1"/>
          </p:nvPr>
        </p:nvSpPr>
        <p:spPr>
          <a:xfrm>
            <a:off x="1066800" y="3429000"/>
            <a:ext cx="7407275" cy="2144726"/>
          </a:xfrm>
        </p:spPr>
        <p:txBody>
          <a:bodyPr>
            <a:normAutofit fontScale="70000" lnSpcReduction="20000"/>
          </a:bodyPr>
          <a:lstStyle/>
          <a:p>
            <a:pPr>
              <a:defRPr/>
            </a:pPr>
            <a:r>
              <a:rPr lang="pl-PL" sz="2400" dirty="0" smtClean="0">
                <a:solidFill>
                  <a:schemeClr val="tx1"/>
                </a:solidFill>
              </a:rPr>
              <a:t>Marian Bubak</a:t>
            </a:r>
          </a:p>
          <a:p>
            <a:pPr>
              <a:defRPr/>
            </a:pPr>
            <a:r>
              <a:rPr lang="pl-PL" sz="2400" dirty="0" smtClean="0">
                <a:solidFill>
                  <a:schemeClr val="tx1"/>
                </a:solidFill>
              </a:rPr>
              <a:t>Piotr Nowakowski, Marek Kasztelnik, Tomasz Bartyński, Tomasz Gubała, Daniel Harężlak, Maciej Malawski, Jan Meizner, Bartosz Wilk</a:t>
            </a:r>
          </a:p>
          <a:p>
            <a:pPr>
              <a:defRPr/>
            </a:pPr>
            <a:endParaRPr lang="pl-PL" sz="2400" dirty="0" smtClean="0">
              <a:solidFill>
                <a:schemeClr val="tx1"/>
              </a:solidFill>
            </a:endParaRPr>
          </a:p>
          <a:p>
            <a:pPr>
              <a:defRPr/>
            </a:pPr>
            <a:r>
              <a:rPr lang="pl-PL" sz="2400" dirty="0" smtClean="0">
                <a:solidFill>
                  <a:schemeClr val="tx1"/>
                </a:solidFill>
              </a:rPr>
              <a:t>ACC </a:t>
            </a:r>
            <a:r>
              <a:rPr lang="pl-PL" sz="2400" dirty="0" err="1" smtClean="0">
                <a:solidFill>
                  <a:schemeClr val="tx1"/>
                </a:solidFill>
              </a:rPr>
              <a:t>Cyfronet</a:t>
            </a:r>
            <a:r>
              <a:rPr lang="pl-PL" sz="2400" dirty="0" smtClean="0">
                <a:solidFill>
                  <a:schemeClr val="tx1"/>
                </a:solidFill>
              </a:rPr>
              <a:t> AGH</a:t>
            </a:r>
          </a:p>
          <a:p>
            <a:pPr>
              <a:defRPr/>
            </a:pPr>
            <a:r>
              <a:rPr lang="pl-PL" sz="2400" dirty="0" err="1" smtClean="0">
                <a:solidFill>
                  <a:schemeClr val="tx1"/>
                </a:solidFill>
              </a:rPr>
              <a:t>Krakow</a:t>
            </a:r>
            <a:r>
              <a:rPr lang="pl-PL" sz="2400" dirty="0" smtClean="0">
                <a:solidFill>
                  <a:schemeClr val="tx1"/>
                </a:solidFill>
              </a:rPr>
              <a:t>, POLAND</a:t>
            </a:r>
          </a:p>
          <a:p>
            <a:pPr>
              <a:defRPr/>
            </a:pPr>
            <a:r>
              <a:rPr lang="pl-PL" sz="2400" dirty="0" smtClean="0">
                <a:solidFill>
                  <a:schemeClr val="accent6"/>
                </a:solidFill>
              </a:rPr>
              <a:t>http://dice.cyfronet.pl/</a:t>
            </a:r>
          </a:p>
          <a:p>
            <a:pPr>
              <a:defRPr/>
            </a:pPr>
            <a:endParaRPr lang="en-GB" sz="2400" dirty="0">
              <a:solidFill>
                <a:schemeClr val="tx1"/>
              </a:solidFill>
            </a:endParaRPr>
          </a:p>
          <a:p>
            <a:pPr>
              <a:defRPr/>
            </a:pPr>
            <a:endParaRPr lang="en-GB" sz="2400" dirty="0">
              <a:solidFill>
                <a:schemeClr val="tx1"/>
              </a:solidFill>
            </a:endParaRPr>
          </a:p>
        </p:txBody>
      </p:sp>
      <p:sp>
        <p:nvSpPr>
          <p:cNvPr id="4" name="Text Placeholder 3"/>
          <p:cNvSpPr>
            <a:spLocks noGrp="1"/>
          </p:cNvSpPr>
          <p:nvPr>
            <p:ph type="body" sz="quarter" idx="10"/>
          </p:nvPr>
        </p:nvSpPr>
        <p:spPr>
          <a:xfrm>
            <a:off x="1071538" y="5786454"/>
            <a:ext cx="7407275" cy="357190"/>
          </a:xfrm>
        </p:spPr>
        <p:txBody>
          <a:bodyPr>
            <a:normAutofit lnSpcReduction="10000"/>
          </a:bodyPr>
          <a:lstStyle/>
          <a:p>
            <a:pPr>
              <a:defRPr/>
            </a:pPr>
            <a:r>
              <a:rPr lang="pl-PL" i="1" dirty="0" smtClean="0">
                <a:solidFill>
                  <a:schemeClr val="tx1"/>
                </a:solidFill>
              </a:rPr>
              <a:t>EGI Community Forum 2015, </a:t>
            </a:r>
            <a:r>
              <a:rPr lang="pl-PL" i="1" dirty="0" err="1" smtClean="0">
                <a:solidFill>
                  <a:schemeClr val="tx1"/>
                </a:solidFill>
              </a:rPr>
              <a:t>November</a:t>
            </a:r>
            <a:r>
              <a:rPr lang="pl-PL" i="1" dirty="0" smtClean="0">
                <a:solidFill>
                  <a:schemeClr val="tx1"/>
                </a:solidFill>
              </a:rPr>
              <a:t> 9 – 14, 2015, Bari, </a:t>
            </a:r>
            <a:r>
              <a:rPr lang="pl-PL" i="1" dirty="0" err="1" smtClean="0">
                <a:solidFill>
                  <a:schemeClr val="tx1"/>
                </a:solidFill>
              </a:rPr>
              <a:t>Italy</a:t>
            </a:r>
            <a:endParaRPr lang="en-GB" i="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pl-PL" dirty="0" err="1" smtClean="0">
                <a:solidFill>
                  <a:schemeClr val="bg1"/>
                </a:solidFill>
              </a:rPr>
              <a:t>VPH-Share</a:t>
            </a:r>
            <a:r>
              <a:rPr lang="pl-PL" dirty="0" smtClean="0">
                <a:solidFill>
                  <a:schemeClr val="bg1"/>
                </a:solidFill>
              </a:rPr>
              <a:t>: </a:t>
            </a:r>
            <a:r>
              <a:rPr lang="pl-PL" dirty="0" err="1" smtClean="0">
                <a:solidFill>
                  <a:schemeClr val="bg1"/>
                </a:solidFill>
              </a:rPr>
              <a:t>cloud</a:t>
            </a:r>
            <a:r>
              <a:rPr lang="pl-PL" dirty="0" smtClean="0">
                <a:solidFill>
                  <a:schemeClr val="bg1"/>
                </a:solidFill>
              </a:rPr>
              <a:t> site integration</a:t>
            </a:r>
            <a:endParaRPr lang="en-GB" dirty="0">
              <a:solidFill>
                <a:schemeClr val="bg1"/>
              </a:solidFill>
            </a:endParaRPr>
          </a:p>
        </p:txBody>
      </p:sp>
      <p:grpSp>
        <p:nvGrpSpPr>
          <p:cNvPr id="3" name="Group 22"/>
          <p:cNvGrpSpPr/>
          <p:nvPr/>
        </p:nvGrpSpPr>
        <p:grpSpPr>
          <a:xfrm>
            <a:off x="1547664" y="1121390"/>
            <a:ext cx="2624677" cy="738714"/>
            <a:chOff x="291139" y="1250126"/>
            <a:chExt cx="2624677" cy="738714"/>
          </a:xfrm>
        </p:grpSpPr>
        <p:sp>
          <p:nvSpPr>
            <p:cNvPr id="24" name="Prostokąt zaokrąglony 552"/>
            <p:cNvSpPr/>
            <p:nvPr/>
          </p:nvSpPr>
          <p:spPr bwMode="auto">
            <a:xfrm>
              <a:off x="291139" y="1250126"/>
              <a:ext cx="2571393" cy="738714"/>
            </a:xfrm>
            <a:prstGeom prst="roundRect">
              <a:avLst>
                <a:gd name="adj" fmla="val 846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p>
          </p:txBody>
        </p:sp>
        <p:sp>
          <p:nvSpPr>
            <p:cNvPr id="25" name="Prostokąt zaokrąglony 559"/>
            <p:cNvSpPr/>
            <p:nvPr/>
          </p:nvSpPr>
          <p:spPr bwMode="auto">
            <a:xfrm>
              <a:off x="390470" y="1346173"/>
              <a:ext cx="1895530" cy="4907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6" name="Obraz 118" descr="1368547005_server.png"/>
            <p:cNvPicPr>
              <a:picLocks noChangeAspect="1"/>
            </p:cNvPicPr>
            <p:nvPr/>
          </p:nvPicPr>
          <p:blipFill>
            <a:blip r:embed="rId3" cstate="print"/>
            <a:srcRect/>
            <a:stretch>
              <a:fillRect/>
            </a:stretch>
          </p:blipFill>
          <p:spPr bwMode="auto">
            <a:xfrm>
              <a:off x="451743" y="1394899"/>
              <a:ext cx="365719" cy="365758"/>
            </a:xfrm>
            <a:prstGeom prst="rect">
              <a:avLst/>
            </a:prstGeom>
            <a:noFill/>
            <a:ln w="9525">
              <a:noFill/>
              <a:miter lim="800000"/>
              <a:headEnd/>
              <a:tailEnd/>
            </a:ln>
          </p:spPr>
        </p:pic>
        <p:pic>
          <p:nvPicPr>
            <p:cNvPr id="27" name="Obraz 561" descr="vph-share.gif"/>
            <p:cNvPicPr>
              <a:picLocks noChangeAspect="1"/>
            </p:cNvPicPr>
            <p:nvPr/>
          </p:nvPicPr>
          <p:blipFill>
            <a:blip r:embed="rId4" cstate="print"/>
            <a:stretch>
              <a:fillRect/>
            </a:stretch>
          </p:blipFill>
          <p:spPr>
            <a:xfrm>
              <a:off x="2268191" y="1377048"/>
              <a:ext cx="647625" cy="459908"/>
            </a:xfrm>
            <a:prstGeom prst="rect">
              <a:avLst/>
            </a:prstGeom>
          </p:spPr>
        </p:pic>
      </p:grpSp>
      <p:sp>
        <p:nvSpPr>
          <p:cNvPr id="28" name="pole tekstowe 291"/>
          <p:cNvSpPr txBox="1">
            <a:spLocks noChangeArrowheads="1"/>
          </p:cNvSpPr>
          <p:nvPr/>
        </p:nvSpPr>
        <p:spPr bwMode="auto">
          <a:xfrm>
            <a:off x="2012101" y="1243970"/>
            <a:ext cx="1858532" cy="400110"/>
          </a:xfrm>
          <a:prstGeom prst="rect">
            <a:avLst/>
          </a:prstGeom>
          <a:noFill/>
          <a:ln w="9525">
            <a:noFill/>
            <a:miter lim="800000"/>
            <a:headEnd/>
            <a:tailEnd/>
          </a:ln>
        </p:spPr>
        <p:txBody>
          <a:bodyPr wrap="square">
            <a:spAutoFit/>
          </a:bodyPr>
          <a:lstStyle/>
          <a:p>
            <a:r>
              <a:rPr lang="pl-PL" sz="1100" dirty="0" smtClean="0">
                <a:solidFill>
                  <a:schemeClr val="tx1"/>
                </a:solidFill>
                <a:latin typeface="Calibri" pitchFamily="34" charset="0"/>
              </a:rPr>
              <a:t>VPH-Share services host</a:t>
            </a:r>
          </a:p>
          <a:p>
            <a:r>
              <a:rPr lang="pl-PL" sz="900" dirty="0" smtClean="0">
                <a:solidFill>
                  <a:schemeClr val="tx1"/>
                </a:solidFill>
                <a:latin typeface="Courier New" panose="02070309020205020404" pitchFamily="49" charset="0"/>
                <a:cs typeface="Courier New" panose="02070309020205020404" pitchFamily="49" charset="0"/>
              </a:rPr>
              <a:t>portal.vph-share.eu</a:t>
            </a:r>
          </a:p>
        </p:txBody>
      </p:sp>
      <p:grpSp>
        <p:nvGrpSpPr>
          <p:cNvPr id="4" name="Group 28"/>
          <p:cNvGrpSpPr/>
          <p:nvPr/>
        </p:nvGrpSpPr>
        <p:grpSpPr>
          <a:xfrm>
            <a:off x="323528" y="2214620"/>
            <a:ext cx="3654425" cy="1536326"/>
            <a:chOff x="323528" y="2127332"/>
            <a:chExt cx="3654425" cy="1536326"/>
          </a:xfrm>
        </p:grpSpPr>
        <p:sp>
          <p:nvSpPr>
            <p:cNvPr id="30" name="Prostokąt zaokrąglony 550"/>
            <p:cNvSpPr/>
            <p:nvPr/>
          </p:nvSpPr>
          <p:spPr bwMode="auto">
            <a:xfrm>
              <a:off x="323528" y="2127332"/>
              <a:ext cx="3654425" cy="1536326"/>
            </a:xfrm>
            <a:prstGeom prst="roundRect">
              <a:avLst>
                <a:gd name="adj" fmla="val 3637"/>
              </a:avLst>
            </a:prstGeom>
            <a:solidFill>
              <a:srgbClr val="FFFF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solidFill>
                  <a:schemeClr val="tx1"/>
                </a:solidFill>
              </a:endParaRPr>
            </a:p>
          </p:txBody>
        </p:sp>
        <p:grpSp>
          <p:nvGrpSpPr>
            <p:cNvPr id="5" name="Grupa 228"/>
            <p:cNvGrpSpPr/>
            <p:nvPr/>
          </p:nvGrpSpPr>
          <p:grpSpPr>
            <a:xfrm>
              <a:off x="417707" y="2209850"/>
              <a:ext cx="2066061" cy="490788"/>
              <a:chOff x="2411760" y="1536133"/>
              <a:chExt cx="2066061" cy="490788"/>
            </a:xfrm>
          </p:grpSpPr>
          <p:grpSp>
            <p:nvGrpSpPr>
              <p:cNvPr id="6" name="Grupa 289"/>
              <p:cNvGrpSpPr>
                <a:grpSpLocks/>
              </p:cNvGrpSpPr>
              <p:nvPr/>
            </p:nvGrpSpPr>
            <p:grpSpPr bwMode="auto">
              <a:xfrm>
                <a:off x="2411760" y="1536133"/>
                <a:ext cx="2066061" cy="490788"/>
                <a:chOff x="2392910" y="1835621"/>
                <a:chExt cx="2944370" cy="541780"/>
              </a:xfrm>
            </p:grpSpPr>
            <p:sp>
              <p:nvSpPr>
                <p:cNvPr id="42" name="Prostokąt zaokrąglony 565"/>
                <p:cNvSpPr/>
                <p:nvPr/>
              </p:nvSpPr>
              <p:spPr bwMode="auto">
                <a:xfrm>
                  <a:off x="2392910" y="1835621"/>
                  <a:ext cx="2822281" cy="5417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3" name="pole tekstowe 291"/>
                <p:cNvSpPr txBox="1">
                  <a:spLocks noChangeArrowheads="1"/>
                </p:cNvSpPr>
                <p:nvPr/>
              </p:nvSpPr>
              <p:spPr bwMode="auto">
                <a:xfrm>
                  <a:off x="2906009" y="1858425"/>
                  <a:ext cx="2431271" cy="509631"/>
                </a:xfrm>
                <a:prstGeom prst="rect">
                  <a:avLst/>
                </a:prstGeom>
                <a:noFill/>
                <a:ln w="9525">
                  <a:noFill/>
                  <a:miter lim="800000"/>
                  <a:headEnd/>
                  <a:tailEnd/>
                </a:ln>
              </p:spPr>
              <p:txBody>
                <a:bodyPr wrap="square">
                  <a:spAutoFit/>
                </a:bodyPr>
                <a:lstStyle/>
                <a:p>
                  <a:r>
                    <a:rPr lang="pl-PL" sz="1200" smtClean="0">
                      <a:solidFill>
                        <a:schemeClr val="tx1"/>
                      </a:solidFill>
                      <a:latin typeface="Calibri" pitchFamily="34" charset="0"/>
                    </a:rPr>
                    <a:t>WP2 Core Services Host</a:t>
                  </a:r>
                </a:p>
                <a:p>
                  <a:r>
                    <a:rPr lang="pl-PL" sz="1200" smtClean="0">
                      <a:solidFill>
                        <a:schemeClr val="tx1"/>
                      </a:solidFill>
                      <a:latin typeface="Courier New" pitchFamily="49" charset="0"/>
                      <a:cs typeface="Courier New" pitchFamily="49" charset="0"/>
                    </a:rPr>
                    <a:t>vph.cyfronet.pl</a:t>
                  </a:r>
                  <a:endParaRPr lang="en-US" sz="1200">
                    <a:solidFill>
                      <a:schemeClr val="tx1"/>
                    </a:solidFill>
                    <a:latin typeface="Courier New" pitchFamily="49" charset="0"/>
                    <a:cs typeface="Courier New" pitchFamily="49" charset="0"/>
                  </a:endParaRPr>
                </a:p>
              </p:txBody>
            </p:sp>
          </p:grpSp>
          <p:pic>
            <p:nvPicPr>
              <p:cNvPr id="41" name="Obraz 118" descr="1368547005_server.png"/>
              <p:cNvPicPr>
                <a:picLocks noChangeAspect="1"/>
              </p:cNvPicPr>
              <p:nvPr/>
            </p:nvPicPr>
            <p:blipFill>
              <a:blip r:embed="rId3" cstate="print"/>
              <a:srcRect/>
              <a:stretch>
                <a:fillRect/>
              </a:stretch>
            </p:blipFill>
            <p:spPr bwMode="auto">
              <a:xfrm>
                <a:off x="2473033" y="1604706"/>
                <a:ext cx="365719" cy="365758"/>
              </a:xfrm>
              <a:prstGeom prst="rect">
                <a:avLst/>
              </a:prstGeom>
              <a:noFill/>
              <a:ln w="9525">
                <a:noFill/>
                <a:miter lim="800000"/>
                <a:headEnd/>
                <a:tailEnd/>
              </a:ln>
            </p:spPr>
          </p:pic>
        </p:grpSp>
        <p:sp>
          <p:nvSpPr>
            <p:cNvPr id="32" name="Prostokąt zaokrąglony 599"/>
            <p:cNvSpPr/>
            <p:nvPr/>
          </p:nvSpPr>
          <p:spPr bwMode="auto">
            <a:xfrm>
              <a:off x="413389" y="2819779"/>
              <a:ext cx="3419531" cy="329594"/>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3" name="pole tekstowe 291"/>
            <p:cNvSpPr txBox="1">
              <a:spLocks noChangeArrowheads="1"/>
            </p:cNvSpPr>
            <p:nvPr/>
          </p:nvSpPr>
          <p:spPr bwMode="auto">
            <a:xfrm>
              <a:off x="1327789" y="2835708"/>
              <a:ext cx="1567132" cy="276989"/>
            </a:xfrm>
            <a:prstGeom prst="rect">
              <a:avLst/>
            </a:prstGeom>
            <a:noFill/>
            <a:ln w="9525">
              <a:noFill/>
              <a:miter lim="800000"/>
              <a:headEnd/>
              <a:tailEnd/>
            </a:ln>
          </p:spPr>
          <p:txBody>
            <a:bodyPr wrap="square" lIns="91430" tIns="45715" rIns="91430" bIns="45715">
              <a:spAutoFit/>
            </a:bodyPr>
            <a:lstStyle/>
            <a:p>
              <a:pPr algn="ctr"/>
              <a:r>
                <a:rPr lang="pl-PL" sz="1200" dirty="0" smtClean="0">
                  <a:solidFill>
                    <a:schemeClr val="tx1"/>
                  </a:solidFill>
                  <a:latin typeface="Calibri" pitchFamily="34" charset="0"/>
                </a:rPr>
                <a:t>Atmosphere-VPH</a:t>
              </a:r>
              <a:endParaRPr lang="en-US" sz="1200" dirty="0">
                <a:solidFill>
                  <a:schemeClr val="tx1"/>
                </a:solidFill>
                <a:latin typeface="Calibri" pitchFamily="34" charset="0"/>
              </a:endParaRPr>
            </a:p>
          </p:txBody>
        </p:sp>
        <p:grpSp>
          <p:nvGrpSpPr>
            <p:cNvPr id="7" name="Grupa 144"/>
            <p:cNvGrpSpPr>
              <a:grpSpLocks/>
            </p:cNvGrpSpPr>
            <p:nvPr/>
          </p:nvGrpSpPr>
          <p:grpSpPr bwMode="auto">
            <a:xfrm>
              <a:off x="3614360" y="2353120"/>
              <a:ext cx="185638" cy="460365"/>
              <a:chOff x="2987824" y="3465003"/>
              <a:chExt cx="71709" cy="178557"/>
            </a:xfrm>
          </p:grpSpPr>
          <p:cxnSp>
            <p:nvCxnSpPr>
              <p:cNvPr id="38" name="Łącznik prosty 602"/>
              <p:cNvCxnSpPr/>
              <p:nvPr/>
            </p:nvCxnSpPr>
            <p:spPr>
              <a:xfrm>
                <a:off x="3025277" y="3536127"/>
                <a:ext cx="0" cy="107433"/>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sp>
            <p:nvSpPr>
              <p:cNvPr id="39" name="Elipsa 603"/>
              <p:cNvSpPr/>
              <p:nvPr/>
            </p:nvSpPr>
            <p:spPr>
              <a:xfrm>
                <a:off x="2987824" y="3465003"/>
                <a:ext cx="71709" cy="7200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35" name="pole tekstowe 291"/>
            <p:cNvSpPr txBox="1">
              <a:spLocks noChangeArrowheads="1"/>
            </p:cNvSpPr>
            <p:nvPr/>
          </p:nvSpPr>
          <p:spPr bwMode="auto">
            <a:xfrm>
              <a:off x="2463018" y="2204864"/>
              <a:ext cx="1244886" cy="400099"/>
            </a:xfrm>
            <a:prstGeom prst="rect">
              <a:avLst/>
            </a:prstGeom>
            <a:noFill/>
            <a:ln w="9525">
              <a:noFill/>
              <a:miter lim="800000"/>
              <a:headEnd/>
              <a:tailEnd/>
            </a:ln>
          </p:spPr>
          <p:txBody>
            <a:bodyPr wrap="square" lIns="91430" tIns="45715" rIns="91430" bIns="45715">
              <a:spAutoFit/>
            </a:bodyPr>
            <a:lstStyle/>
            <a:p>
              <a:pPr algn="ctr"/>
              <a:r>
                <a:rPr lang="pl-PL" sz="1000" dirty="0" smtClean="0">
                  <a:solidFill>
                    <a:schemeClr val="tx1"/>
                  </a:solidFill>
                  <a:latin typeface="Calibri" pitchFamily="34" charset="0"/>
                </a:rPr>
                <a:t>Secure RESTful API</a:t>
              </a:r>
            </a:p>
            <a:p>
              <a:pPr algn="ctr"/>
              <a:r>
                <a:rPr lang="pl-PL" sz="1000" dirty="0" smtClean="0">
                  <a:solidFill>
                    <a:schemeClr val="tx1"/>
                  </a:solidFill>
                  <a:latin typeface="Calibri" pitchFamily="34" charset="0"/>
                </a:rPr>
                <a:t>(Cloud Facade)</a:t>
              </a:r>
              <a:endParaRPr lang="en-US" sz="1000" dirty="0">
                <a:solidFill>
                  <a:schemeClr val="tx1"/>
                </a:solidFill>
                <a:latin typeface="Calibri" pitchFamily="34" charset="0"/>
              </a:endParaRPr>
            </a:p>
          </p:txBody>
        </p:sp>
        <p:sp>
          <p:nvSpPr>
            <p:cNvPr id="36" name="Prostokąt zaokrąglony 599"/>
            <p:cNvSpPr/>
            <p:nvPr/>
          </p:nvSpPr>
          <p:spPr bwMode="auto">
            <a:xfrm>
              <a:off x="427925" y="3231610"/>
              <a:ext cx="3419531" cy="329594"/>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7" name="pole tekstowe 291"/>
            <p:cNvSpPr txBox="1">
              <a:spLocks noChangeArrowheads="1"/>
            </p:cNvSpPr>
            <p:nvPr/>
          </p:nvSpPr>
          <p:spPr bwMode="auto">
            <a:xfrm>
              <a:off x="666153" y="3247539"/>
              <a:ext cx="2930124" cy="276989"/>
            </a:xfrm>
            <a:prstGeom prst="rect">
              <a:avLst/>
            </a:prstGeom>
            <a:noFill/>
            <a:ln w="9525">
              <a:noFill/>
              <a:miter lim="800000"/>
              <a:headEnd/>
              <a:tailEnd/>
            </a:ln>
          </p:spPr>
          <p:txBody>
            <a:bodyPr wrap="square" lIns="91430" tIns="45715" rIns="91430" bIns="45715">
              <a:spAutoFit/>
            </a:bodyPr>
            <a:lstStyle/>
            <a:p>
              <a:pPr algn="ctr"/>
              <a:r>
                <a:rPr lang="pl-PL" sz="1200" dirty="0" smtClean="0">
                  <a:solidFill>
                    <a:schemeClr val="tx1"/>
                  </a:solidFill>
                  <a:latin typeface="Calibri" pitchFamily="34" charset="0"/>
                </a:rPr>
                <a:t>Atmosphere core (internal dependency)</a:t>
              </a:r>
              <a:endParaRPr lang="en-US" sz="1200" dirty="0">
                <a:solidFill>
                  <a:schemeClr val="tx1"/>
                </a:solidFill>
                <a:latin typeface="Calibri" pitchFamily="34" charset="0"/>
              </a:endParaRPr>
            </a:p>
          </p:txBody>
        </p:sp>
      </p:grpSp>
      <p:cxnSp>
        <p:nvCxnSpPr>
          <p:cNvPr id="44" name="Łącznik prosty 605"/>
          <p:cNvCxnSpPr/>
          <p:nvPr/>
        </p:nvCxnSpPr>
        <p:spPr bwMode="auto">
          <a:xfrm>
            <a:off x="3711318" y="1870876"/>
            <a:ext cx="0" cy="556396"/>
          </a:xfrm>
          <a:prstGeom prst="line">
            <a:avLst/>
          </a:prstGeom>
          <a:ln w="12700">
            <a:solidFill>
              <a:srgbClr val="385D8A"/>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44"/>
          <p:cNvGrpSpPr/>
          <p:nvPr/>
        </p:nvGrpSpPr>
        <p:grpSpPr>
          <a:xfrm>
            <a:off x="4652643" y="973581"/>
            <a:ext cx="4239837" cy="993530"/>
            <a:chOff x="4550242" y="727695"/>
            <a:chExt cx="4239837" cy="993530"/>
          </a:xfrm>
        </p:grpSpPr>
        <p:sp>
          <p:nvSpPr>
            <p:cNvPr id="46" name="Prostokąt zaokrąglony 321"/>
            <p:cNvSpPr/>
            <p:nvPr/>
          </p:nvSpPr>
          <p:spPr bwMode="auto">
            <a:xfrm>
              <a:off x="4550242" y="764705"/>
              <a:ext cx="4239837" cy="956520"/>
            </a:xfrm>
            <a:prstGeom prst="roundRect">
              <a:avLst>
                <a:gd name="adj" fmla="val 45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chemeClr val="tx1"/>
                </a:solidFill>
              </a:endParaRPr>
            </a:p>
          </p:txBody>
        </p:sp>
        <p:sp>
          <p:nvSpPr>
            <p:cNvPr id="47" name="pole tekstowe 303"/>
            <p:cNvSpPr txBox="1">
              <a:spLocks noChangeArrowheads="1"/>
            </p:cNvSpPr>
            <p:nvPr/>
          </p:nvSpPr>
          <p:spPr bwMode="auto">
            <a:xfrm>
              <a:off x="5241008" y="727695"/>
              <a:ext cx="2931392"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VPH-Share cloud site at CYF</a:t>
              </a:r>
              <a:endParaRPr lang="pl-PL" sz="1100" dirty="0">
                <a:solidFill>
                  <a:schemeClr val="tx1"/>
                </a:solidFill>
                <a:latin typeface="Calibri" pitchFamily="34" charset="0"/>
              </a:endParaRPr>
            </a:p>
          </p:txBody>
        </p:sp>
        <p:grpSp>
          <p:nvGrpSpPr>
            <p:cNvPr id="9" name="Grupa 356"/>
            <p:cNvGrpSpPr/>
            <p:nvPr/>
          </p:nvGrpSpPr>
          <p:grpSpPr>
            <a:xfrm>
              <a:off x="5418224" y="1341544"/>
              <a:ext cx="381000" cy="287256"/>
              <a:chOff x="6236270" y="4758633"/>
              <a:chExt cx="505440" cy="349632"/>
            </a:xfrm>
          </p:grpSpPr>
          <p:sp>
            <p:nvSpPr>
              <p:cNvPr id="72"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73"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10" name="Grupa 356"/>
            <p:cNvGrpSpPr/>
            <p:nvPr/>
          </p:nvGrpSpPr>
          <p:grpSpPr>
            <a:xfrm>
              <a:off x="5418224" y="980728"/>
              <a:ext cx="381000" cy="287256"/>
              <a:chOff x="6236270" y="4758633"/>
              <a:chExt cx="505440" cy="349632"/>
            </a:xfrm>
          </p:grpSpPr>
          <p:sp>
            <p:nvSpPr>
              <p:cNvPr id="70" name="Prostokąt zaokrąglony 353"/>
              <p:cNvSpPr/>
              <p:nvPr/>
            </p:nvSpPr>
            <p:spPr bwMode="auto">
              <a:xfrm>
                <a:off x="6236270" y="4758633"/>
                <a:ext cx="505440" cy="349632"/>
              </a:xfrm>
              <a:prstGeom prst="roundRect">
                <a:avLst>
                  <a:gd name="adj" fmla="val 11018"/>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71"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11" name="Grupa 356"/>
            <p:cNvGrpSpPr/>
            <p:nvPr/>
          </p:nvGrpSpPr>
          <p:grpSpPr>
            <a:xfrm>
              <a:off x="5850272" y="980728"/>
              <a:ext cx="381000" cy="287256"/>
              <a:chOff x="6236270" y="4758633"/>
              <a:chExt cx="505440" cy="349632"/>
            </a:xfrm>
          </p:grpSpPr>
          <p:sp>
            <p:nvSpPr>
              <p:cNvPr id="68"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9"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12" name="Grupa 356"/>
            <p:cNvGrpSpPr/>
            <p:nvPr/>
          </p:nvGrpSpPr>
          <p:grpSpPr>
            <a:xfrm>
              <a:off x="6282320" y="980728"/>
              <a:ext cx="381000" cy="287256"/>
              <a:chOff x="6236270" y="4758633"/>
              <a:chExt cx="505440" cy="349632"/>
            </a:xfrm>
          </p:grpSpPr>
          <p:sp>
            <p:nvSpPr>
              <p:cNvPr id="66"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7"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13" name="Grupa 356"/>
            <p:cNvGrpSpPr/>
            <p:nvPr/>
          </p:nvGrpSpPr>
          <p:grpSpPr>
            <a:xfrm>
              <a:off x="5850272" y="1340768"/>
              <a:ext cx="381000" cy="287256"/>
              <a:chOff x="6236270" y="4758633"/>
              <a:chExt cx="505440" cy="349632"/>
            </a:xfrm>
          </p:grpSpPr>
          <p:sp>
            <p:nvSpPr>
              <p:cNvPr id="64"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5"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14" name="Grupa 356"/>
            <p:cNvGrpSpPr/>
            <p:nvPr/>
          </p:nvGrpSpPr>
          <p:grpSpPr>
            <a:xfrm>
              <a:off x="6714368" y="980728"/>
              <a:ext cx="381000" cy="287256"/>
              <a:chOff x="6236270" y="4758633"/>
              <a:chExt cx="505440" cy="349632"/>
            </a:xfrm>
          </p:grpSpPr>
          <p:sp>
            <p:nvSpPr>
              <p:cNvPr id="62"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3"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sp>
          <p:nvSpPr>
            <p:cNvPr id="54" name="pole tekstowe 303"/>
            <p:cNvSpPr txBox="1">
              <a:spLocks noChangeArrowheads="1"/>
            </p:cNvSpPr>
            <p:nvPr/>
          </p:nvSpPr>
          <p:spPr bwMode="auto">
            <a:xfrm>
              <a:off x="6035421" y="1330011"/>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Worker nodes</a:t>
              </a:r>
              <a:endParaRPr lang="pl-PL" sz="1100" dirty="0">
                <a:solidFill>
                  <a:schemeClr val="tx1"/>
                </a:solidFill>
                <a:latin typeface="Calibri" pitchFamily="34" charset="0"/>
              </a:endParaRPr>
            </a:p>
          </p:txBody>
        </p:sp>
        <p:grpSp>
          <p:nvGrpSpPr>
            <p:cNvPr id="15" name="Group 54"/>
            <p:cNvGrpSpPr/>
            <p:nvPr/>
          </p:nvGrpSpPr>
          <p:grpSpPr>
            <a:xfrm>
              <a:off x="7270869" y="986260"/>
              <a:ext cx="1405587" cy="648343"/>
              <a:chOff x="7254132" y="1087735"/>
              <a:chExt cx="1405587" cy="648343"/>
            </a:xfrm>
          </p:grpSpPr>
          <p:sp>
            <p:nvSpPr>
              <p:cNvPr id="57" name="Prostokąt zaokrąglony 325"/>
              <p:cNvSpPr/>
              <p:nvPr/>
            </p:nvSpPr>
            <p:spPr bwMode="auto">
              <a:xfrm>
                <a:off x="7254132" y="1102873"/>
                <a:ext cx="1405587" cy="633205"/>
              </a:xfrm>
              <a:prstGeom prst="roundRect">
                <a:avLst>
                  <a:gd name="adj" fmla="val 4319"/>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58" name="Obraz 329" descr="1399565533_012.png"/>
              <p:cNvPicPr>
                <a:picLocks noChangeAspect="1"/>
              </p:cNvPicPr>
              <p:nvPr/>
            </p:nvPicPr>
            <p:blipFill>
              <a:blip r:embed="rId5" cstate="print"/>
              <a:stretch>
                <a:fillRect/>
              </a:stretch>
            </p:blipFill>
            <p:spPr>
              <a:xfrm>
                <a:off x="7345703" y="1268495"/>
                <a:ext cx="389772" cy="389772"/>
              </a:xfrm>
              <a:prstGeom prst="rect">
                <a:avLst/>
              </a:prstGeom>
            </p:spPr>
          </p:pic>
          <p:pic>
            <p:nvPicPr>
              <p:cNvPr id="59" name="Obraz 331" descr="1399565533_012.png"/>
              <p:cNvPicPr>
                <a:picLocks noChangeAspect="1"/>
              </p:cNvPicPr>
              <p:nvPr/>
            </p:nvPicPr>
            <p:blipFill>
              <a:blip r:embed="rId5" cstate="print"/>
              <a:stretch>
                <a:fillRect/>
              </a:stretch>
            </p:blipFill>
            <p:spPr>
              <a:xfrm>
                <a:off x="7770318" y="1268495"/>
                <a:ext cx="389772" cy="389772"/>
              </a:xfrm>
              <a:prstGeom prst="rect">
                <a:avLst/>
              </a:prstGeom>
            </p:spPr>
          </p:pic>
          <p:pic>
            <p:nvPicPr>
              <p:cNvPr id="60" name="Obraz 332" descr="1399565533_012.png"/>
              <p:cNvPicPr>
                <a:picLocks noChangeAspect="1"/>
              </p:cNvPicPr>
              <p:nvPr/>
            </p:nvPicPr>
            <p:blipFill>
              <a:blip r:embed="rId5" cstate="print"/>
              <a:stretch>
                <a:fillRect/>
              </a:stretch>
            </p:blipFill>
            <p:spPr>
              <a:xfrm>
                <a:off x="8194933" y="1268495"/>
                <a:ext cx="389772" cy="389772"/>
              </a:xfrm>
              <a:prstGeom prst="rect">
                <a:avLst/>
              </a:prstGeom>
            </p:spPr>
          </p:pic>
          <p:sp>
            <p:nvSpPr>
              <p:cNvPr id="61" name="pole tekstowe 303"/>
              <p:cNvSpPr txBox="1">
                <a:spLocks noChangeArrowheads="1"/>
              </p:cNvSpPr>
              <p:nvPr/>
            </p:nvSpPr>
            <p:spPr bwMode="auto">
              <a:xfrm>
                <a:off x="7277911" y="1087735"/>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Template repository</a:t>
                </a:r>
                <a:endParaRPr lang="pl-PL" sz="1100" dirty="0">
                  <a:solidFill>
                    <a:schemeClr val="tx1"/>
                  </a:solidFill>
                  <a:latin typeface="Calibri" pitchFamily="34" charset="0"/>
                </a:endParaRPr>
              </a:p>
            </p:txBody>
          </p:sp>
        </p:grpSp>
        <p:pic>
          <p:nvPicPr>
            <p:cNvPr id="56" name="Picture 2" descr="http://packetpushers.net/wp-content/uploads/2015/03/openstack-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6098" y="992818"/>
              <a:ext cx="635982" cy="635982"/>
            </a:xfrm>
            <a:prstGeom prst="rect">
              <a:avLst/>
            </a:prstGeom>
            <a:noFill/>
            <a:ln w="12700">
              <a:solidFill>
                <a:schemeClr val="accent1">
                  <a:shade val="50000"/>
                </a:schemeClr>
              </a:solidFill>
            </a:ln>
            <a:extLst>
              <a:ext uri="{909E8E84-426E-40DD-AFC4-6F175D3DCCD1}">
                <a14:hiddenFill xmlns:a14="http://schemas.microsoft.com/office/drawing/2010/main">
                  <a:solidFill>
                    <a:srgbClr val="FFFFFF"/>
                  </a:solidFill>
                </a14:hiddenFill>
              </a:ext>
            </a:extLst>
          </p:spPr>
        </p:pic>
      </p:grpSp>
      <p:grpSp>
        <p:nvGrpSpPr>
          <p:cNvPr id="16" name="Group 73"/>
          <p:cNvGrpSpPr/>
          <p:nvPr/>
        </p:nvGrpSpPr>
        <p:grpSpPr>
          <a:xfrm>
            <a:off x="4652643" y="2062953"/>
            <a:ext cx="4239837" cy="993530"/>
            <a:chOff x="4550242" y="727695"/>
            <a:chExt cx="4239837" cy="993530"/>
          </a:xfrm>
        </p:grpSpPr>
        <p:sp>
          <p:nvSpPr>
            <p:cNvPr id="75" name="Prostokąt zaokrąglony 321"/>
            <p:cNvSpPr/>
            <p:nvPr/>
          </p:nvSpPr>
          <p:spPr bwMode="auto">
            <a:xfrm>
              <a:off x="4550242" y="764705"/>
              <a:ext cx="4239837" cy="956520"/>
            </a:xfrm>
            <a:prstGeom prst="roundRect">
              <a:avLst>
                <a:gd name="adj" fmla="val 45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chemeClr val="tx1"/>
                </a:solidFill>
              </a:endParaRPr>
            </a:p>
          </p:txBody>
        </p:sp>
        <p:sp>
          <p:nvSpPr>
            <p:cNvPr id="76" name="pole tekstowe 303"/>
            <p:cNvSpPr txBox="1">
              <a:spLocks noChangeArrowheads="1"/>
            </p:cNvSpPr>
            <p:nvPr/>
          </p:nvSpPr>
          <p:spPr bwMode="auto">
            <a:xfrm>
              <a:off x="5241008" y="727695"/>
              <a:ext cx="2931392"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VPH-Share cloud site at UNIVIE</a:t>
              </a:r>
              <a:endParaRPr lang="pl-PL" sz="1100" dirty="0">
                <a:solidFill>
                  <a:schemeClr val="tx1"/>
                </a:solidFill>
                <a:latin typeface="Calibri" pitchFamily="34" charset="0"/>
              </a:endParaRPr>
            </a:p>
          </p:txBody>
        </p:sp>
        <p:grpSp>
          <p:nvGrpSpPr>
            <p:cNvPr id="17" name="Grupa 356"/>
            <p:cNvGrpSpPr/>
            <p:nvPr/>
          </p:nvGrpSpPr>
          <p:grpSpPr>
            <a:xfrm>
              <a:off x="5418224" y="1341544"/>
              <a:ext cx="381000" cy="287256"/>
              <a:chOff x="6236270" y="4758633"/>
              <a:chExt cx="505440" cy="349632"/>
            </a:xfrm>
          </p:grpSpPr>
          <p:sp>
            <p:nvSpPr>
              <p:cNvPr id="101"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02"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18" name="Grupa 356"/>
            <p:cNvGrpSpPr/>
            <p:nvPr/>
          </p:nvGrpSpPr>
          <p:grpSpPr>
            <a:xfrm>
              <a:off x="5418224" y="980728"/>
              <a:ext cx="381000" cy="287256"/>
              <a:chOff x="6236270" y="4758633"/>
              <a:chExt cx="505440" cy="349632"/>
            </a:xfrm>
          </p:grpSpPr>
          <p:sp>
            <p:nvSpPr>
              <p:cNvPr id="99" name="Prostokąt zaokrąglony 353"/>
              <p:cNvSpPr/>
              <p:nvPr/>
            </p:nvSpPr>
            <p:spPr bwMode="auto">
              <a:xfrm>
                <a:off x="6236270" y="4758633"/>
                <a:ext cx="505440" cy="349632"/>
              </a:xfrm>
              <a:prstGeom prst="roundRect">
                <a:avLst>
                  <a:gd name="adj" fmla="val 11018"/>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00"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19" name="Grupa 356"/>
            <p:cNvGrpSpPr/>
            <p:nvPr/>
          </p:nvGrpSpPr>
          <p:grpSpPr>
            <a:xfrm>
              <a:off x="5850272" y="980728"/>
              <a:ext cx="381000" cy="287256"/>
              <a:chOff x="6236270" y="4758633"/>
              <a:chExt cx="505440" cy="349632"/>
            </a:xfrm>
          </p:grpSpPr>
          <p:sp>
            <p:nvSpPr>
              <p:cNvPr id="97"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98"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0" name="Grupa 356"/>
            <p:cNvGrpSpPr/>
            <p:nvPr/>
          </p:nvGrpSpPr>
          <p:grpSpPr>
            <a:xfrm>
              <a:off x="6282320" y="980728"/>
              <a:ext cx="381000" cy="287256"/>
              <a:chOff x="6236270" y="4758633"/>
              <a:chExt cx="505440" cy="349632"/>
            </a:xfrm>
          </p:grpSpPr>
          <p:sp>
            <p:nvSpPr>
              <p:cNvPr id="95"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96"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1" name="Grupa 356"/>
            <p:cNvGrpSpPr/>
            <p:nvPr/>
          </p:nvGrpSpPr>
          <p:grpSpPr>
            <a:xfrm>
              <a:off x="5850272" y="1340768"/>
              <a:ext cx="381000" cy="287256"/>
              <a:chOff x="6236270" y="4758633"/>
              <a:chExt cx="505440" cy="349632"/>
            </a:xfrm>
          </p:grpSpPr>
          <p:sp>
            <p:nvSpPr>
              <p:cNvPr id="93"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94"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2" name="Grupa 356"/>
            <p:cNvGrpSpPr/>
            <p:nvPr/>
          </p:nvGrpSpPr>
          <p:grpSpPr>
            <a:xfrm>
              <a:off x="6714368" y="980728"/>
              <a:ext cx="381000" cy="287256"/>
              <a:chOff x="6236270" y="4758633"/>
              <a:chExt cx="505440" cy="349632"/>
            </a:xfrm>
          </p:grpSpPr>
          <p:sp>
            <p:nvSpPr>
              <p:cNvPr id="91"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92"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sp>
          <p:nvSpPr>
            <p:cNvPr id="83" name="pole tekstowe 303"/>
            <p:cNvSpPr txBox="1">
              <a:spLocks noChangeArrowheads="1"/>
            </p:cNvSpPr>
            <p:nvPr/>
          </p:nvSpPr>
          <p:spPr bwMode="auto">
            <a:xfrm>
              <a:off x="6035421" y="1330011"/>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Worker nodes</a:t>
              </a:r>
              <a:endParaRPr lang="pl-PL" sz="1100" dirty="0">
                <a:solidFill>
                  <a:schemeClr val="tx1"/>
                </a:solidFill>
                <a:latin typeface="Calibri" pitchFamily="34" charset="0"/>
              </a:endParaRPr>
            </a:p>
          </p:txBody>
        </p:sp>
        <p:grpSp>
          <p:nvGrpSpPr>
            <p:cNvPr id="23" name="Group 83"/>
            <p:cNvGrpSpPr/>
            <p:nvPr/>
          </p:nvGrpSpPr>
          <p:grpSpPr>
            <a:xfrm>
              <a:off x="7270869" y="986260"/>
              <a:ext cx="1405587" cy="648343"/>
              <a:chOff x="7254132" y="1087735"/>
              <a:chExt cx="1405587" cy="648343"/>
            </a:xfrm>
          </p:grpSpPr>
          <p:sp>
            <p:nvSpPr>
              <p:cNvPr id="86" name="Prostokąt zaokrąglony 325"/>
              <p:cNvSpPr/>
              <p:nvPr/>
            </p:nvSpPr>
            <p:spPr bwMode="auto">
              <a:xfrm>
                <a:off x="7254132" y="1102873"/>
                <a:ext cx="1405587" cy="633205"/>
              </a:xfrm>
              <a:prstGeom prst="roundRect">
                <a:avLst>
                  <a:gd name="adj" fmla="val 4319"/>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87" name="Obraz 329" descr="1399565533_012.png"/>
              <p:cNvPicPr>
                <a:picLocks noChangeAspect="1"/>
              </p:cNvPicPr>
              <p:nvPr/>
            </p:nvPicPr>
            <p:blipFill>
              <a:blip r:embed="rId5" cstate="print"/>
              <a:stretch>
                <a:fillRect/>
              </a:stretch>
            </p:blipFill>
            <p:spPr>
              <a:xfrm>
                <a:off x="7345703" y="1268495"/>
                <a:ext cx="389772" cy="389772"/>
              </a:xfrm>
              <a:prstGeom prst="rect">
                <a:avLst/>
              </a:prstGeom>
            </p:spPr>
          </p:pic>
          <p:pic>
            <p:nvPicPr>
              <p:cNvPr id="88" name="Obraz 331" descr="1399565533_012.png"/>
              <p:cNvPicPr>
                <a:picLocks noChangeAspect="1"/>
              </p:cNvPicPr>
              <p:nvPr/>
            </p:nvPicPr>
            <p:blipFill>
              <a:blip r:embed="rId5" cstate="print"/>
              <a:stretch>
                <a:fillRect/>
              </a:stretch>
            </p:blipFill>
            <p:spPr>
              <a:xfrm>
                <a:off x="7770318" y="1268495"/>
                <a:ext cx="389772" cy="389772"/>
              </a:xfrm>
              <a:prstGeom prst="rect">
                <a:avLst/>
              </a:prstGeom>
            </p:spPr>
          </p:pic>
          <p:pic>
            <p:nvPicPr>
              <p:cNvPr id="89" name="Obraz 332" descr="1399565533_012.png"/>
              <p:cNvPicPr>
                <a:picLocks noChangeAspect="1"/>
              </p:cNvPicPr>
              <p:nvPr/>
            </p:nvPicPr>
            <p:blipFill>
              <a:blip r:embed="rId5" cstate="print"/>
              <a:stretch>
                <a:fillRect/>
              </a:stretch>
            </p:blipFill>
            <p:spPr>
              <a:xfrm>
                <a:off x="8194933" y="1268495"/>
                <a:ext cx="389772" cy="389772"/>
              </a:xfrm>
              <a:prstGeom prst="rect">
                <a:avLst/>
              </a:prstGeom>
            </p:spPr>
          </p:pic>
          <p:sp>
            <p:nvSpPr>
              <p:cNvPr id="90" name="pole tekstowe 303"/>
              <p:cNvSpPr txBox="1">
                <a:spLocks noChangeArrowheads="1"/>
              </p:cNvSpPr>
              <p:nvPr/>
            </p:nvSpPr>
            <p:spPr bwMode="auto">
              <a:xfrm>
                <a:off x="7277911" y="1087735"/>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Template repository</a:t>
                </a:r>
                <a:endParaRPr lang="pl-PL" sz="1100" dirty="0">
                  <a:solidFill>
                    <a:schemeClr val="tx1"/>
                  </a:solidFill>
                  <a:latin typeface="Calibri" pitchFamily="34" charset="0"/>
                </a:endParaRPr>
              </a:p>
            </p:txBody>
          </p:sp>
        </p:grpSp>
        <p:pic>
          <p:nvPicPr>
            <p:cNvPr id="85" name="Picture 2" descr="http://packetpushers.net/wp-content/uploads/2015/03/openstack-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6098" y="992818"/>
              <a:ext cx="635982" cy="635982"/>
            </a:xfrm>
            <a:prstGeom prst="rect">
              <a:avLst/>
            </a:prstGeom>
            <a:noFill/>
            <a:ln w="12700">
              <a:solidFill>
                <a:schemeClr val="accent1">
                  <a:shade val="50000"/>
                </a:schemeClr>
              </a:solidFill>
            </a:ln>
            <a:extLst>
              <a:ext uri="{909E8E84-426E-40DD-AFC4-6F175D3DCCD1}">
                <a14:hiddenFill xmlns:a14="http://schemas.microsoft.com/office/drawing/2010/main">
                  <a:solidFill>
                    <a:srgbClr val="FFFFFF"/>
                  </a:solidFill>
                </a14:hiddenFill>
              </a:ext>
            </a:extLst>
          </p:spPr>
        </p:pic>
      </p:grpSp>
      <p:sp>
        <p:nvSpPr>
          <p:cNvPr id="103" name="Prostokąt zaokrąglony 321"/>
          <p:cNvSpPr/>
          <p:nvPr/>
        </p:nvSpPr>
        <p:spPr bwMode="auto">
          <a:xfrm>
            <a:off x="4652643" y="5368080"/>
            <a:ext cx="4239837" cy="956520"/>
          </a:xfrm>
          <a:prstGeom prst="roundRect">
            <a:avLst>
              <a:gd name="adj" fmla="val 45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chemeClr val="tx1"/>
              </a:solidFill>
            </a:endParaRPr>
          </a:p>
        </p:txBody>
      </p:sp>
      <p:sp>
        <p:nvSpPr>
          <p:cNvPr id="104" name="pole tekstowe 303"/>
          <p:cNvSpPr txBox="1">
            <a:spLocks noChangeArrowheads="1"/>
          </p:cNvSpPr>
          <p:nvPr/>
        </p:nvSpPr>
        <p:spPr bwMode="auto">
          <a:xfrm>
            <a:off x="5220072" y="5351487"/>
            <a:ext cx="3189031" cy="422310"/>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MS Azure VPH-Share </a:t>
            </a:r>
            <a:r>
              <a:rPr lang="pl-PL" sz="1100" dirty="0" err="1" smtClean="0">
                <a:solidFill>
                  <a:schemeClr val="tx1"/>
                </a:solidFill>
                <a:latin typeface="Calibri" pitchFamily="34" charset="0"/>
              </a:rPr>
              <a:t>cloud</a:t>
            </a:r>
            <a:r>
              <a:rPr lang="pl-PL" sz="1100" dirty="0" smtClean="0">
                <a:solidFill>
                  <a:schemeClr val="tx1"/>
                </a:solidFill>
                <a:latin typeface="Calibri" pitchFamily="34" charset="0"/>
              </a:rPr>
              <a:t> </a:t>
            </a:r>
            <a:r>
              <a:rPr lang="pl-PL" sz="1100" dirty="0" err="1" smtClean="0">
                <a:solidFill>
                  <a:schemeClr val="tx1"/>
                </a:solidFill>
                <a:latin typeface="Calibri" pitchFamily="34" charset="0"/>
              </a:rPr>
              <a:t>account</a:t>
            </a:r>
            <a:endParaRPr lang="pl-PL" sz="1100" b="1" dirty="0">
              <a:solidFill>
                <a:schemeClr val="tx1"/>
              </a:solidFill>
              <a:latin typeface="Calibri" pitchFamily="34" charset="0"/>
            </a:endParaRPr>
          </a:p>
          <a:p>
            <a:pPr algn="ctr"/>
            <a:endParaRPr lang="pl-PL" sz="1100" dirty="0">
              <a:solidFill>
                <a:schemeClr val="tx1"/>
              </a:solidFill>
              <a:latin typeface="Calibri" pitchFamily="34" charset="0"/>
            </a:endParaRPr>
          </a:p>
        </p:txBody>
      </p:sp>
      <p:grpSp>
        <p:nvGrpSpPr>
          <p:cNvPr id="29" name="Grupa 356"/>
          <p:cNvGrpSpPr/>
          <p:nvPr/>
        </p:nvGrpSpPr>
        <p:grpSpPr>
          <a:xfrm>
            <a:off x="5520625" y="5944919"/>
            <a:ext cx="381000" cy="287256"/>
            <a:chOff x="6236270" y="4758633"/>
            <a:chExt cx="505440" cy="349632"/>
          </a:xfrm>
        </p:grpSpPr>
        <p:sp>
          <p:nvSpPr>
            <p:cNvPr id="106"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07"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1" name="Grupa 356"/>
          <p:cNvGrpSpPr/>
          <p:nvPr/>
        </p:nvGrpSpPr>
        <p:grpSpPr>
          <a:xfrm>
            <a:off x="5520625" y="5584103"/>
            <a:ext cx="381000" cy="287256"/>
            <a:chOff x="6236270" y="4758633"/>
            <a:chExt cx="505440" cy="349632"/>
          </a:xfrm>
        </p:grpSpPr>
        <p:sp>
          <p:nvSpPr>
            <p:cNvPr id="129" name="Prostokąt zaokrąglony 353"/>
            <p:cNvSpPr/>
            <p:nvPr/>
          </p:nvSpPr>
          <p:spPr bwMode="auto">
            <a:xfrm>
              <a:off x="6236270" y="4758633"/>
              <a:ext cx="505440" cy="349632"/>
            </a:xfrm>
            <a:prstGeom prst="roundRect">
              <a:avLst>
                <a:gd name="adj" fmla="val 11018"/>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30"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35" name="Grupa 356"/>
          <p:cNvGrpSpPr/>
          <p:nvPr/>
        </p:nvGrpSpPr>
        <p:grpSpPr>
          <a:xfrm>
            <a:off x="5952673" y="5584103"/>
            <a:ext cx="381000" cy="287256"/>
            <a:chOff x="6236270" y="4758633"/>
            <a:chExt cx="505440" cy="349632"/>
          </a:xfrm>
        </p:grpSpPr>
        <p:sp>
          <p:nvSpPr>
            <p:cNvPr id="132"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33"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38" name="Grupa 356"/>
          <p:cNvGrpSpPr/>
          <p:nvPr/>
        </p:nvGrpSpPr>
        <p:grpSpPr>
          <a:xfrm>
            <a:off x="6384721" y="5584103"/>
            <a:ext cx="381000" cy="287256"/>
            <a:chOff x="6236270" y="4758633"/>
            <a:chExt cx="505440" cy="349632"/>
          </a:xfrm>
        </p:grpSpPr>
        <p:sp>
          <p:nvSpPr>
            <p:cNvPr id="135"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36"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39" name="Grupa 356"/>
          <p:cNvGrpSpPr/>
          <p:nvPr/>
        </p:nvGrpSpPr>
        <p:grpSpPr>
          <a:xfrm>
            <a:off x="5952673" y="5944143"/>
            <a:ext cx="381000" cy="287256"/>
            <a:chOff x="6236270" y="4758633"/>
            <a:chExt cx="505440" cy="349632"/>
          </a:xfrm>
        </p:grpSpPr>
        <p:sp>
          <p:nvSpPr>
            <p:cNvPr id="138"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39"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40" name="Grupa 356"/>
          <p:cNvGrpSpPr/>
          <p:nvPr/>
        </p:nvGrpSpPr>
        <p:grpSpPr>
          <a:xfrm>
            <a:off x="6816769" y="5584103"/>
            <a:ext cx="381000" cy="287256"/>
            <a:chOff x="6236270" y="4758633"/>
            <a:chExt cx="505440" cy="349632"/>
          </a:xfrm>
        </p:grpSpPr>
        <p:sp>
          <p:nvSpPr>
            <p:cNvPr id="141"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42"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sp>
        <p:nvSpPr>
          <p:cNvPr id="143" name="pole tekstowe 303"/>
          <p:cNvSpPr txBox="1">
            <a:spLocks noChangeArrowheads="1"/>
          </p:cNvSpPr>
          <p:nvPr/>
        </p:nvSpPr>
        <p:spPr bwMode="auto">
          <a:xfrm>
            <a:off x="6137822" y="5933386"/>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Worker nodes</a:t>
            </a:r>
            <a:endParaRPr lang="pl-PL" sz="1100" dirty="0">
              <a:solidFill>
                <a:schemeClr val="tx1"/>
              </a:solidFill>
              <a:latin typeface="Calibri" pitchFamily="34" charset="0"/>
            </a:endParaRPr>
          </a:p>
        </p:txBody>
      </p:sp>
      <p:grpSp>
        <p:nvGrpSpPr>
          <p:cNvPr id="241" name="Group 143"/>
          <p:cNvGrpSpPr/>
          <p:nvPr/>
        </p:nvGrpSpPr>
        <p:grpSpPr>
          <a:xfrm>
            <a:off x="7373270" y="5589635"/>
            <a:ext cx="1405587" cy="648343"/>
            <a:chOff x="7254132" y="1087735"/>
            <a:chExt cx="1405587" cy="648343"/>
          </a:xfrm>
        </p:grpSpPr>
        <p:sp>
          <p:nvSpPr>
            <p:cNvPr id="145" name="Prostokąt zaokrąglony 325"/>
            <p:cNvSpPr/>
            <p:nvPr/>
          </p:nvSpPr>
          <p:spPr bwMode="auto">
            <a:xfrm>
              <a:off x="7254132" y="1102873"/>
              <a:ext cx="1405587" cy="633205"/>
            </a:xfrm>
            <a:prstGeom prst="roundRect">
              <a:avLst>
                <a:gd name="adj" fmla="val 4319"/>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146" name="Obraz 329" descr="1399565533_012.png"/>
            <p:cNvPicPr>
              <a:picLocks noChangeAspect="1"/>
            </p:cNvPicPr>
            <p:nvPr/>
          </p:nvPicPr>
          <p:blipFill>
            <a:blip r:embed="rId5" cstate="print"/>
            <a:stretch>
              <a:fillRect/>
            </a:stretch>
          </p:blipFill>
          <p:spPr>
            <a:xfrm>
              <a:off x="7345703" y="1268495"/>
              <a:ext cx="389772" cy="389772"/>
            </a:xfrm>
            <a:prstGeom prst="rect">
              <a:avLst/>
            </a:prstGeom>
          </p:spPr>
        </p:pic>
        <p:pic>
          <p:nvPicPr>
            <p:cNvPr id="147" name="Obraz 331" descr="1399565533_012.png"/>
            <p:cNvPicPr>
              <a:picLocks noChangeAspect="1"/>
            </p:cNvPicPr>
            <p:nvPr/>
          </p:nvPicPr>
          <p:blipFill>
            <a:blip r:embed="rId5" cstate="print"/>
            <a:stretch>
              <a:fillRect/>
            </a:stretch>
          </p:blipFill>
          <p:spPr>
            <a:xfrm>
              <a:off x="7770318" y="1268495"/>
              <a:ext cx="389772" cy="389772"/>
            </a:xfrm>
            <a:prstGeom prst="rect">
              <a:avLst/>
            </a:prstGeom>
          </p:spPr>
        </p:pic>
        <p:pic>
          <p:nvPicPr>
            <p:cNvPr id="148" name="Obraz 332" descr="1399565533_012.png"/>
            <p:cNvPicPr>
              <a:picLocks noChangeAspect="1"/>
            </p:cNvPicPr>
            <p:nvPr/>
          </p:nvPicPr>
          <p:blipFill>
            <a:blip r:embed="rId5" cstate="print"/>
            <a:stretch>
              <a:fillRect/>
            </a:stretch>
          </p:blipFill>
          <p:spPr>
            <a:xfrm>
              <a:off x="8194933" y="1268495"/>
              <a:ext cx="389772" cy="389772"/>
            </a:xfrm>
            <a:prstGeom prst="rect">
              <a:avLst/>
            </a:prstGeom>
          </p:spPr>
        </p:pic>
        <p:sp>
          <p:nvSpPr>
            <p:cNvPr id="149" name="pole tekstowe 303"/>
            <p:cNvSpPr txBox="1">
              <a:spLocks noChangeArrowheads="1"/>
            </p:cNvSpPr>
            <p:nvPr/>
          </p:nvSpPr>
          <p:spPr bwMode="auto">
            <a:xfrm>
              <a:off x="7277911" y="1087735"/>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Template repository</a:t>
              </a:r>
              <a:endParaRPr lang="pl-PL" sz="1100" dirty="0">
                <a:solidFill>
                  <a:schemeClr val="tx1"/>
                </a:solidFill>
                <a:latin typeface="Calibri" pitchFamily="34" charset="0"/>
              </a:endParaRPr>
            </a:p>
          </p:txBody>
        </p:sp>
      </p:grpSp>
      <p:grpSp>
        <p:nvGrpSpPr>
          <p:cNvPr id="242" name="Group 149"/>
          <p:cNvGrpSpPr/>
          <p:nvPr/>
        </p:nvGrpSpPr>
        <p:grpSpPr>
          <a:xfrm>
            <a:off x="251520" y="4236368"/>
            <a:ext cx="4239837" cy="993530"/>
            <a:chOff x="4550242" y="727695"/>
            <a:chExt cx="4239837" cy="993530"/>
          </a:xfrm>
        </p:grpSpPr>
        <p:sp>
          <p:nvSpPr>
            <p:cNvPr id="151" name="Prostokąt zaokrąglony 321"/>
            <p:cNvSpPr/>
            <p:nvPr/>
          </p:nvSpPr>
          <p:spPr bwMode="auto">
            <a:xfrm>
              <a:off x="4550242" y="764705"/>
              <a:ext cx="4239837" cy="956520"/>
            </a:xfrm>
            <a:prstGeom prst="roundRect">
              <a:avLst>
                <a:gd name="adj" fmla="val 45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p>
          </p:txBody>
        </p:sp>
        <p:sp>
          <p:nvSpPr>
            <p:cNvPr id="152" name="pole tekstowe 303"/>
            <p:cNvSpPr txBox="1">
              <a:spLocks noChangeArrowheads="1"/>
            </p:cNvSpPr>
            <p:nvPr/>
          </p:nvSpPr>
          <p:spPr bwMode="auto">
            <a:xfrm>
              <a:off x="4982290" y="727695"/>
              <a:ext cx="3444083"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RackSpace VPH-Share </a:t>
              </a:r>
              <a:r>
                <a:rPr lang="pl-PL" sz="1100" dirty="0" err="1" smtClean="0">
                  <a:solidFill>
                    <a:schemeClr val="tx1"/>
                  </a:solidFill>
                  <a:latin typeface="Calibri" pitchFamily="34" charset="0"/>
                </a:rPr>
                <a:t>cloud</a:t>
              </a:r>
              <a:r>
                <a:rPr lang="pl-PL" sz="1100" dirty="0" smtClean="0">
                  <a:solidFill>
                    <a:schemeClr val="tx1"/>
                  </a:solidFill>
                  <a:latin typeface="Calibri" pitchFamily="34" charset="0"/>
                </a:rPr>
                <a:t> </a:t>
              </a:r>
              <a:r>
                <a:rPr lang="pl-PL" sz="1100" dirty="0" err="1" smtClean="0">
                  <a:solidFill>
                    <a:schemeClr val="tx1"/>
                  </a:solidFill>
                  <a:latin typeface="Calibri" pitchFamily="34" charset="0"/>
                </a:rPr>
                <a:t>account</a:t>
              </a:r>
              <a:endParaRPr lang="pl-PL" sz="1100" b="1" dirty="0">
                <a:solidFill>
                  <a:schemeClr val="tx1"/>
                </a:solidFill>
                <a:latin typeface="Calibri" pitchFamily="34" charset="0"/>
              </a:endParaRPr>
            </a:p>
          </p:txBody>
        </p:sp>
        <p:grpSp>
          <p:nvGrpSpPr>
            <p:cNvPr id="243" name="Grupa 356"/>
            <p:cNvGrpSpPr/>
            <p:nvPr/>
          </p:nvGrpSpPr>
          <p:grpSpPr>
            <a:xfrm>
              <a:off x="5418224" y="1341544"/>
              <a:ext cx="381000" cy="287256"/>
              <a:chOff x="6236270" y="4758633"/>
              <a:chExt cx="505440" cy="349632"/>
            </a:xfrm>
          </p:grpSpPr>
          <p:sp>
            <p:nvSpPr>
              <p:cNvPr id="176"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7"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45" name="Grupa 356"/>
            <p:cNvGrpSpPr/>
            <p:nvPr/>
          </p:nvGrpSpPr>
          <p:grpSpPr>
            <a:xfrm>
              <a:off x="5418224" y="980728"/>
              <a:ext cx="381000" cy="287256"/>
              <a:chOff x="6236270" y="4758633"/>
              <a:chExt cx="505440" cy="349632"/>
            </a:xfrm>
          </p:grpSpPr>
          <p:sp>
            <p:nvSpPr>
              <p:cNvPr id="174" name="Prostokąt zaokrąglony 353"/>
              <p:cNvSpPr/>
              <p:nvPr/>
            </p:nvSpPr>
            <p:spPr bwMode="auto">
              <a:xfrm>
                <a:off x="6236270" y="4758633"/>
                <a:ext cx="505440" cy="349632"/>
              </a:xfrm>
              <a:prstGeom prst="roundRect">
                <a:avLst>
                  <a:gd name="adj" fmla="val 11018"/>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5"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34" name="Grupa 356"/>
            <p:cNvGrpSpPr/>
            <p:nvPr/>
          </p:nvGrpSpPr>
          <p:grpSpPr>
            <a:xfrm>
              <a:off x="5850272" y="980728"/>
              <a:ext cx="381000" cy="287256"/>
              <a:chOff x="6236270" y="4758633"/>
              <a:chExt cx="505440" cy="349632"/>
            </a:xfrm>
          </p:grpSpPr>
          <p:sp>
            <p:nvSpPr>
              <p:cNvPr id="172"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3"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0" name="Grupa 356"/>
            <p:cNvGrpSpPr/>
            <p:nvPr/>
          </p:nvGrpSpPr>
          <p:grpSpPr>
            <a:xfrm>
              <a:off x="6282320" y="980728"/>
              <a:ext cx="381000" cy="287256"/>
              <a:chOff x="6236270" y="4758633"/>
              <a:chExt cx="505440" cy="349632"/>
            </a:xfrm>
          </p:grpSpPr>
          <p:sp>
            <p:nvSpPr>
              <p:cNvPr id="170"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1"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5" name="Grupa 356"/>
            <p:cNvGrpSpPr/>
            <p:nvPr/>
          </p:nvGrpSpPr>
          <p:grpSpPr>
            <a:xfrm>
              <a:off x="5850272" y="1340768"/>
              <a:ext cx="381000" cy="287256"/>
              <a:chOff x="6236270" y="4758633"/>
              <a:chExt cx="505440" cy="349632"/>
            </a:xfrm>
          </p:grpSpPr>
          <p:sp>
            <p:nvSpPr>
              <p:cNvPr id="168"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9"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48" name="Grupa 356"/>
            <p:cNvGrpSpPr/>
            <p:nvPr/>
          </p:nvGrpSpPr>
          <p:grpSpPr>
            <a:xfrm>
              <a:off x="6714368" y="980728"/>
              <a:ext cx="381000" cy="287256"/>
              <a:chOff x="6236270" y="4758633"/>
              <a:chExt cx="505440" cy="349632"/>
            </a:xfrm>
          </p:grpSpPr>
          <p:sp>
            <p:nvSpPr>
              <p:cNvPr id="166"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7"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sp>
          <p:nvSpPr>
            <p:cNvPr id="159" name="pole tekstowe 303"/>
            <p:cNvSpPr txBox="1">
              <a:spLocks noChangeArrowheads="1"/>
            </p:cNvSpPr>
            <p:nvPr/>
          </p:nvSpPr>
          <p:spPr bwMode="auto">
            <a:xfrm>
              <a:off x="6035421" y="1330011"/>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Worker nodes</a:t>
              </a:r>
              <a:endParaRPr lang="pl-PL" sz="1100" dirty="0">
                <a:solidFill>
                  <a:schemeClr val="tx1"/>
                </a:solidFill>
                <a:latin typeface="Calibri" pitchFamily="34" charset="0"/>
              </a:endParaRPr>
            </a:p>
          </p:txBody>
        </p:sp>
        <p:grpSp>
          <p:nvGrpSpPr>
            <p:cNvPr id="49" name="Group 159"/>
            <p:cNvGrpSpPr/>
            <p:nvPr/>
          </p:nvGrpSpPr>
          <p:grpSpPr>
            <a:xfrm>
              <a:off x="7270869" y="986260"/>
              <a:ext cx="1405587" cy="648343"/>
              <a:chOff x="7254132" y="1087735"/>
              <a:chExt cx="1405587" cy="648343"/>
            </a:xfrm>
          </p:grpSpPr>
          <p:sp>
            <p:nvSpPr>
              <p:cNvPr id="161" name="Prostokąt zaokrąglony 325"/>
              <p:cNvSpPr/>
              <p:nvPr/>
            </p:nvSpPr>
            <p:spPr bwMode="auto">
              <a:xfrm>
                <a:off x="7254132" y="1102873"/>
                <a:ext cx="1405587" cy="633205"/>
              </a:xfrm>
              <a:prstGeom prst="roundRect">
                <a:avLst>
                  <a:gd name="adj" fmla="val 4319"/>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pic>
            <p:nvPicPr>
              <p:cNvPr id="162" name="Obraz 329" descr="1399565533_012.png"/>
              <p:cNvPicPr>
                <a:picLocks noChangeAspect="1"/>
              </p:cNvPicPr>
              <p:nvPr/>
            </p:nvPicPr>
            <p:blipFill>
              <a:blip r:embed="rId5" cstate="print"/>
              <a:stretch>
                <a:fillRect/>
              </a:stretch>
            </p:blipFill>
            <p:spPr>
              <a:xfrm>
                <a:off x="7345703" y="1268495"/>
                <a:ext cx="389772" cy="389772"/>
              </a:xfrm>
              <a:prstGeom prst="rect">
                <a:avLst/>
              </a:prstGeom>
            </p:spPr>
          </p:pic>
          <p:pic>
            <p:nvPicPr>
              <p:cNvPr id="163" name="Obraz 331" descr="1399565533_012.png"/>
              <p:cNvPicPr>
                <a:picLocks noChangeAspect="1"/>
              </p:cNvPicPr>
              <p:nvPr/>
            </p:nvPicPr>
            <p:blipFill>
              <a:blip r:embed="rId5" cstate="print"/>
              <a:stretch>
                <a:fillRect/>
              </a:stretch>
            </p:blipFill>
            <p:spPr>
              <a:xfrm>
                <a:off x="7770318" y="1268495"/>
                <a:ext cx="389772" cy="389772"/>
              </a:xfrm>
              <a:prstGeom prst="rect">
                <a:avLst/>
              </a:prstGeom>
            </p:spPr>
          </p:pic>
          <p:pic>
            <p:nvPicPr>
              <p:cNvPr id="164" name="Obraz 332" descr="1399565533_012.png"/>
              <p:cNvPicPr>
                <a:picLocks noChangeAspect="1"/>
              </p:cNvPicPr>
              <p:nvPr/>
            </p:nvPicPr>
            <p:blipFill>
              <a:blip r:embed="rId5" cstate="print"/>
              <a:stretch>
                <a:fillRect/>
              </a:stretch>
            </p:blipFill>
            <p:spPr>
              <a:xfrm>
                <a:off x="8194933" y="1268495"/>
                <a:ext cx="389772" cy="389772"/>
              </a:xfrm>
              <a:prstGeom prst="rect">
                <a:avLst/>
              </a:prstGeom>
            </p:spPr>
          </p:pic>
          <p:sp>
            <p:nvSpPr>
              <p:cNvPr id="165" name="pole tekstowe 303"/>
              <p:cNvSpPr txBox="1">
                <a:spLocks noChangeArrowheads="1"/>
              </p:cNvSpPr>
              <p:nvPr/>
            </p:nvSpPr>
            <p:spPr bwMode="auto">
              <a:xfrm>
                <a:off x="7277911" y="1087735"/>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Template repository</a:t>
                </a:r>
                <a:endParaRPr lang="pl-PL" sz="1100" dirty="0">
                  <a:solidFill>
                    <a:schemeClr val="tx1"/>
                  </a:solidFill>
                  <a:latin typeface="Calibri" pitchFamily="34" charset="0"/>
                </a:endParaRPr>
              </a:p>
            </p:txBody>
          </p:sp>
        </p:grpSp>
      </p:grpSp>
      <p:grpSp>
        <p:nvGrpSpPr>
          <p:cNvPr id="50" name="Group 177"/>
          <p:cNvGrpSpPr/>
          <p:nvPr/>
        </p:nvGrpSpPr>
        <p:grpSpPr>
          <a:xfrm>
            <a:off x="260155" y="5325741"/>
            <a:ext cx="4239837" cy="993530"/>
            <a:chOff x="4550242" y="727695"/>
            <a:chExt cx="4239837" cy="993530"/>
          </a:xfrm>
        </p:grpSpPr>
        <p:sp>
          <p:nvSpPr>
            <p:cNvPr id="179" name="Prostokąt zaokrąglony 321"/>
            <p:cNvSpPr/>
            <p:nvPr/>
          </p:nvSpPr>
          <p:spPr bwMode="auto">
            <a:xfrm>
              <a:off x="4550242" y="764705"/>
              <a:ext cx="4239837" cy="956520"/>
            </a:xfrm>
            <a:prstGeom prst="roundRect">
              <a:avLst>
                <a:gd name="adj" fmla="val 45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p>
          </p:txBody>
        </p:sp>
        <p:sp>
          <p:nvSpPr>
            <p:cNvPr id="180" name="pole tekstowe 303"/>
            <p:cNvSpPr txBox="1">
              <a:spLocks noChangeArrowheads="1"/>
            </p:cNvSpPr>
            <p:nvPr/>
          </p:nvSpPr>
          <p:spPr bwMode="auto">
            <a:xfrm>
              <a:off x="4901647" y="727695"/>
              <a:ext cx="3751120" cy="422310"/>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Google Compute VPH-Share </a:t>
              </a:r>
              <a:r>
                <a:rPr lang="pl-PL" sz="1100" dirty="0" err="1" smtClean="0">
                  <a:solidFill>
                    <a:schemeClr val="tx1"/>
                  </a:solidFill>
                  <a:latin typeface="Calibri" pitchFamily="34" charset="0"/>
                </a:rPr>
                <a:t>cloud</a:t>
              </a:r>
              <a:r>
                <a:rPr lang="pl-PL" sz="1100" dirty="0" smtClean="0">
                  <a:solidFill>
                    <a:schemeClr val="tx1"/>
                  </a:solidFill>
                  <a:latin typeface="Calibri" pitchFamily="34" charset="0"/>
                </a:rPr>
                <a:t> </a:t>
              </a:r>
              <a:r>
                <a:rPr lang="pl-PL" sz="1100" dirty="0" err="1" smtClean="0">
                  <a:solidFill>
                    <a:schemeClr val="tx1"/>
                  </a:solidFill>
                  <a:latin typeface="Calibri" pitchFamily="34" charset="0"/>
                </a:rPr>
                <a:t>account</a:t>
              </a:r>
              <a:endParaRPr lang="pl-PL" sz="1100" b="1" dirty="0">
                <a:solidFill>
                  <a:schemeClr val="tx1"/>
                </a:solidFill>
                <a:latin typeface="Calibri" pitchFamily="34" charset="0"/>
              </a:endParaRPr>
            </a:p>
            <a:p>
              <a:pPr algn="ctr"/>
              <a:endParaRPr lang="pl-PL" sz="1100" dirty="0">
                <a:solidFill>
                  <a:schemeClr val="tx1"/>
                </a:solidFill>
                <a:latin typeface="Calibri" pitchFamily="34" charset="0"/>
              </a:endParaRPr>
            </a:p>
          </p:txBody>
        </p:sp>
        <p:grpSp>
          <p:nvGrpSpPr>
            <p:cNvPr id="51" name="Grupa 356"/>
            <p:cNvGrpSpPr/>
            <p:nvPr/>
          </p:nvGrpSpPr>
          <p:grpSpPr>
            <a:xfrm>
              <a:off x="5418224" y="1341544"/>
              <a:ext cx="381000" cy="287256"/>
              <a:chOff x="6236270" y="4758633"/>
              <a:chExt cx="505440" cy="349632"/>
            </a:xfrm>
          </p:grpSpPr>
          <p:sp>
            <p:nvSpPr>
              <p:cNvPr id="204"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52" name="Grupa 356"/>
            <p:cNvGrpSpPr/>
            <p:nvPr/>
          </p:nvGrpSpPr>
          <p:grpSpPr>
            <a:xfrm>
              <a:off x="5418224" y="980728"/>
              <a:ext cx="381000" cy="287256"/>
              <a:chOff x="6236270" y="4758633"/>
              <a:chExt cx="505440" cy="349632"/>
            </a:xfrm>
          </p:grpSpPr>
          <p:sp>
            <p:nvSpPr>
              <p:cNvPr id="202" name="Prostokąt zaokrąglony 353"/>
              <p:cNvSpPr/>
              <p:nvPr/>
            </p:nvSpPr>
            <p:spPr bwMode="auto">
              <a:xfrm>
                <a:off x="6236270" y="4758633"/>
                <a:ext cx="505440" cy="349632"/>
              </a:xfrm>
              <a:prstGeom prst="roundRect">
                <a:avLst>
                  <a:gd name="adj" fmla="val 11018"/>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3"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53" name="Grupa 356"/>
            <p:cNvGrpSpPr/>
            <p:nvPr/>
          </p:nvGrpSpPr>
          <p:grpSpPr>
            <a:xfrm>
              <a:off x="5850272" y="980728"/>
              <a:ext cx="381000" cy="287256"/>
              <a:chOff x="6236270" y="4758633"/>
              <a:chExt cx="505440" cy="349632"/>
            </a:xfrm>
          </p:grpSpPr>
          <p:sp>
            <p:nvSpPr>
              <p:cNvPr id="200"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1"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55" name="Grupa 356"/>
            <p:cNvGrpSpPr/>
            <p:nvPr/>
          </p:nvGrpSpPr>
          <p:grpSpPr>
            <a:xfrm>
              <a:off x="6282320" y="980728"/>
              <a:ext cx="381000" cy="287256"/>
              <a:chOff x="6236270" y="4758633"/>
              <a:chExt cx="505440" cy="349632"/>
            </a:xfrm>
          </p:grpSpPr>
          <p:sp>
            <p:nvSpPr>
              <p:cNvPr id="198"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9"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69" name="Grupa 356"/>
            <p:cNvGrpSpPr/>
            <p:nvPr/>
          </p:nvGrpSpPr>
          <p:grpSpPr>
            <a:xfrm>
              <a:off x="5850272" y="1340768"/>
              <a:ext cx="381000" cy="287256"/>
              <a:chOff x="6236270" y="4758633"/>
              <a:chExt cx="505440" cy="349632"/>
            </a:xfrm>
          </p:grpSpPr>
          <p:sp>
            <p:nvSpPr>
              <p:cNvPr id="196"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7"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70" name="Grupa 356"/>
            <p:cNvGrpSpPr/>
            <p:nvPr/>
          </p:nvGrpSpPr>
          <p:grpSpPr>
            <a:xfrm>
              <a:off x="6714368" y="980728"/>
              <a:ext cx="381000" cy="287256"/>
              <a:chOff x="6236270" y="4758633"/>
              <a:chExt cx="505440" cy="349632"/>
            </a:xfrm>
          </p:grpSpPr>
          <p:sp>
            <p:nvSpPr>
              <p:cNvPr id="194"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5"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sp>
          <p:nvSpPr>
            <p:cNvPr id="187" name="pole tekstowe 303"/>
            <p:cNvSpPr txBox="1">
              <a:spLocks noChangeArrowheads="1"/>
            </p:cNvSpPr>
            <p:nvPr/>
          </p:nvSpPr>
          <p:spPr bwMode="auto">
            <a:xfrm>
              <a:off x="6035421" y="1330011"/>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Worker nodes</a:t>
              </a:r>
              <a:endParaRPr lang="pl-PL" sz="1100" dirty="0">
                <a:solidFill>
                  <a:schemeClr val="tx1"/>
                </a:solidFill>
                <a:latin typeface="Calibri" pitchFamily="34" charset="0"/>
              </a:endParaRPr>
            </a:p>
          </p:txBody>
        </p:sp>
        <p:grpSp>
          <p:nvGrpSpPr>
            <p:cNvPr id="271" name="Group 187"/>
            <p:cNvGrpSpPr/>
            <p:nvPr/>
          </p:nvGrpSpPr>
          <p:grpSpPr>
            <a:xfrm>
              <a:off x="7270869" y="986260"/>
              <a:ext cx="1405587" cy="648343"/>
              <a:chOff x="7254132" y="1087735"/>
              <a:chExt cx="1405587" cy="648343"/>
            </a:xfrm>
          </p:grpSpPr>
          <p:sp>
            <p:nvSpPr>
              <p:cNvPr id="189" name="Prostokąt zaokrąglony 325"/>
              <p:cNvSpPr/>
              <p:nvPr/>
            </p:nvSpPr>
            <p:spPr bwMode="auto">
              <a:xfrm>
                <a:off x="7254132" y="1102873"/>
                <a:ext cx="1405587" cy="633205"/>
              </a:xfrm>
              <a:prstGeom prst="roundRect">
                <a:avLst>
                  <a:gd name="adj" fmla="val 4319"/>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p>
            </p:txBody>
          </p:sp>
          <p:pic>
            <p:nvPicPr>
              <p:cNvPr id="190" name="Obraz 329" descr="1399565533_012.png"/>
              <p:cNvPicPr>
                <a:picLocks noChangeAspect="1"/>
              </p:cNvPicPr>
              <p:nvPr/>
            </p:nvPicPr>
            <p:blipFill>
              <a:blip r:embed="rId5" cstate="print"/>
              <a:stretch>
                <a:fillRect/>
              </a:stretch>
            </p:blipFill>
            <p:spPr>
              <a:xfrm>
                <a:off x="7345703" y="1268495"/>
                <a:ext cx="389772" cy="389772"/>
              </a:xfrm>
              <a:prstGeom prst="rect">
                <a:avLst/>
              </a:prstGeom>
            </p:spPr>
          </p:pic>
          <p:pic>
            <p:nvPicPr>
              <p:cNvPr id="191" name="Obraz 331" descr="1399565533_012.png"/>
              <p:cNvPicPr>
                <a:picLocks noChangeAspect="1"/>
              </p:cNvPicPr>
              <p:nvPr/>
            </p:nvPicPr>
            <p:blipFill>
              <a:blip r:embed="rId5" cstate="print"/>
              <a:stretch>
                <a:fillRect/>
              </a:stretch>
            </p:blipFill>
            <p:spPr>
              <a:xfrm>
                <a:off x="7770318" y="1268495"/>
                <a:ext cx="389772" cy="389772"/>
              </a:xfrm>
              <a:prstGeom prst="rect">
                <a:avLst/>
              </a:prstGeom>
            </p:spPr>
          </p:pic>
          <p:pic>
            <p:nvPicPr>
              <p:cNvPr id="192" name="Obraz 332" descr="1399565533_012.png"/>
              <p:cNvPicPr>
                <a:picLocks noChangeAspect="1"/>
              </p:cNvPicPr>
              <p:nvPr/>
            </p:nvPicPr>
            <p:blipFill>
              <a:blip r:embed="rId5" cstate="print"/>
              <a:stretch>
                <a:fillRect/>
              </a:stretch>
            </p:blipFill>
            <p:spPr>
              <a:xfrm>
                <a:off x="8194933" y="1268495"/>
                <a:ext cx="389772" cy="389772"/>
              </a:xfrm>
              <a:prstGeom prst="rect">
                <a:avLst/>
              </a:prstGeom>
            </p:spPr>
          </p:pic>
          <p:sp>
            <p:nvSpPr>
              <p:cNvPr id="193" name="pole tekstowe 303"/>
              <p:cNvSpPr txBox="1">
                <a:spLocks noChangeArrowheads="1"/>
              </p:cNvSpPr>
              <p:nvPr/>
            </p:nvSpPr>
            <p:spPr bwMode="auto">
              <a:xfrm>
                <a:off x="7277911" y="1087735"/>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Template repository</a:t>
                </a:r>
                <a:endParaRPr lang="pl-PL" sz="1100" dirty="0">
                  <a:solidFill>
                    <a:schemeClr val="tx1"/>
                  </a:solidFill>
                  <a:latin typeface="Calibri" pitchFamily="34" charset="0"/>
                </a:endParaRPr>
              </a:p>
            </p:txBody>
          </p:sp>
        </p:grpSp>
      </p:grpSp>
      <p:grpSp>
        <p:nvGrpSpPr>
          <p:cNvPr id="272" name="Group 205"/>
          <p:cNvGrpSpPr/>
          <p:nvPr/>
        </p:nvGrpSpPr>
        <p:grpSpPr>
          <a:xfrm>
            <a:off x="4644008" y="3152325"/>
            <a:ext cx="4239837" cy="993530"/>
            <a:chOff x="4644008" y="3065037"/>
            <a:chExt cx="4239837" cy="993530"/>
          </a:xfrm>
        </p:grpSpPr>
        <p:sp>
          <p:nvSpPr>
            <p:cNvPr id="207" name="Prostokąt zaokrąglony 321"/>
            <p:cNvSpPr/>
            <p:nvPr/>
          </p:nvSpPr>
          <p:spPr bwMode="auto">
            <a:xfrm>
              <a:off x="4644008" y="3102047"/>
              <a:ext cx="4239837" cy="956520"/>
            </a:xfrm>
            <a:prstGeom prst="roundRect">
              <a:avLst>
                <a:gd name="adj" fmla="val 451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chemeClr val="tx1"/>
                </a:solidFill>
              </a:endParaRPr>
            </a:p>
          </p:txBody>
        </p:sp>
        <p:sp>
          <p:nvSpPr>
            <p:cNvPr id="208" name="pole tekstowe 303"/>
            <p:cNvSpPr txBox="1">
              <a:spLocks noChangeArrowheads="1"/>
            </p:cNvSpPr>
            <p:nvPr/>
          </p:nvSpPr>
          <p:spPr bwMode="auto">
            <a:xfrm>
              <a:off x="5334774" y="3065037"/>
              <a:ext cx="2931392"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Amazon EC2 VPH-Share site</a:t>
              </a:r>
              <a:endParaRPr lang="pl-PL" sz="1100" dirty="0">
                <a:solidFill>
                  <a:schemeClr val="tx1"/>
                </a:solidFill>
                <a:latin typeface="Calibri" pitchFamily="34" charset="0"/>
              </a:endParaRPr>
            </a:p>
          </p:txBody>
        </p:sp>
        <p:grpSp>
          <p:nvGrpSpPr>
            <p:cNvPr id="273" name="Grupa 356"/>
            <p:cNvGrpSpPr/>
            <p:nvPr/>
          </p:nvGrpSpPr>
          <p:grpSpPr>
            <a:xfrm>
              <a:off x="5511990" y="3678886"/>
              <a:ext cx="381000" cy="287256"/>
              <a:chOff x="6236270" y="4758633"/>
              <a:chExt cx="505440" cy="349632"/>
            </a:xfrm>
          </p:grpSpPr>
          <p:sp>
            <p:nvSpPr>
              <p:cNvPr id="233"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34"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74" name="Grupa 356"/>
            <p:cNvGrpSpPr/>
            <p:nvPr/>
          </p:nvGrpSpPr>
          <p:grpSpPr>
            <a:xfrm>
              <a:off x="5511990" y="3318070"/>
              <a:ext cx="381000" cy="287256"/>
              <a:chOff x="6236270" y="4758633"/>
              <a:chExt cx="505440" cy="349632"/>
            </a:xfrm>
          </p:grpSpPr>
          <p:sp>
            <p:nvSpPr>
              <p:cNvPr id="231" name="Prostokąt zaokrąglony 353"/>
              <p:cNvSpPr/>
              <p:nvPr/>
            </p:nvSpPr>
            <p:spPr bwMode="auto">
              <a:xfrm>
                <a:off x="6236270" y="4758633"/>
                <a:ext cx="505440" cy="349632"/>
              </a:xfrm>
              <a:prstGeom prst="roundRect">
                <a:avLst>
                  <a:gd name="adj" fmla="val 11018"/>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32"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75" name="Grupa 356"/>
            <p:cNvGrpSpPr/>
            <p:nvPr/>
          </p:nvGrpSpPr>
          <p:grpSpPr>
            <a:xfrm>
              <a:off x="5944038" y="3318070"/>
              <a:ext cx="381000" cy="287256"/>
              <a:chOff x="6236270" y="4758633"/>
              <a:chExt cx="505440" cy="349632"/>
            </a:xfrm>
          </p:grpSpPr>
          <p:sp>
            <p:nvSpPr>
              <p:cNvPr id="229"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30"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76" name="Grupa 356"/>
            <p:cNvGrpSpPr/>
            <p:nvPr/>
          </p:nvGrpSpPr>
          <p:grpSpPr>
            <a:xfrm>
              <a:off x="6376086" y="3318070"/>
              <a:ext cx="381000" cy="287256"/>
              <a:chOff x="6236270" y="4758633"/>
              <a:chExt cx="505440" cy="349632"/>
            </a:xfrm>
          </p:grpSpPr>
          <p:sp>
            <p:nvSpPr>
              <p:cNvPr id="227"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28"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77" name="Grupa 356"/>
            <p:cNvGrpSpPr/>
            <p:nvPr/>
          </p:nvGrpSpPr>
          <p:grpSpPr>
            <a:xfrm>
              <a:off x="5944038" y="3678110"/>
              <a:ext cx="381000" cy="287256"/>
              <a:chOff x="6236270" y="4758633"/>
              <a:chExt cx="505440" cy="349632"/>
            </a:xfrm>
          </p:grpSpPr>
          <p:sp>
            <p:nvSpPr>
              <p:cNvPr id="225"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26"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78" name="Grupa 356"/>
            <p:cNvGrpSpPr/>
            <p:nvPr/>
          </p:nvGrpSpPr>
          <p:grpSpPr>
            <a:xfrm>
              <a:off x="6808134" y="3318070"/>
              <a:ext cx="381000" cy="287256"/>
              <a:chOff x="6236270" y="4758633"/>
              <a:chExt cx="505440" cy="349632"/>
            </a:xfrm>
          </p:grpSpPr>
          <p:sp>
            <p:nvSpPr>
              <p:cNvPr id="223"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24"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sp>
          <p:nvSpPr>
            <p:cNvPr id="215" name="pole tekstowe 303"/>
            <p:cNvSpPr txBox="1">
              <a:spLocks noChangeArrowheads="1"/>
            </p:cNvSpPr>
            <p:nvPr/>
          </p:nvSpPr>
          <p:spPr bwMode="auto">
            <a:xfrm>
              <a:off x="6129187" y="3667353"/>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Worker nodes</a:t>
              </a:r>
              <a:endParaRPr lang="pl-PL" sz="1100" dirty="0">
                <a:solidFill>
                  <a:schemeClr val="tx1"/>
                </a:solidFill>
                <a:latin typeface="Calibri" pitchFamily="34" charset="0"/>
              </a:endParaRPr>
            </a:p>
          </p:txBody>
        </p:sp>
        <p:grpSp>
          <p:nvGrpSpPr>
            <p:cNvPr id="279" name="Group 215"/>
            <p:cNvGrpSpPr/>
            <p:nvPr/>
          </p:nvGrpSpPr>
          <p:grpSpPr>
            <a:xfrm>
              <a:off x="7364635" y="3323602"/>
              <a:ext cx="1405587" cy="648343"/>
              <a:chOff x="7254132" y="1087735"/>
              <a:chExt cx="1405587" cy="648343"/>
            </a:xfrm>
          </p:grpSpPr>
          <p:sp>
            <p:nvSpPr>
              <p:cNvPr id="218" name="Prostokąt zaokrąglony 325"/>
              <p:cNvSpPr/>
              <p:nvPr/>
            </p:nvSpPr>
            <p:spPr bwMode="auto">
              <a:xfrm>
                <a:off x="7254132" y="1102873"/>
                <a:ext cx="1405587" cy="633205"/>
              </a:xfrm>
              <a:prstGeom prst="roundRect">
                <a:avLst>
                  <a:gd name="adj" fmla="val 4319"/>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219" name="Obraz 329" descr="1399565533_012.png"/>
              <p:cNvPicPr>
                <a:picLocks noChangeAspect="1"/>
              </p:cNvPicPr>
              <p:nvPr/>
            </p:nvPicPr>
            <p:blipFill>
              <a:blip r:embed="rId5" cstate="print"/>
              <a:stretch>
                <a:fillRect/>
              </a:stretch>
            </p:blipFill>
            <p:spPr>
              <a:xfrm>
                <a:off x="7345703" y="1268495"/>
                <a:ext cx="389772" cy="389772"/>
              </a:xfrm>
              <a:prstGeom prst="rect">
                <a:avLst/>
              </a:prstGeom>
            </p:spPr>
          </p:pic>
          <p:pic>
            <p:nvPicPr>
              <p:cNvPr id="220" name="Obraz 331" descr="1399565533_012.png"/>
              <p:cNvPicPr>
                <a:picLocks noChangeAspect="1"/>
              </p:cNvPicPr>
              <p:nvPr/>
            </p:nvPicPr>
            <p:blipFill>
              <a:blip r:embed="rId5" cstate="print"/>
              <a:stretch>
                <a:fillRect/>
              </a:stretch>
            </p:blipFill>
            <p:spPr>
              <a:xfrm>
                <a:off x="7770318" y="1268495"/>
                <a:ext cx="389772" cy="389772"/>
              </a:xfrm>
              <a:prstGeom prst="rect">
                <a:avLst/>
              </a:prstGeom>
            </p:spPr>
          </p:pic>
          <p:pic>
            <p:nvPicPr>
              <p:cNvPr id="221" name="Obraz 332" descr="1399565533_012.png"/>
              <p:cNvPicPr>
                <a:picLocks noChangeAspect="1"/>
              </p:cNvPicPr>
              <p:nvPr/>
            </p:nvPicPr>
            <p:blipFill>
              <a:blip r:embed="rId5" cstate="print"/>
              <a:stretch>
                <a:fillRect/>
              </a:stretch>
            </p:blipFill>
            <p:spPr>
              <a:xfrm>
                <a:off x="8194933" y="1268495"/>
                <a:ext cx="389772" cy="389772"/>
              </a:xfrm>
              <a:prstGeom prst="rect">
                <a:avLst/>
              </a:prstGeom>
            </p:spPr>
          </p:pic>
          <p:sp>
            <p:nvSpPr>
              <p:cNvPr id="222" name="pole tekstowe 303"/>
              <p:cNvSpPr txBox="1">
                <a:spLocks noChangeArrowheads="1"/>
              </p:cNvSpPr>
              <p:nvPr/>
            </p:nvSpPr>
            <p:spPr bwMode="auto">
              <a:xfrm>
                <a:off x="7277911" y="1087735"/>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Template repository</a:t>
                </a:r>
                <a:endParaRPr lang="pl-PL" sz="1100" dirty="0">
                  <a:solidFill>
                    <a:schemeClr val="tx1"/>
                  </a:solidFill>
                  <a:latin typeface="Calibri" pitchFamily="34" charset="0"/>
                </a:endParaRPr>
              </a:p>
            </p:txBody>
          </p:sp>
        </p:grpSp>
        <p:pic>
          <p:nvPicPr>
            <p:cNvPr id="217" name="Picture 4" descr="http://www.oit.uci.edu/wp-content/uploads/aw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0381" y="3356992"/>
              <a:ext cx="633122" cy="524879"/>
            </a:xfrm>
            <a:prstGeom prst="rect">
              <a:avLst/>
            </a:prstGeom>
            <a:noFill/>
            <a:ln w="12700">
              <a:solidFill>
                <a:schemeClr val="accent1">
                  <a:shade val="50000"/>
                </a:schemeClr>
              </a:solidFill>
            </a:ln>
            <a:extLst>
              <a:ext uri="{909E8E84-426E-40DD-AFC4-6F175D3DCCD1}">
                <a14:hiddenFill xmlns:a14="http://schemas.microsoft.com/office/drawing/2010/main">
                  <a:solidFill>
                    <a:srgbClr val="FFFFFF"/>
                  </a:solidFill>
                </a14:hiddenFill>
              </a:ext>
            </a:extLst>
          </p:spPr>
        </p:pic>
      </p:grpSp>
      <p:grpSp>
        <p:nvGrpSpPr>
          <p:cNvPr id="280" name="Group 234"/>
          <p:cNvGrpSpPr/>
          <p:nvPr/>
        </p:nvGrpSpPr>
        <p:grpSpPr>
          <a:xfrm>
            <a:off x="4644008" y="4250950"/>
            <a:ext cx="4239837" cy="993530"/>
            <a:chOff x="4644008" y="3065037"/>
            <a:chExt cx="4239837" cy="993530"/>
          </a:xfrm>
        </p:grpSpPr>
        <p:sp>
          <p:nvSpPr>
            <p:cNvPr id="236" name="Prostokąt zaokrąglony 321"/>
            <p:cNvSpPr/>
            <p:nvPr/>
          </p:nvSpPr>
          <p:spPr bwMode="auto">
            <a:xfrm>
              <a:off x="4644008" y="3102047"/>
              <a:ext cx="4239837" cy="956520"/>
            </a:xfrm>
            <a:prstGeom prst="roundRect">
              <a:avLst>
                <a:gd name="adj" fmla="val 45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a:defRPr/>
              </a:pPr>
              <a:endParaRPr lang="en-US" dirty="0">
                <a:solidFill>
                  <a:schemeClr val="tx1"/>
                </a:solidFill>
              </a:endParaRPr>
            </a:p>
          </p:txBody>
        </p:sp>
        <p:sp>
          <p:nvSpPr>
            <p:cNvPr id="237" name="pole tekstowe 303"/>
            <p:cNvSpPr txBox="1">
              <a:spLocks noChangeArrowheads="1"/>
            </p:cNvSpPr>
            <p:nvPr/>
          </p:nvSpPr>
          <p:spPr bwMode="auto">
            <a:xfrm>
              <a:off x="5064585" y="3065037"/>
              <a:ext cx="3469815" cy="422310"/>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Amazon EC2 CISTIB site (</a:t>
              </a:r>
              <a:r>
                <a:rPr lang="pl-PL" sz="1100" b="1" dirty="0" smtClean="0">
                  <a:solidFill>
                    <a:schemeClr val="tx1"/>
                  </a:solidFill>
                  <a:latin typeface="Calibri" pitchFamily="34" charset="0"/>
                </a:rPr>
                <a:t>DARE </a:t>
              </a:r>
              <a:r>
                <a:rPr lang="pl-PL" sz="1100" b="1" dirty="0" err="1" smtClean="0">
                  <a:solidFill>
                    <a:schemeClr val="tx1"/>
                  </a:solidFill>
                  <a:latin typeface="Calibri" pitchFamily="34" charset="0"/>
                </a:rPr>
                <a:t>only</a:t>
              </a:r>
              <a:r>
                <a:rPr lang="pl-PL" sz="1100" dirty="0" smtClean="0">
                  <a:solidFill>
                    <a:schemeClr val="tx1"/>
                  </a:solidFill>
                  <a:latin typeface="Calibri" pitchFamily="34" charset="0"/>
                </a:rPr>
                <a:t>)</a:t>
              </a:r>
              <a:endParaRPr lang="pl-PL" sz="1100" b="1" dirty="0">
                <a:solidFill>
                  <a:schemeClr val="tx1"/>
                </a:solidFill>
                <a:latin typeface="Calibri" pitchFamily="34" charset="0"/>
              </a:endParaRPr>
            </a:p>
            <a:p>
              <a:pPr algn="ctr"/>
              <a:r>
                <a:rPr lang="pl-PL" sz="1100" dirty="0" smtClean="0">
                  <a:solidFill>
                    <a:schemeClr val="tx1"/>
                  </a:solidFill>
                  <a:latin typeface="Calibri" pitchFamily="34" charset="0"/>
                </a:rPr>
                <a:t> </a:t>
              </a:r>
              <a:endParaRPr lang="pl-PL" sz="1100" dirty="0">
                <a:solidFill>
                  <a:schemeClr val="tx1"/>
                </a:solidFill>
                <a:latin typeface="Calibri" pitchFamily="34" charset="0"/>
              </a:endParaRPr>
            </a:p>
          </p:txBody>
        </p:sp>
        <p:grpSp>
          <p:nvGrpSpPr>
            <p:cNvPr id="281" name="Grupa 356"/>
            <p:cNvGrpSpPr/>
            <p:nvPr/>
          </p:nvGrpSpPr>
          <p:grpSpPr>
            <a:xfrm>
              <a:off x="5511990" y="3678886"/>
              <a:ext cx="381000" cy="287256"/>
              <a:chOff x="6236270" y="4758633"/>
              <a:chExt cx="505440" cy="349632"/>
            </a:xfrm>
          </p:grpSpPr>
          <p:sp>
            <p:nvSpPr>
              <p:cNvPr id="262"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63"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82" name="Grupa 356"/>
            <p:cNvGrpSpPr/>
            <p:nvPr/>
          </p:nvGrpSpPr>
          <p:grpSpPr>
            <a:xfrm>
              <a:off x="5511990" y="3318070"/>
              <a:ext cx="381000" cy="287256"/>
              <a:chOff x="6236270" y="4758633"/>
              <a:chExt cx="505440" cy="349632"/>
            </a:xfrm>
          </p:grpSpPr>
          <p:sp>
            <p:nvSpPr>
              <p:cNvPr id="260" name="Prostokąt zaokrąglony 353"/>
              <p:cNvSpPr/>
              <p:nvPr/>
            </p:nvSpPr>
            <p:spPr bwMode="auto">
              <a:xfrm>
                <a:off x="6236270" y="4758633"/>
                <a:ext cx="505440" cy="349632"/>
              </a:xfrm>
              <a:prstGeom prst="roundRect">
                <a:avLst>
                  <a:gd name="adj" fmla="val 11018"/>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61"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83" name="Grupa 356"/>
            <p:cNvGrpSpPr/>
            <p:nvPr/>
          </p:nvGrpSpPr>
          <p:grpSpPr>
            <a:xfrm>
              <a:off x="5944038" y="3318070"/>
              <a:ext cx="381000" cy="287256"/>
              <a:chOff x="6236270" y="4758633"/>
              <a:chExt cx="505440" cy="349632"/>
            </a:xfrm>
          </p:grpSpPr>
          <p:sp>
            <p:nvSpPr>
              <p:cNvPr id="258"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59"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84" name="Grupa 356"/>
            <p:cNvGrpSpPr/>
            <p:nvPr/>
          </p:nvGrpSpPr>
          <p:grpSpPr>
            <a:xfrm>
              <a:off x="6376086" y="3318070"/>
              <a:ext cx="381000" cy="287256"/>
              <a:chOff x="6236270" y="4758633"/>
              <a:chExt cx="505440" cy="349632"/>
            </a:xfrm>
          </p:grpSpPr>
          <p:sp>
            <p:nvSpPr>
              <p:cNvPr id="256"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57"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85" name="Grupa 356"/>
            <p:cNvGrpSpPr/>
            <p:nvPr/>
          </p:nvGrpSpPr>
          <p:grpSpPr>
            <a:xfrm>
              <a:off x="5944038" y="3678110"/>
              <a:ext cx="381000" cy="287256"/>
              <a:chOff x="6236270" y="4758633"/>
              <a:chExt cx="505440" cy="349632"/>
            </a:xfrm>
          </p:grpSpPr>
          <p:sp>
            <p:nvSpPr>
              <p:cNvPr id="254"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55"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grpSp>
          <p:nvGrpSpPr>
            <p:cNvPr id="286" name="Grupa 356"/>
            <p:cNvGrpSpPr/>
            <p:nvPr/>
          </p:nvGrpSpPr>
          <p:grpSpPr>
            <a:xfrm>
              <a:off x="6808134" y="3318070"/>
              <a:ext cx="381000" cy="287256"/>
              <a:chOff x="6236270" y="4758633"/>
              <a:chExt cx="505440" cy="349632"/>
            </a:xfrm>
          </p:grpSpPr>
          <p:sp>
            <p:nvSpPr>
              <p:cNvPr id="252" name="Prostokąt zaokrąglony 355"/>
              <p:cNvSpPr/>
              <p:nvPr/>
            </p:nvSpPr>
            <p:spPr bwMode="auto">
              <a:xfrm>
                <a:off x="6236270" y="4758633"/>
                <a:ext cx="505440" cy="349632"/>
              </a:xfrm>
              <a:prstGeom prst="roundRect">
                <a:avLst>
                  <a:gd name="adj" fmla="val 11018"/>
                </a:avLst>
              </a:prstGeom>
              <a:solidFill>
                <a:srgbClr val="FFFF00">
                  <a:alpha val="5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53" name="Obraz 86" descr="1368547005_server.png"/>
              <p:cNvPicPr>
                <a:picLocks noChangeAspect="1"/>
              </p:cNvPicPr>
              <p:nvPr/>
            </p:nvPicPr>
            <p:blipFill>
              <a:blip r:embed="rId3" cstate="print"/>
              <a:srcRect/>
              <a:stretch>
                <a:fillRect/>
              </a:stretch>
            </p:blipFill>
            <p:spPr bwMode="auto">
              <a:xfrm>
                <a:off x="6364705" y="4793498"/>
                <a:ext cx="255527" cy="255554"/>
              </a:xfrm>
              <a:prstGeom prst="rect">
                <a:avLst/>
              </a:prstGeom>
              <a:noFill/>
              <a:ln w="9525">
                <a:noFill/>
                <a:miter lim="800000"/>
                <a:headEnd/>
                <a:tailEnd/>
              </a:ln>
            </p:spPr>
          </p:pic>
        </p:grpSp>
        <p:sp>
          <p:nvSpPr>
            <p:cNvPr id="244" name="pole tekstowe 303"/>
            <p:cNvSpPr txBox="1">
              <a:spLocks noChangeArrowheads="1"/>
            </p:cNvSpPr>
            <p:nvPr/>
          </p:nvSpPr>
          <p:spPr bwMode="auto">
            <a:xfrm>
              <a:off x="6129187" y="3667353"/>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Worker nodes</a:t>
              </a:r>
              <a:endParaRPr lang="pl-PL" sz="1100" dirty="0">
                <a:solidFill>
                  <a:schemeClr val="tx1"/>
                </a:solidFill>
                <a:latin typeface="Calibri" pitchFamily="34" charset="0"/>
              </a:endParaRPr>
            </a:p>
          </p:txBody>
        </p:sp>
        <p:grpSp>
          <p:nvGrpSpPr>
            <p:cNvPr id="287" name="Group 244"/>
            <p:cNvGrpSpPr/>
            <p:nvPr/>
          </p:nvGrpSpPr>
          <p:grpSpPr>
            <a:xfrm>
              <a:off x="7364635" y="3323602"/>
              <a:ext cx="1405587" cy="648343"/>
              <a:chOff x="7254132" y="1087735"/>
              <a:chExt cx="1405587" cy="648343"/>
            </a:xfrm>
          </p:grpSpPr>
          <p:sp>
            <p:nvSpPr>
              <p:cNvPr id="247" name="Prostokąt zaokrąglony 325"/>
              <p:cNvSpPr/>
              <p:nvPr/>
            </p:nvSpPr>
            <p:spPr bwMode="auto">
              <a:xfrm>
                <a:off x="7254132" y="1102873"/>
                <a:ext cx="1405587" cy="633205"/>
              </a:xfrm>
              <a:prstGeom prst="roundRect">
                <a:avLst>
                  <a:gd name="adj" fmla="val 4319"/>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248" name="Obraz 329" descr="1399565533_012.png"/>
              <p:cNvPicPr>
                <a:picLocks noChangeAspect="1"/>
              </p:cNvPicPr>
              <p:nvPr/>
            </p:nvPicPr>
            <p:blipFill>
              <a:blip r:embed="rId5" cstate="print"/>
              <a:stretch>
                <a:fillRect/>
              </a:stretch>
            </p:blipFill>
            <p:spPr>
              <a:xfrm>
                <a:off x="7345703" y="1268495"/>
                <a:ext cx="389772" cy="389772"/>
              </a:xfrm>
              <a:prstGeom prst="rect">
                <a:avLst/>
              </a:prstGeom>
            </p:spPr>
          </p:pic>
          <p:pic>
            <p:nvPicPr>
              <p:cNvPr id="249" name="Obraz 331" descr="1399565533_012.png"/>
              <p:cNvPicPr>
                <a:picLocks noChangeAspect="1"/>
              </p:cNvPicPr>
              <p:nvPr/>
            </p:nvPicPr>
            <p:blipFill>
              <a:blip r:embed="rId5" cstate="print"/>
              <a:stretch>
                <a:fillRect/>
              </a:stretch>
            </p:blipFill>
            <p:spPr>
              <a:xfrm>
                <a:off x="7770318" y="1268495"/>
                <a:ext cx="389772" cy="389772"/>
              </a:xfrm>
              <a:prstGeom prst="rect">
                <a:avLst/>
              </a:prstGeom>
            </p:spPr>
          </p:pic>
          <p:pic>
            <p:nvPicPr>
              <p:cNvPr id="250" name="Obraz 332" descr="1399565533_012.png"/>
              <p:cNvPicPr>
                <a:picLocks noChangeAspect="1"/>
              </p:cNvPicPr>
              <p:nvPr/>
            </p:nvPicPr>
            <p:blipFill>
              <a:blip r:embed="rId5" cstate="print"/>
              <a:stretch>
                <a:fillRect/>
              </a:stretch>
            </p:blipFill>
            <p:spPr>
              <a:xfrm>
                <a:off x="8194933" y="1268495"/>
                <a:ext cx="389772" cy="389772"/>
              </a:xfrm>
              <a:prstGeom prst="rect">
                <a:avLst/>
              </a:prstGeom>
            </p:spPr>
          </p:pic>
          <p:sp>
            <p:nvSpPr>
              <p:cNvPr id="251" name="pole tekstowe 303"/>
              <p:cNvSpPr txBox="1">
                <a:spLocks noChangeArrowheads="1"/>
              </p:cNvSpPr>
              <p:nvPr/>
            </p:nvSpPr>
            <p:spPr bwMode="auto">
              <a:xfrm>
                <a:off x="7277911" y="1087735"/>
                <a:ext cx="1366754" cy="253033"/>
              </a:xfrm>
              <a:prstGeom prst="rect">
                <a:avLst/>
              </a:prstGeom>
              <a:noFill/>
              <a:ln w="9525">
                <a:noFill/>
                <a:miter lim="800000"/>
                <a:headEnd/>
                <a:tailEnd/>
              </a:ln>
            </p:spPr>
            <p:txBody>
              <a:bodyPr wrap="square" lIns="82945" tIns="41473" rIns="82945" bIns="41473">
                <a:spAutoFit/>
              </a:bodyPr>
              <a:lstStyle/>
              <a:p>
                <a:pPr algn="ctr"/>
                <a:r>
                  <a:rPr lang="pl-PL" sz="1100" dirty="0" smtClean="0">
                    <a:solidFill>
                      <a:schemeClr val="tx1"/>
                    </a:solidFill>
                    <a:latin typeface="Calibri" pitchFamily="34" charset="0"/>
                  </a:rPr>
                  <a:t>Template repository</a:t>
                </a:r>
                <a:endParaRPr lang="pl-PL" sz="1100" dirty="0">
                  <a:solidFill>
                    <a:schemeClr val="tx1"/>
                  </a:solidFill>
                  <a:latin typeface="Calibri" pitchFamily="34" charset="0"/>
                </a:endParaRPr>
              </a:p>
            </p:txBody>
          </p:sp>
        </p:grpSp>
        <p:pic>
          <p:nvPicPr>
            <p:cNvPr id="246" name="Picture 4" descr="http://www.oit.uci.edu/wp-content/uploads/aw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0381" y="3356992"/>
              <a:ext cx="633122" cy="524879"/>
            </a:xfrm>
            <a:prstGeom prst="rect">
              <a:avLst/>
            </a:prstGeom>
            <a:noFill/>
            <a:ln w="12700">
              <a:solidFill>
                <a:schemeClr val="accent1">
                  <a:shade val="50000"/>
                </a:schemeClr>
              </a:solidFill>
            </a:ln>
            <a:extLst>
              <a:ext uri="{909E8E84-426E-40DD-AFC4-6F175D3DCCD1}">
                <a14:hiddenFill xmlns:a14="http://schemas.microsoft.com/office/drawing/2010/main">
                  <a:solidFill>
                    <a:srgbClr val="FFFFFF"/>
                  </a:solidFill>
                </a14:hiddenFill>
              </a:ext>
            </a:extLst>
          </p:spPr>
        </p:pic>
      </p:grpSp>
      <p:pic>
        <p:nvPicPr>
          <p:cNvPr id="264" name="Picture 6" descr="http://cloudtimes.org/wp-content/uploads/2015/01/azur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8093" y="5695834"/>
            <a:ext cx="654301" cy="340734"/>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8" descr="http://upload.wikimedia.org/wikipedia/en/thumb/1/16/Rackspace_logo.svg/512px-Rackspace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7046" y="4524400"/>
            <a:ext cx="509353" cy="524276"/>
          </a:xfrm>
          <a:prstGeom prst="rect">
            <a:avLst/>
          </a:prstGeom>
          <a:noFill/>
          <a:extLst>
            <a:ext uri="{909E8E84-426E-40DD-AFC4-6F175D3DCCD1}">
              <a14:hiddenFill xmlns:a14="http://schemas.microsoft.com/office/drawing/2010/main">
                <a:solidFill>
                  <a:srgbClr val="FFFFFF"/>
                </a:solidFill>
              </a14:hiddenFill>
            </a:ext>
          </a:extLst>
        </p:spPr>
      </p:pic>
      <p:pic>
        <p:nvPicPr>
          <p:cNvPr id="266" name="Picture 10" descr="https://blog.serverdensity.com/wp-content/uploads/2014/04/google_compute_engine_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717" y="5655013"/>
            <a:ext cx="636261" cy="477196"/>
          </a:xfrm>
          <a:prstGeom prst="rect">
            <a:avLst/>
          </a:prstGeom>
          <a:noFill/>
          <a:ln w="12700">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267" name="Right Arrow 266"/>
          <p:cNvSpPr/>
          <p:nvPr/>
        </p:nvSpPr>
        <p:spPr>
          <a:xfrm>
            <a:off x="4215804" y="2809652"/>
            <a:ext cx="253543" cy="550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8" name="Down Arrow 267"/>
          <p:cNvSpPr/>
          <p:nvPr/>
        </p:nvSpPr>
        <p:spPr>
          <a:xfrm>
            <a:off x="2051720" y="3887438"/>
            <a:ext cx="503426" cy="236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1689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21"/>
          <p:cNvGrpSpPr/>
          <p:nvPr/>
        </p:nvGrpSpPr>
        <p:grpSpPr>
          <a:xfrm>
            <a:off x="4374928" y="3220179"/>
            <a:ext cx="2069280" cy="1648981"/>
            <a:chOff x="3995936" y="3220179"/>
            <a:chExt cx="2069280" cy="1648981"/>
          </a:xfrm>
        </p:grpSpPr>
        <p:sp>
          <p:nvSpPr>
            <p:cNvPr id="14" name="Prostokąt zaokrąglony 300"/>
            <p:cNvSpPr/>
            <p:nvPr/>
          </p:nvSpPr>
          <p:spPr bwMode="auto">
            <a:xfrm>
              <a:off x="4338656" y="4307181"/>
              <a:ext cx="1419840" cy="253025"/>
            </a:xfrm>
            <a:prstGeom prst="roundRect">
              <a:avLst>
                <a:gd name="adj" fmla="val 11943"/>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solidFill>
                  <a:schemeClr val="tx1"/>
                </a:solidFill>
              </a:endParaRPr>
            </a:p>
          </p:txBody>
        </p:sp>
        <p:sp>
          <p:nvSpPr>
            <p:cNvPr id="15" name="pole tekstowe 303"/>
            <p:cNvSpPr txBox="1">
              <a:spLocks noChangeArrowheads="1"/>
            </p:cNvSpPr>
            <p:nvPr/>
          </p:nvSpPr>
          <p:spPr bwMode="auto">
            <a:xfrm>
              <a:off x="4292576" y="4307181"/>
              <a:ext cx="1512000" cy="253025"/>
            </a:xfrm>
            <a:prstGeom prst="rect">
              <a:avLst/>
            </a:prstGeom>
            <a:noFill/>
            <a:ln w="9525">
              <a:noFill/>
              <a:miter lim="800000"/>
              <a:headEnd/>
              <a:tailEnd/>
            </a:ln>
          </p:spPr>
          <p:txBody>
            <a:bodyPr lIns="82936" tIns="41469" rIns="82936" bIns="41469">
              <a:spAutoFit/>
            </a:bodyPr>
            <a:lstStyle/>
            <a:p>
              <a:pPr algn="ctr"/>
              <a:r>
                <a:rPr lang="pl-PL" sz="1100" smtClean="0">
                  <a:solidFill>
                    <a:schemeClr val="tx1"/>
                  </a:solidFill>
                  <a:latin typeface="Calibri" pitchFamily="34" charset="0"/>
                </a:rPr>
                <a:t>DataFluo Listener</a:t>
              </a:r>
              <a:endParaRPr lang="pl-PL" sz="1100">
                <a:solidFill>
                  <a:schemeClr val="tx1"/>
                </a:solidFill>
                <a:latin typeface="Calibri" pitchFamily="34" charset="0"/>
              </a:endParaRPr>
            </a:p>
          </p:txBody>
        </p:sp>
        <p:sp>
          <p:nvSpPr>
            <p:cNvPr id="16" name="Prostokąt zaokrąglony 15"/>
            <p:cNvSpPr/>
            <p:nvPr/>
          </p:nvSpPr>
          <p:spPr bwMode="auto">
            <a:xfrm>
              <a:off x="4144257" y="3580217"/>
              <a:ext cx="1776960" cy="28752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solidFill>
                  <a:schemeClr val="tx1"/>
                </a:solidFill>
              </a:endParaRPr>
            </a:p>
          </p:txBody>
        </p:sp>
        <p:sp>
          <p:nvSpPr>
            <p:cNvPr id="17" name="pole tekstowe 291"/>
            <p:cNvSpPr txBox="1">
              <a:spLocks noChangeArrowheads="1"/>
            </p:cNvSpPr>
            <p:nvPr/>
          </p:nvSpPr>
          <p:spPr bwMode="auto">
            <a:xfrm>
              <a:off x="4161536" y="3606140"/>
              <a:ext cx="1687680" cy="261600"/>
            </a:xfrm>
            <a:prstGeom prst="rect">
              <a:avLst/>
            </a:prstGeom>
            <a:noFill/>
            <a:ln w="9525">
              <a:noFill/>
              <a:miter lim="800000"/>
              <a:headEnd/>
              <a:tailEnd/>
            </a:ln>
          </p:spPr>
          <p:txBody>
            <a:bodyPr lIns="91430" tIns="45715" rIns="91430" bIns="45715">
              <a:spAutoFit/>
            </a:bodyPr>
            <a:lstStyle/>
            <a:p>
              <a:pPr algn="ctr"/>
              <a:r>
                <a:rPr lang="pl-PL" sz="1100" smtClean="0">
                  <a:solidFill>
                    <a:schemeClr val="tx1"/>
                  </a:solidFill>
                  <a:latin typeface="Calibri" pitchFamily="34" charset="0"/>
                </a:rPr>
                <a:t>RabbitMQ</a:t>
              </a:r>
              <a:endParaRPr lang="en-US" sz="1100">
                <a:solidFill>
                  <a:schemeClr val="tx1"/>
                </a:solidFill>
                <a:latin typeface="Calibri" pitchFamily="34" charset="0"/>
              </a:endParaRPr>
            </a:p>
          </p:txBody>
        </p:sp>
        <p:sp>
          <p:nvSpPr>
            <p:cNvPr id="18" name="Prostokąt zaokrąglony 17"/>
            <p:cNvSpPr/>
            <p:nvPr/>
          </p:nvSpPr>
          <p:spPr bwMode="auto">
            <a:xfrm>
              <a:off x="4161537" y="3980268"/>
              <a:ext cx="1759680" cy="744876"/>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solidFill>
                  <a:schemeClr val="tx1"/>
                </a:solidFill>
              </a:endParaRPr>
            </a:p>
          </p:txBody>
        </p:sp>
        <p:sp>
          <p:nvSpPr>
            <p:cNvPr id="19" name="pole tekstowe 291"/>
            <p:cNvSpPr txBox="1">
              <a:spLocks noChangeArrowheads="1"/>
            </p:cNvSpPr>
            <p:nvPr/>
          </p:nvSpPr>
          <p:spPr bwMode="auto">
            <a:xfrm>
              <a:off x="4180257" y="4006189"/>
              <a:ext cx="1686240" cy="260668"/>
            </a:xfrm>
            <a:prstGeom prst="rect">
              <a:avLst/>
            </a:prstGeom>
            <a:noFill/>
            <a:ln w="9525">
              <a:noFill/>
              <a:miter lim="800000"/>
              <a:headEnd/>
              <a:tailEnd/>
            </a:ln>
          </p:spPr>
          <p:txBody>
            <a:bodyPr lIns="91430" tIns="45715" rIns="91430" bIns="45715">
              <a:spAutoFit/>
            </a:bodyPr>
            <a:lstStyle/>
            <a:p>
              <a:pPr algn="ctr"/>
              <a:r>
                <a:rPr lang="pl-PL" sz="1100" smtClean="0">
                  <a:solidFill>
                    <a:schemeClr val="tx1"/>
                  </a:solidFill>
                  <a:latin typeface="Calibri" pitchFamily="34" charset="0"/>
                </a:rPr>
                <a:t>DataFluo</a:t>
              </a:r>
              <a:endParaRPr lang="en-US" sz="1100">
                <a:solidFill>
                  <a:schemeClr val="tx1"/>
                </a:solidFill>
                <a:latin typeface="Calibri" pitchFamily="34" charset="0"/>
              </a:endParaRPr>
            </a:p>
          </p:txBody>
        </p:sp>
        <p:sp>
          <p:nvSpPr>
            <p:cNvPr id="10" name="Prostokąt zaokrąglony 9"/>
            <p:cNvSpPr/>
            <p:nvPr/>
          </p:nvSpPr>
          <p:spPr bwMode="auto">
            <a:xfrm>
              <a:off x="3995936" y="3364195"/>
              <a:ext cx="2069280" cy="1504965"/>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solidFill>
                  <a:schemeClr val="tx1"/>
                </a:solidFill>
              </a:endParaRPr>
            </a:p>
          </p:txBody>
        </p:sp>
        <p:grpSp>
          <p:nvGrpSpPr>
            <p:cNvPr id="3" name="Grupa 289"/>
            <p:cNvGrpSpPr>
              <a:grpSpLocks/>
            </p:cNvGrpSpPr>
            <p:nvPr/>
          </p:nvGrpSpPr>
          <p:grpSpPr bwMode="auto">
            <a:xfrm>
              <a:off x="4592296" y="3220179"/>
              <a:ext cx="1203840" cy="276509"/>
              <a:chOff x="2392910" y="1835620"/>
              <a:chExt cx="1715239" cy="305238"/>
            </a:xfrm>
          </p:grpSpPr>
          <p:sp>
            <p:nvSpPr>
              <p:cNvPr id="12" name="Prostokąt zaokrąglony 11"/>
              <p:cNvSpPr/>
              <p:nvPr/>
            </p:nvSpPr>
            <p:spPr bwMode="auto">
              <a:xfrm>
                <a:off x="2392910" y="1835620"/>
                <a:ext cx="1081451"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pole tekstowe 291"/>
              <p:cNvSpPr txBox="1">
                <a:spLocks noChangeArrowheads="1"/>
              </p:cNvSpPr>
              <p:nvPr/>
            </p:nvSpPr>
            <p:spPr bwMode="auto">
              <a:xfrm>
                <a:off x="2402396" y="1835620"/>
                <a:ext cx="1705753" cy="288791"/>
              </a:xfrm>
              <a:prstGeom prst="rect">
                <a:avLst/>
              </a:prstGeom>
              <a:noFill/>
              <a:ln w="9525">
                <a:noFill/>
                <a:miter lim="800000"/>
                <a:headEnd/>
                <a:tailEnd/>
              </a:ln>
            </p:spPr>
            <p:txBody>
              <a:bodyPr>
                <a:spAutoFit/>
              </a:bodyPr>
              <a:lstStyle/>
              <a:p>
                <a:r>
                  <a:rPr lang="pl-PL" sz="1100" dirty="0" smtClean="0">
                    <a:solidFill>
                      <a:schemeClr val="tx1"/>
                    </a:solidFill>
                    <a:latin typeface="Calibri" pitchFamily="34" charset="0"/>
                  </a:rPr>
                  <a:t>Server CS</a:t>
                </a:r>
                <a:endParaRPr lang="en-US" sz="1100" dirty="0">
                  <a:solidFill>
                    <a:schemeClr val="tx1"/>
                  </a:solidFill>
                  <a:latin typeface="Calibri" pitchFamily="34" charset="0"/>
                </a:endParaRPr>
              </a:p>
            </p:txBody>
          </p:sp>
        </p:grpSp>
      </p:grpSp>
      <p:grpSp>
        <p:nvGrpSpPr>
          <p:cNvPr id="4" name="Grupa 22"/>
          <p:cNvGrpSpPr/>
          <p:nvPr/>
        </p:nvGrpSpPr>
        <p:grpSpPr>
          <a:xfrm>
            <a:off x="6679184" y="5373216"/>
            <a:ext cx="2069280" cy="864097"/>
            <a:chOff x="3995936" y="3220179"/>
            <a:chExt cx="2069280" cy="864097"/>
          </a:xfrm>
        </p:grpSpPr>
        <p:sp>
          <p:nvSpPr>
            <p:cNvPr id="26" name="Prostokąt zaokrąglony 25"/>
            <p:cNvSpPr/>
            <p:nvPr/>
          </p:nvSpPr>
          <p:spPr bwMode="auto">
            <a:xfrm>
              <a:off x="4144257" y="3580217"/>
              <a:ext cx="1776960" cy="28752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solidFill>
                  <a:schemeClr val="tx1"/>
                </a:solidFill>
              </a:endParaRPr>
            </a:p>
          </p:txBody>
        </p:sp>
        <p:sp>
          <p:nvSpPr>
            <p:cNvPr id="27" name="pole tekstowe 291"/>
            <p:cNvSpPr txBox="1">
              <a:spLocks noChangeArrowheads="1"/>
            </p:cNvSpPr>
            <p:nvPr/>
          </p:nvSpPr>
          <p:spPr bwMode="auto">
            <a:xfrm>
              <a:off x="4161536" y="3606140"/>
              <a:ext cx="1687680" cy="261600"/>
            </a:xfrm>
            <a:prstGeom prst="rect">
              <a:avLst/>
            </a:prstGeom>
            <a:noFill/>
            <a:ln w="9525">
              <a:noFill/>
              <a:miter lim="800000"/>
              <a:headEnd/>
              <a:tailEnd/>
            </a:ln>
          </p:spPr>
          <p:txBody>
            <a:bodyPr lIns="91430" tIns="45715" rIns="91430" bIns="45715">
              <a:spAutoFit/>
            </a:bodyPr>
            <a:lstStyle/>
            <a:p>
              <a:pPr algn="ctr"/>
              <a:r>
                <a:rPr lang="pl-PL" sz="1100" smtClean="0">
                  <a:solidFill>
                    <a:schemeClr val="tx1"/>
                  </a:solidFill>
                  <a:latin typeface="Calibri" pitchFamily="34" charset="0"/>
                </a:rPr>
                <a:t>RabbitMQ</a:t>
              </a:r>
              <a:endParaRPr lang="en-US" sz="1100">
                <a:solidFill>
                  <a:schemeClr val="tx1"/>
                </a:solidFill>
                <a:latin typeface="Calibri" pitchFamily="34" charset="0"/>
              </a:endParaRPr>
            </a:p>
          </p:txBody>
        </p:sp>
        <p:sp>
          <p:nvSpPr>
            <p:cNvPr id="30" name="Prostokąt zaokrąglony 29"/>
            <p:cNvSpPr/>
            <p:nvPr/>
          </p:nvSpPr>
          <p:spPr bwMode="auto">
            <a:xfrm>
              <a:off x="3995936" y="3364196"/>
              <a:ext cx="2069280" cy="720080"/>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solidFill>
                  <a:schemeClr val="tx1"/>
                </a:solidFill>
              </a:endParaRPr>
            </a:p>
          </p:txBody>
        </p:sp>
        <p:grpSp>
          <p:nvGrpSpPr>
            <p:cNvPr id="6" name="Grupa 289"/>
            <p:cNvGrpSpPr>
              <a:grpSpLocks/>
            </p:cNvGrpSpPr>
            <p:nvPr/>
          </p:nvGrpSpPr>
          <p:grpSpPr bwMode="auto">
            <a:xfrm>
              <a:off x="4592296" y="3220179"/>
              <a:ext cx="1203840" cy="276509"/>
              <a:chOff x="2392910" y="1835620"/>
              <a:chExt cx="1715239" cy="305238"/>
            </a:xfrm>
          </p:grpSpPr>
          <p:sp>
            <p:nvSpPr>
              <p:cNvPr id="32" name="Prostokąt zaokrąglony 31"/>
              <p:cNvSpPr/>
              <p:nvPr/>
            </p:nvSpPr>
            <p:spPr bwMode="auto">
              <a:xfrm>
                <a:off x="2392910" y="1835620"/>
                <a:ext cx="1116705"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3" name="pole tekstowe 291"/>
              <p:cNvSpPr txBox="1">
                <a:spLocks noChangeArrowheads="1"/>
              </p:cNvSpPr>
              <p:nvPr/>
            </p:nvSpPr>
            <p:spPr bwMode="auto">
              <a:xfrm>
                <a:off x="2402396" y="1835620"/>
                <a:ext cx="1705753" cy="288791"/>
              </a:xfrm>
              <a:prstGeom prst="rect">
                <a:avLst/>
              </a:prstGeom>
              <a:noFill/>
              <a:ln w="9525">
                <a:noFill/>
                <a:miter lim="800000"/>
                <a:headEnd/>
                <a:tailEnd/>
              </a:ln>
            </p:spPr>
            <p:txBody>
              <a:bodyPr>
                <a:spAutoFit/>
              </a:bodyPr>
              <a:lstStyle/>
              <a:p>
                <a:r>
                  <a:rPr lang="pl-PL" sz="1100" smtClean="0">
                    <a:solidFill>
                      <a:schemeClr val="tx1"/>
                    </a:solidFill>
                    <a:latin typeface="Calibri" pitchFamily="34" charset="0"/>
                  </a:rPr>
                  <a:t>Worker CS</a:t>
                </a:r>
                <a:endParaRPr lang="en-US" sz="1100">
                  <a:solidFill>
                    <a:schemeClr val="tx1"/>
                  </a:solidFill>
                  <a:latin typeface="Calibri" pitchFamily="34" charset="0"/>
                </a:endParaRPr>
              </a:p>
            </p:txBody>
          </p:sp>
        </p:grpSp>
      </p:grpSp>
      <p:grpSp>
        <p:nvGrpSpPr>
          <p:cNvPr id="7" name="Grupa 33"/>
          <p:cNvGrpSpPr/>
          <p:nvPr/>
        </p:nvGrpSpPr>
        <p:grpSpPr>
          <a:xfrm>
            <a:off x="4338656" y="5373216"/>
            <a:ext cx="2069280" cy="864097"/>
            <a:chOff x="3995936" y="3220179"/>
            <a:chExt cx="2069280" cy="864097"/>
          </a:xfrm>
        </p:grpSpPr>
        <p:sp>
          <p:nvSpPr>
            <p:cNvPr id="35" name="Prostokąt zaokrąglony 34"/>
            <p:cNvSpPr/>
            <p:nvPr/>
          </p:nvSpPr>
          <p:spPr bwMode="auto">
            <a:xfrm>
              <a:off x="4144257" y="3580217"/>
              <a:ext cx="1776960" cy="28752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solidFill>
                  <a:schemeClr val="tx1"/>
                </a:solidFill>
              </a:endParaRPr>
            </a:p>
          </p:txBody>
        </p:sp>
        <p:sp>
          <p:nvSpPr>
            <p:cNvPr id="36" name="pole tekstowe 291"/>
            <p:cNvSpPr txBox="1">
              <a:spLocks noChangeArrowheads="1"/>
            </p:cNvSpPr>
            <p:nvPr/>
          </p:nvSpPr>
          <p:spPr bwMode="auto">
            <a:xfrm>
              <a:off x="4161536" y="3606140"/>
              <a:ext cx="1687680" cy="261600"/>
            </a:xfrm>
            <a:prstGeom prst="rect">
              <a:avLst/>
            </a:prstGeom>
            <a:noFill/>
            <a:ln w="9525">
              <a:noFill/>
              <a:miter lim="800000"/>
              <a:headEnd/>
              <a:tailEnd/>
            </a:ln>
          </p:spPr>
          <p:txBody>
            <a:bodyPr lIns="91430" tIns="45715" rIns="91430" bIns="45715">
              <a:spAutoFit/>
            </a:bodyPr>
            <a:lstStyle/>
            <a:p>
              <a:pPr algn="ctr"/>
              <a:r>
                <a:rPr lang="pl-PL" sz="1100" smtClean="0">
                  <a:solidFill>
                    <a:schemeClr val="tx1"/>
                  </a:solidFill>
                  <a:latin typeface="Calibri" pitchFamily="34" charset="0"/>
                </a:rPr>
                <a:t>RabbitMQ</a:t>
              </a:r>
              <a:endParaRPr lang="en-US" sz="1100">
                <a:solidFill>
                  <a:schemeClr val="tx1"/>
                </a:solidFill>
                <a:latin typeface="Calibri" pitchFamily="34" charset="0"/>
              </a:endParaRPr>
            </a:p>
          </p:txBody>
        </p:sp>
        <p:sp>
          <p:nvSpPr>
            <p:cNvPr id="37" name="Prostokąt zaokrąglony 36"/>
            <p:cNvSpPr/>
            <p:nvPr/>
          </p:nvSpPr>
          <p:spPr bwMode="auto">
            <a:xfrm>
              <a:off x="3995936" y="3364196"/>
              <a:ext cx="2069280" cy="720080"/>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solidFill>
                  <a:schemeClr val="tx1"/>
                </a:solidFill>
              </a:endParaRPr>
            </a:p>
          </p:txBody>
        </p:sp>
        <p:grpSp>
          <p:nvGrpSpPr>
            <p:cNvPr id="8" name="Grupa 289"/>
            <p:cNvGrpSpPr>
              <a:grpSpLocks/>
            </p:cNvGrpSpPr>
            <p:nvPr/>
          </p:nvGrpSpPr>
          <p:grpSpPr bwMode="auto">
            <a:xfrm>
              <a:off x="4592296" y="3220179"/>
              <a:ext cx="1203840" cy="276509"/>
              <a:chOff x="2392910" y="1835620"/>
              <a:chExt cx="1715239" cy="305238"/>
            </a:xfrm>
          </p:grpSpPr>
          <p:sp>
            <p:nvSpPr>
              <p:cNvPr id="39" name="Prostokąt zaokrąglony 38"/>
              <p:cNvSpPr/>
              <p:nvPr/>
            </p:nvSpPr>
            <p:spPr bwMode="auto">
              <a:xfrm>
                <a:off x="2392910" y="1835620"/>
                <a:ext cx="1116705"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40" name="pole tekstowe 291"/>
              <p:cNvSpPr txBox="1">
                <a:spLocks noChangeArrowheads="1"/>
              </p:cNvSpPr>
              <p:nvPr/>
            </p:nvSpPr>
            <p:spPr bwMode="auto">
              <a:xfrm>
                <a:off x="2402396" y="1835620"/>
                <a:ext cx="1705753" cy="288791"/>
              </a:xfrm>
              <a:prstGeom prst="rect">
                <a:avLst/>
              </a:prstGeom>
              <a:noFill/>
              <a:ln w="9525">
                <a:noFill/>
                <a:miter lim="800000"/>
                <a:headEnd/>
                <a:tailEnd/>
              </a:ln>
            </p:spPr>
            <p:txBody>
              <a:bodyPr>
                <a:spAutoFit/>
              </a:bodyPr>
              <a:lstStyle/>
              <a:p>
                <a:r>
                  <a:rPr lang="pl-PL" sz="1100" smtClean="0">
                    <a:solidFill>
                      <a:schemeClr val="tx1"/>
                    </a:solidFill>
                    <a:latin typeface="Calibri" pitchFamily="34" charset="0"/>
                  </a:rPr>
                  <a:t>Worker CS</a:t>
                </a:r>
                <a:endParaRPr lang="en-US" sz="1100">
                  <a:solidFill>
                    <a:schemeClr val="tx1"/>
                  </a:solidFill>
                  <a:latin typeface="Calibri" pitchFamily="34" charset="0"/>
                </a:endParaRPr>
              </a:p>
            </p:txBody>
          </p:sp>
        </p:grpSp>
      </p:grpSp>
      <p:cxnSp>
        <p:nvCxnSpPr>
          <p:cNvPr id="41" name="Łącznik prosty 40"/>
          <p:cNvCxnSpPr/>
          <p:nvPr/>
        </p:nvCxnSpPr>
        <p:spPr>
          <a:xfrm>
            <a:off x="5364088" y="4581128"/>
            <a:ext cx="0" cy="792088"/>
          </a:xfrm>
          <a:prstGeom prst="line">
            <a:avLst/>
          </a:prstGeom>
          <a:ln>
            <a:solidFill>
              <a:srgbClr val="385D8A"/>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4" name="Łącznik prosty 43"/>
          <p:cNvCxnSpPr/>
          <p:nvPr/>
        </p:nvCxnSpPr>
        <p:spPr>
          <a:xfrm>
            <a:off x="7668344" y="5085184"/>
            <a:ext cx="0" cy="288032"/>
          </a:xfrm>
          <a:prstGeom prst="line">
            <a:avLst/>
          </a:prstGeom>
          <a:ln>
            <a:solidFill>
              <a:srgbClr val="385D8A"/>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Łącznik prosty 45"/>
          <p:cNvCxnSpPr/>
          <p:nvPr/>
        </p:nvCxnSpPr>
        <p:spPr>
          <a:xfrm>
            <a:off x="5364088" y="5085184"/>
            <a:ext cx="2304256" cy="0"/>
          </a:xfrm>
          <a:prstGeom prst="line">
            <a:avLst/>
          </a:prstGeom>
          <a:ln>
            <a:solidFill>
              <a:srgbClr val="385D8A"/>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9" name="Grupa 47"/>
          <p:cNvGrpSpPr/>
          <p:nvPr/>
        </p:nvGrpSpPr>
        <p:grpSpPr>
          <a:xfrm>
            <a:off x="6805558" y="3228563"/>
            <a:ext cx="2109842" cy="1648981"/>
            <a:chOff x="3973989" y="3220179"/>
            <a:chExt cx="2109842" cy="1648981"/>
          </a:xfrm>
        </p:grpSpPr>
        <p:sp>
          <p:nvSpPr>
            <p:cNvPr id="51" name="Prostokąt zaokrąglony 50"/>
            <p:cNvSpPr/>
            <p:nvPr/>
          </p:nvSpPr>
          <p:spPr bwMode="auto">
            <a:xfrm>
              <a:off x="4144257" y="3580217"/>
              <a:ext cx="1776960" cy="28752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solidFill>
                  <a:schemeClr val="tx1"/>
                </a:solidFill>
              </a:endParaRPr>
            </a:p>
          </p:txBody>
        </p:sp>
        <p:sp>
          <p:nvSpPr>
            <p:cNvPr id="52" name="pole tekstowe 291"/>
            <p:cNvSpPr txBox="1">
              <a:spLocks noChangeArrowheads="1"/>
            </p:cNvSpPr>
            <p:nvPr/>
          </p:nvSpPr>
          <p:spPr bwMode="auto">
            <a:xfrm>
              <a:off x="4161536" y="3606140"/>
              <a:ext cx="1687680" cy="261600"/>
            </a:xfrm>
            <a:prstGeom prst="rect">
              <a:avLst/>
            </a:prstGeom>
            <a:noFill/>
            <a:ln w="9525">
              <a:noFill/>
              <a:miter lim="800000"/>
              <a:headEnd/>
              <a:tailEnd/>
            </a:ln>
          </p:spPr>
          <p:txBody>
            <a:bodyPr lIns="91430" tIns="45715" rIns="91430" bIns="45715">
              <a:spAutoFit/>
            </a:bodyPr>
            <a:lstStyle/>
            <a:p>
              <a:pPr algn="ctr"/>
              <a:r>
                <a:rPr lang="pl-PL" sz="1100" smtClean="0">
                  <a:solidFill>
                    <a:schemeClr val="tx1"/>
                  </a:solidFill>
                  <a:latin typeface="Calibri" pitchFamily="34" charset="0"/>
                </a:rPr>
                <a:t>Cloud Facade</a:t>
              </a:r>
              <a:endParaRPr lang="en-US" sz="1100">
                <a:solidFill>
                  <a:schemeClr val="tx1"/>
                </a:solidFill>
                <a:latin typeface="Calibri" pitchFamily="34" charset="0"/>
              </a:endParaRPr>
            </a:p>
          </p:txBody>
        </p:sp>
        <p:sp>
          <p:nvSpPr>
            <p:cNvPr id="53" name="Prostokąt zaokrąglony 52"/>
            <p:cNvSpPr/>
            <p:nvPr/>
          </p:nvSpPr>
          <p:spPr bwMode="auto">
            <a:xfrm>
              <a:off x="4161537" y="3980267"/>
              <a:ext cx="1759680" cy="785843"/>
            </a:xfrm>
            <a:prstGeom prst="roundRect">
              <a:avLst>
                <a:gd name="adj" fmla="val 4745"/>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a:defRPr/>
              </a:pPr>
              <a:endParaRPr lang="en-US" dirty="0">
                <a:solidFill>
                  <a:schemeClr val="tx1"/>
                </a:solidFill>
              </a:endParaRPr>
            </a:p>
          </p:txBody>
        </p:sp>
        <p:sp>
          <p:nvSpPr>
            <p:cNvPr id="54" name="pole tekstowe 291"/>
            <p:cNvSpPr txBox="1">
              <a:spLocks noChangeArrowheads="1"/>
            </p:cNvSpPr>
            <p:nvPr/>
          </p:nvSpPr>
          <p:spPr bwMode="auto">
            <a:xfrm>
              <a:off x="3973989" y="3996680"/>
              <a:ext cx="2109842" cy="769431"/>
            </a:xfrm>
            <a:prstGeom prst="rect">
              <a:avLst/>
            </a:prstGeom>
            <a:noFill/>
            <a:ln w="9525">
              <a:noFill/>
              <a:miter lim="800000"/>
              <a:headEnd/>
              <a:tailEnd/>
            </a:ln>
          </p:spPr>
          <p:txBody>
            <a:bodyPr wrap="square" lIns="91430" tIns="45715" rIns="91430" bIns="45715">
              <a:spAutoFit/>
            </a:bodyPr>
            <a:lstStyle/>
            <a:p>
              <a:pPr algn="ctr"/>
              <a:r>
                <a:rPr lang="pl-PL" sz="1100" smtClean="0">
                  <a:solidFill>
                    <a:schemeClr val="tx1"/>
                  </a:solidFill>
                  <a:latin typeface="Calibri" pitchFamily="34" charset="0"/>
                </a:rPr>
                <a:t>Atmosphere Management</a:t>
              </a:r>
            </a:p>
            <a:p>
              <a:pPr algn="ctr"/>
              <a:r>
                <a:rPr lang="pl-PL" sz="1100" smtClean="0">
                  <a:solidFill>
                    <a:schemeClr val="tx1"/>
                  </a:solidFill>
                  <a:latin typeface="Calibri" pitchFamily="34" charset="0"/>
                </a:rPr>
                <a:t>Service</a:t>
              </a:r>
            </a:p>
            <a:p>
              <a:pPr algn="ctr"/>
              <a:r>
                <a:rPr lang="pl-PL" sz="1100" smtClean="0">
                  <a:solidFill>
                    <a:schemeClr val="tx1"/>
                  </a:solidFill>
                  <a:latin typeface="Calibri" pitchFamily="34" charset="0"/>
                </a:rPr>
                <a:t>(Launches server and automatically scales workers)</a:t>
              </a:r>
              <a:endParaRPr lang="en-US" sz="1100">
                <a:solidFill>
                  <a:schemeClr val="tx1"/>
                </a:solidFill>
                <a:latin typeface="Calibri" pitchFamily="34" charset="0"/>
              </a:endParaRPr>
            </a:p>
          </p:txBody>
        </p:sp>
        <p:sp>
          <p:nvSpPr>
            <p:cNvPr id="55" name="Prostokąt zaokrąglony 54"/>
            <p:cNvSpPr/>
            <p:nvPr/>
          </p:nvSpPr>
          <p:spPr bwMode="auto">
            <a:xfrm>
              <a:off x="3995936" y="3364195"/>
              <a:ext cx="2069280" cy="1504965"/>
            </a:xfrm>
            <a:prstGeom prst="roundRect">
              <a:avLst>
                <a:gd name="adj" fmla="val 6222"/>
              </a:avLst>
            </a:prstGeom>
            <a:no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a:defRPr/>
              </a:pPr>
              <a:endParaRPr lang="en-US" dirty="0">
                <a:solidFill>
                  <a:schemeClr val="tx1"/>
                </a:solidFill>
              </a:endParaRPr>
            </a:p>
          </p:txBody>
        </p:sp>
        <p:grpSp>
          <p:nvGrpSpPr>
            <p:cNvPr id="11" name="Grupa 289"/>
            <p:cNvGrpSpPr>
              <a:grpSpLocks/>
            </p:cNvGrpSpPr>
            <p:nvPr/>
          </p:nvGrpSpPr>
          <p:grpSpPr bwMode="auto">
            <a:xfrm>
              <a:off x="4116695" y="3220179"/>
              <a:ext cx="1197182" cy="276509"/>
              <a:chOff x="1715269" y="1835620"/>
              <a:chExt cx="1705752" cy="305238"/>
            </a:xfrm>
          </p:grpSpPr>
          <p:sp>
            <p:nvSpPr>
              <p:cNvPr id="57" name="Prostokąt zaokrąglony 56"/>
              <p:cNvSpPr/>
              <p:nvPr/>
            </p:nvSpPr>
            <p:spPr bwMode="auto">
              <a:xfrm>
                <a:off x="1715270" y="1835620"/>
                <a:ext cx="1271711" cy="30523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58" name="pole tekstowe 291"/>
              <p:cNvSpPr txBox="1">
                <a:spLocks noChangeArrowheads="1"/>
              </p:cNvSpPr>
              <p:nvPr/>
            </p:nvSpPr>
            <p:spPr bwMode="auto">
              <a:xfrm>
                <a:off x="1715269" y="1835620"/>
                <a:ext cx="1705752" cy="288791"/>
              </a:xfrm>
              <a:prstGeom prst="rect">
                <a:avLst/>
              </a:prstGeom>
              <a:noFill/>
              <a:ln w="9525">
                <a:noFill/>
                <a:miter lim="800000"/>
                <a:headEnd/>
                <a:tailEnd/>
              </a:ln>
            </p:spPr>
            <p:txBody>
              <a:bodyPr>
                <a:spAutoFit/>
              </a:bodyPr>
              <a:lstStyle/>
              <a:p>
                <a:r>
                  <a:rPr lang="pl-PL" sz="1100" smtClean="0">
                    <a:solidFill>
                      <a:schemeClr val="tx1"/>
                    </a:solidFill>
                    <a:latin typeface="Calibri" pitchFamily="34" charset="0"/>
                  </a:rPr>
                  <a:t>Atmosphere</a:t>
                </a:r>
                <a:endParaRPr lang="en-US" sz="1100">
                  <a:solidFill>
                    <a:schemeClr val="tx1"/>
                  </a:solidFill>
                  <a:latin typeface="Calibri" pitchFamily="34" charset="0"/>
                </a:endParaRPr>
              </a:p>
            </p:txBody>
          </p:sp>
        </p:grpSp>
      </p:grpSp>
      <p:cxnSp>
        <p:nvCxnSpPr>
          <p:cNvPr id="81" name="Łącznik prosty 80"/>
          <p:cNvCxnSpPr/>
          <p:nvPr/>
        </p:nvCxnSpPr>
        <p:spPr>
          <a:xfrm>
            <a:off x="6453780" y="4437112"/>
            <a:ext cx="522046" cy="0"/>
          </a:xfrm>
          <a:prstGeom prst="line">
            <a:avLst/>
          </a:prstGeom>
          <a:ln>
            <a:solidFill>
              <a:srgbClr val="385D8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Łącznik prosty 83"/>
          <p:cNvCxnSpPr/>
          <p:nvPr/>
        </p:nvCxnSpPr>
        <p:spPr>
          <a:xfrm>
            <a:off x="8374739" y="4774495"/>
            <a:ext cx="0" cy="742738"/>
          </a:xfrm>
          <a:prstGeom prst="line">
            <a:avLst/>
          </a:prstGeom>
          <a:ln>
            <a:solidFill>
              <a:srgbClr val="385D8A"/>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Łącznik prosty 85"/>
          <p:cNvCxnSpPr/>
          <p:nvPr/>
        </p:nvCxnSpPr>
        <p:spPr>
          <a:xfrm>
            <a:off x="8568444" y="3293367"/>
            <a:ext cx="0" cy="295234"/>
          </a:xfrm>
          <a:prstGeom prst="line">
            <a:avLst/>
          </a:prstGeom>
          <a:ln>
            <a:solidFill>
              <a:srgbClr val="385D8A"/>
            </a:solidFill>
          </a:ln>
        </p:spPr>
        <p:style>
          <a:lnRef idx="1">
            <a:schemeClr val="accent1"/>
          </a:lnRef>
          <a:fillRef idx="0">
            <a:schemeClr val="accent1"/>
          </a:fillRef>
          <a:effectRef idx="0">
            <a:schemeClr val="accent1"/>
          </a:effectRef>
          <a:fontRef idx="minor">
            <a:schemeClr val="tx1"/>
          </a:fontRef>
        </p:style>
      </p:cxnSp>
      <p:sp>
        <p:nvSpPr>
          <p:cNvPr id="87" name="Elipsa 86"/>
          <p:cNvSpPr/>
          <p:nvPr/>
        </p:nvSpPr>
        <p:spPr>
          <a:xfrm>
            <a:off x="8532440" y="3221359"/>
            <a:ext cx="72008" cy="72009"/>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upa 191"/>
          <p:cNvGrpSpPr/>
          <p:nvPr/>
        </p:nvGrpSpPr>
        <p:grpSpPr>
          <a:xfrm>
            <a:off x="8225456" y="1700808"/>
            <a:ext cx="652320" cy="779416"/>
            <a:chOff x="1564306" y="2093513"/>
            <a:chExt cx="652320" cy="779416"/>
          </a:xfrm>
        </p:grpSpPr>
        <p:sp>
          <p:nvSpPr>
            <p:cNvPr id="91" name="Prostokąt zaokrąglony 90"/>
            <p:cNvSpPr/>
            <p:nvPr/>
          </p:nvSpPr>
          <p:spPr bwMode="auto">
            <a:xfrm>
              <a:off x="1564306" y="2093513"/>
              <a:ext cx="5932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2" name="pole tekstowe 194"/>
            <p:cNvSpPr txBox="1">
              <a:spLocks noChangeArrowheads="1"/>
            </p:cNvSpPr>
            <p:nvPr/>
          </p:nvSpPr>
          <p:spPr bwMode="auto">
            <a:xfrm>
              <a:off x="1564770" y="2626708"/>
              <a:ext cx="651856" cy="246221"/>
            </a:xfrm>
            <a:prstGeom prst="rect">
              <a:avLst/>
            </a:prstGeom>
            <a:noFill/>
            <a:ln w="9525">
              <a:noFill/>
              <a:miter lim="800000"/>
              <a:headEnd/>
              <a:tailEnd/>
            </a:ln>
          </p:spPr>
          <p:txBody>
            <a:bodyPr>
              <a:spAutoFit/>
            </a:bodyPr>
            <a:lstStyle/>
            <a:p>
              <a:pPr algn="ctr"/>
              <a:r>
                <a:rPr lang="pl-PL" sz="1000">
                  <a:solidFill>
                    <a:schemeClr val="tx1"/>
                  </a:solidFill>
                  <a:latin typeface="Calibri" pitchFamily="34" charset="0"/>
                </a:rPr>
                <a:t>Scientist</a:t>
              </a:r>
            </a:p>
          </p:txBody>
        </p:sp>
        <p:pic>
          <p:nvPicPr>
            <p:cNvPr id="93" name="Obraz 200" descr="admin.png"/>
            <p:cNvPicPr>
              <a:picLocks noChangeAspect="1"/>
            </p:cNvPicPr>
            <p:nvPr/>
          </p:nvPicPr>
          <p:blipFill>
            <a:blip r:embed="rId3" cstate="print"/>
            <a:srcRect/>
            <a:stretch>
              <a:fillRect/>
            </a:stretch>
          </p:blipFill>
          <p:spPr bwMode="auto">
            <a:xfrm>
              <a:off x="1707933" y="2171020"/>
              <a:ext cx="356632" cy="457240"/>
            </a:xfrm>
            <a:prstGeom prst="rect">
              <a:avLst/>
            </a:prstGeom>
            <a:noFill/>
            <a:ln w="9525">
              <a:noFill/>
              <a:miter lim="800000"/>
              <a:headEnd/>
              <a:tailEnd/>
            </a:ln>
          </p:spPr>
        </p:pic>
      </p:grpSp>
      <p:grpSp>
        <p:nvGrpSpPr>
          <p:cNvPr id="21" name="Grupa 203"/>
          <p:cNvGrpSpPr/>
          <p:nvPr/>
        </p:nvGrpSpPr>
        <p:grpSpPr>
          <a:xfrm>
            <a:off x="7884368" y="2480224"/>
            <a:ext cx="1296144" cy="549642"/>
            <a:chOff x="745805" y="2271152"/>
            <a:chExt cx="1296144" cy="549642"/>
          </a:xfrm>
        </p:grpSpPr>
        <p:pic>
          <p:nvPicPr>
            <p:cNvPr id="95" name="Obraz 94" descr="terminal.png"/>
            <p:cNvPicPr>
              <a:picLocks noChangeAspect="1"/>
            </p:cNvPicPr>
            <p:nvPr/>
          </p:nvPicPr>
          <p:blipFill>
            <a:blip r:embed="rId4" cstate="print"/>
            <a:stretch>
              <a:fillRect/>
            </a:stretch>
          </p:blipFill>
          <p:spPr>
            <a:xfrm>
              <a:off x="1210997" y="2271152"/>
              <a:ext cx="365760" cy="365760"/>
            </a:xfrm>
            <a:prstGeom prst="rect">
              <a:avLst/>
            </a:prstGeom>
          </p:spPr>
        </p:pic>
        <p:sp>
          <p:nvSpPr>
            <p:cNvPr id="96" name="pole tekstowe 291"/>
            <p:cNvSpPr txBox="1">
              <a:spLocks noChangeArrowheads="1"/>
            </p:cNvSpPr>
            <p:nvPr/>
          </p:nvSpPr>
          <p:spPr bwMode="auto">
            <a:xfrm>
              <a:off x="745805" y="2559184"/>
              <a:ext cx="1296144" cy="261610"/>
            </a:xfrm>
            <a:prstGeom prst="rect">
              <a:avLst/>
            </a:prstGeom>
            <a:noFill/>
            <a:ln w="9525">
              <a:noFill/>
              <a:miter lim="800000"/>
              <a:headEnd/>
              <a:tailEnd/>
            </a:ln>
          </p:spPr>
          <p:txBody>
            <a:bodyPr wrap="square">
              <a:spAutoFit/>
            </a:bodyPr>
            <a:lstStyle/>
            <a:p>
              <a:pPr algn="ctr"/>
              <a:r>
                <a:rPr lang="pl-PL" sz="1100" smtClean="0">
                  <a:solidFill>
                    <a:schemeClr val="tx1"/>
                  </a:solidFill>
                  <a:latin typeface="Calibri" pitchFamily="34" charset="0"/>
                </a:rPr>
                <a:t>Launcher script</a:t>
              </a:r>
              <a:endParaRPr lang="en-US" sz="1100">
                <a:solidFill>
                  <a:schemeClr val="tx1"/>
                </a:solidFill>
                <a:latin typeface="Calibri" pitchFamily="34" charset="0"/>
              </a:endParaRPr>
            </a:p>
          </p:txBody>
        </p:sp>
      </p:grpSp>
      <p:cxnSp>
        <p:nvCxnSpPr>
          <p:cNvPr id="97" name="Łącznik prosty 96"/>
          <p:cNvCxnSpPr/>
          <p:nvPr/>
        </p:nvCxnSpPr>
        <p:spPr>
          <a:xfrm>
            <a:off x="8573968" y="2998134"/>
            <a:ext cx="0" cy="142834"/>
          </a:xfrm>
          <a:prstGeom prst="line">
            <a:avLst/>
          </a:prstGeom>
          <a:ln>
            <a:solidFill>
              <a:srgbClr val="385D8A"/>
            </a:solidFill>
            <a:tailEnd type="triangle"/>
          </a:ln>
        </p:spPr>
        <p:style>
          <a:lnRef idx="1">
            <a:schemeClr val="accent1"/>
          </a:lnRef>
          <a:fillRef idx="0">
            <a:schemeClr val="accent1"/>
          </a:fillRef>
          <a:effectRef idx="0">
            <a:schemeClr val="accent1"/>
          </a:effectRef>
          <a:fontRef idx="minor">
            <a:schemeClr val="tx1"/>
          </a:fontRef>
        </p:style>
      </p:cxnSp>
      <p:sp>
        <p:nvSpPr>
          <p:cNvPr id="100" name="pole tekstowe 291"/>
          <p:cNvSpPr txBox="1">
            <a:spLocks noChangeArrowheads="1"/>
          </p:cNvSpPr>
          <p:nvPr/>
        </p:nvSpPr>
        <p:spPr bwMode="auto">
          <a:xfrm>
            <a:off x="7609641" y="3152458"/>
            <a:ext cx="1296144" cy="215444"/>
          </a:xfrm>
          <a:prstGeom prst="rect">
            <a:avLst/>
          </a:prstGeom>
          <a:noFill/>
          <a:ln w="9525">
            <a:noFill/>
            <a:miter lim="800000"/>
            <a:headEnd/>
            <a:tailEnd/>
          </a:ln>
        </p:spPr>
        <p:txBody>
          <a:bodyPr wrap="square">
            <a:spAutoFit/>
          </a:bodyPr>
          <a:lstStyle/>
          <a:p>
            <a:pPr algn="ctr"/>
            <a:r>
              <a:rPr lang="pl-PL" sz="800" smtClean="0">
                <a:solidFill>
                  <a:schemeClr val="tx1"/>
                </a:solidFill>
                <a:latin typeface="Calibri" pitchFamily="34" charset="0"/>
              </a:rPr>
              <a:t>Secure API</a:t>
            </a:r>
            <a:endParaRPr lang="en-US" sz="800">
              <a:solidFill>
                <a:schemeClr val="tx1"/>
              </a:solidFill>
              <a:latin typeface="Calibri" pitchFamily="34" charset="0"/>
            </a:endParaRPr>
          </a:p>
        </p:txBody>
      </p:sp>
      <p:sp>
        <p:nvSpPr>
          <p:cNvPr id="101" name="pole tekstowe 100"/>
          <p:cNvSpPr txBox="1"/>
          <p:nvPr/>
        </p:nvSpPr>
        <p:spPr>
          <a:xfrm>
            <a:off x="108639" y="1181070"/>
            <a:ext cx="8349561" cy="1815882"/>
          </a:xfrm>
          <a:prstGeom prst="rect">
            <a:avLst/>
          </a:prstGeom>
          <a:noFill/>
        </p:spPr>
        <p:txBody>
          <a:bodyPr wrap="square" rtlCol="0">
            <a:spAutoFit/>
          </a:bodyPr>
          <a:lstStyle/>
          <a:p>
            <a:r>
              <a:rPr lang="pl-PL" sz="1600" b="1" dirty="0" smtClean="0">
                <a:solidFill>
                  <a:schemeClr val="tx1"/>
                </a:solidFill>
              </a:rPr>
              <a:t>Problem: </a:t>
            </a:r>
            <a:r>
              <a:rPr lang="pl-PL" sz="1600" dirty="0" smtClean="0">
                <a:solidFill>
                  <a:schemeClr val="tx1"/>
                </a:solidFill>
              </a:rPr>
              <a:t> </a:t>
            </a:r>
            <a:r>
              <a:rPr lang="pl-PL" sz="1600" dirty="0" err="1" smtClean="0">
                <a:solidFill>
                  <a:schemeClr val="tx1"/>
                </a:solidFill>
              </a:rPr>
              <a:t>Cardiovascular</a:t>
            </a:r>
            <a:r>
              <a:rPr lang="pl-PL" sz="1600" dirty="0" smtClean="0">
                <a:solidFill>
                  <a:schemeClr val="tx1"/>
                </a:solidFill>
              </a:rPr>
              <a:t> </a:t>
            </a:r>
            <a:r>
              <a:rPr lang="pl-PL" sz="1600" dirty="0" err="1" smtClean="0">
                <a:solidFill>
                  <a:schemeClr val="tx1"/>
                </a:solidFill>
              </a:rPr>
              <a:t>sensitivity</a:t>
            </a:r>
            <a:r>
              <a:rPr lang="pl-PL" sz="1600" dirty="0" smtClean="0">
                <a:solidFill>
                  <a:schemeClr val="tx1"/>
                </a:solidFill>
              </a:rPr>
              <a:t> </a:t>
            </a:r>
            <a:r>
              <a:rPr lang="pl-PL" sz="1600" dirty="0" err="1" smtClean="0">
                <a:solidFill>
                  <a:schemeClr val="tx1"/>
                </a:solidFill>
              </a:rPr>
              <a:t>study</a:t>
            </a:r>
            <a:r>
              <a:rPr lang="pl-PL" sz="1600" dirty="0" smtClean="0">
                <a:solidFill>
                  <a:schemeClr val="tx1"/>
                </a:solidFill>
              </a:rPr>
              <a:t>: </a:t>
            </a:r>
            <a:r>
              <a:rPr lang="en-US" sz="1600" dirty="0" smtClean="0">
                <a:solidFill>
                  <a:schemeClr val="tx1"/>
                </a:solidFill>
              </a:rPr>
              <a:t> 164 input parameters (e.</a:t>
            </a:r>
            <a:r>
              <a:rPr lang="pl-PL" sz="1600" dirty="0" smtClean="0">
                <a:solidFill>
                  <a:schemeClr val="tx1"/>
                </a:solidFill>
              </a:rPr>
              <a:t>g.</a:t>
            </a:r>
            <a:r>
              <a:rPr lang="en-US" sz="1600" dirty="0" smtClean="0">
                <a:solidFill>
                  <a:schemeClr val="tx1"/>
                </a:solidFill>
              </a:rPr>
              <a:t> vessel diameter and length)</a:t>
            </a:r>
          </a:p>
          <a:p>
            <a:pPr marL="177800" indent="-177800">
              <a:buFont typeface="Arial" pitchFamily="34" charset="0"/>
              <a:buChar char="•"/>
            </a:pPr>
            <a:r>
              <a:rPr lang="pl-PL" sz="1600" dirty="0" smtClean="0">
                <a:solidFill>
                  <a:schemeClr val="tx1"/>
                </a:solidFill>
              </a:rPr>
              <a:t>First </a:t>
            </a:r>
            <a:r>
              <a:rPr lang="pl-PL" sz="1600" dirty="0" err="1" smtClean="0">
                <a:solidFill>
                  <a:schemeClr val="tx1"/>
                </a:solidFill>
              </a:rPr>
              <a:t>analysis</a:t>
            </a:r>
            <a:r>
              <a:rPr lang="pl-PL" sz="1600" dirty="0" smtClean="0">
                <a:solidFill>
                  <a:schemeClr val="tx1"/>
                </a:solidFill>
              </a:rPr>
              <a:t>: </a:t>
            </a:r>
            <a:r>
              <a:rPr lang="en-US" sz="1600" dirty="0" smtClean="0">
                <a:solidFill>
                  <a:schemeClr val="tx1"/>
                </a:solidFill>
              </a:rPr>
              <a:t>1</a:t>
            </a:r>
            <a:r>
              <a:rPr lang="pl-PL" sz="1600" dirty="0" smtClean="0">
                <a:solidFill>
                  <a:schemeClr val="tx1"/>
                </a:solidFill>
              </a:rPr>
              <a:t>,</a:t>
            </a:r>
            <a:r>
              <a:rPr lang="en-US" sz="1600" dirty="0" smtClean="0">
                <a:solidFill>
                  <a:schemeClr val="tx1"/>
                </a:solidFill>
              </a:rPr>
              <a:t>494</a:t>
            </a:r>
            <a:r>
              <a:rPr lang="pl-PL" sz="1600" dirty="0" smtClean="0">
                <a:solidFill>
                  <a:schemeClr val="tx1"/>
                </a:solidFill>
              </a:rPr>
              <a:t>,</a:t>
            </a:r>
            <a:r>
              <a:rPr lang="en-US" sz="1600" dirty="0" smtClean="0">
                <a:solidFill>
                  <a:schemeClr val="tx1"/>
                </a:solidFill>
              </a:rPr>
              <a:t>000 Monte Carlo runs </a:t>
            </a:r>
            <a:r>
              <a:rPr lang="pl-PL" sz="1600" dirty="0" smtClean="0">
                <a:solidFill>
                  <a:schemeClr val="tx1"/>
                </a:solidFill>
              </a:rPr>
              <a:t>(e</a:t>
            </a:r>
            <a:r>
              <a:rPr lang="en-US" sz="1600" dirty="0" err="1" smtClean="0">
                <a:solidFill>
                  <a:schemeClr val="tx1"/>
                </a:solidFill>
              </a:rPr>
              <a:t>xpected</a:t>
            </a:r>
            <a:r>
              <a:rPr lang="en-US" sz="1600" dirty="0" smtClean="0">
                <a:solidFill>
                  <a:schemeClr val="tx1"/>
                </a:solidFill>
              </a:rPr>
              <a:t> execution time</a:t>
            </a:r>
            <a:r>
              <a:rPr lang="pl-PL" sz="1600" dirty="0" smtClean="0">
                <a:solidFill>
                  <a:schemeClr val="tx1"/>
                </a:solidFill>
              </a:rPr>
              <a:t> on a PC:</a:t>
            </a:r>
            <a:r>
              <a:rPr lang="en-US" sz="1600" dirty="0" smtClean="0">
                <a:solidFill>
                  <a:schemeClr val="tx1"/>
                </a:solidFill>
              </a:rPr>
              <a:t> 14</a:t>
            </a:r>
            <a:r>
              <a:rPr lang="pl-PL" sz="1600" dirty="0" smtClean="0">
                <a:solidFill>
                  <a:schemeClr val="tx1"/>
                </a:solidFill>
              </a:rPr>
              <a:t>,</a:t>
            </a:r>
            <a:r>
              <a:rPr lang="en-US" sz="1600" dirty="0" smtClean="0">
                <a:solidFill>
                  <a:schemeClr val="tx1"/>
                </a:solidFill>
              </a:rPr>
              <a:t>525 hours) </a:t>
            </a:r>
          </a:p>
          <a:p>
            <a:pPr marL="177800" indent="-177800">
              <a:buFont typeface="Arial" pitchFamily="34" charset="0"/>
              <a:buChar char="•"/>
            </a:pPr>
            <a:r>
              <a:rPr lang="en-US" sz="1600" dirty="0" smtClean="0">
                <a:solidFill>
                  <a:schemeClr val="tx1"/>
                </a:solidFill>
              </a:rPr>
              <a:t>Second Analysis: 5</a:t>
            </a:r>
            <a:r>
              <a:rPr lang="pl-PL" sz="1600" dirty="0" smtClean="0">
                <a:solidFill>
                  <a:schemeClr val="tx1"/>
                </a:solidFill>
              </a:rPr>
              <a:t>,</a:t>
            </a:r>
            <a:r>
              <a:rPr lang="en-US" sz="1600" dirty="0" smtClean="0">
                <a:solidFill>
                  <a:schemeClr val="tx1"/>
                </a:solidFill>
              </a:rPr>
              <a:t>000 runs per model parameter for each patient dataset</a:t>
            </a:r>
            <a:r>
              <a:rPr lang="pl-PL" sz="1600" dirty="0" smtClean="0">
                <a:solidFill>
                  <a:schemeClr val="tx1"/>
                </a:solidFill>
              </a:rPr>
              <a:t>;</a:t>
            </a:r>
            <a:r>
              <a:rPr lang="en-US" sz="1600" dirty="0" smtClean="0">
                <a:solidFill>
                  <a:schemeClr val="tx1"/>
                </a:solidFill>
              </a:rPr>
              <a:t> </a:t>
            </a:r>
            <a:r>
              <a:rPr lang="pl-PL" sz="1600" dirty="0" err="1" smtClean="0">
                <a:solidFill>
                  <a:schemeClr val="tx1"/>
                </a:solidFill>
              </a:rPr>
              <a:t>requires</a:t>
            </a:r>
            <a:r>
              <a:rPr lang="pl-PL" sz="1600" dirty="0" smtClean="0">
                <a:solidFill>
                  <a:schemeClr val="tx1"/>
                </a:solidFill>
              </a:rPr>
              <a:t> </a:t>
            </a:r>
            <a:r>
              <a:rPr lang="en-US" sz="1600" dirty="0" smtClean="0">
                <a:solidFill>
                  <a:schemeClr val="tx1"/>
                </a:solidFill>
              </a:rPr>
              <a:t>another 830</a:t>
            </a:r>
            <a:r>
              <a:rPr lang="pl-PL" sz="1600" dirty="0" smtClean="0">
                <a:solidFill>
                  <a:schemeClr val="tx1"/>
                </a:solidFill>
              </a:rPr>
              <a:t>,</a:t>
            </a:r>
            <a:r>
              <a:rPr lang="en-US" sz="1600" dirty="0" smtClean="0">
                <a:solidFill>
                  <a:schemeClr val="tx1"/>
                </a:solidFill>
              </a:rPr>
              <a:t>000 Monte Carlo runs  per patient dataset</a:t>
            </a:r>
            <a:r>
              <a:rPr lang="pl-PL" sz="1600" dirty="0" smtClean="0">
                <a:solidFill>
                  <a:schemeClr val="tx1"/>
                </a:solidFill>
              </a:rPr>
              <a:t> f</a:t>
            </a:r>
            <a:r>
              <a:rPr lang="en-US" sz="1600" dirty="0" smtClean="0">
                <a:solidFill>
                  <a:schemeClr val="tx1"/>
                </a:solidFill>
              </a:rPr>
              <a:t>or a total of four additional patient datasets</a:t>
            </a:r>
            <a:r>
              <a:rPr lang="pl-PL" sz="1600" dirty="0" smtClean="0">
                <a:solidFill>
                  <a:schemeClr val="tx1"/>
                </a:solidFill>
              </a:rPr>
              <a:t> – </a:t>
            </a:r>
            <a:r>
              <a:rPr lang="en-US" sz="1600" dirty="0" smtClean="0">
                <a:solidFill>
                  <a:schemeClr val="tx1"/>
                </a:solidFill>
              </a:rPr>
              <a:t>this results in 32</a:t>
            </a:r>
            <a:r>
              <a:rPr lang="pl-PL" sz="1600" dirty="0" smtClean="0">
                <a:solidFill>
                  <a:schemeClr val="tx1"/>
                </a:solidFill>
              </a:rPr>
              <a:t>,</a:t>
            </a:r>
            <a:r>
              <a:rPr lang="en-US" sz="1600" dirty="0" smtClean="0">
                <a:solidFill>
                  <a:schemeClr val="tx1"/>
                </a:solidFill>
              </a:rPr>
              <a:t>280 hours of calculation time on one personal computer. </a:t>
            </a:r>
          </a:p>
          <a:p>
            <a:pPr marL="177800" indent="-177800">
              <a:buFont typeface="Arial" pitchFamily="34" charset="0"/>
              <a:buChar char="•"/>
            </a:pPr>
            <a:r>
              <a:rPr lang="pl-PL" sz="1600" dirty="0" smtClean="0">
                <a:solidFill>
                  <a:schemeClr val="tx1"/>
                </a:solidFill>
              </a:rPr>
              <a:t>Total: </a:t>
            </a:r>
            <a:r>
              <a:rPr lang="en-US" sz="1600" dirty="0" smtClean="0">
                <a:solidFill>
                  <a:schemeClr val="tx1"/>
                </a:solidFill>
              </a:rPr>
              <a:t>50</a:t>
            </a:r>
            <a:r>
              <a:rPr lang="pl-PL" sz="1600" dirty="0" smtClean="0">
                <a:solidFill>
                  <a:schemeClr val="tx1"/>
                </a:solidFill>
              </a:rPr>
              <a:t>,</a:t>
            </a:r>
            <a:r>
              <a:rPr lang="en-US" sz="1600" dirty="0" smtClean="0">
                <a:solidFill>
                  <a:schemeClr val="tx1"/>
                </a:solidFill>
              </a:rPr>
              <a:t>000 hours of calculation time </a:t>
            </a:r>
            <a:r>
              <a:rPr lang="pl-PL" sz="1600" dirty="0" smtClean="0">
                <a:solidFill>
                  <a:schemeClr val="tx1"/>
                </a:solidFill>
              </a:rPr>
              <a:t>on </a:t>
            </a:r>
            <a:r>
              <a:rPr lang="en-US" sz="1600" dirty="0" smtClean="0">
                <a:solidFill>
                  <a:schemeClr val="tx1"/>
                </a:solidFill>
              </a:rPr>
              <a:t>a </a:t>
            </a:r>
            <a:r>
              <a:rPr lang="pl-PL" sz="1600" dirty="0" smtClean="0">
                <a:solidFill>
                  <a:schemeClr val="tx1"/>
                </a:solidFill>
              </a:rPr>
              <a:t>single </a:t>
            </a:r>
            <a:r>
              <a:rPr lang="en-US" sz="1600" dirty="0" smtClean="0">
                <a:solidFill>
                  <a:schemeClr val="tx1"/>
                </a:solidFill>
              </a:rPr>
              <a:t>PC</a:t>
            </a:r>
            <a:r>
              <a:rPr lang="pl-PL" sz="1600" dirty="0" smtClean="0">
                <a:solidFill>
                  <a:schemeClr val="tx1"/>
                </a:solidFill>
              </a:rPr>
              <a:t>.</a:t>
            </a:r>
          </a:p>
          <a:p>
            <a:pPr marL="177800" indent="-177800">
              <a:buFont typeface="Arial" pitchFamily="34" charset="0"/>
              <a:buChar char="•"/>
            </a:pPr>
            <a:r>
              <a:rPr lang="pl-PL" sz="1600" dirty="0" smtClean="0">
                <a:solidFill>
                  <a:schemeClr val="tx1"/>
                </a:solidFill>
              </a:rPr>
              <a:t>Solution: </a:t>
            </a:r>
            <a:r>
              <a:rPr lang="pl-PL" sz="1600" dirty="0" err="1" smtClean="0">
                <a:solidFill>
                  <a:schemeClr val="tx1"/>
                </a:solidFill>
              </a:rPr>
              <a:t>Scale</a:t>
            </a:r>
            <a:r>
              <a:rPr lang="pl-PL" sz="1600" dirty="0" smtClean="0">
                <a:solidFill>
                  <a:schemeClr val="tx1"/>
                </a:solidFill>
              </a:rPr>
              <a:t> the </a:t>
            </a:r>
            <a:r>
              <a:rPr lang="pl-PL" sz="1600" dirty="0" err="1" smtClean="0">
                <a:solidFill>
                  <a:schemeClr val="tx1"/>
                </a:solidFill>
              </a:rPr>
              <a:t>application</a:t>
            </a:r>
            <a:r>
              <a:rPr lang="pl-PL" sz="1600" dirty="0" smtClean="0">
                <a:solidFill>
                  <a:schemeClr val="tx1"/>
                </a:solidFill>
              </a:rPr>
              <a:t> with </a:t>
            </a:r>
            <a:r>
              <a:rPr lang="pl-PL" sz="1600" dirty="0" err="1" smtClean="0">
                <a:solidFill>
                  <a:schemeClr val="tx1"/>
                </a:solidFill>
              </a:rPr>
              <a:t>cloud</a:t>
            </a:r>
            <a:r>
              <a:rPr lang="pl-PL" sz="1600" dirty="0" smtClean="0">
                <a:solidFill>
                  <a:schemeClr val="tx1"/>
                </a:solidFill>
              </a:rPr>
              <a:t> </a:t>
            </a:r>
            <a:r>
              <a:rPr lang="pl-PL" sz="1600" dirty="0" err="1" smtClean="0">
                <a:solidFill>
                  <a:schemeClr val="tx1"/>
                </a:solidFill>
              </a:rPr>
              <a:t>resources</a:t>
            </a:r>
            <a:r>
              <a:rPr lang="pl-PL" sz="1600" dirty="0" smtClean="0">
                <a:solidFill>
                  <a:schemeClr val="tx1"/>
                </a:solidFill>
              </a:rPr>
              <a:t>.</a:t>
            </a:r>
            <a:endParaRPr lang="en-US" sz="1600" dirty="0">
              <a:solidFill>
                <a:schemeClr val="tx1"/>
              </a:solidFill>
            </a:endParaRPr>
          </a:p>
        </p:txBody>
      </p:sp>
      <p:sp>
        <p:nvSpPr>
          <p:cNvPr id="102" name="pole tekstowe 101"/>
          <p:cNvSpPr txBox="1"/>
          <p:nvPr/>
        </p:nvSpPr>
        <p:spPr>
          <a:xfrm>
            <a:off x="108639" y="3068960"/>
            <a:ext cx="4230018" cy="2308324"/>
          </a:xfrm>
          <a:prstGeom prst="rect">
            <a:avLst/>
          </a:prstGeom>
          <a:noFill/>
        </p:spPr>
        <p:txBody>
          <a:bodyPr wrap="square" rtlCol="0">
            <a:spAutoFit/>
          </a:bodyPr>
          <a:lstStyle/>
          <a:p>
            <a:r>
              <a:rPr lang="en-US" sz="1600" b="1" dirty="0" smtClean="0">
                <a:solidFill>
                  <a:schemeClr val="tx1"/>
                </a:solidFill>
              </a:rPr>
              <a:t>VPH-Share implementation:</a:t>
            </a:r>
          </a:p>
          <a:p>
            <a:pPr marL="177800" indent="-177800">
              <a:buFont typeface="Arial" pitchFamily="34" charset="0"/>
              <a:buChar char="•"/>
            </a:pPr>
            <a:r>
              <a:rPr lang="pl-PL" sz="1600" dirty="0" smtClean="0">
                <a:solidFill>
                  <a:schemeClr val="tx1"/>
                </a:solidFill>
              </a:rPr>
              <a:t>S</a:t>
            </a:r>
            <a:r>
              <a:rPr lang="en-US" sz="1600" dirty="0" err="1" smtClean="0">
                <a:solidFill>
                  <a:schemeClr val="tx1"/>
                </a:solidFill>
              </a:rPr>
              <a:t>calable</a:t>
            </a:r>
            <a:r>
              <a:rPr lang="en-US" sz="1600" dirty="0" smtClean="0">
                <a:solidFill>
                  <a:schemeClr val="tx1"/>
                </a:solidFill>
              </a:rPr>
              <a:t> workflow deployed </a:t>
            </a:r>
            <a:r>
              <a:rPr lang="pl-PL" sz="1600" dirty="0" err="1" smtClean="0">
                <a:solidFill>
                  <a:schemeClr val="tx1"/>
                </a:solidFill>
              </a:rPr>
              <a:t>entirely</a:t>
            </a:r>
            <a:r>
              <a:rPr lang="pl-PL" sz="1600" dirty="0" smtClean="0">
                <a:solidFill>
                  <a:schemeClr val="tx1"/>
                </a:solidFill>
              </a:rPr>
              <a:t> </a:t>
            </a:r>
            <a:r>
              <a:rPr lang="en-US" sz="1600" dirty="0" smtClean="0">
                <a:solidFill>
                  <a:schemeClr val="tx1"/>
                </a:solidFill>
              </a:rPr>
              <a:t>using VPH-Share tools and services</a:t>
            </a:r>
            <a:r>
              <a:rPr lang="pl-PL" sz="1600" dirty="0" smtClean="0">
                <a:solidFill>
                  <a:schemeClr val="tx1"/>
                </a:solidFill>
              </a:rPr>
              <a:t>.</a:t>
            </a:r>
            <a:endParaRPr lang="en-US" sz="1600" dirty="0" smtClean="0">
              <a:solidFill>
                <a:schemeClr val="tx1"/>
              </a:solidFill>
            </a:endParaRPr>
          </a:p>
          <a:p>
            <a:pPr marL="177800" indent="-177800">
              <a:buFont typeface="Arial" pitchFamily="34" charset="0"/>
              <a:buChar char="•"/>
            </a:pPr>
            <a:r>
              <a:rPr lang="en-US" sz="1600" dirty="0" smtClean="0">
                <a:solidFill>
                  <a:schemeClr val="tx1"/>
                </a:solidFill>
              </a:rPr>
              <a:t>Consists of a </a:t>
            </a:r>
            <a:r>
              <a:rPr lang="en-US" sz="1600" dirty="0" err="1" smtClean="0">
                <a:solidFill>
                  <a:schemeClr val="tx1"/>
                </a:solidFill>
              </a:rPr>
              <a:t>RabbitMQ</a:t>
            </a:r>
            <a:r>
              <a:rPr lang="en-US" sz="1600" dirty="0" smtClean="0">
                <a:solidFill>
                  <a:schemeClr val="tx1"/>
                </a:solidFill>
              </a:rPr>
              <a:t> server and a number of clients processing computational tasks in parallel</a:t>
            </a:r>
            <a:r>
              <a:rPr lang="pl-PL" sz="1600" dirty="0" smtClean="0">
                <a:solidFill>
                  <a:schemeClr val="tx1"/>
                </a:solidFill>
              </a:rPr>
              <a:t>, </a:t>
            </a:r>
            <a:r>
              <a:rPr lang="pl-PL" sz="1600" dirty="0" err="1" smtClean="0">
                <a:solidFill>
                  <a:schemeClr val="tx1"/>
                </a:solidFill>
              </a:rPr>
              <a:t>each</a:t>
            </a:r>
            <a:r>
              <a:rPr lang="pl-PL" sz="1600" dirty="0" smtClean="0">
                <a:solidFill>
                  <a:schemeClr val="tx1"/>
                </a:solidFill>
              </a:rPr>
              <a:t> </a:t>
            </a:r>
            <a:r>
              <a:rPr lang="pl-PL" sz="1600" dirty="0" err="1" smtClean="0">
                <a:solidFill>
                  <a:schemeClr val="tx1"/>
                </a:solidFill>
              </a:rPr>
              <a:t>registered</a:t>
            </a:r>
            <a:r>
              <a:rPr lang="pl-PL" sz="1600" dirty="0" smtClean="0">
                <a:solidFill>
                  <a:schemeClr val="tx1"/>
                </a:solidFill>
              </a:rPr>
              <a:t> as a service.</a:t>
            </a:r>
            <a:endParaRPr lang="en-US" sz="1600" dirty="0" smtClean="0">
              <a:solidFill>
                <a:schemeClr val="tx1"/>
              </a:solidFill>
            </a:endParaRPr>
          </a:p>
          <a:p>
            <a:pPr marL="177800" indent="-177800">
              <a:buFont typeface="Arial" pitchFamily="34" charset="0"/>
              <a:buChar char="•"/>
            </a:pPr>
            <a:r>
              <a:rPr lang="en-US" sz="1600" dirty="0" smtClean="0">
                <a:solidFill>
                  <a:schemeClr val="tx1"/>
                </a:solidFill>
              </a:rPr>
              <a:t>The server and client </a:t>
            </a:r>
            <a:r>
              <a:rPr lang="pl-PL" sz="1600" dirty="0" smtClean="0">
                <a:solidFill>
                  <a:schemeClr val="tx1"/>
                </a:solidFill>
              </a:rPr>
              <a:t>s</a:t>
            </a:r>
            <a:r>
              <a:rPr lang="en-US" sz="1600" dirty="0" err="1" smtClean="0">
                <a:solidFill>
                  <a:schemeClr val="tx1"/>
                </a:solidFill>
              </a:rPr>
              <a:t>ervices</a:t>
            </a:r>
            <a:r>
              <a:rPr lang="en-US" sz="1600" dirty="0" smtClean="0">
                <a:solidFill>
                  <a:schemeClr val="tx1"/>
                </a:solidFill>
              </a:rPr>
              <a:t> are launched by a script which communicates directly withe the Cloud Facade API</a:t>
            </a:r>
            <a:r>
              <a:rPr lang="pl-PL" sz="1600" dirty="0" smtClean="0">
                <a:solidFill>
                  <a:schemeClr val="tx1"/>
                </a:solidFill>
              </a:rPr>
              <a:t>.</a:t>
            </a:r>
            <a:endParaRPr lang="en-US" sz="1600" dirty="0" smtClean="0">
              <a:solidFill>
                <a:schemeClr val="tx1"/>
              </a:solidFill>
            </a:endParaRPr>
          </a:p>
        </p:txBody>
      </p:sp>
      <p:sp>
        <p:nvSpPr>
          <p:cNvPr id="56" name="Title 1"/>
          <p:cNvSpPr txBox="1">
            <a:spLocks/>
          </p:cNvSpPr>
          <p:nvPr/>
        </p:nvSpPr>
        <p:spPr>
          <a:xfrm>
            <a:off x="611560" y="150813"/>
            <a:ext cx="6153150" cy="685800"/>
          </a:xfrm>
          <a:prstGeom prst="rect">
            <a:avLst/>
          </a:prstGeom>
        </p:spPr>
        <p:txBody>
          <a:bodyPr anchor="ctr"/>
          <a:lstStyle/>
          <a:p>
            <a:pPr defTabSz="914400" eaLnBrk="1" fontAlgn="auto" hangingPunct="1">
              <a:spcAft>
                <a:spcPts val="0"/>
              </a:spcAft>
              <a:defRPr/>
            </a:pPr>
            <a:r>
              <a:rPr lang="en-US" sz="2800" dirty="0" smtClean="0">
                <a:latin typeface="+mj-lt"/>
                <a:ea typeface="+mj-ea"/>
                <a:cs typeface="Open Sans Semibold"/>
              </a:rPr>
              <a:t>VPH-Share example: </a:t>
            </a:r>
            <a:r>
              <a:rPr lang="en-US" sz="2800" dirty="0" err="1" smtClean="0">
                <a:latin typeface="+mj-lt"/>
                <a:ea typeface="+mj-ea"/>
                <a:cs typeface="Open Sans Semibold"/>
              </a:rPr>
              <a:t>cardivascular</a:t>
            </a:r>
            <a:r>
              <a:rPr lang="en-US" sz="2800" dirty="0" smtClean="0">
                <a:latin typeface="+mj-lt"/>
                <a:ea typeface="+mj-ea"/>
                <a:cs typeface="Open Sans Semibold"/>
              </a:rPr>
              <a:t> </a:t>
            </a:r>
            <a:r>
              <a:rPr lang="en-US" sz="2800" dirty="0" err="1" smtClean="0">
                <a:latin typeface="+mj-lt"/>
                <a:ea typeface="+mj-ea"/>
                <a:cs typeface="Open Sans Semibold"/>
              </a:rPr>
              <a:t>sensititity</a:t>
            </a:r>
            <a:r>
              <a:rPr lang="en-US" sz="2800" dirty="0" smtClean="0">
                <a:latin typeface="+mj-lt"/>
                <a:ea typeface="+mj-ea"/>
                <a:cs typeface="Open Sans Semibold"/>
              </a:rPr>
              <a:t> study</a:t>
            </a:r>
            <a:endParaRPr lang="en-US" sz="2800" dirty="0">
              <a:latin typeface="+mj-lt"/>
              <a:ea typeface="+mj-ea"/>
              <a:cs typeface="Open Sans Semibold"/>
            </a:endParaRPr>
          </a:p>
        </p:txBody>
      </p:sp>
    </p:spTree>
    <p:extLst>
      <p:ext uri="{BB962C8B-B14F-4D97-AF65-F5344CB8AC3E}">
        <p14:creationId xmlns:p14="http://schemas.microsoft.com/office/powerpoint/2010/main" val="369953865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err="1" smtClean="0">
                <a:solidFill>
                  <a:schemeClr val="bg1"/>
                </a:solidFill>
              </a:rPr>
              <a:t>VPH-Share</a:t>
            </a:r>
            <a:r>
              <a:rPr lang="pl-PL" dirty="0" smtClean="0">
                <a:solidFill>
                  <a:schemeClr val="bg1"/>
                </a:solidFill>
              </a:rPr>
              <a:t> Scientific </a:t>
            </a:r>
            <a:r>
              <a:rPr lang="en-US" dirty="0" smtClean="0">
                <a:solidFill>
                  <a:schemeClr val="bg1"/>
                </a:solidFill>
              </a:rPr>
              <a:t>achievements </a:t>
            </a:r>
            <a:endParaRPr lang="en-GB" dirty="0">
              <a:solidFill>
                <a:schemeClr val="bg1"/>
              </a:solidFill>
            </a:endParaRPr>
          </a:p>
        </p:txBody>
      </p:sp>
      <p:sp>
        <p:nvSpPr>
          <p:cNvPr id="5" name="Rectangle 3"/>
          <p:cNvSpPr>
            <a:spLocks noChangeArrowheads="1"/>
          </p:cNvSpPr>
          <p:nvPr/>
        </p:nvSpPr>
        <p:spPr bwMode="auto">
          <a:xfrm>
            <a:off x="155277" y="1682352"/>
            <a:ext cx="8233147" cy="3161514"/>
          </a:xfrm>
          <a:prstGeom prst="rect">
            <a:avLst/>
          </a:prstGeom>
          <a:noFill/>
          <a:ln w="9525">
            <a:noFill/>
            <a:miter lim="800000"/>
            <a:headEnd/>
            <a:tailEnd/>
          </a:ln>
          <a:effectLst/>
        </p:spPr>
        <p:txBody>
          <a:bodyPr wrap="square" lIns="82936" tIns="41469" rIns="82936" bIns="41469" anchor="ctr">
            <a:spAutoFit/>
          </a:bodyPr>
          <a:lstStyle/>
          <a:p>
            <a:pPr marL="241899" indent="-241899" eaLnBrk="0" hangingPunct="0">
              <a:buFont typeface="Arial" pitchFamily="34" charset="0"/>
              <a:buChar char="•"/>
              <a:defRPr/>
            </a:pPr>
            <a:r>
              <a:rPr lang="en-US" sz="2000" dirty="0" smtClean="0">
                <a:solidFill>
                  <a:schemeClr val="tx1"/>
                </a:solidFill>
              </a:rPr>
              <a:t>Methods for </a:t>
            </a:r>
            <a:r>
              <a:rPr lang="en-US" sz="2000" dirty="0" err="1" smtClean="0">
                <a:solidFill>
                  <a:schemeClr val="tx1"/>
                </a:solidFill>
              </a:rPr>
              <a:t>i</a:t>
            </a:r>
            <a:r>
              <a:rPr lang="pl-PL" sz="2000" dirty="0" err="1" smtClean="0">
                <a:solidFill>
                  <a:schemeClr val="tx1"/>
                </a:solidFill>
              </a:rPr>
              <a:t>ntegration</a:t>
            </a:r>
            <a:r>
              <a:rPr lang="pl-PL" sz="2000" dirty="0" smtClean="0">
                <a:solidFill>
                  <a:schemeClr val="tx1"/>
                </a:solidFill>
              </a:rPr>
              <a:t> of </a:t>
            </a:r>
            <a:r>
              <a:rPr lang="pl-PL" sz="2000" b="1" dirty="0" smtClean="0">
                <a:solidFill>
                  <a:srgbClr val="00B050"/>
                </a:solidFill>
              </a:rPr>
              <a:t>heterogeneous public cloud</a:t>
            </a:r>
            <a:r>
              <a:rPr lang="pl-PL" sz="2000" dirty="0" smtClean="0"/>
              <a:t> </a:t>
            </a:r>
            <a:r>
              <a:rPr lang="pl-PL" sz="2000" dirty="0" smtClean="0">
                <a:solidFill>
                  <a:schemeClr val="tx1"/>
                </a:solidFill>
              </a:rPr>
              <a:t>infrastructures into a unified </a:t>
            </a:r>
            <a:r>
              <a:rPr lang="pl-PL" sz="2000" dirty="0" err="1" smtClean="0">
                <a:solidFill>
                  <a:schemeClr val="tx1"/>
                </a:solidFill>
              </a:rPr>
              <a:t>computational</a:t>
            </a:r>
            <a:r>
              <a:rPr lang="pl-PL" sz="2000" dirty="0" smtClean="0">
                <a:solidFill>
                  <a:schemeClr val="tx1"/>
                </a:solidFill>
              </a:rPr>
              <a:t> environment</a:t>
            </a:r>
          </a:p>
          <a:p>
            <a:pPr marL="241899" indent="-241899" eaLnBrk="0" hangingPunct="0">
              <a:buFont typeface="Arial" pitchFamily="34" charset="0"/>
              <a:buChar char="•"/>
              <a:defRPr/>
            </a:pPr>
            <a:r>
              <a:rPr lang="pl-PL" sz="2000" b="1" dirty="0" err="1" smtClean="0">
                <a:solidFill>
                  <a:srgbClr val="00B050"/>
                </a:solidFill>
              </a:rPr>
              <a:t>Cost</a:t>
            </a:r>
            <a:r>
              <a:rPr lang="pl-PL" sz="2000" b="1" dirty="0" smtClean="0">
                <a:solidFill>
                  <a:srgbClr val="00B050"/>
                </a:solidFill>
              </a:rPr>
              <a:t> </a:t>
            </a:r>
            <a:r>
              <a:rPr lang="pl-PL" sz="2000" b="1" dirty="0" err="1" smtClean="0">
                <a:solidFill>
                  <a:srgbClr val="00B050"/>
                </a:solidFill>
              </a:rPr>
              <a:t>optimization</a:t>
            </a:r>
            <a:r>
              <a:rPr lang="pl-PL" sz="2000" dirty="0" smtClean="0"/>
              <a:t> </a:t>
            </a:r>
            <a:r>
              <a:rPr lang="pl-PL" sz="2000" dirty="0" smtClean="0">
                <a:solidFill>
                  <a:schemeClr val="tx1"/>
                </a:solidFill>
              </a:rPr>
              <a:t>of </a:t>
            </a:r>
            <a:r>
              <a:rPr lang="pl-PL" sz="2000" dirty="0" err="1" smtClean="0">
                <a:solidFill>
                  <a:schemeClr val="tx1"/>
                </a:solidFill>
              </a:rPr>
              <a:t>application</a:t>
            </a:r>
            <a:r>
              <a:rPr lang="pl-PL" sz="2000" dirty="0" smtClean="0">
                <a:solidFill>
                  <a:schemeClr val="tx1"/>
                </a:solidFill>
              </a:rPr>
              <a:t> </a:t>
            </a:r>
            <a:r>
              <a:rPr lang="pl-PL" sz="2000" dirty="0" err="1" smtClean="0">
                <a:solidFill>
                  <a:schemeClr val="tx1"/>
                </a:solidFill>
              </a:rPr>
              <a:t>deployment</a:t>
            </a:r>
            <a:r>
              <a:rPr lang="pl-PL" sz="2000" dirty="0" smtClean="0">
                <a:solidFill>
                  <a:schemeClr val="tx1"/>
                </a:solidFill>
              </a:rPr>
              <a:t> in a </a:t>
            </a:r>
            <a:r>
              <a:rPr lang="pl-PL" sz="2000" dirty="0" err="1" smtClean="0">
                <a:solidFill>
                  <a:schemeClr val="tx1"/>
                </a:solidFill>
              </a:rPr>
              <a:t>heterogeneous</a:t>
            </a:r>
            <a:r>
              <a:rPr lang="pl-PL" sz="2000" dirty="0" smtClean="0">
                <a:solidFill>
                  <a:schemeClr val="tx1"/>
                </a:solidFill>
              </a:rPr>
              <a:t> </a:t>
            </a:r>
            <a:r>
              <a:rPr lang="pl-PL" sz="2000" dirty="0" err="1" smtClean="0">
                <a:solidFill>
                  <a:schemeClr val="tx1"/>
                </a:solidFill>
              </a:rPr>
              <a:t>cloud</a:t>
            </a:r>
            <a:r>
              <a:rPr lang="pl-PL" sz="2000" dirty="0" smtClean="0">
                <a:solidFill>
                  <a:schemeClr val="tx1"/>
                </a:solidFill>
              </a:rPr>
              <a:t> environment (</a:t>
            </a:r>
            <a:r>
              <a:rPr lang="pl-PL" sz="2000" dirty="0" err="1" smtClean="0">
                <a:solidFill>
                  <a:schemeClr val="tx1"/>
                </a:solidFill>
              </a:rPr>
              <a:t>choosing</a:t>
            </a:r>
            <a:r>
              <a:rPr lang="pl-PL" sz="2000" dirty="0" smtClean="0">
                <a:solidFill>
                  <a:schemeClr val="tx1"/>
                </a:solidFill>
              </a:rPr>
              <a:t> </a:t>
            </a:r>
            <a:r>
              <a:rPr lang="pl-PL" sz="2000" dirty="0" err="1" smtClean="0">
                <a:solidFill>
                  <a:schemeClr val="tx1"/>
                </a:solidFill>
              </a:rPr>
              <a:t>optimal</a:t>
            </a:r>
            <a:r>
              <a:rPr lang="pl-PL" sz="2000" dirty="0" smtClean="0">
                <a:solidFill>
                  <a:schemeClr val="tx1"/>
                </a:solidFill>
              </a:rPr>
              <a:t> </a:t>
            </a:r>
            <a:r>
              <a:rPr lang="pl-PL" sz="2000" dirty="0" err="1" smtClean="0">
                <a:solidFill>
                  <a:schemeClr val="tx1"/>
                </a:solidFill>
              </a:rPr>
              <a:t>resources</a:t>
            </a:r>
            <a:r>
              <a:rPr lang="pl-PL" sz="2000" dirty="0" smtClean="0">
                <a:solidFill>
                  <a:schemeClr val="tx1"/>
                </a:solidFill>
              </a:rPr>
              <a:t> </a:t>
            </a:r>
            <a:r>
              <a:rPr lang="pl-PL" sz="2000" dirty="0" err="1" smtClean="0">
                <a:solidFill>
                  <a:schemeClr val="tx1"/>
                </a:solidFill>
              </a:rPr>
              <a:t>given</a:t>
            </a:r>
            <a:r>
              <a:rPr lang="pl-PL" sz="2000" dirty="0" smtClean="0">
                <a:solidFill>
                  <a:schemeClr val="tx1"/>
                </a:solidFill>
              </a:rPr>
              <a:t> the </a:t>
            </a:r>
            <a:r>
              <a:rPr lang="pl-PL" sz="2000" dirty="0" err="1" smtClean="0">
                <a:solidFill>
                  <a:schemeClr val="tx1"/>
                </a:solidFill>
              </a:rPr>
              <a:t>available</a:t>
            </a:r>
            <a:r>
              <a:rPr lang="pl-PL" sz="2000" dirty="0" smtClean="0">
                <a:solidFill>
                  <a:schemeClr val="tx1"/>
                </a:solidFill>
              </a:rPr>
              <a:t> </a:t>
            </a:r>
            <a:r>
              <a:rPr lang="pl-PL" sz="2000" dirty="0" err="1" smtClean="0">
                <a:solidFill>
                  <a:schemeClr val="tx1"/>
                </a:solidFill>
              </a:rPr>
              <a:t>funds</a:t>
            </a:r>
            <a:r>
              <a:rPr lang="pl-PL" sz="2000" dirty="0" smtClean="0">
                <a:solidFill>
                  <a:schemeClr val="tx1"/>
                </a:solidFill>
              </a:rPr>
              <a:t>)</a:t>
            </a:r>
          </a:p>
          <a:p>
            <a:pPr marL="241899" indent="-241899" eaLnBrk="0" hangingPunct="0">
              <a:buFont typeface="Arial" pitchFamily="34" charset="0"/>
              <a:buChar char="•"/>
              <a:defRPr/>
            </a:pPr>
            <a:r>
              <a:rPr lang="pl-PL" sz="2000" b="1" dirty="0" smtClean="0">
                <a:solidFill>
                  <a:srgbClr val="00B050"/>
                </a:solidFill>
              </a:rPr>
              <a:t>Federated data storage</a:t>
            </a:r>
            <a:r>
              <a:rPr lang="pl-PL" sz="2000" dirty="0" smtClean="0"/>
              <a:t> </a:t>
            </a:r>
            <a:r>
              <a:rPr lang="pl-PL" sz="2000" dirty="0" smtClean="0">
                <a:solidFill>
                  <a:schemeClr val="tx1"/>
                </a:solidFill>
              </a:rPr>
              <a:t>mechanisms with extensions for public storage services</a:t>
            </a:r>
          </a:p>
          <a:p>
            <a:pPr marL="241899" indent="-241899" eaLnBrk="0" hangingPunct="0">
              <a:buFont typeface="Arial" pitchFamily="34" charset="0"/>
              <a:buChar char="•"/>
              <a:defRPr/>
            </a:pPr>
            <a:r>
              <a:rPr lang="pl-PL" sz="2000" dirty="0" smtClean="0">
                <a:solidFill>
                  <a:schemeClr val="tx1"/>
                </a:solidFill>
              </a:rPr>
              <a:t>Dealing with </a:t>
            </a:r>
            <a:r>
              <a:rPr lang="pl-PL" sz="2000" b="1" dirty="0" smtClean="0">
                <a:solidFill>
                  <a:srgbClr val="00B050"/>
                </a:solidFill>
              </a:rPr>
              <a:t>resource demand spikes</a:t>
            </a:r>
            <a:r>
              <a:rPr lang="pl-PL" sz="2000" dirty="0" smtClean="0"/>
              <a:t> </a:t>
            </a:r>
            <a:r>
              <a:rPr lang="pl-PL" sz="2000" dirty="0" smtClean="0">
                <a:solidFill>
                  <a:schemeClr val="tx1"/>
                </a:solidFill>
              </a:rPr>
              <a:t>(optimization of platform middleware and user </a:t>
            </a:r>
            <a:r>
              <a:rPr lang="pl-PL" sz="2000" dirty="0" err="1" smtClean="0">
                <a:solidFill>
                  <a:schemeClr val="tx1"/>
                </a:solidFill>
              </a:rPr>
              <a:t>interfaces</a:t>
            </a:r>
            <a:r>
              <a:rPr lang="pl-PL" sz="2000" dirty="0" smtClean="0">
                <a:solidFill>
                  <a:schemeClr val="tx1"/>
                </a:solidFill>
              </a:rPr>
              <a:t>)</a:t>
            </a:r>
            <a:endParaRPr lang="en-US" sz="2000" dirty="0" smtClean="0">
              <a:solidFill>
                <a:schemeClr val="tx1"/>
              </a:solidFill>
            </a:endParaRPr>
          </a:p>
          <a:p>
            <a:pPr marL="241899" indent="-241899" eaLnBrk="0" hangingPunct="0">
              <a:buFont typeface="Arial" pitchFamily="34" charset="0"/>
              <a:buChar char="•"/>
              <a:defRPr/>
            </a:pPr>
            <a:r>
              <a:rPr lang="en-US" sz="2000" dirty="0" smtClean="0">
                <a:solidFill>
                  <a:schemeClr val="tx1"/>
                </a:solidFill>
              </a:rPr>
              <a:t>An innovative approach to </a:t>
            </a:r>
            <a:r>
              <a:rPr lang="en-US" sz="2000" b="1" dirty="0" smtClean="0">
                <a:solidFill>
                  <a:srgbClr val="00B050"/>
                </a:solidFill>
              </a:rPr>
              <a:t>data-centric computing </a:t>
            </a:r>
            <a:r>
              <a:rPr lang="en-US" sz="2000" dirty="0" smtClean="0">
                <a:solidFill>
                  <a:schemeClr val="tx1"/>
                </a:solidFill>
              </a:rPr>
              <a:t>on distributed resources</a:t>
            </a:r>
          </a:p>
          <a:p>
            <a:pPr marL="241899" indent="-241899" eaLnBrk="0" hangingPunct="0">
              <a:defRPr/>
            </a:pPr>
            <a:endParaRPr lang="pl-PL" sz="2000" dirty="0" smtClean="0"/>
          </a:p>
        </p:txBody>
      </p:sp>
    </p:spTree>
    <p:extLst>
      <p:ext uri="{BB962C8B-B14F-4D97-AF65-F5344CB8AC3E}">
        <p14:creationId xmlns:p14="http://schemas.microsoft.com/office/powerpoint/2010/main" val="174957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dirty="0" err="1" smtClean="0">
                <a:solidFill>
                  <a:schemeClr val="bg1"/>
                </a:solidFill>
              </a:rPr>
              <a:t>VPH-Share</a:t>
            </a:r>
            <a:r>
              <a:rPr lang="pl-PL" dirty="0" smtClean="0">
                <a:solidFill>
                  <a:schemeClr val="bg1"/>
                </a:solidFill>
              </a:rPr>
              <a:t> c</a:t>
            </a:r>
            <a:r>
              <a:rPr lang="en-GB" dirty="0" smtClean="0">
                <a:solidFill>
                  <a:schemeClr val="bg1"/>
                </a:solidFill>
              </a:rPr>
              <a:t>loud platform </a:t>
            </a:r>
            <a:r>
              <a:rPr lang="pl-PL" dirty="0" err="1" smtClean="0">
                <a:solidFill>
                  <a:schemeClr val="bg1"/>
                </a:solidFill>
              </a:rPr>
              <a:t>in</a:t>
            </a:r>
            <a:r>
              <a:rPr lang="pl-PL" dirty="0" smtClean="0">
                <a:solidFill>
                  <a:schemeClr val="bg1"/>
                </a:solidFill>
              </a:rPr>
              <a:t> numbers</a:t>
            </a:r>
            <a:endParaRPr lang="en-GB" dirty="0">
              <a:solidFill>
                <a:schemeClr val="bg1"/>
              </a:solidFill>
            </a:endParaRPr>
          </a:p>
        </p:txBody>
      </p:sp>
      <p:sp>
        <p:nvSpPr>
          <p:cNvPr id="27" name="Rectangle 3"/>
          <p:cNvSpPr>
            <a:spLocks noChangeArrowheads="1"/>
          </p:cNvSpPr>
          <p:nvPr/>
        </p:nvSpPr>
        <p:spPr bwMode="auto">
          <a:xfrm>
            <a:off x="227284" y="1628800"/>
            <a:ext cx="8377164" cy="3038403"/>
          </a:xfrm>
          <a:prstGeom prst="rect">
            <a:avLst/>
          </a:prstGeom>
          <a:noFill/>
          <a:ln w="9525">
            <a:noFill/>
            <a:miter lim="800000"/>
            <a:headEnd/>
            <a:tailEnd/>
          </a:ln>
          <a:effectLst/>
        </p:spPr>
        <p:txBody>
          <a:bodyPr wrap="square" lIns="82936" tIns="41469" rIns="82936" bIns="41469" anchor="ctr">
            <a:spAutoFit/>
          </a:bodyPr>
          <a:lstStyle/>
          <a:p>
            <a:pPr marL="342900" indent="-342900" eaLnBrk="0" hangingPunct="0">
              <a:buFont typeface="Arial" panose="020B0604020202020204" pitchFamily="34" charset="0"/>
              <a:buChar char="•"/>
              <a:defRPr/>
            </a:pPr>
            <a:r>
              <a:rPr lang="pl-PL" b="1" dirty="0" smtClean="0">
                <a:solidFill>
                  <a:srgbClr val="0070C0"/>
                </a:solidFill>
              </a:rPr>
              <a:t>Five </a:t>
            </a:r>
            <a:r>
              <a:rPr lang="pl-PL" dirty="0" smtClean="0">
                <a:solidFill>
                  <a:schemeClr val="tx1"/>
                </a:solidFill>
              </a:rPr>
              <a:t>cloud IaaS technologies (OpenStack, EC2, MS Azure, RackSpace, Google Compute)</a:t>
            </a:r>
            <a:endParaRPr lang="pl-PL" b="1" dirty="0" smtClean="0">
              <a:solidFill>
                <a:schemeClr val="tx1"/>
              </a:solidFill>
            </a:endParaRPr>
          </a:p>
          <a:p>
            <a:pPr marL="342900" indent="-342900" eaLnBrk="0" hangingPunct="0">
              <a:buFont typeface="Arial" panose="020B0604020202020204" pitchFamily="34" charset="0"/>
              <a:buChar char="•"/>
              <a:defRPr/>
            </a:pPr>
            <a:r>
              <a:rPr lang="pl-PL" b="1" dirty="0" smtClean="0">
                <a:solidFill>
                  <a:srgbClr val="0070C0"/>
                </a:solidFill>
              </a:rPr>
              <a:t>Seven</a:t>
            </a:r>
            <a:r>
              <a:rPr lang="pl-PL" dirty="0" smtClean="0"/>
              <a:t> </a:t>
            </a:r>
            <a:r>
              <a:rPr lang="pl-PL" dirty="0" smtClean="0">
                <a:solidFill>
                  <a:schemeClr val="tx1"/>
                </a:solidFill>
              </a:rPr>
              <a:t>distinct cloud sites registered with the VPH-Share infrastructure</a:t>
            </a:r>
          </a:p>
          <a:p>
            <a:pPr marL="342900" indent="-342900" eaLnBrk="0" hangingPunct="0">
              <a:buFont typeface="Arial" panose="020B0604020202020204" pitchFamily="34" charset="0"/>
              <a:buChar char="•"/>
              <a:defRPr/>
            </a:pPr>
            <a:r>
              <a:rPr lang="pl-PL" dirty="0" smtClean="0">
                <a:solidFill>
                  <a:schemeClr val="tx1"/>
                </a:solidFill>
              </a:rPr>
              <a:t>Over</a:t>
            </a:r>
            <a:r>
              <a:rPr lang="pl-PL" dirty="0" smtClean="0"/>
              <a:t> </a:t>
            </a:r>
            <a:r>
              <a:rPr lang="pl-PL" b="1" dirty="0" smtClean="0">
                <a:solidFill>
                  <a:srgbClr val="FF0000"/>
                </a:solidFill>
              </a:rPr>
              <a:t>250</a:t>
            </a:r>
            <a:r>
              <a:rPr lang="pl-PL" dirty="0" smtClean="0">
                <a:solidFill>
                  <a:srgbClr val="FF0000"/>
                </a:solidFill>
              </a:rPr>
              <a:t> </a:t>
            </a:r>
            <a:r>
              <a:rPr lang="pl-PL" dirty="0" smtClean="0">
                <a:solidFill>
                  <a:schemeClr val="tx1"/>
                </a:solidFill>
              </a:rPr>
              <a:t>Atomic Services available</a:t>
            </a:r>
          </a:p>
          <a:p>
            <a:pPr marL="342900" indent="-342900" eaLnBrk="0" hangingPunct="0">
              <a:buFont typeface="Arial" panose="020B0604020202020204" pitchFamily="34" charset="0"/>
              <a:buChar char="•"/>
              <a:defRPr/>
            </a:pPr>
            <a:r>
              <a:rPr lang="pl-PL" dirty="0" smtClean="0">
                <a:solidFill>
                  <a:schemeClr val="tx1"/>
                </a:solidFill>
              </a:rPr>
              <a:t>Approximately</a:t>
            </a:r>
            <a:r>
              <a:rPr lang="pl-PL" dirty="0" smtClean="0"/>
              <a:t> </a:t>
            </a:r>
            <a:r>
              <a:rPr lang="pl-PL" b="1" dirty="0" smtClean="0">
                <a:solidFill>
                  <a:srgbClr val="7030A0"/>
                </a:solidFill>
              </a:rPr>
              <a:t>100</a:t>
            </a:r>
            <a:r>
              <a:rPr lang="pl-PL" dirty="0" smtClean="0">
                <a:solidFill>
                  <a:srgbClr val="7030A0"/>
                </a:solidFill>
              </a:rPr>
              <a:t> </a:t>
            </a:r>
            <a:r>
              <a:rPr lang="pl-PL" dirty="0" smtClean="0">
                <a:solidFill>
                  <a:schemeClr val="tx1"/>
                </a:solidFill>
              </a:rPr>
              <a:t>service instances operating on a</a:t>
            </a:r>
            <a:r>
              <a:rPr lang="pl-PL" dirty="0" smtClean="0">
                <a:solidFill>
                  <a:schemeClr val="tx1"/>
                </a:solidFill>
                <a:ea typeface="Cambria Math" panose="02040503050406030204" pitchFamily="18" charset="0"/>
              </a:rPr>
              <a:t> </a:t>
            </a:r>
            <a:r>
              <a:rPr lang="pl-PL" dirty="0" err="1" smtClean="0">
                <a:solidFill>
                  <a:schemeClr val="tx1"/>
                </a:solidFill>
              </a:rPr>
              <a:t>daily</a:t>
            </a:r>
            <a:r>
              <a:rPr lang="pl-PL" dirty="0" smtClean="0">
                <a:solidFill>
                  <a:schemeClr val="tx1"/>
                </a:solidFill>
              </a:rPr>
              <a:t> basis</a:t>
            </a:r>
          </a:p>
          <a:p>
            <a:pPr marL="342900" indent="-342900" eaLnBrk="0" hangingPunct="0">
              <a:buFont typeface="Arial" panose="020B0604020202020204" pitchFamily="34" charset="0"/>
              <a:buChar char="•"/>
              <a:defRPr/>
            </a:pPr>
            <a:r>
              <a:rPr lang="pl-PL" dirty="0" smtClean="0">
                <a:solidFill>
                  <a:schemeClr val="tx1"/>
                </a:solidFill>
              </a:rPr>
              <a:t>Over</a:t>
            </a:r>
            <a:r>
              <a:rPr lang="pl-PL" dirty="0" smtClean="0"/>
              <a:t> </a:t>
            </a:r>
            <a:r>
              <a:rPr lang="pl-PL" b="1" dirty="0" smtClean="0">
                <a:solidFill>
                  <a:srgbClr val="92D050"/>
                </a:solidFill>
              </a:rPr>
              <a:t>1 million </a:t>
            </a:r>
            <a:r>
              <a:rPr lang="pl-PL" dirty="0" err="1" smtClean="0">
                <a:solidFill>
                  <a:schemeClr val="tx1"/>
                </a:solidFill>
              </a:rPr>
              <a:t>files</a:t>
            </a:r>
            <a:r>
              <a:rPr lang="pl-PL" dirty="0" smtClean="0">
                <a:solidFill>
                  <a:schemeClr val="tx1"/>
                </a:solidFill>
              </a:rPr>
              <a:t> </a:t>
            </a:r>
            <a:r>
              <a:rPr lang="pl-PL" dirty="0" err="1" smtClean="0">
                <a:solidFill>
                  <a:schemeClr val="tx1"/>
                </a:solidFill>
              </a:rPr>
              <a:t>transferred</a:t>
            </a:r>
            <a:endParaRPr lang="pl-PL" dirty="0" smtClean="0">
              <a:solidFill>
                <a:schemeClr val="tx1"/>
              </a:solidFill>
            </a:endParaRPr>
          </a:p>
          <a:p>
            <a:pPr marL="342900" indent="-342900" eaLnBrk="0" hangingPunct="0">
              <a:buFont typeface="Arial" panose="020B0604020202020204" pitchFamily="34" charset="0"/>
              <a:buChar char="•"/>
              <a:defRPr/>
            </a:pPr>
            <a:r>
              <a:rPr lang="pl-PL" b="1" dirty="0" smtClean="0">
                <a:solidFill>
                  <a:schemeClr val="tx1"/>
                </a:solidFill>
              </a:rPr>
              <a:t>3</a:t>
            </a:r>
            <a:r>
              <a:rPr lang="pl-PL" dirty="0" smtClean="0">
                <a:solidFill>
                  <a:schemeClr val="tx1"/>
                </a:solidFill>
              </a:rPr>
              <a:t> </a:t>
            </a:r>
            <a:r>
              <a:rPr lang="pl-PL" dirty="0" err="1" smtClean="0">
                <a:solidFill>
                  <a:schemeClr val="tx1"/>
                </a:solidFill>
              </a:rPr>
              <a:t>PhD</a:t>
            </a:r>
            <a:r>
              <a:rPr lang="pl-PL" dirty="0" smtClean="0">
                <a:solidFill>
                  <a:schemeClr val="tx1"/>
                </a:solidFill>
              </a:rPr>
              <a:t> </a:t>
            </a:r>
            <a:r>
              <a:rPr lang="pl-PL" dirty="0" err="1" smtClean="0">
                <a:solidFill>
                  <a:schemeClr val="tx1"/>
                </a:solidFill>
              </a:rPr>
              <a:t>theses</a:t>
            </a:r>
            <a:r>
              <a:rPr lang="pl-PL" dirty="0" smtClean="0">
                <a:solidFill>
                  <a:schemeClr val="tx1"/>
                </a:solidFill>
              </a:rPr>
              <a:t>, </a:t>
            </a:r>
            <a:r>
              <a:rPr lang="pl-PL" dirty="0" err="1" smtClean="0">
                <a:solidFill>
                  <a:schemeClr val="tx1"/>
                </a:solidFill>
              </a:rPr>
              <a:t>over</a:t>
            </a:r>
            <a:r>
              <a:rPr lang="pl-PL" dirty="0" smtClean="0">
                <a:solidFill>
                  <a:schemeClr val="tx1"/>
                </a:solidFill>
              </a:rPr>
              <a:t> </a:t>
            </a:r>
            <a:r>
              <a:rPr lang="pl-PL" b="1" dirty="0" smtClean="0">
                <a:solidFill>
                  <a:schemeClr val="tx1"/>
                </a:solidFill>
              </a:rPr>
              <a:t>30</a:t>
            </a:r>
            <a:r>
              <a:rPr lang="pl-PL" dirty="0" smtClean="0">
                <a:solidFill>
                  <a:schemeClr val="tx1"/>
                </a:solidFill>
              </a:rPr>
              <a:t> </a:t>
            </a:r>
            <a:r>
              <a:rPr lang="pl-PL" dirty="0" err="1" smtClean="0">
                <a:solidFill>
                  <a:schemeClr val="tx1"/>
                </a:solidFill>
              </a:rPr>
              <a:t>papers</a:t>
            </a:r>
            <a:r>
              <a:rPr lang="pl-PL" dirty="0" smtClean="0">
                <a:solidFill>
                  <a:schemeClr val="tx1"/>
                </a:solidFill>
              </a:rPr>
              <a:t> and </a:t>
            </a:r>
            <a:r>
              <a:rPr lang="pl-PL" dirty="0" err="1" smtClean="0">
                <a:solidFill>
                  <a:schemeClr val="tx1"/>
                </a:solidFill>
              </a:rPr>
              <a:t>dozens</a:t>
            </a:r>
            <a:r>
              <a:rPr lang="pl-PL" dirty="0" smtClean="0">
                <a:solidFill>
                  <a:schemeClr val="tx1"/>
                </a:solidFill>
              </a:rPr>
              <a:t> of </a:t>
            </a:r>
            <a:r>
              <a:rPr lang="pl-PL" dirty="0" err="1" smtClean="0">
                <a:solidFill>
                  <a:schemeClr val="tx1"/>
                </a:solidFill>
              </a:rPr>
              <a:t>presentations</a:t>
            </a:r>
            <a:r>
              <a:rPr lang="pl-PL" dirty="0" smtClean="0">
                <a:solidFill>
                  <a:schemeClr val="tx1"/>
                </a:solidFill>
              </a:rPr>
              <a:t>.</a:t>
            </a:r>
          </a:p>
        </p:txBody>
      </p:sp>
    </p:spTree>
    <p:extLst>
      <p:ext uri="{BB962C8B-B14F-4D97-AF65-F5344CB8AC3E}">
        <p14:creationId xmlns:p14="http://schemas.microsoft.com/office/powerpoint/2010/main" val="141174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11267"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11268"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238" name="Title 1"/>
          <p:cNvSpPr txBox="1">
            <a:spLocks/>
          </p:cNvSpPr>
          <p:nvPr/>
        </p:nvSpPr>
        <p:spPr>
          <a:xfrm>
            <a:off x="827088" y="150813"/>
            <a:ext cx="6153150" cy="685800"/>
          </a:xfrm>
          <a:prstGeom prst="rect">
            <a:avLst/>
          </a:prstGeom>
        </p:spPr>
        <p:txBody>
          <a:bodyPr anchor="ctr"/>
          <a:lstStyle/>
          <a:p>
            <a:pPr defTabSz="914400" eaLnBrk="1" fontAlgn="auto" hangingPunct="1">
              <a:spcAft>
                <a:spcPts val="0"/>
              </a:spcAft>
              <a:defRPr/>
            </a:pPr>
            <a:r>
              <a:rPr lang="pl-PL" sz="3200" dirty="0">
                <a:latin typeface="+mj-lt"/>
                <a:ea typeface="+mj-ea"/>
                <a:cs typeface="Open Sans Semibold"/>
              </a:rPr>
              <a:t>Integration with PL-Grid authentication mechanisms</a:t>
            </a:r>
            <a:endParaRPr lang="en-GB" sz="3200" dirty="0">
              <a:latin typeface="+mj-lt"/>
              <a:ea typeface="+mj-ea"/>
              <a:cs typeface="Open Sans Semibold"/>
            </a:endParaRPr>
          </a:p>
        </p:txBody>
      </p:sp>
      <p:sp>
        <p:nvSpPr>
          <p:cNvPr id="105" name="Symbol zastępczy zawartości 2"/>
          <p:cNvSpPr txBox="1">
            <a:spLocks/>
          </p:cNvSpPr>
          <p:nvPr/>
        </p:nvSpPr>
        <p:spPr bwMode="auto">
          <a:xfrm>
            <a:off x="323850" y="1196975"/>
            <a:ext cx="8240713"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nSpc>
                <a:spcPct val="80000"/>
              </a:lnSpc>
              <a:spcAft>
                <a:spcPts val="600"/>
              </a:spcAft>
              <a:defRPr/>
            </a:pPr>
            <a:r>
              <a:rPr lang="pl-PL" altLang="en-US" sz="1800" kern="0" dirty="0" smtClean="0">
                <a:solidFill>
                  <a:schemeClr val="tx1"/>
                </a:solidFill>
                <a:latin typeface="Calibri" panose="020F0502020204030204" pitchFamily="34" charset="0"/>
              </a:rPr>
              <a:t>Atmosphere has been integrated with PL-Grid authentication and authorization mechanisms. </a:t>
            </a:r>
            <a:endParaRPr lang="en-US" altLang="en-US" sz="1800" kern="0" dirty="0" smtClean="0">
              <a:solidFill>
                <a:schemeClr val="tx1"/>
              </a:solidFill>
              <a:latin typeface="Calibri" panose="020F0502020204030204" pitchFamily="34" charset="0"/>
            </a:endParaRPr>
          </a:p>
        </p:txBody>
      </p:sp>
      <p:sp>
        <p:nvSpPr>
          <p:cNvPr id="107" name="Symbol zastępczy zawartości 2"/>
          <p:cNvSpPr txBox="1">
            <a:spLocks/>
          </p:cNvSpPr>
          <p:nvPr/>
        </p:nvSpPr>
        <p:spPr bwMode="auto">
          <a:xfrm>
            <a:off x="282575" y="4076700"/>
            <a:ext cx="8480425"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285750" indent="-285750">
              <a:lnSpc>
                <a:spcPct val="80000"/>
              </a:lnSpc>
              <a:spcAft>
                <a:spcPts val="600"/>
              </a:spcAft>
              <a:buFont typeface="Arial" panose="020B0604020202020204" pitchFamily="34" charset="0"/>
              <a:buChar char="•"/>
              <a:defRPr/>
            </a:pPr>
            <a:r>
              <a:rPr lang="pl-PL" altLang="en-US" sz="1800" kern="0" dirty="0" smtClean="0">
                <a:solidFill>
                  <a:schemeClr val="tx1"/>
                </a:solidFill>
                <a:latin typeface="Calibri" panose="020F0502020204030204" pitchFamily="34" charset="0"/>
              </a:rPr>
              <a:t>In order to make use of platform features, a valid </a:t>
            </a:r>
            <a:r>
              <a:rPr lang="pl-PL" altLang="en-US" sz="1800" b="1" kern="0" dirty="0" smtClean="0">
                <a:solidFill>
                  <a:schemeClr val="tx1"/>
                </a:solidFill>
                <a:latin typeface="Calibri" panose="020F0502020204030204" pitchFamily="34" charset="0"/>
              </a:rPr>
              <a:t>PL-Grid login</a:t>
            </a:r>
            <a:r>
              <a:rPr lang="pl-PL" altLang="en-US" sz="1800" kern="0" dirty="0" smtClean="0">
                <a:solidFill>
                  <a:schemeClr val="tx1"/>
                </a:solidFill>
                <a:latin typeface="Calibri" panose="020F0502020204030204" pitchFamily="34" charset="0"/>
              </a:rPr>
              <a:t> must be supplied. The Atmosphere client will keep track of the user session and delegate client credentials along with every request submitted to the core application, thereby providing single sign-on capabilities for the whole platform.</a:t>
            </a:r>
          </a:p>
          <a:p>
            <a:pPr marL="285750" indent="-285750">
              <a:lnSpc>
                <a:spcPct val="80000"/>
              </a:lnSpc>
              <a:spcAft>
                <a:spcPts val="600"/>
              </a:spcAft>
              <a:buFont typeface="Arial" panose="020B0604020202020204" pitchFamily="34" charset="0"/>
              <a:buChar char="•"/>
              <a:defRPr/>
            </a:pPr>
            <a:r>
              <a:rPr lang="pl-PL" altLang="en-US" sz="1800" kern="0" dirty="0" smtClean="0">
                <a:solidFill>
                  <a:schemeClr val="tx1"/>
                </a:solidFill>
                <a:latin typeface="Calibri" panose="020F0502020204030204" pitchFamily="34" charset="0"/>
              </a:rPr>
              <a:t>If required, client proxy certificates may be further delegated to virtual machines running client services so that these VM instances may also run jobs in the PL-Grid infrastructure on behalf of the user who launched them.</a:t>
            </a:r>
            <a:endParaRPr lang="en-US" altLang="en-US" sz="1800" kern="0" dirty="0" smtClean="0">
              <a:solidFill>
                <a:schemeClr val="tx1"/>
              </a:solidFill>
              <a:latin typeface="Calibri" panose="020F0502020204030204" pitchFamily="34" charset="0"/>
            </a:endParaRPr>
          </a:p>
        </p:txBody>
      </p:sp>
      <p:pic>
        <p:nvPicPr>
          <p:cNvPr id="11272" name="Picture 7"/>
          <p:cNvPicPr>
            <a:picLocks noChangeAspect="1"/>
          </p:cNvPicPr>
          <p:nvPr/>
        </p:nvPicPr>
        <p:blipFill>
          <a:blip r:embed="rId3"/>
          <a:srcRect/>
          <a:stretch>
            <a:fillRect/>
          </a:stretch>
        </p:blipFill>
        <p:spPr bwMode="auto">
          <a:xfrm>
            <a:off x="282575" y="1760538"/>
            <a:ext cx="8177213" cy="2173287"/>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707609143"/>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7171"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7172"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238" name="Title 1"/>
          <p:cNvSpPr txBox="1">
            <a:spLocks/>
          </p:cNvSpPr>
          <p:nvPr/>
        </p:nvSpPr>
        <p:spPr>
          <a:xfrm>
            <a:off x="827088" y="150813"/>
            <a:ext cx="6153150" cy="685800"/>
          </a:xfrm>
          <a:prstGeom prst="rect">
            <a:avLst/>
          </a:prstGeom>
        </p:spPr>
        <p:txBody>
          <a:bodyPr anchor="ctr"/>
          <a:lstStyle/>
          <a:p>
            <a:pPr defTabSz="914400" eaLnBrk="1" fontAlgn="auto" hangingPunct="1">
              <a:spcAft>
                <a:spcPts val="0"/>
              </a:spcAft>
              <a:defRPr/>
            </a:pPr>
            <a:r>
              <a:rPr lang="pl-PL" sz="3600" dirty="0">
                <a:latin typeface="+mj-lt"/>
                <a:ea typeface="+mj-ea"/>
                <a:cs typeface="Open Sans Semibold"/>
              </a:rPr>
              <a:t>Cloud platform interfaces</a:t>
            </a:r>
            <a:endParaRPr lang="en-GB" sz="3600" dirty="0">
              <a:latin typeface="+mj-lt"/>
              <a:ea typeface="+mj-ea"/>
              <a:cs typeface="Open Sans Semibold"/>
            </a:endParaRPr>
          </a:p>
        </p:txBody>
      </p:sp>
      <p:sp>
        <p:nvSpPr>
          <p:cNvPr id="7174" name="Prostokąt 441"/>
          <p:cNvSpPr>
            <a:spLocks noChangeArrowheads="1"/>
          </p:cNvSpPr>
          <p:nvPr/>
        </p:nvSpPr>
        <p:spPr bwMode="auto">
          <a:xfrm>
            <a:off x="34925" y="5445125"/>
            <a:ext cx="8836025" cy="692150"/>
          </a:xfrm>
          <a:prstGeom prst="rect">
            <a:avLst/>
          </a:prstGeom>
          <a:noFill/>
          <a:ln w="9525">
            <a:noFill/>
            <a:miter lim="800000"/>
            <a:headEnd/>
            <a:tailEnd/>
          </a:ln>
        </p:spPr>
        <p:txBody>
          <a:bodyPr>
            <a:spAutoFit/>
          </a:bodyPr>
          <a:lstStyle/>
          <a:p>
            <a:pPr eaLnBrk="1" hangingPunct="1">
              <a:buClr>
                <a:srgbClr val="000000"/>
              </a:buClr>
              <a:buSzPct val="100000"/>
              <a:buFont typeface="Times New Roman" pitchFamily="18" charset="0"/>
              <a:buNone/>
            </a:pPr>
            <a:r>
              <a:rPr lang="pl-PL" altLang="en-US" sz="1300" dirty="0" err="1">
                <a:solidFill>
                  <a:schemeClr val="tx1"/>
                </a:solidFill>
              </a:rPr>
              <a:t>All</a:t>
            </a:r>
            <a:r>
              <a:rPr lang="pl-PL" altLang="en-US" sz="1300" dirty="0">
                <a:solidFill>
                  <a:schemeClr val="tx1"/>
                </a:solidFill>
              </a:rPr>
              <a:t> </a:t>
            </a:r>
            <a:r>
              <a:rPr lang="pl-PL" altLang="en-US" sz="1300" dirty="0" err="1">
                <a:solidFill>
                  <a:schemeClr val="tx1"/>
                </a:solidFill>
              </a:rPr>
              <a:t>operations</a:t>
            </a:r>
            <a:r>
              <a:rPr lang="pl-PL" altLang="en-US" sz="1300" dirty="0">
                <a:solidFill>
                  <a:schemeClr val="tx1"/>
                </a:solidFill>
              </a:rPr>
              <a:t> on </a:t>
            </a:r>
            <a:r>
              <a:rPr lang="pl-PL" altLang="en-US" sz="1300" dirty="0" err="1">
                <a:solidFill>
                  <a:schemeClr val="tx1"/>
                </a:solidFill>
              </a:rPr>
              <a:t>cloud</a:t>
            </a:r>
            <a:r>
              <a:rPr lang="pl-PL" altLang="en-US" sz="1300" dirty="0">
                <a:solidFill>
                  <a:schemeClr val="tx1"/>
                </a:solidFill>
              </a:rPr>
              <a:t> hardware </a:t>
            </a:r>
            <a:r>
              <a:rPr lang="pl-PL" altLang="en-US" sz="1300" dirty="0" err="1">
                <a:solidFill>
                  <a:schemeClr val="tx1"/>
                </a:solidFill>
              </a:rPr>
              <a:t>are</a:t>
            </a:r>
            <a:r>
              <a:rPr lang="pl-PL" altLang="en-US" sz="1300" dirty="0">
                <a:solidFill>
                  <a:schemeClr val="tx1"/>
                </a:solidFill>
              </a:rPr>
              <a:t> </a:t>
            </a:r>
            <a:r>
              <a:rPr lang="pl-PL" altLang="en-US" sz="1300" dirty="0" err="1">
                <a:solidFill>
                  <a:schemeClr val="tx1"/>
                </a:solidFill>
              </a:rPr>
              <a:t>abstracted</a:t>
            </a:r>
            <a:r>
              <a:rPr lang="pl-PL" altLang="en-US" sz="1300" dirty="0">
                <a:solidFill>
                  <a:schemeClr val="tx1"/>
                </a:solidFill>
              </a:rPr>
              <a:t> by the </a:t>
            </a:r>
            <a:r>
              <a:rPr lang="pl-PL" altLang="en-US" sz="1300" dirty="0" err="1">
                <a:solidFill>
                  <a:schemeClr val="tx1"/>
                </a:solidFill>
              </a:rPr>
              <a:t>Atmosphere</a:t>
            </a:r>
            <a:r>
              <a:rPr lang="pl-PL" altLang="en-US" sz="1300" dirty="0">
                <a:solidFill>
                  <a:schemeClr val="tx1"/>
                </a:solidFill>
              </a:rPr>
              <a:t> platform </a:t>
            </a:r>
            <a:r>
              <a:rPr lang="pl-PL" altLang="en-US" sz="1300" dirty="0" err="1">
                <a:solidFill>
                  <a:schemeClr val="tx1"/>
                </a:solidFill>
              </a:rPr>
              <a:t>which</a:t>
            </a:r>
            <a:r>
              <a:rPr lang="pl-PL" altLang="en-US" sz="1300" dirty="0">
                <a:solidFill>
                  <a:schemeClr val="tx1"/>
                </a:solidFill>
              </a:rPr>
              <a:t> </a:t>
            </a:r>
            <a:r>
              <a:rPr lang="pl-PL" altLang="en-US" sz="1300" dirty="0" err="1">
                <a:solidFill>
                  <a:schemeClr val="tx1"/>
                </a:solidFill>
              </a:rPr>
              <a:t>exposes</a:t>
            </a:r>
            <a:r>
              <a:rPr lang="pl-PL" altLang="en-US" sz="1300" dirty="0">
                <a:solidFill>
                  <a:schemeClr val="tx1"/>
                </a:solidFill>
              </a:rPr>
              <a:t> a </a:t>
            </a:r>
            <a:r>
              <a:rPr lang="pl-PL" altLang="en-US" sz="1300" dirty="0" err="1">
                <a:solidFill>
                  <a:schemeClr val="tx1"/>
                </a:solidFill>
              </a:rPr>
              <a:t>RESTful</a:t>
            </a:r>
            <a:r>
              <a:rPr lang="pl-PL" altLang="en-US" sz="1300" dirty="0">
                <a:solidFill>
                  <a:schemeClr val="tx1"/>
                </a:solidFill>
              </a:rPr>
              <a:t> API. For end </a:t>
            </a:r>
            <a:r>
              <a:rPr lang="pl-PL" altLang="en-US" sz="1300" dirty="0" err="1">
                <a:solidFill>
                  <a:schemeClr val="tx1"/>
                </a:solidFill>
              </a:rPr>
              <a:t>users</a:t>
            </a:r>
            <a:r>
              <a:rPr lang="pl-PL" altLang="en-US" sz="1300" dirty="0">
                <a:solidFill>
                  <a:schemeClr val="tx1"/>
                </a:solidFill>
              </a:rPr>
              <a:t>, a set of </a:t>
            </a:r>
            <a:r>
              <a:rPr lang="pl-PL" altLang="en-US" sz="1300" dirty="0" err="1">
                <a:solidFill>
                  <a:schemeClr val="tx1"/>
                </a:solidFill>
              </a:rPr>
              <a:t>GUIs</a:t>
            </a:r>
            <a:r>
              <a:rPr lang="pl-PL" altLang="en-US" sz="1300" dirty="0">
                <a:solidFill>
                  <a:schemeClr val="tx1"/>
                </a:solidFill>
              </a:rPr>
              <a:t> </a:t>
            </a:r>
            <a:r>
              <a:rPr lang="pl-PL" altLang="en-US" sz="1300" dirty="0" err="1">
                <a:solidFill>
                  <a:schemeClr val="tx1"/>
                </a:solidFill>
              </a:rPr>
              <a:t>provides</a:t>
            </a:r>
            <a:r>
              <a:rPr lang="pl-PL" altLang="en-US" sz="1300" dirty="0">
                <a:solidFill>
                  <a:schemeClr val="tx1"/>
                </a:solidFill>
              </a:rPr>
              <a:t> a </a:t>
            </a:r>
            <a:r>
              <a:rPr lang="pl-PL" altLang="en-US" sz="1300" dirty="0" err="1">
                <a:solidFill>
                  <a:schemeClr val="tx1"/>
                </a:solidFill>
              </a:rPr>
              <a:t>user-friendly</a:t>
            </a:r>
            <a:r>
              <a:rPr lang="pl-PL" altLang="en-US" sz="1300" dirty="0">
                <a:solidFill>
                  <a:schemeClr val="tx1"/>
                </a:solidFill>
              </a:rPr>
              <a:t> </a:t>
            </a:r>
            <a:r>
              <a:rPr lang="pl-PL" altLang="en-US" sz="1300" dirty="0" err="1">
                <a:solidFill>
                  <a:schemeClr val="tx1"/>
                </a:solidFill>
              </a:rPr>
              <a:t>work</a:t>
            </a:r>
            <a:r>
              <a:rPr lang="pl-PL" altLang="en-US" sz="1300" dirty="0">
                <a:solidFill>
                  <a:schemeClr val="tx1"/>
                </a:solidFill>
              </a:rPr>
              <a:t> environment. The API </a:t>
            </a:r>
            <a:r>
              <a:rPr lang="pl-PL" altLang="en-US" sz="1300" dirty="0" err="1">
                <a:solidFill>
                  <a:schemeClr val="tx1"/>
                </a:solidFill>
              </a:rPr>
              <a:t>can</a:t>
            </a:r>
            <a:r>
              <a:rPr lang="pl-PL" altLang="en-US" sz="1300" dirty="0">
                <a:solidFill>
                  <a:schemeClr val="tx1"/>
                </a:solidFill>
              </a:rPr>
              <a:t> </a:t>
            </a:r>
            <a:r>
              <a:rPr lang="pl-PL" altLang="en-US" sz="1300" dirty="0" err="1">
                <a:solidFill>
                  <a:schemeClr val="tx1"/>
                </a:solidFill>
              </a:rPr>
              <a:t>also</a:t>
            </a:r>
            <a:r>
              <a:rPr lang="pl-PL" altLang="en-US" sz="1300" dirty="0">
                <a:solidFill>
                  <a:schemeClr val="tx1"/>
                </a:solidFill>
              </a:rPr>
              <a:t> be </a:t>
            </a:r>
            <a:r>
              <a:rPr lang="pl-PL" altLang="en-US" sz="1300" dirty="0" err="1">
                <a:solidFill>
                  <a:schemeClr val="tx1"/>
                </a:solidFill>
              </a:rPr>
              <a:t>directly</a:t>
            </a:r>
            <a:r>
              <a:rPr lang="pl-PL" altLang="en-US" sz="1300" dirty="0">
                <a:solidFill>
                  <a:schemeClr val="tx1"/>
                </a:solidFill>
              </a:rPr>
              <a:t> </a:t>
            </a:r>
            <a:r>
              <a:rPr lang="pl-PL" altLang="en-US" sz="1300" dirty="0" err="1">
                <a:solidFill>
                  <a:schemeClr val="tx1"/>
                </a:solidFill>
              </a:rPr>
              <a:t>invoked</a:t>
            </a:r>
            <a:r>
              <a:rPr lang="pl-PL" altLang="en-US" sz="1300" dirty="0">
                <a:solidFill>
                  <a:schemeClr val="tx1"/>
                </a:solidFill>
              </a:rPr>
              <a:t> by </a:t>
            </a:r>
            <a:r>
              <a:rPr lang="pl-PL" altLang="en-US" sz="1300" dirty="0" err="1">
                <a:solidFill>
                  <a:schemeClr val="tx1"/>
                </a:solidFill>
              </a:rPr>
              <a:t>external</a:t>
            </a:r>
            <a:r>
              <a:rPr lang="pl-PL" altLang="en-US" sz="1300" dirty="0">
                <a:solidFill>
                  <a:schemeClr val="tx1"/>
                </a:solidFill>
              </a:rPr>
              <a:t> services (</a:t>
            </a:r>
            <a:r>
              <a:rPr lang="pl-PL" altLang="en-US" sz="1300" dirty="0" err="1">
                <a:solidFill>
                  <a:schemeClr val="tx1"/>
                </a:solidFill>
              </a:rPr>
              <a:t>Atmosphere</a:t>
            </a:r>
            <a:r>
              <a:rPr lang="pl-PL" altLang="en-US" sz="1300" dirty="0">
                <a:solidFill>
                  <a:schemeClr val="tx1"/>
                </a:solidFill>
              </a:rPr>
              <a:t> </a:t>
            </a:r>
            <a:r>
              <a:rPr lang="pl-PL" altLang="en-US" sz="1300" dirty="0" err="1">
                <a:solidFill>
                  <a:schemeClr val="tx1"/>
                </a:solidFill>
              </a:rPr>
              <a:t>relies</a:t>
            </a:r>
            <a:r>
              <a:rPr lang="pl-PL" altLang="en-US" sz="1300" dirty="0">
                <a:solidFill>
                  <a:schemeClr val="tx1"/>
                </a:solidFill>
              </a:rPr>
              <a:t> on the </a:t>
            </a:r>
            <a:r>
              <a:rPr lang="pl-PL" altLang="en-US" sz="1300" dirty="0" err="1">
                <a:solidFill>
                  <a:schemeClr val="tx1"/>
                </a:solidFill>
              </a:rPr>
              <a:t>well-known</a:t>
            </a:r>
            <a:r>
              <a:rPr lang="pl-PL" altLang="en-US" sz="1300" dirty="0">
                <a:solidFill>
                  <a:schemeClr val="tx1"/>
                </a:solidFill>
              </a:rPr>
              <a:t> </a:t>
            </a:r>
            <a:r>
              <a:rPr lang="pl-PL" altLang="en-US" sz="1300" dirty="0" err="1">
                <a:solidFill>
                  <a:schemeClr val="tx1"/>
                </a:solidFill>
              </a:rPr>
              <a:t>OpenID</a:t>
            </a:r>
            <a:r>
              <a:rPr lang="pl-PL" altLang="en-US" sz="1300" dirty="0">
                <a:solidFill>
                  <a:schemeClr val="tx1"/>
                </a:solidFill>
              </a:rPr>
              <a:t> </a:t>
            </a:r>
            <a:r>
              <a:rPr lang="pl-PL" altLang="en-US" sz="1300" dirty="0" err="1">
                <a:solidFill>
                  <a:schemeClr val="tx1"/>
                </a:solidFill>
              </a:rPr>
              <a:t>authentication</a:t>
            </a:r>
            <a:r>
              <a:rPr lang="pl-PL" altLang="en-US" sz="1300" dirty="0">
                <a:solidFill>
                  <a:schemeClr val="tx1"/>
                </a:solidFill>
              </a:rPr>
              <a:t> standard with PL-</a:t>
            </a:r>
            <a:r>
              <a:rPr lang="pl-PL" altLang="en-US" sz="1300" dirty="0" err="1">
                <a:solidFill>
                  <a:schemeClr val="tx1"/>
                </a:solidFill>
              </a:rPr>
              <a:t>Grid</a:t>
            </a:r>
            <a:r>
              <a:rPr lang="pl-PL" altLang="en-US" sz="1300" dirty="0">
                <a:solidFill>
                  <a:schemeClr val="tx1"/>
                </a:solidFill>
              </a:rPr>
              <a:t> </a:t>
            </a:r>
            <a:r>
              <a:rPr lang="pl-PL" altLang="en-US" sz="1300" dirty="0" err="1">
                <a:solidFill>
                  <a:schemeClr val="tx1"/>
                </a:solidFill>
              </a:rPr>
              <a:t>acting</a:t>
            </a:r>
            <a:r>
              <a:rPr lang="pl-PL" altLang="en-US" sz="1300" dirty="0">
                <a:solidFill>
                  <a:schemeClr val="tx1"/>
                </a:solidFill>
              </a:rPr>
              <a:t> as </a:t>
            </a:r>
            <a:r>
              <a:rPr lang="pl-PL" altLang="en-US" sz="1300" dirty="0" err="1">
                <a:solidFill>
                  <a:schemeClr val="tx1"/>
                </a:solidFill>
              </a:rPr>
              <a:t>its</a:t>
            </a:r>
            <a:r>
              <a:rPr lang="pl-PL" altLang="en-US" sz="1300" dirty="0">
                <a:solidFill>
                  <a:schemeClr val="tx1"/>
                </a:solidFill>
              </a:rPr>
              <a:t> </a:t>
            </a:r>
            <a:r>
              <a:rPr lang="pl-PL" altLang="en-US" sz="1300" dirty="0" err="1">
                <a:solidFill>
                  <a:schemeClr val="tx1"/>
                </a:solidFill>
              </a:rPr>
              <a:t>identity</a:t>
            </a:r>
            <a:r>
              <a:rPr lang="pl-PL" altLang="en-US" sz="1300" dirty="0">
                <a:solidFill>
                  <a:schemeClr val="tx1"/>
                </a:solidFill>
              </a:rPr>
              <a:t> </a:t>
            </a:r>
            <a:r>
              <a:rPr lang="pl-PL" altLang="en-US" sz="1300" dirty="0" err="1">
                <a:solidFill>
                  <a:schemeClr val="tx1"/>
                </a:solidFill>
              </a:rPr>
              <a:t>provider</a:t>
            </a:r>
            <a:r>
              <a:rPr lang="pl-PL" altLang="en-US" sz="1300" dirty="0">
                <a:solidFill>
                  <a:schemeClr val="tx1"/>
                </a:solidFill>
              </a:rPr>
              <a:t>).</a:t>
            </a:r>
          </a:p>
        </p:txBody>
      </p:sp>
      <p:grpSp>
        <p:nvGrpSpPr>
          <p:cNvPr id="7175" name="Grupa 97"/>
          <p:cNvGrpSpPr>
            <a:grpSpLocks/>
          </p:cNvGrpSpPr>
          <p:nvPr/>
        </p:nvGrpSpPr>
        <p:grpSpPr bwMode="auto">
          <a:xfrm>
            <a:off x="184150" y="3606800"/>
            <a:ext cx="922338" cy="1838325"/>
            <a:chOff x="522305" y="1143000"/>
            <a:chExt cx="921600" cy="1837387"/>
          </a:xfrm>
        </p:grpSpPr>
        <p:pic>
          <p:nvPicPr>
            <p:cNvPr id="7220" name="Obraz 17" descr="1345535114_Desktop.png"/>
            <p:cNvPicPr>
              <a:picLocks noChangeAspect="1"/>
            </p:cNvPicPr>
            <p:nvPr/>
          </p:nvPicPr>
          <p:blipFill>
            <a:blip r:embed="rId3"/>
            <a:srcRect/>
            <a:stretch>
              <a:fillRect/>
            </a:stretch>
          </p:blipFill>
          <p:spPr bwMode="auto">
            <a:xfrm>
              <a:off x="689286" y="1143000"/>
              <a:ext cx="587637" cy="587977"/>
            </a:xfrm>
            <a:prstGeom prst="rect">
              <a:avLst/>
            </a:prstGeom>
            <a:noFill/>
            <a:ln w="9525">
              <a:noFill/>
              <a:miter lim="800000"/>
              <a:headEnd/>
              <a:tailEnd/>
            </a:ln>
          </p:spPr>
        </p:pic>
        <p:sp>
          <p:nvSpPr>
            <p:cNvPr id="7221" name="pole tekstowe 23"/>
            <p:cNvSpPr txBox="1">
              <a:spLocks noChangeArrowheads="1"/>
            </p:cNvSpPr>
            <p:nvPr/>
          </p:nvSpPr>
          <p:spPr bwMode="auto">
            <a:xfrm>
              <a:off x="585423" y="1689618"/>
              <a:ext cx="772969" cy="246221"/>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pl-PL" altLang="en-US" sz="1000">
                  <a:solidFill>
                    <a:schemeClr val="tx1"/>
                  </a:solidFill>
                </a:rPr>
                <a:t>Application</a:t>
              </a:r>
            </a:p>
          </p:txBody>
        </p:sp>
        <p:pic>
          <p:nvPicPr>
            <p:cNvPr id="7222" name="Obraz 25" descr="1345537494_Sitemap - Flowchart.png"/>
            <p:cNvPicPr>
              <a:picLocks noChangeAspect="1"/>
            </p:cNvPicPr>
            <p:nvPr/>
          </p:nvPicPr>
          <p:blipFill>
            <a:blip r:embed="rId4"/>
            <a:srcRect/>
            <a:stretch>
              <a:fillRect/>
            </a:stretch>
          </p:blipFill>
          <p:spPr bwMode="auto">
            <a:xfrm>
              <a:off x="656640" y="1992300"/>
              <a:ext cx="652930" cy="653308"/>
            </a:xfrm>
            <a:prstGeom prst="rect">
              <a:avLst/>
            </a:prstGeom>
            <a:noFill/>
            <a:ln w="9525">
              <a:noFill/>
              <a:miter lim="800000"/>
              <a:headEnd/>
              <a:tailEnd/>
            </a:ln>
          </p:spPr>
        </p:pic>
        <p:sp>
          <p:nvSpPr>
            <p:cNvPr id="7223" name="pole tekstowe 26"/>
            <p:cNvSpPr txBox="1">
              <a:spLocks noChangeArrowheads="1"/>
            </p:cNvSpPr>
            <p:nvPr/>
          </p:nvSpPr>
          <p:spPr bwMode="auto">
            <a:xfrm>
              <a:off x="723507" y="1885610"/>
              <a:ext cx="508473" cy="246221"/>
            </a:xfrm>
            <a:prstGeom prst="rect">
              <a:avLst/>
            </a:prstGeom>
            <a:noFill/>
            <a:ln w="9525">
              <a:noFill/>
              <a:miter lim="800000"/>
              <a:headEnd/>
              <a:tailEnd/>
            </a:ln>
          </p:spPr>
          <p:txBody>
            <a:bodyPr wrap="none">
              <a:spAutoFit/>
            </a:bodyPr>
            <a:lstStyle/>
            <a:p>
              <a:pPr eaLnBrk="1" hangingPunct="1">
                <a:buClr>
                  <a:srgbClr val="000000"/>
                </a:buClr>
                <a:buSzPct val="100000"/>
                <a:buFont typeface="Times New Roman" pitchFamily="18" charset="0"/>
                <a:buNone/>
              </a:pPr>
              <a:r>
                <a:rPr lang="pl-PL" altLang="en-US" sz="1000">
                  <a:solidFill>
                    <a:schemeClr val="tx1"/>
                  </a:solidFill>
                </a:rPr>
                <a:t>-- or --</a:t>
              </a:r>
              <a:endParaRPr lang="en-US" altLang="en-US" sz="1000">
                <a:solidFill>
                  <a:schemeClr val="tx1"/>
                </a:solidFill>
              </a:endParaRPr>
            </a:p>
          </p:txBody>
        </p:sp>
        <p:sp>
          <p:nvSpPr>
            <p:cNvPr id="7224" name="pole tekstowe 27"/>
            <p:cNvSpPr txBox="1">
              <a:spLocks noChangeArrowheads="1"/>
            </p:cNvSpPr>
            <p:nvPr/>
          </p:nvSpPr>
          <p:spPr bwMode="auto">
            <a:xfrm>
              <a:off x="522305" y="2580277"/>
              <a:ext cx="921600" cy="400110"/>
            </a:xfrm>
            <a:prstGeom prst="rect">
              <a:avLst/>
            </a:prstGeom>
            <a:noFill/>
            <a:ln w="9525">
              <a:noFill/>
              <a:miter lim="800000"/>
              <a:headEnd/>
              <a:tailEnd/>
            </a:ln>
          </p:spPr>
          <p:txBody>
            <a:bodyPr>
              <a:spAutoFit/>
            </a:bodyPr>
            <a:lstStyle/>
            <a:p>
              <a:pPr algn="ctr" eaLnBrk="1" hangingPunct="1">
                <a:buClr>
                  <a:srgbClr val="000000"/>
                </a:buClr>
                <a:buSzPct val="100000"/>
                <a:buFont typeface="Times New Roman" pitchFamily="18" charset="0"/>
                <a:buNone/>
              </a:pPr>
              <a:r>
                <a:rPr lang="pl-PL" altLang="en-US" sz="1000">
                  <a:solidFill>
                    <a:schemeClr val="tx1"/>
                  </a:solidFill>
                </a:rPr>
                <a:t>Workflow environment</a:t>
              </a:r>
            </a:p>
          </p:txBody>
        </p:sp>
      </p:grpSp>
      <p:grpSp>
        <p:nvGrpSpPr>
          <p:cNvPr id="7176" name="Grupa 96"/>
          <p:cNvGrpSpPr>
            <a:grpSpLocks/>
          </p:cNvGrpSpPr>
          <p:nvPr/>
        </p:nvGrpSpPr>
        <p:grpSpPr bwMode="auto">
          <a:xfrm>
            <a:off x="184150" y="1320800"/>
            <a:ext cx="922338" cy="769938"/>
            <a:chOff x="522305" y="3168254"/>
            <a:chExt cx="921600" cy="768867"/>
          </a:xfrm>
        </p:grpSpPr>
        <p:pic>
          <p:nvPicPr>
            <p:cNvPr id="7218" name="Obraz 87" descr="admin.png"/>
            <p:cNvPicPr>
              <a:picLocks noChangeAspect="1"/>
            </p:cNvPicPr>
            <p:nvPr/>
          </p:nvPicPr>
          <p:blipFill>
            <a:blip r:embed="rId5"/>
            <a:srcRect/>
            <a:stretch>
              <a:fillRect/>
            </a:stretch>
          </p:blipFill>
          <p:spPr bwMode="auto">
            <a:xfrm>
              <a:off x="779710" y="3168254"/>
              <a:ext cx="406791" cy="522646"/>
            </a:xfrm>
            <a:prstGeom prst="rect">
              <a:avLst/>
            </a:prstGeom>
            <a:noFill/>
            <a:ln w="9525">
              <a:noFill/>
              <a:miter lim="800000"/>
              <a:headEnd/>
              <a:tailEnd/>
            </a:ln>
          </p:spPr>
        </p:pic>
        <p:sp>
          <p:nvSpPr>
            <p:cNvPr id="7219" name="pole tekstowe 30"/>
            <p:cNvSpPr txBox="1">
              <a:spLocks noChangeArrowheads="1"/>
            </p:cNvSpPr>
            <p:nvPr/>
          </p:nvSpPr>
          <p:spPr bwMode="auto">
            <a:xfrm>
              <a:off x="522305" y="3690900"/>
              <a:ext cx="921600" cy="246221"/>
            </a:xfrm>
            <a:prstGeom prst="rect">
              <a:avLst/>
            </a:prstGeom>
            <a:noFill/>
            <a:ln w="9525">
              <a:noFill/>
              <a:miter lim="800000"/>
              <a:headEnd/>
              <a:tailEnd/>
            </a:ln>
          </p:spPr>
          <p:txBody>
            <a:bodyPr>
              <a:spAutoFit/>
            </a:bodyPr>
            <a:lstStyle/>
            <a:p>
              <a:pPr algn="ctr" eaLnBrk="1" hangingPunct="1">
                <a:buClr>
                  <a:srgbClr val="000000"/>
                </a:buClr>
                <a:buSzPct val="100000"/>
                <a:buFont typeface="Times New Roman" pitchFamily="18" charset="0"/>
                <a:buNone/>
              </a:pPr>
              <a:r>
                <a:rPr lang="pl-PL" altLang="en-US" sz="1000">
                  <a:solidFill>
                    <a:schemeClr val="tx1"/>
                  </a:solidFill>
                </a:rPr>
                <a:t>End user</a:t>
              </a:r>
            </a:p>
          </p:txBody>
        </p:sp>
      </p:grpSp>
      <p:pic>
        <p:nvPicPr>
          <p:cNvPr id="7177" name="Obraz 100" descr="cmp_devmode_aslist.png"/>
          <p:cNvPicPr>
            <a:picLocks noChangeAspect="1"/>
          </p:cNvPicPr>
          <p:nvPr/>
        </p:nvPicPr>
        <p:blipFill>
          <a:blip r:embed="rId6" cstate="print"/>
          <a:srcRect/>
          <a:stretch>
            <a:fillRect/>
          </a:stretch>
        </p:blipFill>
        <p:spPr bwMode="auto">
          <a:xfrm>
            <a:off x="1708150" y="1168400"/>
            <a:ext cx="2438400" cy="1649413"/>
          </a:xfrm>
          <a:prstGeom prst="rect">
            <a:avLst/>
          </a:prstGeom>
          <a:noFill/>
          <a:ln w="9525">
            <a:noFill/>
            <a:miter lim="800000"/>
            <a:headEnd/>
            <a:tailEnd/>
          </a:ln>
        </p:spPr>
      </p:pic>
      <p:pic>
        <p:nvPicPr>
          <p:cNvPr id="7178" name="Obraz 101" descr="cmp_devmode_accessinfo.png"/>
          <p:cNvPicPr>
            <a:picLocks noChangeAspect="1"/>
          </p:cNvPicPr>
          <p:nvPr/>
        </p:nvPicPr>
        <p:blipFill>
          <a:blip r:embed="rId7"/>
          <a:srcRect/>
          <a:stretch>
            <a:fillRect/>
          </a:stretch>
        </p:blipFill>
        <p:spPr bwMode="auto">
          <a:xfrm>
            <a:off x="4298950" y="1168400"/>
            <a:ext cx="4256088" cy="1138238"/>
          </a:xfrm>
          <a:prstGeom prst="rect">
            <a:avLst/>
          </a:prstGeom>
          <a:noFill/>
          <a:ln w="9525">
            <a:solidFill>
              <a:schemeClr val="tx1"/>
            </a:solidFill>
            <a:miter lim="800000"/>
            <a:headEnd/>
            <a:tailEnd/>
          </a:ln>
        </p:spPr>
      </p:pic>
      <p:sp>
        <p:nvSpPr>
          <p:cNvPr id="103" name="Prostokąt 102"/>
          <p:cNvSpPr/>
          <p:nvPr/>
        </p:nvSpPr>
        <p:spPr>
          <a:xfrm>
            <a:off x="4298950" y="2349500"/>
            <a:ext cx="4572000" cy="414338"/>
          </a:xfrm>
          <a:prstGeom prst="rect">
            <a:avLst/>
          </a:prstGeom>
        </p:spPr>
        <p:txBody>
          <a:bodyPr>
            <a:spAutoFit/>
          </a:bodyPr>
          <a:lstStyle/>
          <a:p>
            <a:pPr eaLnBrk="1" hangingPunct="1">
              <a:buClr>
                <a:srgbClr val="000000"/>
              </a:buClr>
              <a:buSzPct val="100000"/>
              <a:buFont typeface="Times New Roman" panose="02020603050405020304" pitchFamily="18" charset="0"/>
              <a:buNone/>
              <a:defRPr/>
            </a:pPr>
            <a:r>
              <a:rPr lang="pl-PL" sz="1050" dirty="0">
                <a:solidFill>
                  <a:schemeClr val="tx1"/>
                </a:solidFill>
              </a:rPr>
              <a:t>A full range of user-friendly GUIs is provided to enable service creation, instantiation and access. A comprehensive online user guide is also available.</a:t>
            </a:r>
          </a:p>
        </p:txBody>
      </p:sp>
      <p:grpSp>
        <p:nvGrpSpPr>
          <p:cNvPr id="7180" name="Grupa 191"/>
          <p:cNvGrpSpPr>
            <a:grpSpLocks/>
          </p:cNvGrpSpPr>
          <p:nvPr/>
        </p:nvGrpSpPr>
        <p:grpSpPr bwMode="auto">
          <a:xfrm>
            <a:off x="3689350" y="3302000"/>
            <a:ext cx="5103813" cy="2133600"/>
            <a:chOff x="3962400" y="2818470"/>
            <a:chExt cx="5103665" cy="2134531"/>
          </a:xfrm>
        </p:grpSpPr>
        <p:sp>
          <p:nvSpPr>
            <p:cNvPr id="106" name="Prostokąt zaokrąglony 105"/>
            <p:cNvSpPr/>
            <p:nvPr/>
          </p:nvSpPr>
          <p:spPr bwMode="auto">
            <a:xfrm>
              <a:off x="4270366" y="2820059"/>
              <a:ext cx="3654319" cy="2132942"/>
            </a:xfrm>
            <a:prstGeom prst="roundRect">
              <a:avLst>
                <a:gd name="adj" fmla="val 3637"/>
              </a:avLst>
            </a:prstGeom>
            <a:solidFill>
              <a:srgbClr val="FFFF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eaLnBrk="1" hangingPunct="1">
                <a:buClr>
                  <a:srgbClr val="000000"/>
                </a:buClr>
                <a:buSzPct val="100000"/>
                <a:buFont typeface="Times New Roman" panose="02020603050405020304" pitchFamily="18" charset="0"/>
                <a:buNone/>
                <a:defRPr/>
              </a:pPr>
              <a:endParaRPr lang="en-US" dirty="0">
                <a:solidFill>
                  <a:schemeClr val="tx1"/>
                </a:solidFill>
              </a:endParaRPr>
            </a:p>
          </p:txBody>
        </p:sp>
        <p:sp>
          <p:nvSpPr>
            <p:cNvPr id="128" name="Prostokąt zaokrąglony 127"/>
            <p:cNvSpPr/>
            <p:nvPr/>
          </p:nvSpPr>
          <p:spPr bwMode="auto">
            <a:xfrm>
              <a:off x="4360851" y="3925441"/>
              <a:ext cx="3419376" cy="875094"/>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eaLnBrk="1" fontAlgn="auto" hangingPunct="1">
                <a:spcBef>
                  <a:spcPts val="0"/>
                </a:spcBef>
                <a:spcAft>
                  <a:spcPts val="0"/>
                </a:spcAft>
                <a:buClr>
                  <a:srgbClr val="000000"/>
                </a:buClr>
                <a:buSzPct val="100000"/>
                <a:buFont typeface="Times New Roman" panose="02020603050405020304" pitchFamily="18" charset="0"/>
                <a:buNone/>
                <a:defRPr/>
              </a:pPr>
              <a:endParaRPr lang="en-US">
                <a:solidFill>
                  <a:schemeClr val="tx1"/>
                </a:solidFill>
              </a:endParaRPr>
            </a:p>
          </p:txBody>
        </p:sp>
        <p:pic>
          <p:nvPicPr>
            <p:cNvPr id="7188" name="Obraz 199" descr="admin.png"/>
            <p:cNvPicPr>
              <a:picLocks noChangeAspect="1"/>
            </p:cNvPicPr>
            <p:nvPr/>
          </p:nvPicPr>
          <p:blipFill>
            <a:blip r:embed="rId8"/>
            <a:srcRect/>
            <a:stretch>
              <a:fillRect/>
            </a:stretch>
          </p:blipFill>
          <p:spPr bwMode="auto">
            <a:xfrm>
              <a:off x="4452593" y="4275438"/>
              <a:ext cx="316276" cy="403793"/>
            </a:xfrm>
            <a:prstGeom prst="rect">
              <a:avLst/>
            </a:prstGeom>
            <a:noFill/>
            <a:ln w="9525">
              <a:noFill/>
              <a:miter lim="800000"/>
              <a:headEnd/>
              <a:tailEnd/>
            </a:ln>
          </p:spPr>
        </p:pic>
        <p:pic>
          <p:nvPicPr>
            <p:cNvPr id="7189" name="Obraz 200" descr="admin.png"/>
            <p:cNvPicPr>
              <a:picLocks noChangeAspect="1"/>
            </p:cNvPicPr>
            <p:nvPr/>
          </p:nvPicPr>
          <p:blipFill>
            <a:blip r:embed="rId9"/>
            <a:srcRect/>
            <a:stretch>
              <a:fillRect/>
            </a:stretch>
          </p:blipFill>
          <p:spPr bwMode="auto">
            <a:xfrm>
              <a:off x="4899714" y="4285828"/>
              <a:ext cx="298850" cy="383012"/>
            </a:xfrm>
            <a:prstGeom prst="rect">
              <a:avLst/>
            </a:prstGeom>
            <a:noFill/>
            <a:ln w="9525">
              <a:noFill/>
              <a:miter lim="800000"/>
              <a:headEnd/>
              <a:tailEnd/>
            </a:ln>
          </p:spPr>
        </p:pic>
        <p:sp>
          <p:nvSpPr>
            <p:cNvPr id="7190" name="pole tekstowe 291"/>
            <p:cNvSpPr txBox="1">
              <a:spLocks noChangeArrowheads="1"/>
            </p:cNvSpPr>
            <p:nvPr/>
          </p:nvSpPr>
          <p:spPr bwMode="auto">
            <a:xfrm>
              <a:off x="5138393" y="3934446"/>
              <a:ext cx="1951580" cy="276989"/>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Atmosphere Registry (AIR)</a:t>
              </a:r>
              <a:endParaRPr lang="en-US" altLang="en-US" sz="1200">
                <a:solidFill>
                  <a:schemeClr val="tx1"/>
                </a:solidFill>
              </a:endParaRPr>
            </a:p>
          </p:txBody>
        </p:sp>
        <p:pic>
          <p:nvPicPr>
            <p:cNvPr id="7191" name="Obraz 132" descr="servers.png"/>
            <p:cNvPicPr>
              <a:picLocks noChangeAspect="1"/>
            </p:cNvPicPr>
            <p:nvPr/>
          </p:nvPicPr>
          <p:blipFill>
            <a:blip r:embed="rId10"/>
            <a:srcRect/>
            <a:stretch>
              <a:fillRect/>
            </a:stretch>
          </p:blipFill>
          <p:spPr bwMode="auto">
            <a:xfrm>
              <a:off x="5329409" y="4260689"/>
              <a:ext cx="433290" cy="433290"/>
            </a:xfrm>
            <a:prstGeom prst="rect">
              <a:avLst/>
            </a:prstGeom>
            <a:noFill/>
            <a:ln w="9525">
              <a:noFill/>
              <a:miter lim="800000"/>
              <a:headEnd/>
              <a:tailEnd/>
            </a:ln>
          </p:spPr>
        </p:pic>
        <p:pic>
          <p:nvPicPr>
            <p:cNvPr id="7192" name="Obraz 133" descr="servers.png"/>
            <p:cNvPicPr>
              <a:picLocks noChangeAspect="1"/>
            </p:cNvPicPr>
            <p:nvPr/>
          </p:nvPicPr>
          <p:blipFill>
            <a:blip r:embed="rId10"/>
            <a:srcRect/>
            <a:stretch>
              <a:fillRect/>
            </a:stretch>
          </p:blipFill>
          <p:spPr bwMode="auto">
            <a:xfrm>
              <a:off x="5893544" y="4260689"/>
              <a:ext cx="433290" cy="433290"/>
            </a:xfrm>
            <a:prstGeom prst="rect">
              <a:avLst/>
            </a:prstGeom>
            <a:noFill/>
            <a:ln w="9525">
              <a:noFill/>
              <a:miter lim="800000"/>
              <a:headEnd/>
              <a:tailEnd/>
            </a:ln>
          </p:spPr>
        </p:pic>
        <p:pic>
          <p:nvPicPr>
            <p:cNvPr id="7193" name="Obraz 120" descr="1399565533_012.png"/>
            <p:cNvPicPr>
              <a:picLocks noChangeAspect="1"/>
            </p:cNvPicPr>
            <p:nvPr/>
          </p:nvPicPr>
          <p:blipFill>
            <a:blip r:embed="rId11"/>
            <a:srcRect/>
            <a:stretch>
              <a:fillRect/>
            </a:stretch>
          </p:blipFill>
          <p:spPr bwMode="auto">
            <a:xfrm>
              <a:off x="6457679" y="4230267"/>
              <a:ext cx="494134" cy="494134"/>
            </a:xfrm>
            <a:prstGeom prst="rect">
              <a:avLst/>
            </a:prstGeom>
            <a:noFill/>
            <a:ln w="9525">
              <a:noFill/>
              <a:miter lim="800000"/>
              <a:headEnd/>
              <a:tailEnd/>
            </a:ln>
          </p:spPr>
        </p:pic>
        <p:pic>
          <p:nvPicPr>
            <p:cNvPr id="7194" name="Obraz 124" descr="1399565533_012.png"/>
            <p:cNvPicPr>
              <a:picLocks noChangeAspect="1"/>
            </p:cNvPicPr>
            <p:nvPr/>
          </p:nvPicPr>
          <p:blipFill>
            <a:blip r:embed="rId12"/>
            <a:srcRect/>
            <a:stretch>
              <a:fillRect/>
            </a:stretch>
          </p:blipFill>
          <p:spPr bwMode="auto">
            <a:xfrm>
              <a:off x="7082659" y="4230267"/>
              <a:ext cx="494134" cy="494134"/>
            </a:xfrm>
            <a:prstGeom prst="rect">
              <a:avLst/>
            </a:prstGeom>
            <a:noFill/>
            <a:ln w="9525">
              <a:noFill/>
              <a:miter lim="800000"/>
              <a:headEnd/>
              <a:tailEnd/>
            </a:ln>
          </p:spPr>
        </p:pic>
        <p:sp>
          <p:nvSpPr>
            <p:cNvPr id="7195" name="pole tekstowe 291"/>
            <p:cNvSpPr txBox="1">
              <a:spLocks noChangeArrowheads="1"/>
            </p:cNvSpPr>
            <p:nvPr/>
          </p:nvSpPr>
          <p:spPr bwMode="auto">
            <a:xfrm>
              <a:off x="5274636" y="2819401"/>
              <a:ext cx="1567132" cy="276989"/>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Atmosphere</a:t>
              </a:r>
              <a:endParaRPr lang="en-US" altLang="en-US" sz="1200">
                <a:solidFill>
                  <a:schemeClr val="tx1"/>
                </a:solidFill>
              </a:endParaRPr>
            </a:p>
          </p:txBody>
        </p:sp>
        <p:cxnSp>
          <p:nvCxnSpPr>
            <p:cNvPr id="115" name="Łącznik prosty 114"/>
            <p:cNvCxnSpPr/>
            <p:nvPr/>
          </p:nvCxnSpPr>
          <p:spPr bwMode="auto">
            <a:xfrm>
              <a:off x="4148133" y="3390219"/>
              <a:ext cx="247643"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sp>
          <p:nvSpPr>
            <p:cNvPr id="116" name="Elipsa 115"/>
            <p:cNvSpPr/>
            <p:nvPr/>
          </p:nvSpPr>
          <p:spPr bwMode="auto">
            <a:xfrm>
              <a:off x="3962400" y="3298104"/>
              <a:ext cx="185733" cy="185819"/>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sp>
          <p:nvSpPr>
            <p:cNvPr id="145" name="Prostokąt zaokrąglony 144"/>
            <p:cNvSpPr/>
            <p:nvPr/>
          </p:nvSpPr>
          <p:spPr bwMode="auto">
            <a:xfrm>
              <a:off x="4383076" y="3145638"/>
              <a:ext cx="3397151" cy="652748"/>
            </a:xfrm>
            <a:prstGeom prst="roundRect">
              <a:avLst>
                <a:gd name="adj" fmla="val 103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dirty="0">
                <a:solidFill>
                  <a:schemeClr val="tx1"/>
                </a:solidFill>
              </a:endParaRPr>
            </a:p>
          </p:txBody>
        </p:sp>
        <p:sp>
          <p:nvSpPr>
            <p:cNvPr id="7199" name="pole tekstowe 291"/>
            <p:cNvSpPr txBox="1">
              <a:spLocks noChangeArrowheads="1"/>
            </p:cNvSpPr>
            <p:nvPr/>
          </p:nvSpPr>
          <p:spPr bwMode="auto">
            <a:xfrm>
              <a:off x="4751923" y="3222532"/>
              <a:ext cx="2901070" cy="461655"/>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Ruby on Rails controller layer</a:t>
              </a:r>
            </a:p>
            <a:p>
              <a:pPr algn="ctr" eaLnBrk="1" hangingPunct="1">
                <a:buClr>
                  <a:srgbClr val="000000"/>
                </a:buClr>
                <a:buSzPct val="100000"/>
                <a:buFont typeface="Times New Roman" pitchFamily="18" charset="0"/>
                <a:buNone/>
              </a:pPr>
              <a:r>
                <a:rPr lang="pl-PL" altLang="en-US" sz="1200">
                  <a:solidFill>
                    <a:schemeClr val="tx1"/>
                  </a:solidFill>
                </a:rPr>
                <a:t>(core Atmosphere logic)</a:t>
              </a:r>
              <a:endParaRPr lang="en-US" altLang="en-US" sz="1200">
                <a:solidFill>
                  <a:schemeClr val="tx1"/>
                </a:solidFill>
              </a:endParaRPr>
            </a:p>
          </p:txBody>
        </p:sp>
        <p:pic>
          <p:nvPicPr>
            <p:cNvPr id="7200" name="Picture 2" descr="Rails"/>
            <p:cNvPicPr>
              <a:picLocks noChangeAspect="1" noChangeArrowheads="1"/>
            </p:cNvPicPr>
            <p:nvPr/>
          </p:nvPicPr>
          <p:blipFill>
            <a:blip r:embed="rId13"/>
            <a:srcRect/>
            <a:stretch>
              <a:fillRect/>
            </a:stretch>
          </p:blipFill>
          <p:spPr bwMode="auto">
            <a:xfrm>
              <a:off x="4458727" y="3222532"/>
              <a:ext cx="398931" cy="508981"/>
            </a:xfrm>
            <a:prstGeom prst="rect">
              <a:avLst/>
            </a:prstGeom>
            <a:noFill/>
            <a:ln w="9525">
              <a:noFill/>
              <a:miter lim="800000"/>
              <a:headEnd/>
              <a:tailEnd/>
            </a:ln>
          </p:spPr>
        </p:pic>
        <p:grpSp>
          <p:nvGrpSpPr>
            <p:cNvPr id="7201" name="Grupa 178"/>
            <p:cNvGrpSpPr>
              <a:grpSpLocks/>
            </p:cNvGrpSpPr>
            <p:nvPr/>
          </p:nvGrpSpPr>
          <p:grpSpPr bwMode="auto">
            <a:xfrm>
              <a:off x="8305800" y="2818470"/>
              <a:ext cx="685800" cy="1595428"/>
              <a:chOff x="8140974" y="2818470"/>
              <a:chExt cx="685800" cy="1595428"/>
            </a:xfrm>
          </p:grpSpPr>
          <p:grpSp>
            <p:nvGrpSpPr>
              <p:cNvPr id="7209" name="Grupa 356"/>
              <p:cNvGrpSpPr>
                <a:grpSpLocks/>
              </p:cNvGrpSpPr>
              <p:nvPr/>
            </p:nvGrpSpPr>
            <p:grpSpPr bwMode="auto">
              <a:xfrm>
                <a:off x="8140974" y="2818470"/>
                <a:ext cx="685800" cy="479452"/>
                <a:chOff x="6236270" y="4758633"/>
                <a:chExt cx="505440" cy="349632"/>
              </a:xfrm>
            </p:grpSpPr>
            <p:sp>
              <p:nvSpPr>
                <p:cNvPr id="169" name="Prostokąt zaokrąglony 168"/>
                <p:cNvSpPr/>
                <p:nvPr/>
              </p:nvSpPr>
              <p:spPr bwMode="auto">
                <a:xfrm>
                  <a:off x="6236177" y="4758633"/>
                  <a:ext cx="505425" cy="349765"/>
                </a:xfrm>
                <a:prstGeom prst="roundRect">
                  <a:avLst>
                    <a:gd name="adj" fmla="val 11018"/>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pic>
              <p:nvPicPr>
                <p:cNvPr id="7217" name="Obraz 86" descr="1368547005_server.png"/>
                <p:cNvPicPr>
                  <a:picLocks noChangeAspect="1"/>
                </p:cNvPicPr>
                <p:nvPr/>
              </p:nvPicPr>
              <p:blipFill>
                <a:blip r:embed="rId14"/>
                <a:srcRect/>
                <a:stretch>
                  <a:fillRect/>
                </a:stretch>
              </p:blipFill>
              <p:spPr bwMode="auto">
                <a:xfrm>
                  <a:off x="6364705" y="4793498"/>
                  <a:ext cx="255527" cy="255554"/>
                </a:xfrm>
                <a:prstGeom prst="rect">
                  <a:avLst/>
                </a:prstGeom>
                <a:noFill/>
                <a:ln w="9525">
                  <a:noFill/>
                  <a:miter lim="800000"/>
                  <a:headEnd/>
                  <a:tailEnd/>
                </a:ln>
              </p:spPr>
            </p:pic>
          </p:grpSp>
          <p:grpSp>
            <p:nvGrpSpPr>
              <p:cNvPr id="7210" name="Grupa 356"/>
              <p:cNvGrpSpPr>
                <a:grpSpLocks/>
              </p:cNvGrpSpPr>
              <p:nvPr/>
            </p:nvGrpSpPr>
            <p:grpSpPr bwMode="auto">
              <a:xfrm>
                <a:off x="8140974" y="3376458"/>
                <a:ext cx="685800" cy="479452"/>
                <a:chOff x="6236270" y="4758633"/>
                <a:chExt cx="505440" cy="349632"/>
              </a:xfrm>
            </p:grpSpPr>
            <p:sp>
              <p:nvSpPr>
                <p:cNvPr id="174" name="Prostokąt zaokrąglony 173"/>
                <p:cNvSpPr/>
                <p:nvPr/>
              </p:nvSpPr>
              <p:spPr bwMode="auto">
                <a:xfrm>
                  <a:off x="6236177" y="4758245"/>
                  <a:ext cx="505425" cy="354397"/>
                </a:xfrm>
                <a:prstGeom prst="roundRect">
                  <a:avLst>
                    <a:gd name="adj" fmla="val 11018"/>
                  </a:avLst>
                </a:prstGeom>
                <a:solidFill>
                  <a:schemeClr val="accent3">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pic>
              <p:nvPicPr>
                <p:cNvPr id="7215" name="Obraz 86" descr="1368547005_server.png"/>
                <p:cNvPicPr>
                  <a:picLocks noChangeAspect="1"/>
                </p:cNvPicPr>
                <p:nvPr/>
              </p:nvPicPr>
              <p:blipFill>
                <a:blip r:embed="rId14"/>
                <a:srcRect/>
                <a:stretch>
                  <a:fillRect/>
                </a:stretch>
              </p:blipFill>
              <p:spPr bwMode="auto">
                <a:xfrm>
                  <a:off x="6364705" y="4793498"/>
                  <a:ext cx="255527" cy="255554"/>
                </a:xfrm>
                <a:prstGeom prst="rect">
                  <a:avLst/>
                </a:prstGeom>
                <a:noFill/>
                <a:ln w="9525">
                  <a:noFill/>
                  <a:miter lim="800000"/>
                  <a:headEnd/>
                  <a:tailEnd/>
                </a:ln>
              </p:spPr>
            </p:pic>
          </p:grpSp>
          <p:grpSp>
            <p:nvGrpSpPr>
              <p:cNvPr id="7211" name="Grupa 356"/>
              <p:cNvGrpSpPr>
                <a:grpSpLocks/>
              </p:cNvGrpSpPr>
              <p:nvPr/>
            </p:nvGrpSpPr>
            <p:grpSpPr bwMode="auto">
              <a:xfrm>
                <a:off x="8140974" y="3934446"/>
                <a:ext cx="685800" cy="479452"/>
                <a:chOff x="6236270" y="4758633"/>
                <a:chExt cx="505440" cy="349632"/>
              </a:xfrm>
            </p:grpSpPr>
            <p:sp>
              <p:nvSpPr>
                <p:cNvPr id="177" name="Prostokąt zaokrąglony 176"/>
                <p:cNvSpPr/>
                <p:nvPr/>
              </p:nvSpPr>
              <p:spPr bwMode="auto">
                <a:xfrm>
                  <a:off x="6236177" y="4759015"/>
                  <a:ext cx="505425" cy="349765"/>
                </a:xfrm>
                <a:prstGeom prst="roundRect">
                  <a:avLst>
                    <a:gd name="adj" fmla="val 11018"/>
                  </a:avLst>
                </a:prstGeom>
                <a:solidFill>
                  <a:srgbClr val="0070C0">
                    <a:alpha val="10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pic>
              <p:nvPicPr>
                <p:cNvPr id="7213" name="Obraz 86" descr="1368547005_server.png"/>
                <p:cNvPicPr>
                  <a:picLocks noChangeAspect="1"/>
                </p:cNvPicPr>
                <p:nvPr/>
              </p:nvPicPr>
              <p:blipFill>
                <a:blip r:embed="rId14"/>
                <a:srcRect/>
                <a:stretch>
                  <a:fillRect/>
                </a:stretch>
              </p:blipFill>
              <p:spPr bwMode="auto">
                <a:xfrm>
                  <a:off x="6364705" y="4793498"/>
                  <a:ext cx="255527" cy="255554"/>
                </a:xfrm>
                <a:prstGeom prst="rect">
                  <a:avLst/>
                </a:prstGeom>
                <a:noFill/>
                <a:ln w="9525">
                  <a:noFill/>
                  <a:miter lim="800000"/>
                  <a:headEnd/>
                  <a:tailEnd/>
                </a:ln>
              </p:spPr>
            </p:pic>
          </p:grpSp>
        </p:grpSp>
        <p:sp>
          <p:nvSpPr>
            <p:cNvPr id="7202" name="pole tekstowe 291"/>
            <p:cNvSpPr txBox="1">
              <a:spLocks noChangeArrowheads="1"/>
            </p:cNvSpPr>
            <p:nvPr/>
          </p:nvSpPr>
          <p:spPr bwMode="auto">
            <a:xfrm>
              <a:off x="8153400" y="4415145"/>
              <a:ext cx="912665" cy="461655"/>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Cloud</a:t>
              </a:r>
            </a:p>
            <a:p>
              <a:pPr algn="ctr" eaLnBrk="1" hangingPunct="1">
                <a:buClr>
                  <a:srgbClr val="000000"/>
                </a:buClr>
                <a:buSzPct val="100000"/>
                <a:buFont typeface="Times New Roman" pitchFamily="18" charset="0"/>
                <a:buNone/>
              </a:pPr>
              <a:r>
                <a:rPr lang="pl-PL" altLang="en-US" sz="1200">
                  <a:solidFill>
                    <a:schemeClr val="tx1"/>
                  </a:solidFill>
                </a:rPr>
                <a:t>sites</a:t>
              </a:r>
              <a:endParaRPr lang="en-US" altLang="en-US" sz="1200">
                <a:solidFill>
                  <a:schemeClr val="tx1"/>
                </a:solidFill>
              </a:endParaRPr>
            </a:p>
          </p:txBody>
        </p:sp>
        <p:grpSp>
          <p:nvGrpSpPr>
            <p:cNvPr id="7203" name="Grupa 190"/>
            <p:cNvGrpSpPr>
              <a:grpSpLocks/>
            </p:cNvGrpSpPr>
            <p:nvPr/>
          </p:nvGrpSpPr>
          <p:grpSpPr bwMode="auto">
            <a:xfrm>
              <a:off x="7774136" y="3048000"/>
              <a:ext cx="531664" cy="1066800"/>
              <a:chOff x="7774136" y="3048000"/>
              <a:chExt cx="531664" cy="1066800"/>
            </a:xfrm>
          </p:grpSpPr>
          <p:cxnSp>
            <p:nvCxnSpPr>
              <p:cNvPr id="181" name="Łącznik prosty 180"/>
              <p:cNvCxnSpPr/>
              <p:nvPr/>
            </p:nvCxnSpPr>
            <p:spPr bwMode="auto">
              <a:xfrm flipH="1">
                <a:off x="7773877" y="3506158"/>
                <a:ext cx="304791"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3" name="Łącznik prosty 182"/>
              <p:cNvCxnSpPr/>
              <p:nvPr/>
            </p:nvCxnSpPr>
            <p:spPr bwMode="auto">
              <a:xfrm flipH="1">
                <a:off x="8078668" y="3048758"/>
                <a:ext cx="227006"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4" name="Łącznik prosty 183"/>
              <p:cNvCxnSpPr/>
              <p:nvPr/>
            </p:nvCxnSpPr>
            <p:spPr bwMode="auto">
              <a:xfrm flipH="1">
                <a:off x="8078668" y="3582391"/>
                <a:ext cx="227006"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5" name="Łącznik prosty 184"/>
              <p:cNvCxnSpPr/>
              <p:nvPr/>
            </p:nvCxnSpPr>
            <p:spPr bwMode="auto">
              <a:xfrm flipH="1">
                <a:off x="8078668" y="4114435"/>
                <a:ext cx="227006" cy="0"/>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cxnSp>
            <p:nvCxnSpPr>
              <p:cNvPr id="186" name="Łącznik prosty 185"/>
              <p:cNvCxnSpPr/>
              <p:nvPr/>
            </p:nvCxnSpPr>
            <p:spPr bwMode="auto">
              <a:xfrm>
                <a:off x="8078668" y="3048758"/>
                <a:ext cx="0" cy="1065677"/>
              </a:xfrm>
              <a:prstGeom prst="line">
                <a:avLst/>
              </a:prstGeom>
              <a:ln w="12700">
                <a:solidFill>
                  <a:srgbClr val="385D8A"/>
                </a:solidFill>
              </a:ln>
            </p:spPr>
            <p:style>
              <a:lnRef idx="1">
                <a:schemeClr val="accent1"/>
              </a:lnRef>
              <a:fillRef idx="0">
                <a:schemeClr val="accent1"/>
              </a:fillRef>
              <a:effectRef idx="0">
                <a:schemeClr val="accent1"/>
              </a:effectRef>
              <a:fontRef idx="minor">
                <a:schemeClr val="tx1"/>
              </a:fontRef>
            </p:style>
          </p:cxnSp>
        </p:grpSp>
      </p:grpSp>
      <p:sp>
        <p:nvSpPr>
          <p:cNvPr id="193" name="Strzałka w dół 192"/>
          <p:cNvSpPr/>
          <p:nvPr/>
        </p:nvSpPr>
        <p:spPr>
          <a:xfrm>
            <a:off x="3714750" y="2879725"/>
            <a:ext cx="134938" cy="820738"/>
          </a:xfrm>
          <a:prstGeom prst="down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sp>
        <p:nvSpPr>
          <p:cNvPr id="194" name="Strzałka w prawo 193"/>
          <p:cNvSpPr/>
          <p:nvPr/>
        </p:nvSpPr>
        <p:spPr>
          <a:xfrm>
            <a:off x="1250950" y="3797300"/>
            <a:ext cx="2362200" cy="152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sp>
        <p:nvSpPr>
          <p:cNvPr id="195" name="Prostokąt 194"/>
          <p:cNvSpPr/>
          <p:nvPr/>
        </p:nvSpPr>
        <p:spPr>
          <a:xfrm>
            <a:off x="1174750" y="2997200"/>
            <a:ext cx="2624138" cy="739775"/>
          </a:xfrm>
          <a:prstGeom prst="rect">
            <a:avLst/>
          </a:prstGeom>
        </p:spPr>
        <p:txBody>
          <a:bodyPr>
            <a:spAutoFit/>
          </a:bodyPr>
          <a:lstStyle/>
          <a:p>
            <a:pPr eaLnBrk="1" hangingPunct="1">
              <a:buClr>
                <a:srgbClr val="000000"/>
              </a:buClr>
              <a:buSzPct val="100000"/>
              <a:buFont typeface="Times New Roman" panose="02020603050405020304" pitchFamily="18" charset="0"/>
              <a:buNone/>
              <a:defRPr/>
            </a:pPr>
            <a:r>
              <a:rPr lang="pl-PL" sz="1050">
                <a:solidFill>
                  <a:schemeClr val="tx1"/>
                </a:solidFill>
              </a:rPr>
              <a:t>The GUIs work by invoking a secure RESTful API  which is exposed by the Atmosphere host. We refer to this API as the </a:t>
            </a:r>
            <a:r>
              <a:rPr lang="pl-PL" sz="1050" b="1">
                <a:solidFill>
                  <a:schemeClr val="tx1"/>
                </a:solidFill>
              </a:rPr>
              <a:t>Cloud Facade</a:t>
            </a:r>
            <a:r>
              <a:rPr lang="pl-PL" sz="1050">
                <a:solidFill>
                  <a:schemeClr val="tx1"/>
                </a:solidFill>
              </a:rPr>
              <a:t>.</a:t>
            </a:r>
          </a:p>
        </p:txBody>
      </p:sp>
      <p:sp>
        <p:nvSpPr>
          <p:cNvPr id="196" name="Prostokąt 195"/>
          <p:cNvSpPr/>
          <p:nvPr/>
        </p:nvSpPr>
        <p:spPr>
          <a:xfrm>
            <a:off x="1174750" y="3987800"/>
            <a:ext cx="2822575" cy="900113"/>
          </a:xfrm>
          <a:prstGeom prst="rect">
            <a:avLst/>
          </a:prstGeom>
        </p:spPr>
        <p:txBody>
          <a:bodyPr>
            <a:spAutoFit/>
          </a:bodyPr>
          <a:lstStyle/>
          <a:p>
            <a:pPr eaLnBrk="1" hangingPunct="1">
              <a:buClr>
                <a:srgbClr val="000000"/>
              </a:buClr>
              <a:buSzPct val="100000"/>
              <a:buFont typeface="Times New Roman" panose="02020603050405020304" pitchFamily="18" charset="0"/>
              <a:buNone/>
              <a:defRPr/>
            </a:pPr>
            <a:r>
              <a:rPr lang="pl-PL" sz="1050" dirty="0">
                <a:solidFill>
                  <a:schemeClr val="tx1"/>
                </a:solidFill>
              </a:rPr>
              <a:t>Any operation which can be performed using the GUI may also be invoked programmatically by tools acting on behalf of the platform user – this includes standalone applications and workflow management environments.</a:t>
            </a:r>
          </a:p>
        </p:txBody>
      </p:sp>
      <p:sp>
        <p:nvSpPr>
          <p:cNvPr id="197" name="Strzałka w prawo 196"/>
          <p:cNvSpPr/>
          <p:nvPr/>
        </p:nvSpPr>
        <p:spPr>
          <a:xfrm>
            <a:off x="1020763" y="1549400"/>
            <a:ext cx="611187" cy="152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13315"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13316"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238" name="Title 1"/>
          <p:cNvSpPr txBox="1">
            <a:spLocks/>
          </p:cNvSpPr>
          <p:nvPr/>
        </p:nvSpPr>
        <p:spPr>
          <a:xfrm>
            <a:off x="827088" y="150813"/>
            <a:ext cx="6153150" cy="685800"/>
          </a:xfrm>
          <a:prstGeom prst="rect">
            <a:avLst/>
          </a:prstGeom>
        </p:spPr>
        <p:txBody>
          <a:bodyPr anchor="ctr"/>
          <a:lstStyle/>
          <a:p>
            <a:pPr defTabSz="914400" eaLnBrk="1" fontAlgn="auto" hangingPunct="1">
              <a:spcAft>
                <a:spcPts val="0"/>
              </a:spcAft>
              <a:defRPr/>
            </a:pPr>
            <a:r>
              <a:rPr lang="pl-PL" sz="3200" dirty="0">
                <a:latin typeface="+mj-lt"/>
                <a:ea typeface="+mj-ea"/>
                <a:cs typeface="Open Sans Semibold"/>
              </a:rPr>
              <a:t>Administrative interfaces</a:t>
            </a:r>
            <a:endParaRPr lang="en-GB" sz="3200" dirty="0">
              <a:latin typeface="+mj-lt"/>
              <a:ea typeface="+mj-ea"/>
              <a:cs typeface="Open Sans Semibold"/>
            </a:endParaRPr>
          </a:p>
        </p:txBody>
      </p:sp>
      <p:sp>
        <p:nvSpPr>
          <p:cNvPr id="105" name="Symbol zastępczy zawartości 2"/>
          <p:cNvSpPr txBox="1">
            <a:spLocks/>
          </p:cNvSpPr>
          <p:nvPr/>
        </p:nvSpPr>
        <p:spPr bwMode="auto">
          <a:xfrm>
            <a:off x="323850" y="1196975"/>
            <a:ext cx="8240713"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nSpc>
                <a:spcPct val="80000"/>
              </a:lnSpc>
              <a:spcAft>
                <a:spcPts val="600"/>
              </a:spcAft>
              <a:defRPr/>
            </a:pPr>
            <a:r>
              <a:rPr lang="pl-PL" altLang="en-US" sz="2000" kern="0" dirty="0" smtClean="0">
                <a:solidFill>
                  <a:schemeClr val="tx1"/>
                </a:solidFill>
                <a:latin typeface="Calibri" panose="020F0502020204030204" pitchFamily="34" charset="0"/>
              </a:rPr>
              <a:t>A comprehensive suite of UIs is provided for platform administrators.</a:t>
            </a:r>
            <a:endParaRPr lang="en-US" altLang="en-US" sz="2000" kern="0" dirty="0" smtClean="0">
              <a:solidFill>
                <a:schemeClr val="tx1"/>
              </a:solidFill>
              <a:latin typeface="Calibri" panose="020F0502020204030204" pitchFamily="34" charset="0"/>
            </a:endParaRPr>
          </a:p>
        </p:txBody>
      </p:sp>
      <p:sp>
        <p:nvSpPr>
          <p:cNvPr id="107" name="Symbol zastępczy zawartości 2"/>
          <p:cNvSpPr txBox="1">
            <a:spLocks/>
          </p:cNvSpPr>
          <p:nvPr/>
        </p:nvSpPr>
        <p:spPr bwMode="auto">
          <a:xfrm>
            <a:off x="193675" y="4437063"/>
            <a:ext cx="8478838" cy="143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285750" indent="-285750">
              <a:lnSpc>
                <a:spcPct val="80000"/>
              </a:lnSpc>
              <a:spcAft>
                <a:spcPts val="600"/>
              </a:spcAft>
              <a:buFont typeface="Arial" panose="020B0604020202020204" pitchFamily="34" charset="0"/>
              <a:buChar char="•"/>
              <a:defRPr/>
            </a:pPr>
            <a:r>
              <a:rPr lang="pl-PL" altLang="en-US" sz="2000" kern="0" dirty="0" smtClean="0">
                <a:solidFill>
                  <a:schemeClr val="tx1"/>
                </a:solidFill>
                <a:latin typeface="Calibri" panose="020F0502020204030204" pitchFamily="34" charset="0"/>
              </a:rPr>
              <a:t>Administrators may register new compute sites for integration with the PL-Grid cloud infrastructure, review the composition and activity of individual teams, launch/terminate instances, obtain historical data regarding resource usage, register/deregister templates, set flavor pricing and perform all other actions required for proper cloud infrastructure maintenance.</a:t>
            </a:r>
            <a:endParaRPr lang="en-US" altLang="en-US" sz="2000" kern="0" dirty="0" smtClean="0">
              <a:solidFill>
                <a:schemeClr val="tx1"/>
              </a:solidFill>
              <a:latin typeface="Calibri" panose="020F0502020204030204" pitchFamily="34" charset="0"/>
            </a:endParaRPr>
          </a:p>
        </p:txBody>
      </p:sp>
      <p:pic>
        <p:nvPicPr>
          <p:cNvPr id="13320" name="Picture 7"/>
          <p:cNvPicPr>
            <a:picLocks noChangeAspect="1"/>
          </p:cNvPicPr>
          <p:nvPr/>
        </p:nvPicPr>
        <p:blipFill>
          <a:blip r:embed="rId3"/>
          <a:srcRect/>
          <a:stretch>
            <a:fillRect/>
          </a:stretch>
        </p:blipFill>
        <p:spPr bwMode="auto">
          <a:xfrm>
            <a:off x="971550" y="1617663"/>
            <a:ext cx="6350000" cy="2674937"/>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167214855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9219"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9220"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238" name="Title 1"/>
          <p:cNvSpPr txBox="1">
            <a:spLocks/>
          </p:cNvSpPr>
          <p:nvPr/>
        </p:nvSpPr>
        <p:spPr>
          <a:xfrm>
            <a:off x="827088" y="150813"/>
            <a:ext cx="6153150" cy="685800"/>
          </a:xfrm>
          <a:prstGeom prst="rect">
            <a:avLst/>
          </a:prstGeom>
        </p:spPr>
        <p:txBody>
          <a:bodyPr anchor="ctr"/>
          <a:lstStyle/>
          <a:p>
            <a:pPr defTabSz="914400" eaLnBrk="1" fontAlgn="auto" hangingPunct="1">
              <a:spcAft>
                <a:spcPts val="0"/>
              </a:spcAft>
              <a:defRPr/>
            </a:pPr>
            <a:r>
              <a:rPr lang="pl-PL" sz="3600" dirty="0">
                <a:latin typeface="+mj-lt"/>
                <a:ea typeface="+mj-ea"/>
                <a:cs typeface="Open Sans Semibold"/>
              </a:rPr>
              <a:t>Multitenancy support</a:t>
            </a:r>
            <a:endParaRPr lang="en-GB" sz="3600" dirty="0">
              <a:latin typeface="+mj-lt"/>
              <a:ea typeface="+mj-ea"/>
              <a:cs typeface="Open Sans Semibold"/>
            </a:endParaRPr>
          </a:p>
        </p:txBody>
      </p:sp>
      <p:sp>
        <p:nvSpPr>
          <p:cNvPr id="106" name="Prostokąt zaokrąglony 105"/>
          <p:cNvSpPr/>
          <p:nvPr/>
        </p:nvSpPr>
        <p:spPr bwMode="auto">
          <a:xfrm>
            <a:off x="396875" y="3375025"/>
            <a:ext cx="4217988" cy="865188"/>
          </a:xfrm>
          <a:prstGeom prst="roundRect">
            <a:avLst>
              <a:gd name="adj" fmla="val 9568"/>
            </a:avLst>
          </a:prstGeom>
          <a:solidFill>
            <a:srgbClr val="FFFF0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eaLnBrk="1" hangingPunct="1">
              <a:buClr>
                <a:srgbClr val="000000"/>
              </a:buClr>
              <a:buSzPct val="100000"/>
              <a:buFont typeface="Times New Roman" panose="02020603050405020304" pitchFamily="18" charset="0"/>
              <a:buNone/>
              <a:defRPr/>
            </a:pPr>
            <a:endParaRPr lang="en-US" dirty="0">
              <a:solidFill>
                <a:schemeClr val="tx1"/>
              </a:solidFill>
            </a:endParaRPr>
          </a:p>
        </p:txBody>
      </p:sp>
      <p:sp>
        <p:nvSpPr>
          <p:cNvPr id="9223" name="pole tekstowe 291"/>
          <p:cNvSpPr txBox="1">
            <a:spLocks noChangeArrowheads="1"/>
          </p:cNvSpPr>
          <p:nvPr/>
        </p:nvSpPr>
        <p:spPr bwMode="auto">
          <a:xfrm>
            <a:off x="250825" y="3368675"/>
            <a:ext cx="1568450" cy="276225"/>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Atmosphere</a:t>
            </a:r>
            <a:endParaRPr lang="en-US" altLang="en-US" sz="1200">
              <a:solidFill>
                <a:schemeClr val="tx1"/>
              </a:solidFill>
            </a:endParaRPr>
          </a:p>
        </p:txBody>
      </p:sp>
      <p:sp>
        <p:nvSpPr>
          <p:cNvPr id="169" name="Prostokąt zaokrąglony 168"/>
          <p:cNvSpPr/>
          <p:nvPr/>
        </p:nvSpPr>
        <p:spPr bwMode="auto">
          <a:xfrm>
            <a:off x="396875" y="4418013"/>
            <a:ext cx="4217988" cy="1387475"/>
          </a:xfrm>
          <a:prstGeom prst="roundRect">
            <a:avLst>
              <a:gd name="adj" fmla="val 5379"/>
            </a:avLst>
          </a:prstGeom>
          <a:solidFill>
            <a:srgbClr val="FAC090">
              <a:alpha val="49804"/>
            </a:srgbClr>
          </a:solidFill>
          <a:ln w="254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pic>
        <p:nvPicPr>
          <p:cNvPr id="9225" name="Obraz 86" descr="1368547005_server.png"/>
          <p:cNvPicPr>
            <a:picLocks noChangeAspect="1"/>
          </p:cNvPicPr>
          <p:nvPr/>
        </p:nvPicPr>
        <p:blipFill>
          <a:blip r:embed="rId3"/>
          <a:srcRect/>
          <a:stretch>
            <a:fillRect/>
          </a:stretch>
        </p:blipFill>
        <p:spPr bwMode="auto">
          <a:xfrm>
            <a:off x="523875" y="4519613"/>
            <a:ext cx="347663" cy="349250"/>
          </a:xfrm>
          <a:prstGeom prst="rect">
            <a:avLst/>
          </a:prstGeom>
          <a:noFill/>
          <a:ln w="9525">
            <a:noFill/>
            <a:miter lim="800000"/>
            <a:headEnd/>
            <a:tailEnd/>
          </a:ln>
        </p:spPr>
      </p:pic>
      <p:sp>
        <p:nvSpPr>
          <p:cNvPr id="9226" name="pole tekstowe 291"/>
          <p:cNvSpPr txBox="1">
            <a:spLocks noChangeArrowheads="1"/>
          </p:cNvSpPr>
          <p:nvPr/>
        </p:nvSpPr>
        <p:spPr bwMode="auto">
          <a:xfrm>
            <a:off x="582613" y="4479925"/>
            <a:ext cx="1323975" cy="461963"/>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Cloud Site</a:t>
            </a:r>
          </a:p>
          <a:p>
            <a:pPr algn="ctr" eaLnBrk="1" hangingPunct="1">
              <a:buClr>
                <a:srgbClr val="000000"/>
              </a:buClr>
              <a:buSzPct val="100000"/>
              <a:buFont typeface="Times New Roman" pitchFamily="18" charset="0"/>
              <a:buNone/>
            </a:pPr>
            <a:r>
              <a:rPr lang="pl-PL" altLang="en-US" sz="1200">
                <a:solidFill>
                  <a:schemeClr val="tx1"/>
                </a:solidFill>
              </a:rPr>
              <a:t>(OpenStack)</a:t>
            </a:r>
            <a:endParaRPr lang="en-US" altLang="en-US" sz="1200">
              <a:solidFill>
                <a:schemeClr val="tx1"/>
              </a:solidFill>
            </a:endParaRPr>
          </a:p>
        </p:txBody>
      </p:sp>
      <p:grpSp>
        <p:nvGrpSpPr>
          <p:cNvPr id="9227" name="Group 3"/>
          <p:cNvGrpSpPr>
            <a:grpSpLocks/>
          </p:cNvGrpSpPr>
          <p:nvPr/>
        </p:nvGrpSpPr>
        <p:grpSpPr bwMode="auto">
          <a:xfrm>
            <a:off x="1735138" y="4508500"/>
            <a:ext cx="1323975" cy="1147763"/>
            <a:chOff x="2267744" y="4221088"/>
            <a:chExt cx="1323934" cy="1146971"/>
          </a:xfrm>
        </p:grpSpPr>
        <p:sp>
          <p:nvSpPr>
            <p:cNvPr id="58" name="Prostokąt zaokrąglony 168"/>
            <p:cNvSpPr/>
            <p:nvPr/>
          </p:nvSpPr>
          <p:spPr bwMode="auto">
            <a:xfrm>
              <a:off x="2267744" y="4230606"/>
              <a:ext cx="1317584" cy="1137453"/>
            </a:xfrm>
            <a:prstGeom prst="roundRect">
              <a:avLst>
                <a:gd name="adj" fmla="val 5379"/>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sp>
          <p:nvSpPr>
            <p:cNvPr id="9261" name="pole tekstowe 291"/>
            <p:cNvSpPr txBox="1">
              <a:spLocks noChangeArrowheads="1"/>
            </p:cNvSpPr>
            <p:nvPr/>
          </p:nvSpPr>
          <p:spPr bwMode="auto">
            <a:xfrm>
              <a:off x="2267744" y="4221088"/>
              <a:ext cx="1323934" cy="461655"/>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Tenant 1</a:t>
              </a:r>
            </a:p>
            <a:p>
              <a:pPr algn="ctr" eaLnBrk="1" hangingPunct="1">
                <a:buClr>
                  <a:srgbClr val="000000"/>
                </a:buClr>
                <a:buSzPct val="100000"/>
                <a:buFont typeface="Times New Roman" pitchFamily="18" charset="0"/>
                <a:buNone/>
              </a:pPr>
              <a:r>
                <a:rPr lang="pl-PL" altLang="en-US" sz="1200" b="1">
                  <a:solidFill>
                    <a:schemeClr val="tx1"/>
                  </a:solidFill>
                </a:rPr>
                <a:t>plgg-team1</a:t>
              </a:r>
              <a:endParaRPr lang="en-US" altLang="en-US" sz="1200" b="1">
                <a:solidFill>
                  <a:schemeClr val="tx1"/>
                </a:solidFill>
              </a:endParaRPr>
            </a:p>
          </p:txBody>
        </p:sp>
        <p:grpSp>
          <p:nvGrpSpPr>
            <p:cNvPr id="9262" name="Group 2"/>
            <p:cNvGrpSpPr>
              <a:grpSpLocks/>
            </p:cNvGrpSpPr>
            <p:nvPr/>
          </p:nvGrpSpPr>
          <p:grpSpPr bwMode="auto">
            <a:xfrm>
              <a:off x="2267744" y="4757008"/>
              <a:ext cx="1323934" cy="544200"/>
              <a:chOff x="2267744" y="4757008"/>
              <a:chExt cx="1323934" cy="544200"/>
            </a:xfrm>
          </p:grpSpPr>
          <p:grpSp>
            <p:nvGrpSpPr>
              <p:cNvPr id="9263" name="Group 1"/>
              <p:cNvGrpSpPr>
                <a:grpSpLocks/>
              </p:cNvGrpSpPr>
              <p:nvPr/>
            </p:nvGrpSpPr>
            <p:grpSpPr bwMode="auto">
              <a:xfrm>
                <a:off x="2422706" y="4757008"/>
                <a:ext cx="1014011" cy="334581"/>
                <a:chOff x="2389826" y="4757008"/>
                <a:chExt cx="1014011" cy="334581"/>
              </a:xfrm>
            </p:grpSpPr>
            <p:pic>
              <p:nvPicPr>
                <p:cNvPr id="9265" name="Obraz 124" descr="1399565533_012.png"/>
                <p:cNvPicPr>
                  <a:picLocks noChangeAspect="1"/>
                </p:cNvPicPr>
                <p:nvPr/>
              </p:nvPicPr>
              <p:blipFill>
                <a:blip r:embed="rId4"/>
                <a:srcRect/>
                <a:stretch>
                  <a:fillRect/>
                </a:stretch>
              </p:blipFill>
              <p:spPr bwMode="auto">
                <a:xfrm>
                  <a:off x="2389826" y="4757008"/>
                  <a:ext cx="328328" cy="328176"/>
                </a:xfrm>
                <a:prstGeom prst="rect">
                  <a:avLst/>
                </a:prstGeom>
                <a:noFill/>
                <a:ln w="9525">
                  <a:noFill/>
                  <a:miter lim="800000"/>
                  <a:headEnd/>
                  <a:tailEnd/>
                </a:ln>
              </p:spPr>
            </p:pic>
            <p:pic>
              <p:nvPicPr>
                <p:cNvPr id="9266" name="Obraz 124" descr="1399565533_012.png"/>
                <p:cNvPicPr>
                  <a:picLocks noChangeAspect="1"/>
                </p:cNvPicPr>
                <p:nvPr/>
              </p:nvPicPr>
              <p:blipFill>
                <a:blip r:embed="rId4"/>
                <a:srcRect/>
                <a:stretch>
                  <a:fillRect/>
                </a:stretch>
              </p:blipFill>
              <p:spPr bwMode="auto">
                <a:xfrm>
                  <a:off x="2731504" y="4757008"/>
                  <a:ext cx="328328" cy="328176"/>
                </a:xfrm>
                <a:prstGeom prst="rect">
                  <a:avLst/>
                </a:prstGeom>
                <a:noFill/>
                <a:ln w="9525">
                  <a:noFill/>
                  <a:miter lim="800000"/>
                  <a:headEnd/>
                  <a:tailEnd/>
                </a:ln>
              </p:spPr>
            </p:pic>
            <p:pic>
              <p:nvPicPr>
                <p:cNvPr id="9267" name="Obraz 124" descr="1399565533_012.png"/>
                <p:cNvPicPr>
                  <a:picLocks noChangeAspect="1"/>
                </p:cNvPicPr>
                <p:nvPr/>
              </p:nvPicPr>
              <p:blipFill>
                <a:blip r:embed="rId4"/>
                <a:srcRect/>
                <a:stretch>
                  <a:fillRect/>
                </a:stretch>
              </p:blipFill>
              <p:spPr bwMode="auto">
                <a:xfrm>
                  <a:off x="3075509" y="4763413"/>
                  <a:ext cx="328328" cy="328176"/>
                </a:xfrm>
                <a:prstGeom prst="rect">
                  <a:avLst/>
                </a:prstGeom>
                <a:noFill/>
                <a:ln w="9525">
                  <a:noFill/>
                  <a:miter lim="800000"/>
                  <a:headEnd/>
                  <a:tailEnd/>
                </a:ln>
              </p:spPr>
            </p:pic>
          </p:grpSp>
          <p:sp>
            <p:nvSpPr>
              <p:cNvPr id="9264" name="pole tekstowe 291"/>
              <p:cNvSpPr txBox="1">
                <a:spLocks noChangeArrowheads="1"/>
              </p:cNvSpPr>
              <p:nvPr/>
            </p:nvSpPr>
            <p:spPr bwMode="auto">
              <a:xfrm>
                <a:off x="2267744" y="5039608"/>
                <a:ext cx="1323934" cy="261600"/>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100">
                    <a:solidFill>
                      <a:schemeClr val="tx1"/>
                    </a:solidFill>
                  </a:rPr>
                  <a:t>Service templates</a:t>
                </a:r>
                <a:endParaRPr lang="en-US" altLang="en-US" sz="1100">
                  <a:solidFill>
                    <a:schemeClr val="tx1"/>
                  </a:solidFill>
                </a:endParaRPr>
              </a:p>
            </p:txBody>
          </p:sp>
        </p:grpSp>
      </p:grpSp>
      <p:grpSp>
        <p:nvGrpSpPr>
          <p:cNvPr id="9228" name="Group 65"/>
          <p:cNvGrpSpPr>
            <a:grpSpLocks/>
          </p:cNvGrpSpPr>
          <p:nvPr/>
        </p:nvGrpSpPr>
        <p:grpSpPr bwMode="auto">
          <a:xfrm>
            <a:off x="3175000" y="4508500"/>
            <a:ext cx="1323975" cy="1147763"/>
            <a:chOff x="2267744" y="4221088"/>
            <a:chExt cx="1323934" cy="1146971"/>
          </a:xfrm>
        </p:grpSpPr>
        <p:sp>
          <p:nvSpPr>
            <p:cNvPr id="67" name="Prostokąt zaokrąglony 168"/>
            <p:cNvSpPr/>
            <p:nvPr/>
          </p:nvSpPr>
          <p:spPr bwMode="auto">
            <a:xfrm>
              <a:off x="2267744" y="4230606"/>
              <a:ext cx="1317584" cy="1137453"/>
            </a:xfrm>
            <a:prstGeom prst="roundRect">
              <a:avLst>
                <a:gd name="adj" fmla="val 5379"/>
              </a:avLst>
            </a:prstGeom>
            <a:solidFill>
              <a:srgbClr val="FAC090">
                <a:alpha val="49804"/>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panose="02020603050405020304" pitchFamily="18" charset="0"/>
                <a:buNone/>
                <a:defRPr/>
              </a:pPr>
              <a:endParaRPr lang="en-US">
                <a:solidFill>
                  <a:schemeClr val="tx1"/>
                </a:solidFill>
              </a:endParaRPr>
            </a:p>
          </p:txBody>
        </p:sp>
        <p:sp>
          <p:nvSpPr>
            <p:cNvPr id="9253" name="pole tekstowe 291"/>
            <p:cNvSpPr txBox="1">
              <a:spLocks noChangeArrowheads="1"/>
            </p:cNvSpPr>
            <p:nvPr/>
          </p:nvSpPr>
          <p:spPr bwMode="auto">
            <a:xfrm>
              <a:off x="2267744" y="4221088"/>
              <a:ext cx="1323934" cy="461655"/>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Tenant 2</a:t>
              </a:r>
            </a:p>
            <a:p>
              <a:pPr algn="ctr" eaLnBrk="1" hangingPunct="1">
                <a:buClr>
                  <a:srgbClr val="000000"/>
                </a:buClr>
                <a:buSzPct val="100000"/>
                <a:buFont typeface="Times New Roman" pitchFamily="18" charset="0"/>
                <a:buNone/>
              </a:pPr>
              <a:r>
                <a:rPr lang="pl-PL" altLang="en-US" sz="1200" b="1">
                  <a:solidFill>
                    <a:schemeClr val="tx1"/>
                  </a:solidFill>
                </a:rPr>
                <a:t>plgg-team2</a:t>
              </a:r>
              <a:endParaRPr lang="en-US" altLang="en-US" sz="1200" b="1">
                <a:solidFill>
                  <a:schemeClr val="tx1"/>
                </a:solidFill>
              </a:endParaRPr>
            </a:p>
          </p:txBody>
        </p:sp>
        <p:grpSp>
          <p:nvGrpSpPr>
            <p:cNvPr id="9254" name="Group 68"/>
            <p:cNvGrpSpPr>
              <a:grpSpLocks/>
            </p:cNvGrpSpPr>
            <p:nvPr/>
          </p:nvGrpSpPr>
          <p:grpSpPr bwMode="auto">
            <a:xfrm>
              <a:off x="2267744" y="4757008"/>
              <a:ext cx="1323934" cy="544200"/>
              <a:chOff x="2267744" y="4757008"/>
              <a:chExt cx="1323934" cy="544200"/>
            </a:xfrm>
          </p:grpSpPr>
          <p:grpSp>
            <p:nvGrpSpPr>
              <p:cNvPr id="9255" name="Group 69"/>
              <p:cNvGrpSpPr>
                <a:grpSpLocks/>
              </p:cNvGrpSpPr>
              <p:nvPr/>
            </p:nvGrpSpPr>
            <p:grpSpPr bwMode="auto">
              <a:xfrm>
                <a:off x="2422706" y="4757008"/>
                <a:ext cx="1014011" cy="334581"/>
                <a:chOff x="2389826" y="4757008"/>
                <a:chExt cx="1014011" cy="334581"/>
              </a:xfrm>
            </p:grpSpPr>
            <p:pic>
              <p:nvPicPr>
                <p:cNvPr id="9257" name="Obraz 124" descr="1399565533_012.png"/>
                <p:cNvPicPr>
                  <a:picLocks noChangeAspect="1"/>
                </p:cNvPicPr>
                <p:nvPr/>
              </p:nvPicPr>
              <p:blipFill>
                <a:blip r:embed="rId4"/>
                <a:srcRect/>
                <a:stretch>
                  <a:fillRect/>
                </a:stretch>
              </p:blipFill>
              <p:spPr bwMode="auto">
                <a:xfrm>
                  <a:off x="2389826" y="4757008"/>
                  <a:ext cx="328328" cy="328176"/>
                </a:xfrm>
                <a:prstGeom prst="rect">
                  <a:avLst/>
                </a:prstGeom>
                <a:noFill/>
                <a:ln w="9525">
                  <a:noFill/>
                  <a:miter lim="800000"/>
                  <a:headEnd/>
                  <a:tailEnd/>
                </a:ln>
              </p:spPr>
            </p:pic>
            <p:pic>
              <p:nvPicPr>
                <p:cNvPr id="9258" name="Obraz 124" descr="1399565533_012.png"/>
                <p:cNvPicPr>
                  <a:picLocks noChangeAspect="1"/>
                </p:cNvPicPr>
                <p:nvPr/>
              </p:nvPicPr>
              <p:blipFill>
                <a:blip r:embed="rId4"/>
                <a:srcRect/>
                <a:stretch>
                  <a:fillRect/>
                </a:stretch>
              </p:blipFill>
              <p:spPr bwMode="auto">
                <a:xfrm>
                  <a:off x="2731504" y="4757008"/>
                  <a:ext cx="328328" cy="328176"/>
                </a:xfrm>
                <a:prstGeom prst="rect">
                  <a:avLst/>
                </a:prstGeom>
                <a:noFill/>
                <a:ln w="9525">
                  <a:noFill/>
                  <a:miter lim="800000"/>
                  <a:headEnd/>
                  <a:tailEnd/>
                </a:ln>
              </p:spPr>
            </p:pic>
            <p:pic>
              <p:nvPicPr>
                <p:cNvPr id="9259" name="Obraz 124" descr="1399565533_012.png"/>
                <p:cNvPicPr>
                  <a:picLocks noChangeAspect="1"/>
                </p:cNvPicPr>
                <p:nvPr/>
              </p:nvPicPr>
              <p:blipFill>
                <a:blip r:embed="rId4"/>
                <a:srcRect/>
                <a:stretch>
                  <a:fillRect/>
                </a:stretch>
              </p:blipFill>
              <p:spPr bwMode="auto">
                <a:xfrm>
                  <a:off x="3075509" y="4763413"/>
                  <a:ext cx="328328" cy="328176"/>
                </a:xfrm>
                <a:prstGeom prst="rect">
                  <a:avLst/>
                </a:prstGeom>
                <a:noFill/>
                <a:ln w="9525">
                  <a:noFill/>
                  <a:miter lim="800000"/>
                  <a:headEnd/>
                  <a:tailEnd/>
                </a:ln>
              </p:spPr>
            </p:pic>
          </p:grpSp>
          <p:sp>
            <p:nvSpPr>
              <p:cNvPr id="9256" name="pole tekstowe 291"/>
              <p:cNvSpPr txBox="1">
                <a:spLocks noChangeArrowheads="1"/>
              </p:cNvSpPr>
              <p:nvPr/>
            </p:nvSpPr>
            <p:spPr bwMode="auto">
              <a:xfrm>
                <a:off x="2267744" y="5039608"/>
                <a:ext cx="1323934" cy="261600"/>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100">
                    <a:solidFill>
                      <a:schemeClr val="tx1"/>
                    </a:solidFill>
                  </a:rPr>
                  <a:t>Service templates</a:t>
                </a:r>
                <a:endParaRPr lang="en-US" altLang="en-US" sz="1100">
                  <a:solidFill>
                    <a:schemeClr val="tx1"/>
                  </a:solidFill>
                </a:endParaRPr>
              </a:p>
            </p:txBody>
          </p:sp>
        </p:grpSp>
      </p:grpSp>
      <p:pic>
        <p:nvPicPr>
          <p:cNvPr id="9229" name="Picture 2" descr="Rails"/>
          <p:cNvPicPr>
            <a:picLocks noChangeAspect="1" noChangeArrowheads="1"/>
          </p:cNvPicPr>
          <p:nvPr/>
        </p:nvPicPr>
        <p:blipFill>
          <a:blip r:embed="rId5"/>
          <a:srcRect/>
          <a:stretch>
            <a:fillRect/>
          </a:stretch>
        </p:blipFill>
        <p:spPr bwMode="auto">
          <a:xfrm>
            <a:off x="817563" y="3644900"/>
            <a:ext cx="400050" cy="509588"/>
          </a:xfrm>
          <a:prstGeom prst="rect">
            <a:avLst/>
          </a:prstGeom>
          <a:noFill/>
          <a:ln w="9525">
            <a:noFill/>
            <a:miter lim="800000"/>
            <a:headEnd/>
            <a:tailEnd/>
          </a:ln>
        </p:spPr>
      </p:pic>
      <p:sp>
        <p:nvSpPr>
          <p:cNvPr id="77" name="Prostokąt zaokrąglony 105"/>
          <p:cNvSpPr/>
          <p:nvPr/>
        </p:nvSpPr>
        <p:spPr bwMode="auto">
          <a:xfrm>
            <a:off x="1735138" y="3500438"/>
            <a:ext cx="2757487" cy="652462"/>
          </a:xfrm>
          <a:prstGeom prst="roundRect">
            <a:avLst>
              <a:gd name="adj" fmla="val 9568"/>
            </a:avLst>
          </a:prstGeom>
          <a:solidFill>
            <a:srgbClr val="FFFF00">
              <a:alpha val="9000"/>
            </a:srgbClr>
          </a:solidFill>
          <a:ln w="12700"/>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eaLnBrk="1" hangingPunct="1">
              <a:buClr>
                <a:srgbClr val="000000"/>
              </a:buClr>
              <a:buSzPct val="100000"/>
              <a:buFont typeface="Times New Roman" panose="02020603050405020304" pitchFamily="18" charset="0"/>
              <a:buNone/>
              <a:defRPr/>
            </a:pPr>
            <a:endParaRPr lang="en-US" dirty="0">
              <a:solidFill>
                <a:schemeClr val="tx1"/>
              </a:solidFill>
            </a:endParaRPr>
          </a:p>
        </p:txBody>
      </p:sp>
      <p:sp>
        <p:nvSpPr>
          <p:cNvPr id="9231" name="pole tekstowe 291"/>
          <p:cNvSpPr txBox="1">
            <a:spLocks noChangeArrowheads="1"/>
          </p:cNvSpPr>
          <p:nvPr/>
        </p:nvSpPr>
        <p:spPr bwMode="auto">
          <a:xfrm>
            <a:off x="1819275" y="3500438"/>
            <a:ext cx="2570163" cy="646112"/>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b="1">
                <a:solidFill>
                  <a:schemeClr val="tx1"/>
                </a:solidFill>
              </a:rPr>
              <a:t>Controller layer</a:t>
            </a:r>
          </a:p>
          <a:p>
            <a:pPr algn="ctr" eaLnBrk="1" hangingPunct="1">
              <a:buClr>
                <a:srgbClr val="000000"/>
              </a:buClr>
              <a:buSzPct val="100000"/>
              <a:buFont typeface="Times New Roman" pitchFamily="18" charset="0"/>
              <a:buNone/>
            </a:pPr>
            <a:r>
              <a:rPr lang="pl-PL" altLang="en-US" sz="1200">
                <a:solidFill>
                  <a:schemeClr val="tx1"/>
                </a:solidFill>
              </a:rPr>
              <a:t>Cloud site, tenant and template management interfaces</a:t>
            </a:r>
          </a:p>
        </p:txBody>
      </p:sp>
      <p:sp>
        <p:nvSpPr>
          <p:cNvPr id="79" name="Prostokąt zaokrąglony 105"/>
          <p:cNvSpPr/>
          <p:nvPr/>
        </p:nvSpPr>
        <p:spPr bwMode="auto">
          <a:xfrm>
            <a:off x="396875" y="2292350"/>
            <a:ext cx="4217988" cy="863600"/>
          </a:xfrm>
          <a:prstGeom prst="roundRect">
            <a:avLst>
              <a:gd name="adj" fmla="val 9568"/>
            </a:avLst>
          </a:prstGeom>
          <a:solidFill>
            <a:srgbClr val="00B0F0">
              <a:alpha val="9000"/>
            </a:srgbClr>
          </a:solidFill>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eaLnBrk="1" hangingPunct="1">
              <a:buClr>
                <a:srgbClr val="000000"/>
              </a:buClr>
              <a:buSzPct val="100000"/>
              <a:buFont typeface="Times New Roman" panose="02020603050405020304" pitchFamily="18" charset="0"/>
              <a:buNone/>
              <a:defRPr/>
            </a:pPr>
            <a:endParaRPr lang="en-US" dirty="0">
              <a:solidFill>
                <a:schemeClr val="tx1"/>
              </a:solidFill>
            </a:endParaRPr>
          </a:p>
        </p:txBody>
      </p:sp>
      <p:grpSp>
        <p:nvGrpSpPr>
          <p:cNvPr id="9233" name="Group 4"/>
          <p:cNvGrpSpPr>
            <a:grpSpLocks/>
          </p:cNvGrpSpPr>
          <p:nvPr/>
        </p:nvGrpSpPr>
        <p:grpSpPr bwMode="auto">
          <a:xfrm>
            <a:off x="439738" y="2338388"/>
            <a:ext cx="1146175" cy="693737"/>
            <a:chOff x="1049495" y="2050177"/>
            <a:chExt cx="1146242" cy="693864"/>
          </a:xfrm>
        </p:grpSpPr>
        <p:sp>
          <p:nvSpPr>
            <p:cNvPr id="9250" name="pole tekstowe 291"/>
            <p:cNvSpPr txBox="1">
              <a:spLocks noChangeArrowheads="1"/>
            </p:cNvSpPr>
            <p:nvPr/>
          </p:nvSpPr>
          <p:spPr bwMode="auto">
            <a:xfrm>
              <a:off x="1049495" y="2050177"/>
              <a:ext cx="1146242" cy="276989"/>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a:solidFill>
                    <a:schemeClr val="tx1"/>
                  </a:solidFill>
                </a:rPr>
                <a:t>PL-Grid</a:t>
              </a:r>
            </a:p>
          </p:txBody>
        </p:sp>
        <p:pic>
          <p:nvPicPr>
            <p:cNvPr id="81" name="Picture 5"/>
            <p:cNvPicPr>
              <a:picLocks noChangeAspect="1" noChangeArrowheads="1"/>
            </p:cNvPicPr>
            <p:nvPr/>
          </p:nvPicPr>
          <p:blipFill>
            <a:blip r:embed="rId6"/>
            <a:stretch>
              <a:fillRect/>
            </a:stretch>
          </p:blipFill>
          <p:spPr bwMode="auto">
            <a:xfrm>
              <a:off x="1403528" y="2305811"/>
              <a:ext cx="438176" cy="438230"/>
            </a:xfrm>
            <a:prstGeom prst="rect">
              <a:avLst/>
            </a:prstGeom>
            <a:noFill/>
            <a:ln w="12700">
              <a:solidFill>
                <a:schemeClr val="accent1">
                  <a:shade val="50000"/>
                </a:schemeClr>
              </a:solidFill>
              <a:miter lim="800000"/>
              <a:headEnd/>
              <a:tailEnd/>
            </a:ln>
            <a:effectLst/>
          </p:spPr>
        </p:pic>
      </p:grpSp>
      <p:grpSp>
        <p:nvGrpSpPr>
          <p:cNvPr id="9234" name="Group 5"/>
          <p:cNvGrpSpPr>
            <a:grpSpLocks/>
          </p:cNvGrpSpPr>
          <p:nvPr/>
        </p:nvGrpSpPr>
        <p:grpSpPr bwMode="auto">
          <a:xfrm>
            <a:off x="1735138" y="2420938"/>
            <a:ext cx="1323975" cy="647700"/>
            <a:chOff x="2267744" y="2156551"/>
            <a:chExt cx="1323934" cy="647370"/>
          </a:xfrm>
        </p:grpSpPr>
        <p:sp>
          <p:nvSpPr>
            <p:cNvPr id="83" name="Prostokąt zaokrąglony 105"/>
            <p:cNvSpPr/>
            <p:nvPr/>
          </p:nvSpPr>
          <p:spPr bwMode="auto">
            <a:xfrm>
              <a:off x="2267744" y="2156551"/>
              <a:ext cx="1323934" cy="647370"/>
            </a:xfrm>
            <a:prstGeom prst="roundRect">
              <a:avLst>
                <a:gd name="adj" fmla="val 9568"/>
              </a:avLst>
            </a:prstGeom>
            <a:solidFill>
              <a:srgbClr val="00B0F0">
                <a:alpha val="9000"/>
              </a:srgbClr>
            </a:solidFill>
            <a:ln w="12700"/>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eaLnBrk="1" hangingPunct="1">
                <a:buClr>
                  <a:srgbClr val="000000"/>
                </a:buClr>
                <a:buSzPct val="100000"/>
                <a:buFont typeface="Times New Roman" panose="02020603050405020304" pitchFamily="18" charset="0"/>
                <a:buNone/>
                <a:defRPr/>
              </a:pPr>
              <a:endParaRPr lang="en-US" dirty="0">
                <a:solidFill>
                  <a:schemeClr val="tx1"/>
                </a:solidFill>
              </a:endParaRPr>
            </a:p>
          </p:txBody>
        </p:sp>
        <p:sp>
          <p:nvSpPr>
            <p:cNvPr id="9247" name="pole tekstowe 291"/>
            <p:cNvSpPr txBox="1">
              <a:spLocks noChangeArrowheads="1"/>
            </p:cNvSpPr>
            <p:nvPr/>
          </p:nvSpPr>
          <p:spPr bwMode="auto">
            <a:xfrm>
              <a:off x="2267744" y="2204864"/>
              <a:ext cx="1323934" cy="276989"/>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b="1">
                  <a:solidFill>
                    <a:schemeClr val="tx1"/>
                  </a:solidFill>
                </a:rPr>
                <a:t>plgg-team1</a:t>
              </a:r>
              <a:endParaRPr lang="en-US" altLang="en-US" sz="1200" b="1">
                <a:solidFill>
                  <a:schemeClr val="tx1"/>
                </a:solidFill>
              </a:endParaRPr>
            </a:p>
          </p:txBody>
        </p:sp>
        <p:pic>
          <p:nvPicPr>
            <p:cNvPr id="9248" name="Obraz 87" descr="admin.png"/>
            <p:cNvPicPr>
              <a:picLocks noChangeAspect="1"/>
            </p:cNvPicPr>
            <p:nvPr/>
          </p:nvPicPr>
          <p:blipFill>
            <a:blip r:embed="rId7"/>
            <a:srcRect/>
            <a:stretch>
              <a:fillRect/>
            </a:stretch>
          </p:blipFill>
          <p:spPr bwMode="auto">
            <a:xfrm>
              <a:off x="2699792" y="2455395"/>
              <a:ext cx="195532" cy="251369"/>
            </a:xfrm>
            <a:prstGeom prst="rect">
              <a:avLst/>
            </a:prstGeom>
            <a:noFill/>
            <a:ln w="9525">
              <a:noFill/>
              <a:miter lim="800000"/>
              <a:headEnd/>
              <a:tailEnd/>
            </a:ln>
          </p:spPr>
        </p:pic>
        <p:pic>
          <p:nvPicPr>
            <p:cNvPr id="9249" name="Obraz 199" descr="admin.png"/>
            <p:cNvPicPr>
              <a:picLocks noChangeAspect="1"/>
            </p:cNvPicPr>
            <p:nvPr/>
          </p:nvPicPr>
          <p:blipFill>
            <a:blip r:embed="rId8"/>
            <a:srcRect/>
            <a:stretch>
              <a:fillRect/>
            </a:stretch>
          </p:blipFill>
          <p:spPr bwMode="auto">
            <a:xfrm>
              <a:off x="3003650" y="2455038"/>
              <a:ext cx="200198" cy="255476"/>
            </a:xfrm>
            <a:prstGeom prst="rect">
              <a:avLst/>
            </a:prstGeom>
            <a:noFill/>
            <a:ln w="9525">
              <a:noFill/>
              <a:miter lim="800000"/>
              <a:headEnd/>
              <a:tailEnd/>
            </a:ln>
          </p:spPr>
        </p:pic>
      </p:grpSp>
      <p:grpSp>
        <p:nvGrpSpPr>
          <p:cNvPr id="9235" name="Group 6"/>
          <p:cNvGrpSpPr>
            <a:grpSpLocks/>
          </p:cNvGrpSpPr>
          <p:nvPr/>
        </p:nvGrpSpPr>
        <p:grpSpPr bwMode="auto">
          <a:xfrm>
            <a:off x="3175000" y="2420938"/>
            <a:ext cx="1323975" cy="647700"/>
            <a:chOff x="3707904" y="2132856"/>
            <a:chExt cx="1323934" cy="647370"/>
          </a:xfrm>
        </p:grpSpPr>
        <p:sp>
          <p:nvSpPr>
            <p:cNvPr id="87" name="Prostokąt zaokrąglony 105"/>
            <p:cNvSpPr/>
            <p:nvPr/>
          </p:nvSpPr>
          <p:spPr bwMode="auto">
            <a:xfrm>
              <a:off x="3707904" y="2132856"/>
              <a:ext cx="1323934" cy="647370"/>
            </a:xfrm>
            <a:prstGeom prst="roundRect">
              <a:avLst>
                <a:gd name="adj" fmla="val 9568"/>
              </a:avLst>
            </a:prstGeom>
            <a:solidFill>
              <a:srgbClr val="00B0F0">
                <a:alpha val="9000"/>
              </a:srgbClr>
            </a:solidFill>
            <a:ln w="12700"/>
          </p:spPr>
          <p:style>
            <a:lnRef idx="2">
              <a:schemeClr val="accent1">
                <a:shade val="50000"/>
              </a:schemeClr>
            </a:lnRef>
            <a:fillRef idx="1">
              <a:schemeClr val="accent1"/>
            </a:fillRef>
            <a:effectRef idx="0">
              <a:schemeClr val="accent1"/>
            </a:effectRef>
            <a:fontRef idx="minor">
              <a:schemeClr val="lt1"/>
            </a:fontRef>
          </p:style>
          <p:txBody>
            <a:bodyPr lIns="82936" tIns="41469" rIns="82936" bIns="41469" anchor="ctr"/>
            <a:lstStyle/>
            <a:p>
              <a:pPr algn="ctr" eaLnBrk="1" hangingPunct="1">
                <a:buClr>
                  <a:srgbClr val="000000"/>
                </a:buClr>
                <a:buSzPct val="100000"/>
                <a:buFont typeface="Times New Roman" panose="02020603050405020304" pitchFamily="18" charset="0"/>
                <a:buNone/>
                <a:defRPr/>
              </a:pPr>
              <a:endParaRPr lang="en-US" dirty="0">
                <a:solidFill>
                  <a:schemeClr val="tx1"/>
                </a:solidFill>
              </a:endParaRPr>
            </a:p>
          </p:txBody>
        </p:sp>
        <p:sp>
          <p:nvSpPr>
            <p:cNvPr id="9243" name="pole tekstowe 291"/>
            <p:cNvSpPr txBox="1">
              <a:spLocks noChangeArrowheads="1"/>
            </p:cNvSpPr>
            <p:nvPr/>
          </p:nvSpPr>
          <p:spPr bwMode="auto">
            <a:xfrm>
              <a:off x="3707904" y="2181169"/>
              <a:ext cx="1323934" cy="276989"/>
            </a:xfrm>
            <a:prstGeom prst="rect">
              <a:avLst/>
            </a:prstGeom>
            <a:noFill/>
            <a:ln w="9525">
              <a:noFill/>
              <a:miter lim="800000"/>
              <a:headEnd/>
              <a:tailEnd/>
            </a:ln>
          </p:spPr>
          <p:txBody>
            <a:bodyPr lIns="91430" tIns="45715" rIns="91430" bIns="45715">
              <a:spAutoFit/>
            </a:bodyPr>
            <a:lstStyle/>
            <a:p>
              <a:pPr algn="ctr" eaLnBrk="1" hangingPunct="1">
                <a:buClr>
                  <a:srgbClr val="000000"/>
                </a:buClr>
                <a:buSzPct val="100000"/>
                <a:buFont typeface="Times New Roman" pitchFamily="18" charset="0"/>
                <a:buNone/>
              </a:pPr>
              <a:r>
                <a:rPr lang="pl-PL" altLang="en-US" sz="1200" b="1">
                  <a:solidFill>
                    <a:schemeClr val="tx1"/>
                  </a:solidFill>
                </a:rPr>
                <a:t>plgg-team2</a:t>
              </a:r>
              <a:endParaRPr lang="en-US" altLang="en-US" sz="1200" b="1">
                <a:solidFill>
                  <a:schemeClr val="tx1"/>
                </a:solidFill>
              </a:endParaRPr>
            </a:p>
          </p:txBody>
        </p:sp>
        <p:pic>
          <p:nvPicPr>
            <p:cNvPr id="9244" name="Obraz 87" descr="admin.png"/>
            <p:cNvPicPr>
              <a:picLocks noChangeAspect="1"/>
            </p:cNvPicPr>
            <p:nvPr/>
          </p:nvPicPr>
          <p:blipFill>
            <a:blip r:embed="rId7"/>
            <a:srcRect/>
            <a:stretch>
              <a:fillRect/>
            </a:stretch>
          </p:blipFill>
          <p:spPr bwMode="auto">
            <a:xfrm>
              <a:off x="4139952" y="2431700"/>
              <a:ext cx="195532" cy="251369"/>
            </a:xfrm>
            <a:prstGeom prst="rect">
              <a:avLst/>
            </a:prstGeom>
            <a:noFill/>
            <a:ln w="9525">
              <a:noFill/>
              <a:miter lim="800000"/>
              <a:headEnd/>
              <a:tailEnd/>
            </a:ln>
          </p:spPr>
        </p:pic>
        <p:pic>
          <p:nvPicPr>
            <p:cNvPr id="9245" name="Obraz 85" descr="admin.png"/>
            <p:cNvPicPr>
              <a:picLocks noChangeAspect="1"/>
            </p:cNvPicPr>
            <p:nvPr/>
          </p:nvPicPr>
          <p:blipFill>
            <a:blip r:embed="rId9"/>
            <a:srcRect/>
            <a:stretch>
              <a:fillRect/>
            </a:stretch>
          </p:blipFill>
          <p:spPr bwMode="auto">
            <a:xfrm>
              <a:off x="4467831" y="2439245"/>
              <a:ext cx="187322" cy="247574"/>
            </a:xfrm>
            <a:prstGeom prst="rect">
              <a:avLst/>
            </a:prstGeom>
            <a:noFill/>
            <a:ln w="9525">
              <a:noFill/>
              <a:miter lim="800000"/>
              <a:headEnd/>
              <a:tailEnd/>
            </a:ln>
          </p:spPr>
        </p:pic>
      </p:grpSp>
      <p:cxnSp>
        <p:nvCxnSpPr>
          <p:cNvPr id="9" name="Straight Arrow Connector 8"/>
          <p:cNvCxnSpPr/>
          <p:nvPr/>
        </p:nvCxnSpPr>
        <p:spPr bwMode="auto">
          <a:xfrm>
            <a:off x="3822700" y="3078163"/>
            <a:ext cx="0" cy="422275"/>
          </a:xfrm>
          <a:prstGeom prst="straightConnector1">
            <a:avLst/>
          </a:prstGeom>
          <a:solidFill>
            <a:srgbClr val="00B8FF"/>
          </a:solidFill>
          <a:ln w="9525" cap="flat" cmpd="sng" algn="ctr">
            <a:solidFill>
              <a:schemeClr val="accent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Arrow Connector 99"/>
          <p:cNvCxnSpPr/>
          <p:nvPr/>
        </p:nvCxnSpPr>
        <p:spPr bwMode="auto">
          <a:xfrm>
            <a:off x="3822700" y="4152900"/>
            <a:ext cx="0" cy="355600"/>
          </a:xfrm>
          <a:prstGeom prst="straightConnector1">
            <a:avLst/>
          </a:prstGeom>
          <a:solidFill>
            <a:srgbClr val="00B8FF"/>
          </a:solidFill>
          <a:ln w="9525" cap="flat" cmpd="sng" algn="ctr">
            <a:solidFill>
              <a:schemeClr val="accent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Arrow Connector 101"/>
          <p:cNvCxnSpPr/>
          <p:nvPr/>
        </p:nvCxnSpPr>
        <p:spPr bwMode="auto">
          <a:xfrm>
            <a:off x="2382838" y="4149725"/>
            <a:ext cx="0" cy="355600"/>
          </a:xfrm>
          <a:prstGeom prst="straightConnector1">
            <a:avLst/>
          </a:prstGeom>
          <a:solidFill>
            <a:srgbClr val="00B8FF"/>
          </a:solidFill>
          <a:ln w="9525" cap="flat" cmpd="sng" algn="ctr">
            <a:solidFill>
              <a:schemeClr val="accent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Arrow Connector 103"/>
          <p:cNvCxnSpPr/>
          <p:nvPr/>
        </p:nvCxnSpPr>
        <p:spPr bwMode="auto">
          <a:xfrm>
            <a:off x="2382838" y="3068638"/>
            <a:ext cx="0" cy="422275"/>
          </a:xfrm>
          <a:prstGeom prst="straightConnector1">
            <a:avLst/>
          </a:prstGeom>
          <a:solidFill>
            <a:srgbClr val="00B8FF"/>
          </a:solidFill>
          <a:ln w="9525" cap="flat" cmpd="sng" algn="ctr">
            <a:solidFill>
              <a:schemeClr val="accent1">
                <a:lumMod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Symbol zastępczy zawartości 2"/>
          <p:cNvSpPr txBox="1">
            <a:spLocks/>
          </p:cNvSpPr>
          <p:nvPr/>
        </p:nvSpPr>
        <p:spPr bwMode="auto">
          <a:xfrm>
            <a:off x="323850" y="1196975"/>
            <a:ext cx="8240713"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nSpc>
                <a:spcPct val="80000"/>
              </a:lnSpc>
              <a:spcAft>
                <a:spcPts val="600"/>
              </a:spcAft>
              <a:defRPr/>
            </a:pPr>
            <a:r>
              <a:rPr lang="pl-PL" altLang="en-US" sz="1800" kern="0" dirty="0" smtClean="0">
                <a:solidFill>
                  <a:schemeClr val="tx1"/>
                </a:solidFill>
                <a:latin typeface="Calibri" panose="020F0502020204030204" pitchFamily="34" charset="0"/>
              </a:rPr>
              <a:t>Atmosphere now supports </a:t>
            </a:r>
            <a:r>
              <a:rPr lang="pl-PL" altLang="en-US" sz="1800" b="1" kern="0" dirty="0" smtClean="0">
                <a:solidFill>
                  <a:schemeClr val="tx1"/>
                </a:solidFill>
                <a:latin typeface="Calibri" panose="020F0502020204030204" pitchFamily="34" charset="0"/>
              </a:rPr>
              <a:t>multitenancy</a:t>
            </a:r>
            <a:r>
              <a:rPr lang="pl-PL" altLang="en-US" sz="1800" kern="0" dirty="0" smtClean="0">
                <a:solidFill>
                  <a:schemeClr val="tx1"/>
                </a:solidFill>
                <a:latin typeface="Calibri" panose="020F0502020204030204" pitchFamily="34" charset="0"/>
              </a:rPr>
              <a:t> in cloud environments.</a:t>
            </a:r>
          </a:p>
          <a:p>
            <a:pPr marL="0" indent="0">
              <a:lnSpc>
                <a:spcPct val="80000"/>
              </a:lnSpc>
              <a:spcAft>
                <a:spcPts val="600"/>
              </a:spcAft>
              <a:defRPr/>
            </a:pPr>
            <a:r>
              <a:rPr lang="pl-PL" altLang="en-US" sz="1800" kern="0" dirty="0" smtClean="0">
                <a:solidFill>
                  <a:schemeClr val="tx1"/>
                </a:solidFill>
                <a:latin typeface="Calibri" panose="020F0502020204030204" pitchFamily="34" charset="0"/>
              </a:rPr>
              <a:t>A cloud site can be partitioned into multiple </a:t>
            </a:r>
            <a:r>
              <a:rPr lang="pl-PL" altLang="en-US" sz="1800" b="1" kern="0" dirty="0" smtClean="0">
                <a:solidFill>
                  <a:schemeClr val="tx1"/>
                </a:solidFill>
                <a:latin typeface="Calibri" panose="020F0502020204030204" pitchFamily="34" charset="0"/>
              </a:rPr>
              <a:t>tenants</a:t>
            </a:r>
            <a:r>
              <a:rPr lang="pl-PL" altLang="en-US" sz="1800" kern="0" dirty="0" smtClean="0">
                <a:solidFill>
                  <a:schemeClr val="tx1"/>
                </a:solidFill>
                <a:latin typeface="Calibri" panose="020F0502020204030204" pitchFamily="34" charset="0"/>
              </a:rPr>
              <a:t>, each of which comprises a set of service templates and computing resources for a distinct group of users. </a:t>
            </a:r>
            <a:endParaRPr lang="en-US" altLang="en-US" sz="1800" kern="0" dirty="0" smtClean="0">
              <a:solidFill>
                <a:schemeClr val="tx1"/>
              </a:solidFill>
              <a:latin typeface="Calibri" panose="020F0502020204030204" pitchFamily="34" charset="0"/>
            </a:endParaRPr>
          </a:p>
        </p:txBody>
      </p:sp>
      <p:sp>
        <p:nvSpPr>
          <p:cNvPr id="107" name="Symbol zastępczy zawartości 2"/>
          <p:cNvSpPr txBox="1">
            <a:spLocks/>
          </p:cNvSpPr>
          <p:nvPr/>
        </p:nvSpPr>
        <p:spPr bwMode="auto">
          <a:xfrm>
            <a:off x="4818063" y="2270125"/>
            <a:ext cx="3944937" cy="360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285750" indent="-285750">
              <a:lnSpc>
                <a:spcPct val="80000"/>
              </a:lnSpc>
              <a:spcAft>
                <a:spcPts val="600"/>
              </a:spcAft>
              <a:buFont typeface="Arial" panose="020B0604020202020204" pitchFamily="34" charset="0"/>
              <a:buChar char="•"/>
              <a:defRPr/>
            </a:pPr>
            <a:r>
              <a:rPr lang="pl-PL" altLang="en-US" sz="1800" kern="0" dirty="0" smtClean="0">
                <a:solidFill>
                  <a:schemeClr val="tx1"/>
                </a:solidFill>
                <a:latin typeface="Calibri" panose="020F0502020204030204" pitchFamily="34" charset="0"/>
              </a:rPr>
              <a:t>A new tenant is automatically created for each PL-Grid team whose users request access to the cloud infrastructure.</a:t>
            </a:r>
          </a:p>
          <a:p>
            <a:pPr marL="285750" indent="-285750">
              <a:lnSpc>
                <a:spcPct val="80000"/>
              </a:lnSpc>
              <a:spcAft>
                <a:spcPts val="600"/>
              </a:spcAft>
              <a:buFont typeface="Arial" panose="020B0604020202020204" pitchFamily="34" charset="0"/>
              <a:buChar char="•"/>
              <a:defRPr/>
            </a:pPr>
            <a:r>
              <a:rPr lang="pl-PL" altLang="en-US" sz="1800" kern="0" dirty="0" smtClean="0">
                <a:solidFill>
                  <a:schemeClr val="tx1"/>
                </a:solidFill>
                <a:latin typeface="Calibri" panose="020F0502020204030204" pitchFamily="34" charset="0"/>
              </a:rPr>
              <a:t>Tenants provide separation between user groups, allowing them to share resources belonging to a common cloud site.</a:t>
            </a:r>
          </a:p>
          <a:p>
            <a:pPr marL="285750" indent="-285750">
              <a:lnSpc>
                <a:spcPct val="80000"/>
              </a:lnSpc>
              <a:spcAft>
                <a:spcPts val="600"/>
              </a:spcAft>
              <a:buFont typeface="Arial" panose="020B0604020202020204" pitchFamily="34" charset="0"/>
              <a:buChar char="•"/>
              <a:defRPr/>
            </a:pPr>
            <a:r>
              <a:rPr lang="pl-PL" altLang="en-US" sz="1800" kern="0" dirty="0" smtClean="0">
                <a:solidFill>
                  <a:schemeClr val="tx1"/>
                </a:solidFill>
                <a:latin typeface="Calibri" panose="020F0502020204030204" pitchFamily="34" charset="0"/>
              </a:rPr>
              <a:t>When launching service instances each user may specify which context (represented by team names) the given instance will be run in. Atmosphere respect the user’s choice by initializing the instance within a specific tenant.</a:t>
            </a:r>
            <a:endParaRPr lang="en-US" altLang="en-US" sz="1800" kern="0" dirty="0" smtClean="0">
              <a:solidFill>
                <a:schemeClr val="tx1"/>
              </a:solidFill>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ytuł 1"/>
          <p:cNvSpPr>
            <a:spLocks noGrp="1"/>
          </p:cNvSpPr>
          <p:nvPr>
            <p:ph type="title"/>
          </p:nvPr>
        </p:nvSpPr>
        <p:spPr>
          <a:xfrm>
            <a:off x="355600" y="-26988"/>
            <a:ext cx="6488113" cy="1063626"/>
          </a:xfrm>
        </p:spPr>
        <p:txBody>
          <a:bodyPr/>
          <a:lstStyle/>
          <a:p>
            <a:r>
              <a:rPr lang="en-US" altLang="en-US" sz="2800" dirty="0" smtClean="0"/>
              <a:t>Example -</a:t>
            </a:r>
            <a:r>
              <a:rPr lang="pl-PL" altLang="en-US" sz="2800" dirty="0" smtClean="0"/>
              <a:t> </a:t>
            </a:r>
            <a:r>
              <a:rPr lang="pl-PL" altLang="en-US" sz="2800" dirty="0" err="1" smtClean="0"/>
              <a:t>workflow</a:t>
            </a:r>
            <a:r>
              <a:rPr lang="pl-PL" altLang="en-US" sz="2800" dirty="0" smtClean="0"/>
              <a:t> </a:t>
            </a:r>
            <a:r>
              <a:rPr lang="pl-PL" altLang="en-US" sz="2800" dirty="0" err="1" smtClean="0"/>
              <a:t>deployed</a:t>
            </a:r>
            <a:r>
              <a:rPr lang="pl-PL" altLang="en-US" sz="2800" dirty="0" smtClean="0"/>
              <a:t> in the </a:t>
            </a:r>
            <a:r>
              <a:rPr lang="pl-PL" altLang="en-US" sz="2800" dirty="0" err="1" smtClean="0"/>
              <a:t>cloud</a:t>
            </a:r>
            <a:r>
              <a:rPr lang="en-US" altLang="en-US" sz="2800" dirty="0" smtClean="0"/>
              <a:t> with the </a:t>
            </a:r>
            <a:r>
              <a:rPr lang="en-US" altLang="en-US" sz="2800" dirty="0" err="1" smtClean="0"/>
              <a:t>HyperFlow</a:t>
            </a:r>
            <a:endParaRPr lang="pl-PL" altLang="en-US" sz="2800" dirty="0" smtClean="0"/>
          </a:p>
        </p:txBody>
      </p:sp>
      <p:sp>
        <p:nvSpPr>
          <p:cNvPr id="3" name="Symbol zastępczy zawartości 2"/>
          <p:cNvSpPr>
            <a:spLocks noGrp="1"/>
          </p:cNvSpPr>
          <p:nvPr>
            <p:ph idx="1"/>
          </p:nvPr>
        </p:nvSpPr>
        <p:spPr>
          <a:xfrm>
            <a:off x="179388" y="4941888"/>
            <a:ext cx="8353425" cy="1295400"/>
          </a:xfrm>
        </p:spPr>
        <p:txBody>
          <a:bodyPr>
            <a:normAutofit fontScale="62500" lnSpcReduction="20000"/>
          </a:bodyPr>
          <a:lstStyle/>
          <a:p>
            <a:pPr marL="457200" indent="-457200">
              <a:buFont typeface="Arial" panose="020B0604020202020204" pitchFamily="34" charset="0"/>
              <a:buChar char="•"/>
              <a:defRPr/>
            </a:pPr>
            <a:r>
              <a:rPr lang="pl-PL" dirty="0" smtClean="0">
                <a:latin typeface="Calibri" panose="020F0502020204030204" pitchFamily="34" charset="0"/>
              </a:rPr>
              <a:t>The user uses </a:t>
            </a:r>
            <a:r>
              <a:rPr lang="pl-PL" b="1" dirty="0" smtClean="0">
                <a:latin typeface="Calibri" panose="020F0502020204030204" pitchFamily="34" charset="0"/>
                <a:cs typeface="Consolas" panose="020B0609020204030204" pitchFamily="49" charset="0"/>
              </a:rPr>
              <a:t>hflowc</a:t>
            </a:r>
            <a:r>
              <a:rPr lang="pl-PL" dirty="0" smtClean="0">
                <a:latin typeface="Calibri" panose="020F0502020204030204" pitchFamily="34" charset="0"/>
              </a:rPr>
              <a:t> on the UI host</a:t>
            </a:r>
          </a:p>
          <a:p>
            <a:pPr marL="457200" indent="-457200">
              <a:buFont typeface="Arial" panose="020B0604020202020204" pitchFamily="34" charset="0"/>
              <a:buChar char="•"/>
              <a:defRPr/>
            </a:pPr>
            <a:r>
              <a:rPr lang="pl-PL" dirty="0" smtClean="0">
                <a:latin typeface="Calibri" panose="020F0502020204030204" pitchFamily="34" charset="0"/>
              </a:rPr>
              <a:t>The workflow is launched in the cloud (Cloud 2.0)</a:t>
            </a:r>
          </a:p>
          <a:p>
            <a:pPr marL="457200" indent="-457200">
              <a:buFont typeface="Arial" panose="020B0604020202020204" pitchFamily="34" charset="0"/>
              <a:buChar char="•"/>
              <a:defRPr/>
            </a:pPr>
            <a:r>
              <a:rPr lang="pl-PL" dirty="0" smtClean="0">
                <a:latin typeface="Calibri" panose="020F0502020204030204" pitchFamily="34" charset="0"/>
              </a:rPr>
              <a:t>User certificates are automatically injected into user VMs</a:t>
            </a:r>
          </a:p>
          <a:p>
            <a:pPr marL="457200" indent="-457200">
              <a:buFont typeface="Arial" panose="020B0604020202020204" pitchFamily="34" charset="0"/>
              <a:buChar char="•"/>
              <a:defRPr/>
            </a:pPr>
            <a:r>
              <a:rPr lang="pl-PL" dirty="0" smtClean="0">
                <a:latin typeface="Calibri" panose="020F0502020204030204" pitchFamily="34" charset="0"/>
              </a:rPr>
              <a:t>Data is transferred by GridFTP to the user’s UI account</a:t>
            </a:r>
            <a:endParaRPr lang="pl-PL" dirty="0">
              <a:latin typeface="Calibri" panose="020F0502020204030204" pitchFamily="34" charset="0"/>
            </a:endParaRPr>
          </a:p>
        </p:txBody>
      </p:sp>
      <p:pic>
        <p:nvPicPr>
          <p:cNvPr id="17412" name="Picture 2"/>
          <p:cNvPicPr>
            <a:picLocks noChangeAspect="1" noChangeArrowheads="1"/>
          </p:cNvPicPr>
          <p:nvPr/>
        </p:nvPicPr>
        <p:blipFill>
          <a:blip r:embed="rId2"/>
          <a:srcRect/>
          <a:stretch>
            <a:fillRect/>
          </a:stretch>
        </p:blipFill>
        <p:spPr bwMode="auto">
          <a:xfrm>
            <a:off x="0" y="1544638"/>
            <a:ext cx="8675688" cy="33988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15363" name="AutoShape 6" descr="data:image/jpeg;base64,/9j/4AAQSkZJRgABAQAAAQABAAD/2wCEAAkGBhMREBQSERIVExUSFhkYFxcYGRUTFBcVGBUWFhkVFRQXHCYgGBojGRcXIi8gJCgpLCwsFh4yNTAtNScrLCkBCQoKDgwOGg8PGjMlHyI1KSo0LSwpNSopLCosKSwpLCwvLCwwLSksLCksLCwsLCw0LCksLCwpLCwsKSwsLCwpLP/AABEIAO0A1QMBIgACEQEDEQH/xAAbAAEAAgMBAQAAAAAAAAAAAAAABgcDBAUCAf/EAEoQAAEDAgMFBQMIBQgLAQAAAAEAAgMEEQUSIQYHEzFBIlFhcYEUMpEjQlJicoKhsRWSk6KyFyQzU2PB0fAIQ1Rzg5Sjs8LS4Rb/xAAZAQEAAwEBAAAAAAAAAAAAAAAAAgMEBQH/xAAsEQEAAgECBAQFBQEAAAAAAAAAAQIDERIEITFBFCJRsTJhcYGREyOh4fBC/9oADAMBAAIRAxEAPwC8UREBERAREQEREBERAREQEREBERAREQEREBERAREQEREBERAREQEREBERAREQEXy6+oCIiAiIgIi16rEYov6SVkf2nNZ+ZQbCLmM2npCbCrpye4Sxk/DMujHKHC7SCO8G4+IQekREBERAREQEREBERAREQEREBeJZQ1pc4hrWgkkkAAAXJJPIAdV7VJ73NpZ6+ujwShPvOAmINg55GfK4j/Vsb2nePTs6hu7Ub+hxfZ8KgNVITYSEPLCe6OJnak87jl1Gq5keHbV1vadL7K12oBdFBYfZjBkH3tVJ6enotnKdsUDBNVSNu550e76z3a5I7jRg7u+7lFcS27rZySZ3MH0Y/kmjwu3tH1JWjHw9rxr2U3zVpybLd2m0Y1/S4v3e0VRH4x2Xs4XtXTe5PHUgdM0D7+szWu+BUe/S8978eW/fxJL/AJrdpdr62M9mql+84yD4PuFbPCT2lVHFR6Oo3fPiVEbYphbmtvbOwSQjzBdmY8+TgtD+UzG8YkczCqfgxtNi4BjnC/055ewD1s0A+asDYTaGrq2SPqhF7OwEF5bkLja5HPLlA5mw/O3Ax3eRkHAw1jIYm3AeGNF9bkxx2s0E9SLnwVMYLTbbC2c1YrucZm67aCXtTYqWX6CoqXW9GtDR6LOzdltBEbw4vmt0fNU2+D2uCj9VjM8pvJPK8+L3H8L2C8QYnMw3ZNI0/Ve9v5FX+Dn1U+Kj0SJ+77aGtOWsxIRRjQhjyMw7+HC1rXfeIK127iaGM/zrFbu624MRv997is+E7yayAjM8Tt+jILn0eO1fzupG2HD8ZByD2artfpd3ibWEo8dHDwVU8PNJ83T5LIzxb4evzRg7lsHdozFDfxkpnfhYLGdw1VB8rhuJ68x78H/Uic6/wXNxvA5aSUxTNseYI1a5v0mnqPy6rXoq+SF2aGR0Z72kt+NufqrfCRMa1lX4mYnSYdaHePjWDPbHi1OZ4SbCQ5Q4/YnZ2Xm2uV3a8Qrd2V2wpcSh41LJmAtmaezJGT817OnXXUG2hKg2B7xmzNNNibGSxyDKXloII/tY7WI8QNO7qortjsXPgU7cVwh5NPcZ2XL2sa4jsv1+UhdpqdQba3s5Zb47UnSWmmSt41hfqLhbF7WxYnRsqYuzfsvYTcxyC2ZhPXmCD1BB0vZd1VpiIiAiIgIiICIiAiIg16+sbDFJK/3YmOe77LWlx/AKlNxUHElxDFqjVwzDN4uvNMR42yehKtDeNNlwiuI/2aUfrMLf71XG76PhbLVDxoZZX3+8+OH8mqVY1mIRtOkTKP4piT6iZ80h7UjiT4dzR4AWHotRfV8XbiNOTk9RbGH0TppWRM96RwaPMm1z4Dn6LXU03U4fxK0yHlDGSPtO7A/dL1DJbbWZSpXdaIdDeHiTaWCLDafRrWAyd5bfstPi4guPp3qu10to8S9oq5pb3D5Db7A7Lf3QFzV5irtro9yW3WERFYrF7ilLXBzSWuabggkEEciCORXhEFnYNiceM0xpaqzamMXZJYXNtM4HfyDm9RqPq11iOHvglfFKMr4zYj8iO8EWIPcQvlBXPglZLGcr43BzT4joe8EaEdxKnm31Iyso4cShFjYNkHUAm2vi192/e8Fnj9u2naf4lfP7lde8eyu1Y27HEfaI56CbtxGMloOtmO7EjPI5hp4lVypxujZ/PZD3QO/GSNSzxE451eYZmLw1P9HrPDLiNI834T2adA5rpY3m3jlb8FdCqHcuzNieNSjkaiw+9NUO/IBW8uQ6YiIgIiICIiAiIgIiII/vBpjJhVc0czTSkeYjc634KtthpOJspK0c45H39Jo5P4SrlqIA9jmOF2vBaR3gix/BUxuWgcaPFcNf70b3C31nsfEfg6EfFSpOlolG0a1mEVREXbcgVk7qKdxgrHMtndla2+guGPI183BVsrG3b1Dm0FcWGzmguaeodwTY/Fqo4j4PwuwfG8x7vaSlaHYhVgEj3GkMHpcF7/QBe4sIwSciKKZ7HuNmnNK256AGVuUnwVeTTue4ve4uc7UucSXHzJ1Kl8u8YvofZX0zHO4fDz37AFsoeI7aOA7ja+vgo2x39Zn+Eq3p6R7uLtTs0+hn4bzma4ZmPtYObe3LoR1Hl3rjKxdtH+0YRR1J1c3KHHrdzC1/77Aq6VuK02rz6q8lYrbkLtbKbMvrp+G05WtGZ77XytvbQdXE8h59y4qsTdiT7LXZP6TKLd/9HJl/eumW01pMwY6xa2ktxuE4VDma2nmqzHcPexkswBHMFzbMuO4LoUlXRz4XWNpIyyJrJbtcCO3ws1xcnuB06qvcM23qoKb2eKQBmuU5QXsDrk5HdNSTre19FJcC+S2fqn/1jnj9Yxw/4rNfHMdZ7x3aKXiekdp7K9Vg7rrQw1lW/wB2Jg18GNdI/wDDKq+U12kqPYNl3dJK3sjx4x1H7BpVnE20pp6q+HrrfX0bv+j5QkYdNUPHaqahzr97Whrf4+IrSXC2FwT2PDqWnIs6OJucf2ju3J++5y7q5boiIiAiIgIiICIiAiIgKn8BHsW11VDqGV8Re3xcQ2Yn9ZkwVwKo987PZK7DMUaDaGURykfQDuIG+rTOEEZ2loOBWTxWsGyOt9knM390hcxTjexh+Wqjmb7s8Y16FzNCf1SxQddrHbdSJcnJXbaYFYW7vSgxB3TKfwhef71XqsTZLs4HXObzJlB8uDGPyJUM/wAOn0Tw/F+VdhF9KK5SsP3tmtfmP0/5r/6VXasXGh7Ps/BE7R0zmm3WznOn/KwVdKnD/wBT85XZe30gUz3WYqIqwxOPZqGZfDO3tN/DOPUKGLJT1Do3tew2cxwc09zgbg/EKy9d1ZqrpbbaJdHafCDS1csNtGuuzxY7tN/A28wVLqI59nJQPmPN/Sdj/wAism29M2voYcRhHaY20oHMNvZwP2H39HErxsl2sDr2nkOKR+xYfzCzWtupEz1iYaIrtvMR0mJQnA8LNTURQD/WOAPg3m4+jQT6KX7ZxjEMeoMMYPkaIe0Tge6LZS1jh3ZWsb/x173dUjKaCoxKo0jiY4NP1WjNI4d50DR43C2dzGGvlbVYtUD5XEJXFnXLC1xsGk6gF2nlG1Z+Kvutp6LuHppXX1WYiIsrSIiICIiAiIgIiICIiAolvV2f9swmpjAu9jeKzqc8XbsPEtDm/eUtQoKhpqr9I7NwTDWSjs1/U/J/Juv5xljyoSppsFEMPxivweUfIVQMtODexaWklg77xEgn+wKjGNYW6mqJIH843EX7282u9WkH1XQ4S+sTVh4mvOLNFT7dfXMeKiikOlQ0lvj2S14HjlsfulQFbuCwTPqI201+LmBZbQgjXNfoBzN9LXWrJXdWYZ8dttokxfCn00z4ZRZzDa/Rw6OHgRqtjZjB/a6uKH5rnXf4Mbq78BbzIVl7W1GHHgU2KVEUdQ9l2vB4ZFrBzg43DGF17B5sbHuNsuxmx8NK+SeGoFRnZlaRls0E3PaaSDezeg5LL4qNk+rR4ed3yQ7ejjAlqmwM9ymbbTlndYu+ADR6FQtSjazYyqp81RNlla9xL3sJNnOdftAgEAk8+XJRdacW3ZEVUZNd06iIisVpxuxxsNlfRy2MVSDYHlny2I8nN082jvUml2cNJh76ON2aSrmcxh+q883fZgYSfEFVVh1LJJKxkIJkc4ZMuhzDW4PS1r36Wur4po5hA18rI5KqONwGU2a5xA0Dy3shxa2+mnisPEeS2sd+30bMHmjSVb7xBxn0ez1EbcTK6ocNckLO12vE2MhGmrWfSVqUFCyCJkMTcrImNY0dzWgAD4BUrs1huPUdZU1bsMjqJ6o9qR00QytvfIwiTRmjdO5jR0UudUbSTMOWLDqXwc6SR/oW5mLBM6tvRYiKsN128Ctqaypw/EWN49O1zszQG+49rHNcG9k6vaQRbS/PRWegIiICIiAiIgIiICIiAiIgrHfVgMgZBitKPl8PeHOsOcObNrbmGu1I+i96xbTQMxWhhxSkFzktKwauAHvNPe6N1/MG/crQliD2lrgHNcCCCLggixBB5ghUhX0tZsvVvmpo3VGGzuu5lz8megLtcjhyDzo4WB1Gk6Xmlt0IXrF40lH4YXPc1rAXOcQGgakk8gB1VnUVF+h6YZIvacQqgWxxN1JIAJbf5sTNC9+g5a+6o/BvmwwO4lHh0z6uTRrGxxtcXnpna5x1+q0k9yjzdtcQwzGTWYvTvtPFw8rdWxxOLZA2A3yktI1bfU5rm+qvzcRvjSOirFg2TrLP/IdiVfO6pxGpiidKczzczSDwDW2YABoAHWAAUmrsTpsJohh+GODnm/FmBBdc+84vboZDyFvdA6WC2qvGMGxP5Q4m6O/zHzcJoPdw6gWH3dFqObs/RfKS1rKjLyYJGz3Pdw4Br97RQx/p1525/JK/6k8qutsDDNLh1SKjM6F7XCPMSSRkcH5b/Nva3iHKrQdFa2xu8RuKsruDDwoaZjWx3tndmZLcuaNGjsNAaL9degqlvILXw9t02llz12xWBERa2ZON0kANbI4i+SE28CXsH5XXvEdlMVNXJOwOzOe7K9szG2YSbNF3AhtrC1uiz7qCI21k55Rxs+AEjz/CFHdj/wD9HiFI2pp8RjDHOcAJQ3PdpsTfgO0vfr0XPy5ZpknRux44vjjVNMPwfGn2ElW2JvUnhyP9A1mv6wWvtPvGpcGidH7Q+urD80vzZXf2mXsxNH0R2jp5jhT7r8dquzV4uAw8wx8zgR4xtbG0qQbIbjqGie2WUuqpW6gyANja4cnNiF9ftF3hZZrZJt/TRWkVYtzmy07BPidaP5zXnNYixbETmuR83M4g5egazyVloirTEREBERAREQEREBERAREQF8c0EWOoK+og0aLA6eFxfDTwxOdzcyNjHHzLQCVs1FMyRpZI1r2u5tcA5p8wdCsqIIpiG6vCpjd9DCP92HQ/9otTCd1uF0zw+KijzDUF5fNY944rnWPiFK0QUzuYZ8tjjO6QfxVYUPbyHkptukAbi+NwnrM4+gnnH/mFCy22ndot/B9/sxcV2fERFuY05wGTg4BiU3IuZK0Hx4IY3956lG5uk4eCUgI95r3/AK8sjh+BChm1Uog2TI5Gpe0ed58/8EatDZCh4OH0kRFjHTxNPmI2g/jdcfNOt5dXFGlIddERVLBERAREQEREBERAREQEREBERAREQEREBERBS+DVTaLbCqido2tbZp5DO9kcwPq5r2+ZXL2vwd1NWSxkWaXF7D0LHkkW8tR5tKlO+fYKap4WIUIcamltdrffcxrs7XR25vY65tzIOmoAPJwnelh2Jwthxdvs9RHpxAHBhPIlrmgmO9tWuGXxPS/Bl/Ttz6Kc2PfHJE1t4ZhklRK2GJuZ7zYdwHVx7mjmSpY+i2fiGd+JB7foiVjz+rEzMtSXetTRXpcAoXzzP0D8jrfaLdZH2+tlAWq/FViPKzV4a2vN63qMbPUYXgUBzWex0tubWBuRpNuvD4rz4WPVXMAq63Z7upaaSTEMRfxa6ove5DuEHcxcaF5sBpoALDS6sZc7q3iIiAiIgIiICIiAiIgIiICIiAiIgIiICIiAiIgKO49u9w+tdnqaSN7zzeM0ch83xkE+pUiRBCKfcvhDDcUYcR9KSd4/VL7H1Urw3B4KZuSnhjhb9GNjYwfEhoFytxEBERAREQEREBERAREQEREBERBzqvaOlieWS1MEbxa7XyxscLi4u1zrjRYRtdQnQVtN+2i/9lDsPwmGo2ixETwxzBsFOQJGNkAJY0XAcDYqWTbD4e5paaGlsR0hiB9CG3CDtseCAQbg6gjUEd4K+qAbsQYKjEqBri6CjnbwQSXZGytc4xgnoC0epPepDPt7hzH8N9dTNcDYgys0PcTewPmg7yLxBO17Q5jg5rhcOaQ5pHeCNCFxa3bvD4XmOWtp2PBsWmRlwe5wB0Pmg7qLShxmB8JnZPE6EAkyB7DGAOZL72FvNRfY3bdlRNWRzVULrVjo6ZueJpdFlZlyAWMguTrrfvQTVFyMW2uo6V2SoqoYnfRe9rXW78t72Wem2gppGMkjqIXMkeGMcJGFrpDyjab6v+rzQdBFoVeP00QkMtRCwRZRJmkY3IXC7Q+57JI1APPovlJtBTSwGojnjdCL3kDm8MWNjd50Fig6CxzztYxz3kNawFzieQAFyT6LkUW21BM8RxVtO95Ng1srCSe5ovr6LNtXSPloqiOMEudG6wHMm18o87W9V7Eazo8mdIcKl2rray7qGkYIrkCSd5bmsbaMbr+fx0XupxnFIAXy0kEzG6u4L3h4HfZ1yfQFedgdpqZ1HFCZGRyRNyOY4hhJBOrb+9fnp3qYAq68xW2m1VWN0a7nPwDHoqyETRE2JsQfea4c2ut5j0IXGxDbYmZ1PQwGqlb75BDYmHl2n9dfIeN9Fzcbw/8ARVFWSQyOvUvGQWDeGXlwOW3cwmx+qFI9ksDbSUkcYADi0OkPUvIBN/LkPABJilfN1jsRNp8v5c32rGLZuDRn6uaTN5XvZZMI21zTimq4XUs590OOZj/sP8enQ8gSdFJ1HNvcEbUUcht8pA0yRu+cC0ZiAfEC3nY9AvK2radJh7MWrGsSz7QbRmmnpYhGH+1SZCS62XtMFwLG/v8AhyXcVZ12KmpGCzO1c6azj3ubJExx9S2/qrMXmSm2I+/u9pbdM/b2ERFUsEREBERBVns9W/aHEBRTQxOENPmMsbpQW5G2DQ1wsbqQvwjGnCxxCkZf5zaZxcPEB0lr+aYNg0zMcrqh0ZEMsMDWP0s5zWtDgBe+nkpkgrHaDZwUNJBRRTSOfilaxlVUE2lkD8zpTce7cNsB3E87kme0WztNDCIY6eJsYFsmRtiPG47R8Tclc/bfZ19ZTt4Dgyop5WTwOd7vFjJsHfVIJHqtCLbqdrcs2FVwmGhbGyOWIu+rMHhuXxNkHKoMPdTV+IYbSHhx1FH7RA0EhsEzy6F2T6LS6zrDlbRYtlNoYcOpIqaqw+ppXRNDZHindNE940dJxog7NmOuveulhezlZM6srZyKWqqouDA1pDzTRtBLMzhcOcXkOda409Bkwva+qhhZFW4fWGZjQ174WMqI5CBbiNexwtm52IFroPOyFLQTVFXPRTxyRVDWCamDA1jXi44jonAEFwve7QDrzXF2fiip48bqGwxF9JVVD4jkYSwsga5obp2QD0C7OAYdNPismIvpnUkfswga2TIJpncQPMsjGE5QAA0Am+gWthVFNT1VfTT0cssGIVDniaMxmIRyxhjhLdwc2wB6H8rh0d3WzEMVDDM5jZJ6mNs00zwHyPfK0PN3nWwzWt4d5K4232z0UNZhtRC0RGTEIGytb2WSOBcWSOaNC9ozjNzs8g8gtzAv0lh8TaUUra+CLswzRzRRScIHstlZKQLgaXabWAXI2tbWS1WGT1TGU7BXwMip2vEr7klzpZZAA24DAA1t7BzrlBt4Ns9FU49ick7RI2A0xZG4BzOI+nA4hadC5rWkC/LOVh2lngOMR0s8L3UtLAJxBDBJMx9RI8tD5YoWG7WtGlxa/mpLs5hUseJ4nM9hbHO6mMbtLPyQFrrWN9DprZY9pMJqIq2PEaOMTObEYZ4MwY6WHNna6NztOI119DzBtdBq4xjGH1UBgno6pzCLAew1YLe4sPC7JHQhZdhccdHhjXV7nx8B7ouJM18T3sa60T3NeAblpaLnqD1Xuo22qHsLKXDKwzEWbxmNgha7vklL7Fo7m3JWcbKzPws0lROZp3Nu6V1yOLmzi3XIDZvLkF7XTXm8nXTk3a/ZSiq/lJIWOLxfO27HOBFwS5hBPquQ7dwI9aOrqKc9BmzM9WixPqStXA9tPY4202IxyQviAYJMpdG9rdAbtvc2sLi4Nr+C6c+8uhA7EjpXdGMZIXE9wzAD8Vo0y15R0/MKdcc856/iUM2gxeomo6mlqbOmopY3Fw0zsJdHcgADm5pvYaOGmhVq0FSJIo5G6texrh5EAhQ/ZbZ587quprIiz23siI+8I/HqDbLbkezfqsOH11RhF4KiN89KCeHMwZiwE3yvb0H5a2uNB7kiLeWvWP8ASjSZr5p6T/oT1c7aOpEdJO93JsT/AI5SAPU2HquSd5WH2v7R6ZJc3lbKortNtX7aYmPZNT0L5AHylhvJbUDTQD49/SyhTDaZ5wnfLXTlLWo6cshwW/zqh7vR08ZH4WPqraUA25lZE/DZI2l0UMmYcMZxw2mEjLbnoNF0f5TKb+qqf2R/xU8kWyRExHr7o0mtJmJn09kuRRE7zKb+qqf2R/xUsjfcA94v8VntS1esLotFuj0iIopCIiAiIgJZEQEREBfHNBBBFwdD5L6iCFYZsxX4ewwUM9NJThzjHHUMlD4g5xdkEkR7bQSeYutqj2VqJqqKrxCeOR1PmMMMLHMhje4ZTI4vJdI+2gvYDopWiAiIgWREQfC2/NeWQtbyaB5ABe0QEREGP2Zl75W377C/xXmso2TMdHK0PY8WLTqCP89VmRNRho6NkMbY42hjGCzWjkB/nqsyIgIiICIiAiIgIiICIiAiIgIiICIiAiIgIiICIiAiIgIiICIiAiIgIiIP/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15364" name="AutoShape 8" descr="https://encrypted-tbn2.gstatic.com/images?q=tbn:ANd9GcSYuGtqY3luHbiT80MIUCnEK6Hqv4ubuhlJ2-dcwK8Tzt_anae8"/>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pPr eaLnBrk="1" hangingPunct="1">
              <a:buClr>
                <a:srgbClr val="000000"/>
              </a:buClr>
              <a:buSzPct val="100000"/>
              <a:buFont typeface="Times New Roman" pitchFamily="18" charset="0"/>
              <a:buNone/>
            </a:pPr>
            <a:endParaRPr lang="en-US" altLang="en-US"/>
          </a:p>
        </p:txBody>
      </p:sp>
      <p:sp>
        <p:nvSpPr>
          <p:cNvPr id="238" name="Title 1"/>
          <p:cNvSpPr txBox="1">
            <a:spLocks/>
          </p:cNvSpPr>
          <p:nvPr/>
        </p:nvSpPr>
        <p:spPr>
          <a:xfrm>
            <a:off x="468313" y="130175"/>
            <a:ext cx="6153150" cy="685800"/>
          </a:xfrm>
          <a:prstGeom prst="rect">
            <a:avLst/>
          </a:prstGeom>
        </p:spPr>
        <p:txBody>
          <a:bodyPr anchor="ctr"/>
          <a:lstStyle/>
          <a:p>
            <a:pPr defTabSz="914400" eaLnBrk="1" fontAlgn="auto" hangingPunct="1">
              <a:spcAft>
                <a:spcPts val="0"/>
              </a:spcAft>
              <a:defRPr/>
            </a:pPr>
            <a:r>
              <a:rPr lang="pl-PL" sz="2800" dirty="0">
                <a:latin typeface="+mj-lt"/>
                <a:ea typeface="+mj-ea"/>
                <a:cs typeface="Open Sans Semibold"/>
              </a:rPr>
              <a:t>End-user tutorials and documentation </a:t>
            </a:r>
            <a:endParaRPr lang="en-GB" sz="2800" dirty="0">
              <a:latin typeface="+mj-lt"/>
              <a:ea typeface="+mj-ea"/>
              <a:cs typeface="Open Sans Semibold"/>
            </a:endParaRPr>
          </a:p>
        </p:txBody>
      </p:sp>
      <p:sp>
        <p:nvSpPr>
          <p:cNvPr id="105" name="Symbol zastępczy zawartości 2"/>
          <p:cNvSpPr txBox="1">
            <a:spLocks/>
          </p:cNvSpPr>
          <p:nvPr/>
        </p:nvSpPr>
        <p:spPr bwMode="auto">
          <a:xfrm>
            <a:off x="323850" y="1196975"/>
            <a:ext cx="8240713"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0" indent="0">
              <a:lnSpc>
                <a:spcPct val="80000"/>
              </a:lnSpc>
              <a:spcAft>
                <a:spcPts val="600"/>
              </a:spcAft>
              <a:defRPr/>
            </a:pPr>
            <a:r>
              <a:rPr lang="pl-PL" altLang="en-US" sz="2000" kern="0" dirty="0" smtClean="0">
                <a:solidFill>
                  <a:schemeClr val="tx1"/>
                </a:solidFill>
                <a:latin typeface="Calibri" panose="020F0502020204030204" pitchFamily="34" charset="0"/>
              </a:rPr>
              <a:t>Platform tutorials and user guides are available to all registered PL-Grid users.</a:t>
            </a:r>
            <a:endParaRPr lang="en-US" altLang="en-US" sz="2000" kern="0" dirty="0" smtClean="0">
              <a:solidFill>
                <a:schemeClr val="tx1"/>
              </a:solidFill>
              <a:latin typeface="Calibri" panose="020F0502020204030204" pitchFamily="34" charset="0"/>
            </a:endParaRPr>
          </a:p>
        </p:txBody>
      </p:sp>
      <p:sp>
        <p:nvSpPr>
          <p:cNvPr id="107" name="Symbol zastępczy zawartości 2"/>
          <p:cNvSpPr txBox="1">
            <a:spLocks/>
          </p:cNvSpPr>
          <p:nvPr/>
        </p:nvSpPr>
        <p:spPr bwMode="auto">
          <a:xfrm>
            <a:off x="193675" y="4437063"/>
            <a:ext cx="8478838" cy="1439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2pPr>
            <a:lvl3pPr marL="1143000" indent="-228600" algn="l" defTabSz="449263" rtl="0" eaLnBrk="0" fontAlgn="base" hangingPunct="0">
              <a:spcBef>
                <a:spcPts val="550"/>
              </a:spcBef>
              <a:spcAft>
                <a:spcPct val="0"/>
              </a:spcAft>
              <a:buClr>
                <a:srgbClr val="000000"/>
              </a:buClr>
              <a:buSzPct val="100000"/>
              <a:buFont typeface="Times New Roman" panose="02020603050405020304" pitchFamily="18" charset="0"/>
              <a:defRPr sz="22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cs typeface="+mn-cs"/>
              </a:defRPr>
            </a:lvl5pPr>
            <a:lvl6pPr marL="25146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6pPr>
            <a:lvl7pPr marL="29718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7pPr>
            <a:lvl8pPr marL="34290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8pPr>
            <a:lvl9pPr marL="3886200" indent="-228600" algn="l" defTabSz="449263" rtl="0" fontAlgn="base">
              <a:spcBef>
                <a:spcPts val="450"/>
              </a:spcBef>
              <a:spcAft>
                <a:spcPct val="0"/>
              </a:spcAft>
              <a:buClr>
                <a:srgbClr val="000000"/>
              </a:buClr>
              <a:buSzPct val="100000"/>
              <a:buFont typeface="Times New Roman" pitchFamily="16" charset="0"/>
              <a:defRPr>
                <a:solidFill>
                  <a:srgbClr val="000000"/>
                </a:solidFill>
                <a:latin typeface="+mn-lt"/>
                <a:cs typeface="+mn-cs"/>
              </a:defRPr>
            </a:lvl9pPr>
          </a:lstStyle>
          <a:p>
            <a:pPr marL="285750" indent="-285750">
              <a:lnSpc>
                <a:spcPct val="80000"/>
              </a:lnSpc>
              <a:spcAft>
                <a:spcPts val="600"/>
              </a:spcAft>
              <a:buFont typeface="Arial" panose="020B0604020202020204" pitchFamily="34" charset="0"/>
              <a:buChar char="•"/>
              <a:defRPr/>
            </a:pPr>
            <a:r>
              <a:rPr lang="pl-PL" altLang="en-US" sz="2000" kern="0" dirty="0" smtClean="0">
                <a:solidFill>
                  <a:schemeClr val="tx1"/>
                </a:solidFill>
                <a:latin typeface="Calibri" panose="020F0502020204030204" pitchFamily="34" charset="0"/>
              </a:rPr>
              <a:t>The guides (</a:t>
            </a:r>
            <a:r>
              <a:rPr lang="pl-PL" altLang="en-US" sz="2000" kern="0" dirty="0" smtClean="0">
                <a:solidFill>
                  <a:srgbClr val="00B0F0"/>
                </a:solidFill>
                <a:latin typeface="Calibri" panose="020F0502020204030204" pitchFamily="34" charset="0"/>
              </a:rPr>
              <a:t>https://docs.cyfronet.pl/display/PLGDoc/Cloud+Computing+2.0</a:t>
            </a:r>
            <a:r>
              <a:rPr lang="pl-PL" altLang="en-US" sz="2000" kern="0" dirty="0" smtClean="0">
                <a:solidFill>
                  <a:schemeClr val="tx1"/>
                </a:solidFill>
                <a:latin typeface="Calibri" panose="020F0502020204030204" pitchFamily="34" charset="0"/>
              </a:rPr>
              <a:t>) explain how to apply for the </a:t>
            </a:r>
            <a:r>
              <a:rPr lang="pl-PL" altLang="en-US" sz="2000" b="1" kern="0" dirty="0" smtClean="0">
                <a:solidFill>
                  <a:schemeClr val="tx1"/>
                </a:solidFill>
                <a:latin typeface="Calibri" panose="020F0502020204030204" pitchFamily="34" charset="0"/>
              </a:rPr>
              <a:t>Cloud 2.0</a:t>
            </a:r>
            <a:r>
              <a:rPr lang="pl-PL" altLang="en-US" sz="2000" kern="0" dirty="0" smtClean="0">
                <a:solidFill>
                  <a:schemeClr val="tx1"/>
                </a:solidFill>
                <a:latin typeface="Calibri" panose="020F0502020204030204" pitchFamily="34" charset="0"/>
              </a:rPr>
              <a:t> service, how to access cloud resources, create/instantiate services, perform development work and save new service templates.</a:t>
            </a:r>
          </a:p>
          <a:p>
            <a:pPr marL="285750" indent="-285750">
              <a:lnSpc>
                <a:spcPct val="80000"/>
              </a:lnSpc>
              <a:spcAft>
                <a:spcPts val="600"/>
              </a:spcAft>
              <a:buFont typeface="Arial" panose="020B0604020202020204" pitchFamily="34" charset="0"/>
              <a:buChar char="•"/>
              <a:defRPr/>
            </a:pPr>
            <a:r>
              <a:rPr lang="pl-PL" altLang="en-US" sz="2000" kern="0" dirty="0" smtClean="0">
                <a:solidFill>
                  <a:schemeClr val="tx1"/>
                </a:solidFill>
                <a:latin typeface="Calibri" panose="020F0502020204030204" pitchFamily="34" charset="0"/>
              </a:rPr>
              <a:t>The documentation also provides optimal usage tips and explains common pitfalls associated with interaction with virtualized cloud resources.</a:t>
            </a:r>
            <a:endParaRPr lang="en-US" altLang="en-US" sz="2000" kern="0" dirty="0" smtClean="0">
              <a:solidFill>
                <a:schemeClr val="tx1"/>
              </a:solidFill>
              <a:latin typeface="Calibri" panose="020F0502020204030204" pitchFamily="34" charset="0"/>
            </a:endParaRPr>
          </a:p>
        </p:txBody>
      </p:sp>
      <p:pic>
        <p:nvPicPr>
          <p:cNvPr id="15368" name="Picture 7"/>
          <p:cNvPicPr>
            <a:picLocks noChangeAspect="1"/>
          </p:cNvPicPr>
          <p:nvPr/>
        </p:nvPicPr>
        <p:blipFill>
          <a:blip r:embed="rId3"/>
          <a:srcRect/>
          <a:stretch>
            <a:fillRect/>
          </a:stretch>
        </p:blipFill>
        <p:spPr bwMode="auto">
          <a:xfrm>
            <a:off x="1403350" y="1585913"/>
            <a:ext cx="5584825" cy="2676525"/>
          </a:xfrm>
          <a:prstGeom prst="rect">
            <a:avLst/>
          </a:prstGeom>
          <a:noFill/>
          <a:ln w="3175">
            <a:solidFill>
              <a:schemeClr val="tx1"/>
            </a:solidFill>
            <a:miter lim="800000"/>
            <a:headEnd/>
            <a:tailEnd/>
          </a:ln>
        </p:spPr>
      </p:pic>
    </p:spTree>
    <p:extLst>
      <p:ext uri="{BB962C8B-B14F-4D97-AF65-F5344CB8AC3E}">
        <p14:creationId xmlns:p14="http://schemas.microsoft.com/office/powerpoint/2010/main" val="199974236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24801" y="325474"/>
            <a:ext cx="610704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5638" rIns="81639" bIns="40820"/>
          <a:lstStyle>
            <a:lvl1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a:defRPr/>
            </a:pPr>
            <a:r>
              <a:rPr lang="en-US" altLang="pl-PL" sz="2900" dirty="0" smtClean="0">
                <a:solidFill>
                  <a:srgbClr val="FFFFFF"/>
                </a:solidFill>
                <a:latin typeface="+mj-lt"/>
              </a:rPr>
              <a:t>Outline</a:t>
            </a:r>
            <a:endParaRPr lang="en-US" altLang="pl-PL" sz="2800" dirty="0">
              <a:solidFill>
                <a:srgbClr val="FFFFFF"/>
              </a:solidFill>
              <a:latin typeface="+mj-lt"/>
            </a:endParaRPr>
          </a:p>
        </p:txBody>
      </p:sp>
      <p:sp>
        <p:nvSpPr>
          <p:cNvPr id="16387" name="Text Box 2"/>
          <p:cNvSpPr txBox="1">
            <a:spLocks noChangeArrowheads="1"/>
          </p:cNvSpPr>
          <p:nvPr/>
        </p:nvSpPr>
        <p:spPr bwMode="auto">
          <a:xfrm>
            <a:off x="391680" y="1241410"/>
            <a:ext cx="6204960" cy="34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6821" rIns="81639" bIns="40820"/>
          <a:lstStyle>
            <a:lvl1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1pPr>
            <a:lvl2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2pPr>
            <a:lvl3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3pPr>
            <a:lvl4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4pPr>
            <a:lvl5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9pPr>
          </a:lstStyle>
          <a:p>
            <a:pPr eaLnBrk="1">
              <a:lnSpc>
                <a:spcPct val="93000"/>
              </a:lnSpc>
              <a:buSzPct val="100000"/>
            </a:pPr>
            <a:endParaRPr lang="en-US" altLang="pl-PL" sz="1800">
              <a:solidFill>
                <a:srgbClr val="1C5B78"/>
              </a:solidFill>
            </a:endParaRPr>
          </a:p>
        </p:txBody>
      </p:sp>
      <p:sp>
        <p:nvSpPr>
          <p:cNvPr id="13" name="Text Box 3"/>
          <p:cNvSpPr txBox="1">
            <a:spLocks noChangeArrowheads="1"/>
          </p:cNvSpPr>
          <p:nvPr/>
        </p:nvSpPr>
        <p:spPr bwMode="auto">
          <a:xfrm>
            <a:off x="178561" y="1110357"/>
            <a:ext cx="8344800" cy="4997325"/>
          </a:xfrm>
          <a:prstGeom prst="rect">
            <a:avLst/>
          </a:prstGeom>
          <a:noFill/>
          <a:ln w="9525">
            <a:noFill/>
            <a:round/>
            <a:headEnd/>
            <a:tailEnd/>
          </a:ln>
        </p:spPr>
        <p:txBody>
          <a:bodyPr lIns="81639" tIns="55188" rIns="81639" bIns="40820"/>
          <a:lstStyle/>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endParaRPr lang="en-US" dirty="0" smtClean="0">
              <a:solidFill>
                <a:srgbClr val="123B4E"/>
              </a:solidFill>
              <a:latin typeface="Arial" charset="0"/>
              <a:cs typeface="Lucida Sans Unicode" charset="0"/>
            </a:endParaRPr>
          </a:p>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endParaRPr lang="en-US" dirty="0">
              <a:solidFill>
                <a:srgbClr val="123B4E"/>
              </a:solidFill>
              <a:latin typeface="Arial" charset="0"/>
              <a:cs typeface="Lucida Sans Unicode" charset="0"/>
            </a:endParaRPr>
          </a:p>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dirty="0" smtClean="0">
                <a:solidFill>
                  <a:srgbClr val="123B4E"/>
                </a:solidFill>
                <a:latin typeface="Arial" charset="0"/>
                <a:cs typeface="Lucida Sans Unicode" charset="0"/>
              </a:rPr>
              <a:t>Context: the </a:t>
            </a:r>
            <a:r>
              <a:rPr lang="en-US" dirty="0" err="1" smtClean="0">
                <a:solidFill>
                  <a:srgbClr val="123B4E"/>
                </a:solidFill>
                <a:latin typeface="Arial" charset="0"/>
                <a:cs typeface="Lucida Sans Unicode" charset="0"/>
              </a:rPr>
              <a:t>PLGrid</a:t>
            </a:r>
            <a:r>
              <a:rPr lang="en-US" dirty="0" smtClean="0">
                <a:solidFill>
                  <a:srgbClr val="123B4E"/>
                </a:solidFill>
                <a:latin typeface="Arial" charset="0"/>
                <a:cs typeface="Lucida Sans Unicode" charset="0"/>
              </a:rPr>
              <a:t> infrastructure</a:t>
            </a:r>
          </a:p>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dirty="0" smtClean="0">
                <a:solidFill>
                  <a:srgbClr val="123B4E"/>
                </a:solidFill>
                <a:latin typeface="Arial" charset="0"/>
                <a:cs typeface="Lucida Sans Unicode" charset="0"/>
              </a:rPr>
              <a:t>Purpose of the cloud platform</a:t>
            </a:r>
          </a:p>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dirty="0" smtClean="0">
                <a:solidFill>
                  <a:srgbClr val="123B4E"/>
                </a:solidFill>
                <a:latin typeface="Arial" charset="0"/>
                <a:cs typeface="Lucida Sans Unicode" charset="0"/>
              </a:rPr>
              <a:t>VPH-Share legacy</a:t>
            </a:r>
          </a:p>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dirty="0" smtClean="0">
                <a:solidFill>
                  <a:srgbClr val="123B4E"/>
                </a:solidFill>
                <a:latin typeface="Arial" charset="0"/>
                <a:cs typeface="Lucida Sans Unicode" charset="0"/>
              </a:rPr>
              <a:t>Integration with the </a:t>
            </a:r>
            <a:r>
              <a:rPr lang="en-US" dirty="0" err="1" smtClean="0">
                <a:solidFill>
                  <a:srgbClr val="123B4E"/>
                </a:solidFill>
                <a:latin typeface="Arial" charset="0"/>
                <a:cs typeface="Lucida Sans Unicode" charset="0"/>
              </a:rPr>
              <a:t>PLGrid</a:t>
            </a:r>
            <a:r>
              <a:rPr lang="en-US" dirty="0" smtClean="0">
                <a:solidFill>
                  <a:srgbClr val="123B4E"/>
                </a:solidFill>
                <a:latin typeface="Arial" charset="0"/>
                <a:cs typeface="Lucida Sans Unicode" charset="0"/>
              </a:rPr>
              <a:t> infrastructure</a:t>
            </a:r>
          </a:p>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dirty="0" smtClean="0">
                <a:solidFill>
                  <a:srgbClr val="123B4E"/>
                </a:solidFill>
                <a:latin typeface="Arial" charset="0"/>
                <a:cs typeface="Lucida Sans Unicode" charset="0"/>
              </a:rPr>
              <a:t>Atmosphere interfaces</a:t>
            </a:r>
          </a:p>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dirty="0" smtClean="0">
                <a:solidFill>
                  <a:srgbClr val="123B4E"/>
                </a:solidFill>
                <a:latin typeface="Arial" charset="0"/>
                <a:cs typeface="Lucida Sans Unicode" charset="0"/>
              </a:rPr>
              <a:t>Multitenancy support</a:t>
            </a:r>
          </a:p>
          <a:p>
            <a:pPr marL="265735"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dirty="0" smtClean="0">
                <a:solidFill>
                  <a:srgbClr val="123B4E"/>
                </a:solidFill>
                <a:latin typeface="Arial" charset="0"/>
                <a:cs typeface="Lucida Sans Unicode" charset="0"/>
              </a:rPr>
              <a:t>Example: </a:t>
            </a:r>
            <a:r>
              <a:rPr lang="en-US" dirty="0" err="1" smtClean="0">
                <a:solidFill>
                  <a:srgbClr val="123B4E"/>
                </a:solidFill>
                <a:latin typeface="Arial" charset="0"/>
                <a:cs typeface="Lucida Sans Unicode" charset="0"/>
              </a:rPr>
              <a:t>HyperFlow</a:t>
            </a:r>
            <a:endParaRPr lang="en-US" dirty="0" smtClean="0">
              <a:solidFill>
                <a:srgbClr val="123B4E"/>
              </a:solidFill>
              <a:latin typeface="Arial" charset="0"/>
              <a:cs typeface="Lucida Sans Unicode" charset="0"/>
            </a:endParaRPr>
          </a:p>
          <a:p>
            <a:pPr marL="265735" lvl="0" indent="-259204" defTabSz="325445" eaLnBrk="1">
              <a:lnSpc>
                <a:spcPct val="93000"/>
              </a:lnSpc>
              <a:spcBef>
                <a:spcPts val="261"/>
              </a:spcBef>
              <a:spcAft>
                <a:spcPts val="261"/>
              </a:spcAft>
              <a:buClr>
                <a:srgbClr val="000000"/>
              </a:buClr>
              <a:buSzPct val="94000"/>
              <a:buFont typeface="Arial" panose="020B0604020202020204" pitchFamily="34" charset="0"/>
              <a:buChar char="•"/>
              <a:tabLst>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dirty="0" smtClean="0">
                <a:solidFill>
                  <a:srgbClr val="123B4E"/>
                </a:solidFill>
                <a:latin typeface="Arial" charset="0"/>
                <a:cs typeface="Lucida Sans Unicode" charset="0"/>
              </a:rPr>
              <a:t>Summary: </a:t>
            </a:r>
            <a:r>
              <a:rPr lang="en-US" dirty="0">
                <a:solidFill>
                  <a:srgbClr val="123B4E"/>
                </a:solidFill>
                <a:latin typeface="Arial" charset="0"/>
                <a:cs typeface="Lucida Sans Unicode" charset="0"/>
              </a:rPr>
              <a:t>Features of the </a:t>
            </a:r>
            <a:r>
              <a:rPr lang="en-US" dirty="0" smtClean="0">
                <a:solidFill>
                  <a:srgbClr val="123B4E"/>
                </a:solidFill>
                <a:latin typeface="Arial" charset="0"/>
                <a:cs typeface="Lucida Sans Unicode" charset="0"/>
              </a:rPr>
              <a:t>Atmosphere</a:t>
            </a:r>
            <a:r>
              <a:rPr lang="en-US" sz="1500" dirty="0" smtClean="0">
                <a:solidFill>
                  <a:srgbClr val="123B4E"/>
                </a:solidFill>
                <a:latin typeface="Arial" charset="0"/>
                <a:cs typeface="Lucida Sans Unicode" charset="0"/>
              </a:rPr>
              <a:t/>
            </a:r>
            <a:br>
              <a:rPr lang="en-US" sz="1500" dirty="0" smtClean="0">
                <a:solidFill>
                  <a:srgbClr val="123B4E"/>
                </a:solidFill>
                <a:latin typeface="Arial" charset="0"/>
                <a:cs typeface="Lucida Sans Unicode" charset="0"/>
              </a:rPr>
            </a:br>
            <a:endParaRPr lang="en-US" sz="1500" dirty="0" smtClean="0">
              <a:solidFill>
                <a:srgbClr val="123B4E"/>
              </a:solidFill>
              <a:latin typeface="Arial" charset="0"/>
              <a:cs typeface="Lucida Sans Unicode" charset="0"/>
            </a:endParaRPr>
          </a:p>
          <a:p>
            <a:pPr marL="565928" lvl="1" eaLnBrk="1">
              <a:lnSpc>
                <a:spcPct val="93000"/>
              </a:lnSpc>
              <a:spcBef>
                <a:spcPts val="261"/>
              </a:spcBef>
              <a:spcAft>
                <a:spcPts val="261"/>
              </a:spcAft>
              <a:buClr>
                <a:srgbClr val="000000"/>
              </a:buClr>
              <a:buSzPct val="94000"/>
              <a:buFont typeface="Arial" panose="020B0604020202020204" pitchFamily="34" charset="0"/>
              <a:buChar char="•"/>
              <a:tabLst>
                <a:tab pos="162723" algn="l"/>
                <a:tab pos="324005" algn="l"/>
                <a:tab pos="570248" algn="l"/>
                <a:tab pos="649450" algn="l"/>
                <a:tab pos="894254"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endParaRPr lang="en-US" sz="1500" dirty="0">
              <a:solidFill>
                <a:srgbClr val="123B4E"/>
              </a:solidFill>
              <a:latin typeface="Arial" charset="0"/>
              <a:cs typeface="Lucida Sans Unicode" charset="0"/>
            </a:endParaRPr>
          </a:p>
          <a:p>
            <a:pPr marL="565928" lvl="1" eaLnBrk="1">
              <a:lnSpc>
                <a:spcPct val="93000"/>
              </a:lnSpc>
              <a:spcBef>
                <a:spcPts val="261"/>
              </a:spcBef>
              <a:spcAft>
                <a:spcPts val="261"/>
              </a:spcAft>
              <a:buClr>
                <a:srgbClr val="000000"/>
              </a:buClr>
              <a:buSzPct val="94000"/>
              <a:buFont typeface="Arial" panose="020B0604020202020204" pitchFamily="34" charset="0"/>
              <a:buChar char="•"/>
              <a:tabLst>
                <a:tab pos="162723" algn="l"/>
                <a:tab pos="324005" algn="l"/>
                <a:tab pos="570248" algn="l"/>
                <a:tab pos="649450" algn="l"/>
                <a:tab pos="894254"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endParaRPr lang="en-US" sz="1500" dirty="0">
              <a:solidFill>
                <a:srgbClr val="123B4E"/>
              </a:solidFill>
              <a:latin typeface="Arial" charset="0"/>
              <a:cs typeface="Lucida Sans Unicode" charset="0"/>
            </a:endParaRPr>
          </a:p>
        </p:txBody>
      </p:sp>
      <p:sp>
        <p:nvSpPr>
          <p:cNvPr id="16389" name="Prostokąt 6"/>
          <p:cNvSpPr>
            <a:spLocks noChangeArrowheads="1"/>
          </p:cNvSpPr>
          <p:nvPr/>
        </p:nvSpPr>
        <p:spPr bwMode="auto">
          <a:xfrm>
            <a:off x="5453280" y="2719006"/>
            <a:ext cx="403200" cy="326915"/>
          </a:xfrm>
          <a:prstGeom prst="rect">
            <a:avLst/>
          </a:prstGeom>
          <a:solidFill>
            <a:srgbClr val="F1EEFC"/>
          </a:solidFill>
          <a:ln>
            <a:noFill/>
          </a:ln>
          <a:extLst>
            <a:ext uri="{91240B29-F687-4F45-9708-019B960494DF}">
              <a14:hiddenLine xmlns:a14="http://schemas.microsoft.com/office/drawing/2010/main" w="9525" algn="ctr">
                <a:solidFill>
                  <a:srgbClr val="000000"/>
                </a:solidFill>
                <a:round/>
                <a:headEnd/>
                <a:tailEnd/>
              </a14:hiddenLine>
            </a:ext>
          </a:extLst>
        </p:spPr>
        <p:txBody>
          <a:bodyPr lIns="82945" tIns="41473" rIns="82945" bIns="41473"/>
          <a:lstStyle/>
          <a:p>
            <a:pPr eaLnBrk="1">
              <a:lnSpc>
                <a:spcPct val="93000"/>
              </a:lnSpc>
              <a:buClr>
                <a:srgbClr val="000000"/>
              </a:buClr>
              <a:buSzPct val="100000"/>
              <a:buFont typeface="Times New Roman" pitchFamily="18" charset="0"/>
              <a:buNone/>
            </a:pPr>
            <a:endParaRPr lang="en-US" altLang="pl-PL">
              <a:solidFill>
                <a:srgbClr val="FEFEFE"/>
              </a:solidFill>
            </a:endParaRPr>
          </a:p>
        </p:txBody>
      </p:sp>
    </p:spTree>
    <p:extLst>
      <p:ext uri="{BB962C8B-B14F-4D97-AF65-F5344CB8AC3E}">
        <p14:creationId xmlns:p14="http://schemas.microsoft.com/office/powerpoint/2010/main" val="1995263080"/>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9981" y="153060"/>
            <a:ext cx="654768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5638" rIns="81639" bIns="40820"/>
          <a:lstStyle>
            <a:lvl1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a:buClr>
                <a:srgbClr val="000000"/>
              </a:buClr>
              <a:buSzPct val="100000"/>
              <a:buFont typeface="Times New Roman" pitchFamily="18" charset="0"/>
              <a:defRPr/>
            </a:pPr>
            <a:r>
              <a:rPr lang="en-US" altLang="pl-PL" sz="3200" dirty="0">
                <a:latin typeface="+mj-lt"/>
                <a:ea typeface="+mj-ea"/>
                <a:cs typeface="+mj-cs"/>
              </a:rPr>
              <a:t>Summary: Features of </a:t>
            </a:r>
            <a:r>
              <a:rPr lang="en-US" altLang="pl-PL" sz="3200" dirty="0" smtClean="0">
                <a:latin typeface="+mj-lt"/>
                <a:ea typeface="+mj-ea"/>
                <a:cs typeface="+mj-cs"/>
              </a:rPr>
              <a:t>Atmosphere</a:t>
            </a:r>
            <a:endParaRPr lang="en-US" altLang="pl-PL" sz="3200" dirty="0">
              <a:latin typeface="+mj-lt"/>
              <a:ea typeface="+mj-ea"/>
              <a:cs typeface="+mj-cs"/>
            </a:endParaRPr>
          </a:p>
        </p:txBody>
      </p:sp>
      <p:sp>
        <p:nvSpPr>
          <p:cNvPr id="16387" name="Text Box 2"/>
          <p:cNvSpPr txBox="1">
            <a:spLocks noChangeArrowheads="1"/>
          </p:cNvSpPr>
          <p:nvPr/>
        </p:nvSpPr>
        <p:spPr bwMode="auto">
          <a:xfrm>
            <a:off x="391680" y="1241410"/>
            <a:ext cx="6204960" cy="34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6821" rIns="81639" bIns="40820"/>
          <a:lstStyle>
            <a:lvl1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1pPr>
            <a:lvl2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2pPr>
            <a:lvl3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3pPr>
            <a:lvl4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4pPr>
            <a:lvl5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5pPr>
            <a:lvl6pPr marL="25146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6pPr>
            <a:lvl7pPr marL="29718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7pPr>
            <a:lvl8pPr marL="34290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8pPr>
            <a:lvl9pPr marL="38862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itchFamily="34" charset="0"/>
                <a:cs typeface="Lucida Sans Unicode" pitchFamily="34" charset="0"/>
              </a:defRPr>
            </a:lvl9pPr>
          </a:lstStyle>
          <a:p>
            <a:pPr eaLnBrk="1">
              <a:lnSpc>
                <a:spcPct val="93000"/>
              </a:lnSpc>
              <a:buSzPct val="100000"/>
            </a:pPr>
            <a:endParaRPr lang="en-US" altLang="pl-PL" sz="1800">
              <a:solidFill>
                <a:srgbClr val="1C5B78"/>
              </a:solidFill>
            </a:endParaRPr>
          </a:p>
        </p:txBody>
      </p:sp>
      <p:sp>
        <p:nvSpPr>
          <p:cNvPr id="13" name="Text Box 3"/>
          <p:cNvSpPr txBox="1">
            <a:spLocks noChangeArrowheads="1"/>
          </p:cNvSpPr>
          <p:nvPr/>
        </p:nvSpPr>
        <p:spPr bwMode="auto">
          <a:xfrm>
            <a:off x="178561" y="1110357"/>
            <a:ext cx="8344800" cy="4997325"/>
          </a:xfrm>
          <a:prstGeom prst="rect">
            <a:avLst/>
          </a:prstGeom>
          <a:noFill/>
          <a:ln w="9525">
            <a:noFill/>
            <a:round/>
            <a:headEnd/>
            <a:tailEnd/>
          </a:ln>
        </p:spPr>
        <p:txBody>
          <a:bodyPr lIns="81639" tIns="55188" rIns="81639" bIns="40820"/>
          <a:lstStyle/>
          <a:p>
            <a:pPr marL="342900" indent="-342900">
              <a:buFont typeface="Arial" panose="020B0604020202020204" pitchFamily="34" charset="0"/>
              <a:buChar char="•"/>
            </a:pPr>
            <a:r>
              <a:rPr lang="en-US" sz="2200" dirty="0" smtClean="0">
                <a:solidFill>
                  <a:schemeClr val="tx1"/>
                </a:solidFill>
              </a:rPr>
              <a:t>Layer </a:t>
            </a:r>
            <a:r>
              <a:rPr lang="en-US" sz="2200" dirty="0">
                <a:solidFill>
                  <a:schemeClr val="tx1"/>
                </a:solidFill>
              </a:rPr>
              <a:t>of abstraction over cloud-based virtual </a:t>
            </a:r>
            <a:r>
              <a:rPr lang="en-US" sz="2200" dirty="0" smtClean="0">
                <a:solidFill>
                  <a:schemeClr val="tx1"/>
                </a:solidFill>
              </a:rPr>
              <a:t>machines </a:t>
            </a:r>
            <a:endParaRPr lang="en-US" sz="2200" dirty="0">
              <a:solidFill>
                <a:schemeClr val="tx1"/>
              </a:solidFill>
            </a:endParaRPr>
          </a:p>
          <a:p>
            <a:pPr marL="342900" indent="-342900">
              <a:buFont typeface="Arial" panose="020B0604020202020204" pitchFamily="34" charset="0"/>
              <a:buChar char="•"/>
            </a:pPr>
            <a:r>
              <a:rPr lang="en-US" sz="2200" dirty="0" smtClean="0">
                <a:solidFill>
                  <a:schemeClr val="tx1"/>
                </a:solidFill>
              </a:rPr>
              <a:t>A </a:t>
            </a:r>
            <a:r>
              <a:rPr lang="en-US" sz="2200" dirty="0">
                <a:solidFill>
                  <a:schemeClr val="tx1"/>
                </a:solidFill>
              </a:rPr>
              <a:t>way to port scientific applications to the cloud</a:t>
            </a:r>
          </a:p>
          <a:p>
            <a:pPr marL="342900" indent="-342900">
              <a:buFont typeface="Arial" panose="020B0604020202020204" pitchFamily="34" charset="0"/>
              <a:buChar char="•"/>
            </a:pPr>
            <a:r>
              <a:rPr lang="en-US" sz="2200" dirty="0" smtClean="0">
                <a:solidFill>
                  <a:schemeClr val="tx1"/>
                </a:solidFill>
              </a:rPr>
              <a:t>Automatic </a:t>
            </a:r>
            <a:r>
              <a:rPr lang="en-US" sz="2200" dirty="0">
                <a:solidFill>
                  <a:schemeClr val="tx1"/>
                </a:solidFill>
              </a:rPr>
              <a:t>selection of the </a:t>
            </a:r>
            <a:r>
              <a:rPr lang="en-US" sz="2200" dirty="0" smtClean="0">
                <a:solidFill>
                  <a:schemeClr val="tx1"/>
                </a:solidFill>
              </a:rPr>
              <a:t>best resources to deploy applications</a:t>
            </a:r>
          </a:p>
          <a:p>
            <a:pPr marL="342900" indent="-342900">
              <a:buFont typeface="Arial" panose="020B0604020202020204" pitchFamily="34" charset="0"/>
              <a:buChar char="•"/>
            </a:pPr>
            <a:r>
              <a:rPr lang="en-US" sz="2200" dirty="0" smtClean="0">
                <a:solidFill>
                  <a:schemeClr val="tx1"/>
                </a:solidFill>
              </a:rPr>
              <a:t>Automatic </a:t>
            </a:r>
            <a:r>
              <a:rPr lang="en-US" sz="2200" dirty="0">
                <a:solidFill>
                  <a:schemeClr val="tx1"/>
                </a:solidFill>
              </a:rPr>
              <a:t>load balancing </a:t>
            </a:r>
            <a:r>
              <a:rPr lang="en-US" sz="2200" dirty="0" smtClean="0">
                <a:solidFill>
                  <a:schemeClr val="tx1"/>
                </a:solidFill>
              </a:rPr>
              <a:t>to scale up applications as needed</a:t>
            </a:r>
            <a:endParaRPr lang="en-US" sz="2200" dirty="0">
              <a:solidFill>
                <a:schemeClr val="tx1"/>
              </a:solidFill>
            </a:endParaRPr>
          </a:p>
          <a:p>
            <a:pPr marL="342900" indent="-342900">
              <a:buFont typeface="Arial" panose="020B0604020202020204" pitchFamily="34" charset="0"/>
              <a:buChar char="•"/>
            </a:pPr>
            <a:r>
              <a:rPr lang="en-US" sz="2200" dirty="0" smtClean="0">
                <a:solidFill>
                  <a:schemeClr val="tx1"/>
                </a:solidFill>
              </a:rPr>
              <a:t>VM </a:t>
            </a:r>
            <a:r>
              <a:rPr lang="en-US" sz="2200" dirty="0">
                <a:solidFill>
                  <a:schemeClr val="tx1"/>
                </a:solidFill>
              </a:rPr>
              <a:t>image synchronization for hybrid </a:t>
            </a:r>
            <a:r>
              <a:rPr lang="en-US" sz="2200" dirty="0" smtClean="0">
                <a:solidFill>
                  <a:schemeClr val="tx1"/>
                </a:solidFill>
              </a:rPr>
              <a:t>clouds</a:t>
            </a:r>
          </a:p>
          <a:p>
            <a:pPr marL="342900" indent="-342900">
              <a:buFont typeface="Arial" panose="020B0604020202020204" pitchFamily="34" charset="0"/>
              <a:buChar char="•"/>
            </a:pPr>
            <a:r>
              <a:rPr lang="en-US" sz="2200" dirty="0" smtClean="0">
                <a:solidFill>
                  <a:schemeClr val="tx1"/>
                </a:solidFill>
              </a:rPr>
              <a:t>Billing model for commercial clouds</a:t>
            </a:r>
          </a:p>
          <a:p>
            <a:pPr marL="342900" indent="-342900">
              <a:buFont typeface="Arial" panose="020B0604020202020204" pitchFamily="34" charset="0"/>
              <a:buChar char="•"/>
            </a:pPr>
            <a:r>
              <a:rPr lang="en-US" sz="2200" dirty="0" smtClean="0">
                <a:solidFill>
                  <a:schemeClr val="tx1"/>
                </a:solidFill>
              </a:rPr>
              <a:t>Support </a:t>
            </a:r>
            <a:r>
              <a:rPr lang="en-US" sz="2200" dirty="0">
                <a:solidFill>
                  <a:schemeClr val="tx1"/>
                </a:solidFill>
              </a:rPr>
              <a:t>for </a:t>
            </a:r>
            <a:r>
              <a:rPr lang="en-US" sz="2200">
                <a:solidFill>
                  <a:schemeClr val="tx1"/>
                </a:solidFill>
              </a:rPr>
              <a:t>commercial </a:t>
            </a:r>
            <a:r>
              <a:rPr lang="en-US" sz="2200" smtClean="0">
                <a:solidFill>
                  <a:schemeClr val="tx1"/>
                </a:solidFill>
              </a:rPr>
              <a:t>clouds: </a:t>
            </a:r>
            <a:r>
              <a:rPr lang="en-US" sz="2200" dirty="0" smtClean="0">
                <a:solidFill>
                  <a:schemeClr val="tx1"/>
                </a:solidFill>
              </a:rPr>
              <a:t>Amazon </a:t>
            </a:r>
            <a:r>
              <a:rPr lang="en-US" sz="2200" dirty="0">
                <a:solidFill>
                  <a:schemeClr val="tx1"/>
                </a:solidFill>
              </a:rPr>
              <a:t>EC2, Google </a:t>
            </a:r>
            <a:r>
              <a:rPr lang="en-US" sz="2200" dirty="0" smtClean="0">
                <a:solidFill>
                  <a:schemeClr val="tx1"/>
                </a:solidFill>
              </a:rPr>
              <a:t>Compute</a:t>
            </a:r>
            <a:r>
              <a:rPr lang="en-US" sz="2200" dirty="0">
                <a:solidFill>
                  <a:schemeClr val="tx1"/>
                </a:solidFill>
              </a:rPr>
              <a:t>, </a:t>
            </a:r>
            <a:r>
              <a:rPr lang="en-US" sz="2200" dirty="0" err="1">
                <a:solidFill>
                  <a:schemeClr val="tx1"/>
                </a:solidFill>
              </a:rPr>
              <a:t>RackSpace</a:t>
            </a:r>
            <a:r>
              <a:rPr lang="en-US" sz="2200" dirty="0">
                <a:solidFill>
                  <a:schemeClr val="tx1"/>
                </a:solidFill>
              </a:rPr>
              <a:t>, MS Azure etc.</a:t>
            </a:r>
          </a:p>
          <a:p>
            <a:pPr marL="342900" indent="-342900">
              <a:buFont typeface="Arial" panose="020B0604020202020204" pitchFamily="34" charset="0"/>
              <a:buChar char="•"/>
            </a:pPr>
            <a:r>
              <a:rPr lang="en-US" sz="2200" dirty="0" smtClean="0">
                <a:solidFill>
                  <a:schemeClr val="tx1"/>
                </a:solidFill>
              </a:rPr>
              <a:t>Support </a:t>
            </a:r>
            <a:r>
              <a:rPr lang="en-US" sz="2200" dirty="0">
                <a:solidFill>
                  <a:schemeClr val="tx1"/>
                </a:solidFill>
              </a:rPr>
              <a:t>for various application classes: </a:t>
            </a:r>
          </a:p>
          <a:p>
            <a:pPr marL="1085850" lvl="1" indent="-342900">
              <a:buFont typeface="Arial" panose="020B0604020202020204" pitchFamily="34" charset="0"/>
              <a:buChar char="•"/>
            </a:pPr>
            <a:r>
              <a:rPr lang="en-US" sz="2200" dirty="0">
                <a:solidFill>
                  <a:schemeClr val="tx1"/>
                </a:solidFill>
              </a:rPr>
              <a:t>Linux-based SOAP/REST services </a:t>
            </a:r>
          </a:p>
          <a:p>
            <a:pPr marL="1085850" lvl="1" indent="-342900">
              <a:buFont typeface="Arial" panose="020B0604020202020204" pitchFamily="34" charset="0"/>
              <a:buChar char="•"/>
            </a:pPr>
            <a:r>
              <a:rPr lang="en-US" sz="2200" dirty="0">
                <a:solidFill>
                  <a:schemeClr val="tx1"/>
                </a:solidFill>
              </a:rPr>
              <a:t>Web </a:t>
            </a:r>
            <a:r>
              <a:rPr lang="en-US" sz="2200" dirty="0" smtClean="0">
                <a:solidFill>
                  <a:schemeClr val="tx1"/>
                </a:solidFill>
              </a:rPr>
              <a:t>applications</a:t>
            </a:r>
            <a:endParaRPr lang="en-US" sz="2200" dirty="0">
              <a:solidFill>
                <a:schemeClr val="tx1"/>
              </a:solidFill>
            </a:endParaRPr>
          </a:p>
          <a:p>
            <a:pPr marL="1085850" lvl="1" indent="-342900">
              <a:buFont typeface="Arial" panose="020B0604020202020204" pitchFamily="34" charset="0"/>
              <a:buChar char="•"/>
            </a:pPr>
            <a:r>
              <a:rPr lang="en-US" sz="2200" dirty="0">
                <a:solidFill>
                  <a:schemeClr val="tx1"/>
                </a:solidFill>
              </a:rPr>
              <a:t>rich GUI clients running under MS </a:t>
            </a:r>
            <a:r>
              <a:rPr lang="en-US" sz="2200" dirty="0" smtClean="0">
                <a:solidFill>
                  <a:schemeClr val="tx1"/>
                </a:solidFill>
              </a:rPr>
              <a:t>Windows</a:t>
            </a:r>
          </a:p>
          <a:p>
            <a:pPr marL="342900" indent="-342900">
              <a:buFont typeface="Arial" panose="020B0604020202020204" pitchFamily="34" charset="0"/>
              <a:buChar char="•"/>
            </a:pPr>
            <a:r>
              <a:rPr lang="en-US" sz="2200" dirty="0" smtClean="0">
                <a:solidFill>
                  <a:schemeClr val="tx1"/>
                </a:solidFill>
              </a:rPr>
              <a:t>Integration </a:t>
            </a:r>
            <a:r>
              <a:rPr lang="en-US" sz="2200" dirty="0">
                <a:solidFill>
                  <a:schemeClr val="tx1"/>
                </a:solidFill>
              </a:rPr>
              <a:t>with the PL-Grid ecosystem: </a:t>
            </a:r>
          </a:p>
          <a:p>
            <a:pPr marL="1085850" lvl="1" indent="-342900">
              <a:buFont typeface="Arial" panose="020B0604020202020204" pitchFamily="34" charset="0"/>
              <a:buChar char="•"/>
            </a:pPr>
            <a:r>
              <a:rPr lang="en-US" sz="2200" dirty="0">
                <a:solidFill>
                  <a:schemeClr val="tx1"/>
                </a:solidFill>
              </a:rPr>
              <a:t>authentication, authorization, sharing </a:t>
            </a:r>
          </a:p>
          <a:p>
            <a:pPr marL="1085850" lvl="1" indent="-342900">
              <a:buFont typeface="Arial" panose="020B0604020202020204" pitchFamily="34" charset="0"/>
              <a:buChar char="•"/>
            </a:pPr>
            <a:r>
              <a:rPr lang="en-US" sz="2200" dirty="0">
                <a:solidFill>
                  <a:schemeClr val="tx1"/>
                </a:solidFill>
              </a:rPr>
              <a:t>co-tenancy, billing and accounting </a:t>
            </a:r>
            <a:r>
              <a:rPr lang="en-US" sz="2200" dirty="0" smtClean="0">
                <a:solidFill>
                  <a:schemeClr val="tx1"/>
                </a:solidFill>
              </a:rPr>
              <a:t>support</a:t>
            </a:r>
            <a:endParaRPr lang="en-US" sz="2200" dirty="0">
              <a:solidFill>
                <a:schemeClr val="tx1"/>
              </a:solidFill>
            </a:endParaRPr>
          </a:p>
        </p:txBody>
      </p:sp>
    </p:spTree>
    <p:extLst>
      <p:ext uri="{BB962C8B-B14F-4D97-AF65-F5344CB8AC3E}">
        <p14:creationId xmlns:p14="http://schemas.microsoft.com/office/powerpoint/2010/main" val="402619663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idx="4294967295"/>
          </p:nvPr>
        </p:nvSpPr>
        <p:spPr>
          <a:xfrm>
            <a:off x="1238250" y="115888"/>
            <a:ext cx="5494338" cy="825500"/>
          </a:xfrm>
        </p:spPr>
        <p:txBody>
          <a:bodyPr/>
          <a:lstStyle/>
          <a:p>
            <a:r>
              <a:rPr lang="pl-PL" altLang="en-US" dirty="0" smtClean="0"/>
              <a:t>For </a:t>
            </a:r>
            <a:r>
              <a:rPr lang="pl-PL" altLang="en-US" dirty="0" err="1" smtClean="0"/>
              <a:t>further</a:t>
            </a:r>
            <a:r>
              <a:rPr lang="pl-PL" altLang="en-US" dirty="0" smtClean="0"/>
              <a:t> </a:t>
            </a:r>
            <a:r>
              <a:rPr lang="pl-PL" altLang="en-US" dirty="0" err="1" smtClean="0"/>
              <a:t>information</a:t>
            </a:r>
            <a:r>
              <a:rPr lang="pl-PL" altLang="en-US" dirty="0" smtClean="0"/>
              <a:t>…</a:t>
            </a:r>
            <a:endParaRPr lang="en-US" altLang="en-US" dirty="0" smtClean="0"/>
          </a:p>
        </p:txBody>
      </p:sp>
      <p:sp>
        <p:nvSpPr>
          <p:cNvPr id="3" name="Symbol zastępczy zawartości 2"/>
          <p:cNvSpPr>
            <a:spLocks noGrp="1"/>
          </p:cNvSpPr>
          <p:nvPr>
            <p:ph idx="4294967295"/>
          </p:nvPr>
        </p:nvSpPr>
        <p:spPr>
          <a:xfrm>
            <a:off x="76200" y="1371600"/>
            <a:ext cx="8672513" cy="3200400"/>
          </a:xfrm>
        </p:spPr>
        <p:txBody>
          <a:bodyPr>
            <a:noAutofit/>
          </a:bodyPr>
          <a:lstStyle/>
          <a:p>
            <a:pPr>
              <a:buFont typeface="Arial" panose="020B0604020202020204" pitchFamily="34" charset="0"/>
              <a:buChar char="•"/>
              <a:defRPr/>
            </a:pPr>
            <a:r>
              <a:rPr lang="pl-PL" sz="2400" dirty="0" smtClean="0">
                <a:solidFill>
                  <a:schemeClr val="tx1"/>
                </a:solidFill>
                <a:latin typeface="Calibri" panose="020F0502020204030204" pitchFamily="34" charset="0"/>
              </a:rPr>
              <a:t>A more detailed introduction to the Atmosphere cloud platform (including user manuals) can be found at </a:t>
            </a:r>
            <a:r>
              <a:rPr lang="pl-PL" sz="2400" dirty="0" smtClean="0">
                <a:solidFill>
                  <a:schemeClr val="accent6"/>
                </a:solidFill>
                <a:latin typeface="Calibri" panose="020F0502020204030204" pitchFamily="34" charset="0"/>
              </a:rPr>
              <a:t>https://docs.cyfronet.pl/x/24D0</a:t>
            </a:r>
          </a:p>
          <a:p>
            <a:pPr>
              <a:buFont typeface="Arial" panose="020B0604020202020204" pitchFamily="34" charset="0"/>
              <a:buChar char="•"/>
              <a:defRPr/>
            </a:pPr>
            <a:r>
              <a:rPr lang="pl-PL" sz="2400" dirty="0" smtClean="0">
                <a:solidFill>
                  <a:schemeClr val="tx1"/>
                </a:solidFill>
                <a:latin typeface="Calibri" panose="020F0502020204030204" pitchFamily="34" charset="0"/>
              </a:rPr>
              <a:t>The PL-Grid team responsible for development and maintenance of the cloud platform is </a:t>
            </a:r>
            <a:r>
              <a:rPr lang="pl-PL" sz="2400" b="1" dirty="0" smtClean="0">
                <a:solidFill>
                  <a:schemeClr val="tx1"/>
                </a:solidFill>
                <a:latin typeface="Calibri" panose="020F0502020204030204" pitchFamily="34" charset="0"/>
              </a:rPr>
              <a:t>plgg-cloud</a:t>
            </a:r>
            <a:endParaRPr lang="pl-PL" sz="2400" dirty="0" smtClean="0">
              <a:latin typeface="Calibri" panose="020F0502020204030204" pitchFamily="34" charset="0"/>
            </a:endParaRPr>
          </a:p>
          <a:p>
            <a:pPr>
              <a:buFont typeface="Arial" panose="020B0604020202020204" pitchFamily="34" charset="0"/>
              <a:buChar char="•"/>
              <a:defRPr/>
            </a:pPr>
            <a:r>
              <a:rPr lang="pl-PL" sz="2400" dirty="0" smtClean="0">
                <a:solidFill>
                  <a:schemeClr val="tx1"/>
                </a:solidFill>
                <a:latin typeface="Calibri" panose="020F0502020204030204" pitchFamily="34" charset="0"/>
              </a:rPr>
              <a:t>You’re also welcome to visit the DIstributed Computing Environments (DICE) team homepage at </a:t>
            </a:r>
            <a:r>
              <a:rPr lang="pl-PL" sz="2400" dirty="0" smtClean="0">
                <a:solidFill>
                  <a:schemeClr val="accent6"/>
                </a:solidFill>
                <a:latin typeface="Calibri" panose="020F0502020204030204" pitchFamily="34" charset="0"/>
              </a:rPr>
              <a:t>http://dice.cyfronet.pl</a:t>
            </a:r>
            <a:r>
              <a:rPr lang="pl-PL" sz="2400" dirty="0" smtClean="0">
                <a:latin typeface="Calibri" panose="020F0502020204030204" pitchFamily="34" charset="0"/>
              </a:rPr>
              <a:t> </a:t>
            </a:r>
            <a:r>
              <a:rPr lang="pl-PL" sz="2400" dirty="0" smtClean="0">
                <a:solidFill>
                  <a:schemeClr val="tx1"/>
                </a:solidFill>
                <a:latin typeface="Calibri" panose="020F0502020204030204" pitchFamily="34" charset="0"/>
              </a:rPr>
              <a:t>and our </a:t>
            </a:r>
            <a:r>
              <a:rPr lang="pl-PL" sz="2400" b="1" dirty="0" smtClean="0">
                <a:solidFill>
                  <a:srgbClr val="00B050"/>
                </a:solidFill>
                <a:latin typeface="Calibri" panose="020F0502020204030204" pitchFamily="34" charset="0"/>
              </a:rPr>
              <a:t>brand new</a:t>
            </a:r>
            <a:r>
              <a:rPr lang="pl-PL" sz="2400" dirty="0" smtClean="0">
                <a:solidFill>
                  <a:schemeClr val="tx1"/>
                </a:solidFill>
                <a:latin typeface="Calibri" panose="020F0502020204030204" pitchFamily="34" charset="0"/>
              </a:rPr>
              <a:t> GitHub site at</a:t>
            </a:r>
            <a:r>
              <a:rPr lang="pl-PL" sz="2400" dirty="0" smtClean="0">
                <a:latin typeface="Calibri" panose="020F0502020204030204" pitchFamily="34" charset="0"/>
              </a:rPr>
              <a:t> </a:t>
            </a:r>
            <a:r>
              <a:rPr lang="pl-PL" sz="2400" dirty="0" smtClean="0">
                <a:solidFill>
                  <a:schemeClr val="accent6"/>
                </a:solidFill>
                <a:latin typeface="Calibri" panose="020F0502020204030204" pitchFamily="34" charset="0"/>
              </a:rPr>
              <a:t>http://dice-cyfronet.github.io </a:t>
            </a:r>
          </a:p>
          <a:p>
            <a:pPr>
              <a:buFont typeface="Arial" panose="020B0604020202020204" pitchFamily="34" charset="0"/>
              <a:buChar char="•"/>
              <a:defRPr/>
            </a:pPr>
            <a:endParaRPr lang="pl-PL" sz="2400" dirty="0" smtClean="0">
              <a:latin typeface="Calibri" panose="020F0502020204030204" pitchFamily="34" charset="0"/>
            </a:endParaRPr>
          </a:p>
          <a:p>
            <a:pPr>
              <a:buFont typeface="Arial" panose="020B0604020202020204" pitchFamily="34" charset="0"/>
              <a:buChar char="•"/>
              <a:defRPr/>
            </a:pPr>
            <a:endParaRPr lang="pl-PL" sz="2400" dirty="0" smtClean="0">
              <a:latin typeface="Calibri" panose="020F0502020204030204" pitchFamily="34" charset="0"/>
            </a:endParaRPr>
          </a:p>
          <a:p>
            <a:pPr>
              <a:buFont typeface="Arial" panose="020B0604020202020204" pitchFamily="34" charset="0"/>
              <a:buChar char="•"/>
              <a:defRPr/>
            </a:pPr>
            <a:endParaRPr lang="en-US" sz="2400" dirty="0">
              <a:latin typeface="Calibri" panose="020F0502020204030204" pitchFamily="34" charset="0"/>
            </a:endParaRPr>
          </a:p>
        </p:txBody>
      </p:sp>
      <p:pic>
        <p:nvPicPr>
          <p:cNvPr id="20484" name="Obraz 3" descr="dice_logo01.png"/>
          <p:cNvPicPr>
            <a:picLocks noChangeAspect="1"/>
          </p:cNvPicPr>
          <p:nvPr/>
        </p:nvPicPr>
        <p:blipFill>
          <a:blip r:embed="rId2"/>
          <a:srcRect/>
          <a:stretch>
            <a:fillRect/>
          </a:stretch>
        </p:blipFill>
        <p:spPr bwMode="auto">
          <a:xfrm>
            <a:off x="3429000" y="4437063"/>
            <a:ext cx="2038350" cy="1889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24801" y="259227"/>
            <a:ext cx="610704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5638" rIns="81639" bIns="40820"/>
          <a:lstStyle>
            <a:lvl1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a:defRPr/>
            </a:pPr>
            <a:r>
              <a:rPr lang="pl-PL" altLang="pl-PL" sz="2900" dirty="0">
                <a:solidFill>
                  <a:srgbClr val="FFFFFF"/>
                </a:solidFill>
              </a:rPr>
              <a:t>PL-</a:t>
            </a:r>
            <a:r>
              <a:rPr lang="pl-PL" altLang="pl-PL" sz="2900" dirty="0" err="1">
                <a:solidFill>
                  <a:srgbClr val="FFFFFF"/>
                </a:solidFill>
              </a:rPr>
              <a:t>Grid</a:t>
            </a:r>
            <a:r>
              <a:rPr lang="pl-PL" altLang="pl-PL" sz="2900" dirty="0">
                <a:solidFill>
                  <a:srgbClr val="FFFFFF"/>
                </a:solidFill>
              </a:rPr>
              <a:t> </a:t>
            </a:r>
            <a:r>
              <a:rPr lang="en-US" altLang="pl-PL" sz="2900" dirty="0">
                <a:solidFill>
                  <a:srgbClr val="FFFFFF"/>
                </a:solidFill>
              </a:rPr>
              <a:t>P</a:t>
            </a:r>
            <a:r>
              <a:rPr lang="pl-PL" altLang="pl-PL" sz="2900" dirty="0" err="1" smtClean="0">
                <a:solidFill>
                  <a:srgbClr val="FFFFFF"/>
                </a:solidFill>
              </a:rPr>
              <a:t>roject</a:t>
            </a:r>
            <a:endParaRPr lang="pl-PL" altLang="pl-PL" sz="2800" dirty="0">
              <a:solidFill>
                <a:srgbClr val="FFFFFF"/>
              </a:solidFill>
              <a:latin typeface="+mn-lt"/>
            </a:endParaRPr>
          </a:p>
        </p:txBody>
      </p:sp>
      <p:pic>
        <p:nvPicPr>
          <p:cNvPr id="32771" name="Obraz 4" descr="okladka-book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35361" y="3166893"/>
            <a:ext cx="1994400" cy="301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3"/>
          <p:cNvSpPr txBox="1">
            <a:spLocks noChangeArrowheads="1"/>
          </p:cNvSpPr>
          <p:nvPr/>
        </p:nvSpPr>
        <p:spPr bwMode="auto">
          <a:xfrm>
            <a:off x="4690080" y="1273094"/>
            <a:ext cx="3997440" cy="18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marL="179388" indent="-284163">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marL="560388" indent="-284163">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marL="303697">
              <a:spcBef>
                <a:spcPts val="261"/>
              </a:spcBef>
              <a:spcAft>
                <a:spcPts val="261"/>
              </a:spcAft>
              <a:buSzPct val="94000"/>
              <a:buBlip>
                <a:blip r:embed="rId4"/>
              </a:buBlip>
              <a:defRPr/>
            </a:pPr>
            <a:r>
              <a:rPr lang="pl-PL" altLang="pl-PL" sz="1300" dirty="0" err="1">
                <a:solidFill>
                  <a:srgbClr val="123B4E"/>
                </a:solidFill>
                <a:latin typeface="+mn-lt"/>
              </a:rPr>
              <a:t>Publication</a:t>
            </a:r>
            <a:r>
              <a:rPr lang="pl-PL" altLang="pl-PL" sz="1300" dirty="0">
                <a:solidFill>
                  <a:srgbClr val="123B4E"/>
                </a:solidFill>
                <a:latin typeface="+mn-lt"/>
              </a:rPr>
              <a:t> of t</a:t>
            </a:r>
            <a:r>
              <a:rPr lang="en-US" altLang="pl-PL" sz="1300" dirty="0">
                <a:solidFill>
                  <a:srgbClr val="123B4E"/>
                </a:solidFill>
                <a:latin typeface="+mn-lt"/>
              </a:rPr>
              <a:t>he book presenting the scientific and technical achievements of </a:t>
            </a:r>
            <a:r>
              <a:rPr lang="pl-PL" altLang="pl-PL" sz="1300" dirty="0">
                <a:solidFill>
                  <a:srgbClr val="123B4E"/>
                </a:solidFill>
                <a:latin typeface="+mn-lt"/>
              </a:rPr>
              <a:t>the Polish NGI</a:t>
            </a:r>
            <a:r>
              <a:rPr lang="en-US" altLang="pl-PL" sz="1300" dirty="0">
                <a:solidFill>
                  <a:srgbClr val="123B4E"/>
                </a:solidFill>
                <a:latin typeface="+mn-lt"/>
              </a:rPr>
              <a:t> in the Springer Publisher</a:t>
            </a:r>
            <a:r>
              <a:rPr lang="pl-PL" altLang="pl-PL" sz="1300" dirty="0">
                <a:solidFill>
                  <a:srgbClr val="123B4E"/>
                </a:solidFill>
                <a:latin typeface="+mn-lt"/>
              </a:rPr>
              <a:t>, in March 2012</a:t>
            </a:r>
            <a:r>
              <a:rPr lang="en-US" altLang="pl-PL" sz="1300" dirty="0">
                <a:solidFill>
                  <a:srgbClr val="123B4E"/>
                </a:solidFill>
                <a:latin typeface="+mn-lt"/>
              </a:rPr>
              <a:t>:</a:t>
            </a:r>
            <a:endParaRPr lang="en-US" altLang="pl-PL" sz="1300" dirty="0">
              <a:solidFill>
                <a:srgbClr val="123B4E"/>
              </a:solidFill>
              <a:latin typeface="+mn-lt"/>
              <a:cs typeface="Arial" panose="020B0604020202020204" pitchFamily="34" charset="0"/>
            </a:endParaRPr>
          </a:p>
          <a:p>
            <a:pPr marL="250564" lvl="1" indent="0">
              <a:spcBef>
                <a:spcPts val="261"/>
              </a:spcBef>
              <a:spcAft>
                <a:spcPts val="261"/>
              </a:spcAft>
              <a:buSzPct val="94000"/>
              <a:defRPr/>
            </a:pPr>
            <a:r>
              <a:rPr lang="pl-PL" altLang="pl-PL" sz="1500" b="1" dirty="0">
                <a:solidFill>
                  <a:srgbClr val="C00000"/>
                </a:solidFill>
                <a:latin typeface="+mn-lt"/>
              </a:rPr>
              <a:t>„</a:t>
            </a:r>
            <a:r>
              <a:rPr lang="en-US" altLang="pl-PL" sz="1500" b="1" dirty="0">
                <a:solidFill>
                  <a:srgbClr val="C00000"/>
                </a:solidFill>
                <a:latin typeface="+mn-lt"/>
              </a:rPr>
              <a:t>Building a National Distributed e-Infrastructure – PL-Grid</a:t>
            </a:r>
            <a:r>
              <a:rPr lang="pl-PL" altLang="pl-PL" sz="1500" b="1" dirty="0">
                <a:solidFill>
                  <a:srgbClr val="C00000"/>
                </a:solidFill>
                <a:latin typeface="+mn-lt"/>
              </a:rPr>
              <a:t>”</a:t>
            </a:r>
          </a:p>
          <a:p>
            <a:pPr marL="250564" lvl="1" indent="0">
              <a:spcBef>
                <a:spcPts val="261"/>
              </a:spcBef>
              <a:spcAft>
                <a:spcPts val="261"/>
              </a:spcAft>
              <a:buSzPct val="94000"/>
              <a:defRPr/>
            </a:pPr>
            <a:r>
              <a:rPr lang="pl-PL" altLang="pl-PL" sz="1300" dirty="0">
                <a:solidFill>
                  <a:srgbClr val="123B4E"/>
                </a:solidFill>
                <a:latin typeface="+mn-lt"/>
              </a:rPr>
              <a:t>In </a:t>
            </a:r>
            <a:r>
              <a:rPr lang="en-US" altLang="pl-PL" sz="1300" dirty="0">
                <a:solidFill>
                  <a:srgbClr val="123B4E"/>
                </a:solidFill>
                <a:latin typeface="+mn-lt"/>
              </a:rPr>
              <a:t>Lecture Notes in Computer Science, Vol. </a:t>
            </a:r>
            <a:r>
              <a:rPr lang="pl-PL" altLang="pl-PL" sz="1300" dirty="0">
                <a:solidFill>
                  <a:srgbClr val="123B4E"/>
                </a:solidFill>
                <a:latin typeface="+mn-lt"/>
              </a:rPr>
              <a:t>7136</a:t>
            </a:r>
            <a:r>
              <a:rPr lang="en-US" altLang="pl-PL" sz="1300" dirty="0">
                <a:solidFill>
                  <a:srgbClr val="123B4E"/>
                </a:solidFill>
                <a:latin typeface="+mn-lt"/>
              </a:rPr>
              <a:t>, subseries: Information Systems and Applications</a:t>
            </a:r>
            <a:endParaRPr lang="pl-PL" altLang="pl-PL" sz="1300" dirty="0">
              <a:solidFill>
                <a:srgbClr val="123B4E"/>
              </a:solidFill>
              <a:latin typeface="+mn-lt"/>
            </a:endParaRPr>
          </a:p>
        </p:txBody>
      </p:sp>
      <p:sp>
        <p:nvSpPr>
          <p:cNvPr id="35845" name="Text Box 3"/>
          <p:cNvSpPr txBox="1">
            <a:spLocks noChangeArrowheads="1"/>
          </p:cNvSpPr>
          <p:nvPr/>
        </p:nvSpPr>
        <p:spPr bwMode="auto">
          <a:xfrm>
            <a:off x="6688800" y="3381475"/>
            <a:ext cx="2383200" cy="21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marL="342900" indent="-34290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marL="560388" indent="-284163">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marL="45933" lvl="1" indent="0">
              <a:spcBef>
                <a:spcPts val="261"/>
              </a:spcBef>
              <a:spcAft>
                <a:spcPts val="261"/>
              </a:spcAft>
              <a:buSzPct val="94000"/>
              <a:defRPr/>
            </a:pPr>
            <a:r>
              <a:rPr lang="pl-PL" altLang="pl-PL" sz="1300" b="1" dirty="0">
                <a:solidFill>
                  <a:srgbClr val="123B4E"/>
                </a:solidFill>
                <a:latin typeface="+mn-lt"/>
              </a:rPr>
              <a:t>Content: </a:t>
            </a:r>
            <a:r>
              <a:rPr lang="pl-PL" altLang="pl-PL" sz="1300" dirty="0">
                <a:solidFill>
                  <a:srgbClr val="123B4E"/>
                </a:solidFill>
                <a:latin typeface="+mn-lt"/>
              </a:rPr>
              <a:t>26</a:t>
            </a:r>
            <a:r>
              <a:rPr lang="en-US" altLang="pl-PL" sz="1300" dirty="0">
                <a:solidFill>
                  <a:srgbClr val="123B4E"/>
                </a:solidFill>
                <a:latin typeface="+mn-lt"/>
              </a:rPr>
              <a:t> articles </a:t>
            </a:r>
            <a:r>
              <a:rPr lang="en-US" altLang="pl-PL" sz="1300" dirty="0" err="1">
                <a:solidFill>
                  <a:srgbClr val="123B4E"/>
                </a:solidFill>
                <a:latin typeface="+mn-lt"/>
              </a:rPr>
              <a:t>descri</a:t>
            </a:r>
            <a:r>
              <a:rPr lang="pl-PL" altLang="pl-PL" sz="1300" dirty="0" err="1">
                <a:solidFill>
                  <a:srgbClr val="123B4E"/>
                </a:solidFill>
                <a:latin typeface="+mn-lt"/>
              </a:rPr>
              <a:t>bing</a:t>
            </a:r>
            <a:r>
              <a:rPr lang="pl-PL" altLang="pl-PL" sz="1300" dirty="0">
                <a:solidFill>
                  <a:srgbClr val="123B4E"/>
                </a:solidFill>
                <a:latin typeface="+mn-lt"/>
              </a:rPr>
              <a:t> </a:t>
            </a:r>
            <a:r>
              <a:rPr lang="en-US" altLang="pl-PL" sz="1300" dirty="0">
                <a:solidFill>
                  <a:srgbClr val="123B4E"/>
                </a:solidFill>
                <a:latin typeface="+mn-lt"/>
              </a:rPr>
              <a:t>the experience and the scientific results obtained by</a:t>
            </a:r>
            <a:r>
              <a:rPr lang="pl-PL" altLang="pl-PL" sz="1300" dirty="0">
                <a:solidFill>
                  <a:srgbClr val="123B4E"/>
                </a:solidFill>
                <a:latin typeface="+mn-lt"/>
              </a:rPr>
              <a:t> the</a:t>
            </a:r>
            <a:r>
              <a:rPr lang="en-US" altLang="pl-PL" sz="1300" dirty="0">
                <a:solidFill>
                  <a:srgbClr val="123B4E"/>
                </a:solidFill>
                <a:latin typeface="+mn-lt"/>
              </a:rPr>
              <a:t> PL</a:t>
            </a:r>
            <a:r>
              <a:rPr lang="pl-PL" altLang="pl-PL" sz="1300" dirty="0">
                <a:solidFill>
                  <a:srgbClr val="123B4E"/>
                </a:solidFill>
                <a:latin typeface="+mn-lt"/>
              </a:rPr>
              <a:t>-</a:t>
            </a:r>
            <a:r>
              <a:rPr lang="en-US" altLang="pl-PL" sz="1300" dirty="0">
                <a:solidFill>
                  <a:srgbClr val="123B4E"/>
                </a:solidFill>
                <a:latin typeface="+mn-lt"/>
              </a:rPr>
              <a:t>Grid project partners as well as the outcome of research and development activities carried out within the Project. </a:t>
            </a:r>
            <a:endParaRPr lang="pl-PL" altLang="pl-PL" sz="1300" dirty="0">
              <a:solidFill>
                <a:srgbClr val="123B4E"/>
              </a:solidFill>
              <a:latin typeface="+mn-lt"/>
            </a:endParaRPr>
          </a:p>
        </p:txBody>
      </p:sp>
      <p:sp>
        <p:nvSpPr>
          <p:cNvPr id="50" name="Text Box 3"/>
          <p:cNvSpPr txBox="1">
            <a:spLocks noChangeArrowheads="1"/>
          </p:cNvSpPr>
          <p:nvPr/>
        </p:nvSpPr>
        <p:spPr bwMode="auto">
          <a:xfrm>
            <a:off x="131041" y="1273094"/>
            <a:ext cx="4309920" cy="4932518"/>
          </a:xfrm>
          <a:prstGeom prst="rect">
            <a:avLst/>
          </a:prstGeom>
          <a:noFill/>
          <a:ln w="9525">
            <a:noFill/>
            <a:round/>
            <a:headEnd/>
            <a:tailEnd/>
          </a:ln>
        </p:spPr>
        <p:txBody>
          <a:bodyPr lIns="81639" tIns="55188" rIns="81639" bIns="40820"/>
          <a:lstStyle/>
          <a:p>
            <a:pPr marL="303697"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sz="1300" kern="0" dirty="0">
                <a:solidFill>
                  <a:srgbClr val="123B4E"/>
                </a:solidFill>
                <a:latin typeface="+mn-lt"/>
              </a:rPr>
              <a:t>First working NGI in Europe in the framework of EGI.eu (since March 31, 2010)</a:t>
            </a:r>
            <a:endParaRPr lang="pl-PL" sz="1300" kern="0" dirty="0">
              <a:solidFill>
                <a:srgbClr val="123B4E"/>
              </a:solidFill>
              <a:latin typeface="+mn-lt"/>
            </a:endParaRPr>
          </a:p>
          <a:p>
            <a:pPr marL="303697"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sz="1300" kern="0" dirty="0">
                <a:solidFill>
                  <a:srgbClr val="123B4E"/>
                </a:solidFill>
                <a:latin typeface="+mn-lt"/>
              </a:rPr>
              <a:t>Number of users (March 2012): </a:t>
            </a:r>
            <a:r>
              <a:rPr lang="pl-PL" sz="1300" kern="0" dirty="0">
                <a:solidFill>
                  <a:srgbClr val="123B4E"/>
                </a:solidFill>
                <a:latin typeface="+mn-lt"/>
              </a:rPr>
              <a:t> </a:t>
            </a:r>
            <a:r>
              <a:rPr lang="en-US" sz="1300" kern="0" dirty="0">
                <a:solidFill>
                  <a:srgbClr val="123B4E"/>
                </a:solidFill>
                <a:latin typeface="+mn-lt"/>
              </a:rPr>
              <a:t>900+</a:t>
            </a:r>
            <a:endParaRPr lang="pl-PL" sz="1300" kern="0" dirty="0">
              <a:solidFill>
                <a:srgbClr val="123B4E"/>
              </a:solidFill>
              <a:latin typeface="+mn-lt"/>
            </a:endParaRPr>
          </a:p>
          <a:p>
            <a:pPr marL="303697"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pl-PL" sz="1300" kern="0" dirty="0" err="1">
                <a:solidFill>
                  <a:srgbClr val="123B4E"/>
                </a:solidFill>
                <a:latin typeface="+mn-lt"/>
              </a:rPr>
              <a:t>Number</a:t>
            </a:r>
            <a:r>
              <a:rPr lang="pl-PL" sz="1300" kern="0" dirty="0">
                <a:solidFill>
                  <a:srgbClr val="123B4E"/>
                </a:solidFill>
                <a:latin typeface="+mn-lt"/>
              </a:rPr>
              <a:t> of </a:t>
            </a:r>
            <a:r>
              <a:rPr lang="pl-PL" sz="1300" kern="0" dirty="0" err="1">
                <a:solidFill>
                  <a:srgbClr val="123B4E"/>
                </a:solidFill>
                <a:latin typeface="+mn-lt"/>
              </a:rPr>
              <a:t>jobs</a:t>
            </a:r>
            <a:r>
              <a:rPr lang="pl-PL" sz="1300" kern="0" dirty="0">
                <a:solidFill>
                  <a:srgbClr val="123B4E"/>
                </a:solidFill>
                <a:latin typeface="+mn-lt"/>
              </a:rPr>
              <a:t> per </a:t>
            </a:r>
            <a:r>
              <a:rPr lang="pl-PL" sz="1300" kern="0" dirty="0" err="1">
                <a:solidFill>
                  <a:srgbClr val="123B4E"/>
                </a:solidFill>
                <a:latin typeface="+mn-lt"/>
              </a:rPr>
              <a:t>month</a:t>
            </a:r>
            <a:r>
              <a:rPr lang="pl-PL" sz="1300" kern="0" dirty="0">
                <a:solidFill>
                  <a:srgbClr val="123B4E"/>
                </a:solidFill>
                <a:latin typeface="+mn-lt"/>
              </a:rPr>
              <a:t>:	750,000 - 1,500,000</a:t>
            </a:r>
          </a:p>
          <a:p>
            <a:pPr marL="303697"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pl-PL" sz="1300" kern="0" dirty="0" err="1">
                <a:solidFill>
                  <a:srgbClr val="123B4E"/>
                </a:solidFill>
                <a:latin typeface="+mn-lt"/>
              </a:rPr>
              <a:t>Resources</a:t>
            </a:r>
            <a:r>
              <a:rPr lang="pl-PL" sz="1300" kern="0" dirty="0">
                <a:solidFill>
                  <a:srgbClr val="123B4E"/>
                </a:solidFill>
                <a:latin typeface="+mn-lt"/>
              </a:rPr>
              <a:t> </a:t>
            </a:r>
            <a:r>
              <a:rPr lang="pl-PL" sz="1300" kern="0" dirty="0" err="1">
                <a:solidFill>
                  <a:srgbClr val="123B4E"/>
                </a:solidFill>
                <a:latin typeface="+mn-lt"/>
              </a:rPr>
              <a:t>available</a:t>
            </a:r>
            <a:r>
              <a:rPr lang="pl-PL" sz="1300" kern="0" dirty="0">
                <a:solidFill>
                  <a:srgbClr val="123B4E"/>
                </a:solidFill>
                <a:latin typeface="+mn-lt"/>
              </a:rPr>
              <a:t>:</a:t>
            </a:r>
            <a:endParaRPr lang="en-US" sz="1300" dirty="0">
              <a:solidFill>
                <a:srgbClr val="123B4E"/>
              </a:solidFill>
              <a:latin typeface="+mn-lt"/>
              <a:ea typeface="Lucida Sans Unicode" panose="020B0602030504020204" pitchFamily="34" charset="0"/>
            </a:endParaRPr>
          </a:p>
          <a:p>
            <a:pPr marL="666582" lvl="2"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sz="1100" kern="0" dirty="0">
                <a:solidFill>
                  <a:srgbClr val="123B4E"/>
                </a:solidFill>
                <a:latin typeface="+mn-lt"/>
              </a:rPr>
              <a:t>Computing </a:t>
            </a:r>
            <a:r>
              <a:rPr lang="pl-PL" sz="1100" kern="0" dirty="0">
                <a:solidFill>
                  <a:srgbClr val="123B4E"/>
                </a:solidFill>
                <a:latin typeface="+mn-lt"/>
              </a:rPr>
              <a:t>p</a:t>
            </a:r>
            <a:r>
              <a:rPr lang="en-US" sz="1100" kern="0" dirty="0" err="1">
                <a:solidFill>
                  <a:srgbClr val="123B4E"/>
                </a:solidFill>
                <a:latin typeface="+mn-lt"/>
              </a:rPr>
              <a:t>ower</a:t>
            </a:r>
            <a:r>
              <a:rPr lang="pl-PL" sz="1100" kern="0" dirty="0">
                <a:solidFill>
                  <a:srgbClr val="123B4E"/>
                </a:solidFill>
                <a:latin typeface="+mn-lt"/>
              </a:rPr>
              <a:t>: ca.</a:t>
            </a:r>
            <a:r>
              <a:rPr lang="en-US" sz="1100" kern="0" dirty="0">
                <a:solidFill>
                  <a:srgbClr val="123B4E"/>
                </a:solidFill>
                <a:latin typeface="+mn-lt"/>
              </a:rPr>
              <a:t> 2</a:t>
            </a:r>
            <a:r>
              <a:rPr lang="pl-PL" sz="1100" kern="0" dirty="0">
                <a:solidFill>
                  <a:srgbClr val="123B4E"/>
                </a:solidFill>
                <a:latin typeface="+mn-lt"/>
              </a:rPr>
              <a:t>30</a:t>
            </a:r>
            <a:r>
              <a:rPr lang="en-US" sz="1100" kern="0" dirty="0">
                <a:solidFill>
                  <a:srgbClr val="123B4E"/>
                </a:solidFill>
                <a:latin typeface="+mn-lt"/>
              </a:rPr>
              <a:t> T</a:t>
            </a:r>
            <a:r>
              <a:rPr lang="pl-PL" sz="1100" kern="0" dirty="0">
                <a:solidFill>
                  <a:srgbClr val="123B4E"/>
                </a:solidFill>
                <a:latin typeface="+mn-lt"/>
              </a:rPr>
              <a:t>F</a:t>
            </a:r>
            <a:r>
              <a:rPr lang="en-US" sz="1100" kern="0" dirty="0">
                <a:solidFill>
                  <a:srgbClr val="123B4E"/>
                </a:solidFill>
                <a:latin typeface="+mn-lt"/>
              </a:rPr>
              <a:t>lops</a:t>
            </a:r>
            <a:endParaRPr lang="pl-PL" sz="1100" dirty="0">
              <a:solidFill>
                <a:srgbClr val="123B4E"/>
              </a:solidFill>
              <a:latin typeface="+mn-lt"/>
              <a:cs typeface="Lucida Sans Unicode" charset="0"/>
            </a:endParaRPr>
          </a:p>
          <a:p>
            <a:pPr marL="666582" lvl="2"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sz="1100" kern="0" dirty="0">
                <a:solidFill>
                  <a:srgbClr val="123B4E"/>
                </a:solidFill>
                <a:latin typeface="+mn-lt"/>
              </a:rPr>
              <a:t>Storage</a:t>
            </a:r>
            <a:r>
              <a:rPr lang="pl-PL" sz="1100" kern="0" dirty="0">
                <a:solidFill>
                  <a:srgbClr val="123B4E"/>
                </a:solidFill>
                <a:latin typeface="+mn-lt"/>
              </a:rPr>
              <a:t>:</a:t>
            </a:r>
            <a:r>
              <a:rPr lang="en-US" sz="1100" kern="0" dirty="0">
                <a:solidFill>
                  <a:srgbClr val="123B4E"/>
                </a:solidFill>
                <a:latin typeface="+mn-lt"/>
              </a:rPr>
              <a:t> </a:t>
            </a:r>
            <a:r>
              <a:rPr lang="pl-PL" sz="1100" kern="0" dirty="0">
                <a:solidFill>
                  <a:srgbClr val="123B4E"/>
                </a:solidFill>
                <a:latin typeface="+mn-lt"/>
              </a:rPr>
              <a:t>ca. 36</a:t>
            </a:r>
            <a:r>
              <a:rPr lang="en-US" sz="1100" kern="0" dirty="0">
                <a:solidFill>
                  <a:srgbClr val="123B4E"/>
                </a:solidFill>
                <a:latin typeface="+mn-lt"/>
              </a:rPr>
              <a:t>00 T</a:t>
            </a:r>
            <a:r>
              <a:rPr lang="pl-PL" sz="1100" kern="0" dirty="0">
                <a:solidFill>
                  <a:srgbClr val="123B4E"/>
                </a:solidFill>
                <a:latin typeface="+mn-lt"/>
              </a:rPr>
              <a:t>B</a:t>
            </a:r>
            <a:r>
              <a:rPr lang="en-US" sz="1100" kern="0" dirty="0" err="1">
                <a:solidFill>
                  <a:srgbClr val="123B4E"/>
                </a:solidFill>
                <a:latin typeface="+mn-lt"/>
              </a:rPr>
              <a:t>ytes</a:t>
            </a:r>
            <a:endParaRPr lang="pl-PL" sz="1100" dirty="0">
              <a:solidFill>
                <a:srgbClr val="123B4E"/>
              </a:solidFill>
              <a:latin typeface="+mn-lt"/>
              <a:cs typeface="Lucida Sans Unicode" charset="0"/>
            </a:endParaRPr>
          </a:p>
          <a:p>
            <a:pPr marL="303697"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sz="1300" kern="0" dirty="0">
                <a:solidFill>
                  <a:srgbClr val="123B4E"/>
                </a:solidFill>
                <a:latin typeface="+mn-lt"/>
              </a:rPr>
              <a:t>High level of </a:t>
            </a:r>
            <a:r>
              <a:rPr lang="en-US" sz="1300" kern="0" dirty="0" err="1">
                <a:solidFill>
                  <a:srgbClr val="123B4E"/>
                </a:solidFill>
                <a:latin typeface="+mn-lt"/>
              </a:rPr>
              <a:t>availiability</a:t>
            </a:r>
            <a:r>
              <a:rPr lang="en-US" sz="1300" kern="0" dirty="0">
                <a:solidFill>
                  <a:srgbClr val="123B4E"/>
                </a:solidFill>
                <a:latin typeface="+mn-lt"/>
              </a:rPr>
              <a:t> and </a:t>
            </a:r>
            <a:r>
              <a:rPr lang="en-US" sz="1300" kern="0" dirty="0" err="1">
                <a:solidFill>
                  <a:srgbClr val="123B4E"/>
                </a:solidFill>
                <a:latin typeface="+mn-lt"/>
              </a:rPr>
              <a:t>realibility</a:t>
            </a:r>
            <a:r>
              <a:rPr lang="pl-PL" sz="1300" kern="0" dirty="0">
                <a:solidFill>
                  <a:srgbClr val="123B4E"/>
                </a:solidFill>
                <a:latin typeface="+mn-lt"/>
              </a:rPr>
              <a:t> of the </a:t>
            </a:r>
            <a:r>
              <a:rPr lang="pl-PL" sz="1300" kern="0" dirty="0" err="1">
                <a:solidFill>
                  <a:srgbClr val="123B4E"/>
                </a:solidFill>
                <a:latin typeface="+mn-lt"/>
              </a:rPr>
              <a:t>resources</a:t>
            </a:r>
            <a:endParaRPr lang="pl-PL" sz="1300" kern="0" dirty="0">
              <a:solidFill>
                <a:srgbClr val="123B4E"/>
              </a:solidFill>
              <a:latin typeface="+mn-lt"/>
            </a:endParaRPr>
          </a:p>
          <a:p>
            <a:pPr marL="303697"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pl-PL" sz="1300" kern="0" dirty="0">
                <a:solidFill>
                  <a:srgbClr val="123B4E"/>
                </a:solidFill>
                <a:latin typeface="+mn-lt"/>
              </a:rPr>
              <a:t>F</a:t>
            </a:r>
            <a:r>
              <a:rPr lang="en-US" sz="1300" kern="0" dirty="0" err="1">
                <a:solidFill>
                  <a:srgbClr val="123B4E"/>
                </a:solidFill>
                <a:latin typeface="+mn-lt"/>
              </a:rPr>
              <a:t>acilitat</a:t>
            </a:r>
            <a:r>
              <a:rPr lang="pl-PL" sz="1300" kern="0" dirty="0" err="1">
                <a:solidFill>
                  <a:srgbClr val="123B4E"/>
                </a:solidFill>
                <a:latin typeface="+mn-lt"/>
              </a:rPr>
              <a:t>ing</a:t>
            </a:r>
            <a:r>
              <a:rPr lang="en-US" sz="1300" kern="0" dirty="0">
                <a:solidFill>
                  <a:srgbClr val="123B4E"/>
                </a:solidFill>
                <a:latin typeface="+mn-lt"/>
              </a:rPr>
              <a:t> effective use of these resources by providing</a:t>
            </a:r>
            <a:r>
              <a:rPr lang="pl-PL" sz="1300" kern="0" dirty="0">
                <a:solidFill>
                  <a:srgbClr val="123B4E"/>
                </a:solidFill>
                <a:latin typeface="+mn-lt"/>
              </a:rPr>
              <a:t>:</a:t>
            </a:r>
            <a:endParaRPr lang="en-US" sz="1300" dirty="0">
              <a:solidFill>
                <a:srgbClr val="123B4E"/>
              </a:solidFill>
              <a:latin typeface="+mn-lt"/>
              <a:ea typeface="Lucida Sans Unicode" panose="020B0602030504020204" pitchFamily="34" charset="0"/>
            </a:endParaRPr>
          </a:p>
          <a:p>
            <a:pPr marL="666582" lvl="2"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sz="1100" kern="0" dirty="0">
                <a:solidFill>
                  <a:srgbClr val="123B4E"/>
                </a:solidFill>
                <a:latin typeface="+mn-lt"/>
              </a:rPr>
              <a:t>innovative grid services and end-user tools</a:t>
            </a:r>
            <a:r>
              <a:rPr lang="pl-PL" sz="1100" kern="0" dirty="0">
                <a:solidFill>
                  <a:srgbClr val="123B4E"/>
                </a:solidFill>
                <a:latin typeface="+mn-lt"/>
              </a:rPr>
              <a:t> </a:t>
            </a:r>
            <a:r>
              <a:rPr lang="pl-PL" sz="1100" kern="0" dirty="0" err="1">
                <a:solidFill>
                  <a:srgbClr val="123B4E"/>
                </a:solidFill>
                <a:latin typeface="+mn-lt"/>
              </a:rPr>
              <a:t>like</a:t>
            </a:r>
            <a:r>
              <a:rPr lang="pl-PL" sz="1100" kern="0" dirty="0">
                <a:solidFill>
                  <a:srgbClr val="123B4E"/>
                </a:solidFill>
                <a:latin typeface="+mn-lt"/>
              </a:rPr>
              <a:t> </a:t>
            </a:r>
            <a:r>
              <a:rPr lang="en-US" sz="1100" kern="0" dirty="0">
                <a:solidFill>
                  <a:srgbClr val="123B4E"/>
                </a:solidFill>
                <a:latin typeface="+mn-lt"/>
              </a:rPr>
              <a:t>Efficient Resource Allocation</a:t>
            </a:r>
            <a:r>
              <a:rPr lang="pl-PL" sz="1100" kern="0" dirty="0">
                <a:solidFill>
                  <a:srgbClr val="123B4E"/>
                </a:solidFill>
                <a:latin typeface="+mn-lt"/>
              </a:rPr>
              <a:t>, </a:t>
            </a:r>
            <a:r>
              <a:rPr lang="en-US" sz="1100" kern="0" dirty="0">
                <a:solidFill>
                  <a:srgbClr val="123B4E"/>
                </a:solidFill>
                <a:latin typeface="+mn-lt"/>
              </a:rPr>
              <a:t>Experimental Workbench</a:t>
            </a:r>
            <a:r>
              <a:rPr lang="pl-PL" sz="1100" kern="0" dirty="0">
                <a:solidFill>
                  <a:srgbClr val="123B4E"/>
                </a:solidFill>
                <a:latin typeface="+mn-lt"/>
              </a:rPr>
              <a:t> </a:t>
            </a:r>
            <a:r>
              <a:rPr lang="en-US" sz="1100" kern="0" dirty="0">
                <a:solidFill>
                  <a:srgbClr val="123B4E"/>
                </a:solidFill>
                <a:latin typeface="+mn-lt"/>
              </a:rPr>
              <a:t>and </a:t>
            </a:r>
            <a:r>
              <a:rPr lang="pl-PL" sz="1100" kern="0" dirty="0" err="1">
                <a:solidFill>
                  <a:srgbClr val="123B4E"/>
                </a:solidFill>
                <a:latin typeface="+mn-lt"/>
              </a:rPr>
              <a:t>Grid</a:t>
            </a:r>
            <a:r>
              <a:rPr lang="pl-PL" sz="1100" kern="0" dirty="0">
                <a:solidFill>
                  <a:srgbClr val="123B4E"/>
                </a:solidFill>
                <a:latin typeface="+mn-lt"/>
              </a:rPr>
              <a:t> </a:t>
            </a:r>
            <a:r>
              <a:rPr lang="en-US" sz="1100" kern="0" dirty="0">
                <a:solidFill>
                  <a:srgbClr val="123B4E"/>
                </a:solidFill>
                <a:latin typeface="+mn-lt"/>
              </a:rPr>
              <a:t>Middleware</a:t>
            </a:r>
            <a:endParaRPr lang="pl-PL" sz="1100" kern="0" dirty="0">
              <a:solidFill>
                <a:srgbClr val="123B4E"/>
              </a:solidFill>
              <a:latin typeface="+mn-lt"/>
            </a:endParaRPr>
          </a:p>
          <a:p>
            <a:pPr marL="666582" lvl="2"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sz="1100" kern="0" dirty="0">
                <a:solidFill>
                  <a:srgbClr val="123B4E"/>
                </a:solidFill>
                <a:latin typeface="+mn-lt"/>
              </a:rPr>
              <a:t>Scientific Software Packages</a:t>
            </a:r>
            <a:endParaRPr lang="pl-PL" sz="1100" kern="0" dirty="0">
              <a:solidFill>
                <a:srgbClr val="123B4E"/>
              </a:solidFill>
              <a:latin typeface="+mn-lt"/>
            </a:endParaRPr>
          </a:p>
          <a:p>
            <a:pPr marL="666582" lvl="2"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pl-PL" sz="1100" kern="0" dirty="0">
                <a:solidFill>
                  <a:srgbClr val="123B4E"/>
                </a:solidFill>
                <a:latin typeface="+mn-lt"/>
              </a:rPr>
              <a:t>User </a:t>
            </a:r>
            <a:r>
              <a:rPr lang="pl-PL" sz="1100" kern="0" dirty="0" err="1">
                <a:solidFill>
                  <a:srgbClr val="123B4E"/>
                </a:solidFill>
                <a:latin typeface="+mn-lt"/>
              </a:rPr>
              <a:t>support</a:t>
            </a:r>
            <a:r>
              <a:rPr lang="pl-PL" sz="1100" kern="0" dirty="0">
                <a:solidFill>
                  <a:srgbClr val="123B4E"/>
                </a:solidFill>
                <a:latin typeface="+mn-lt"/>
              </a:rPr>
              <a:t>: </a:t>
            </a:r>
            <a:r>
              <a:rPr lang="pl-PL" sz="1100" kern="0" dirty="0" err="1">
                <a:solidFill>
                  <a:srgbClr val="123B4E"/>
                </a:solidFill>
                <a:latin typeface="+mn-lt"/>
              </a:rPr>
              <a:t>helpdesk</a:t>
            </a:r>
            <a:r>
              <a:rPr lang="pl-PL" sz="1100" kern="0" dirty="0">
                <a:solidFill>
                  <a:srgbClr val="123B4E"/>
                </a:solidFill>
                <a:latin typeface="+mn-lt"/>
              </a:rPr>
              <a:t> system, </a:t>
            </a:r>
            <a:r>
              <a:rPr lang="pl-PL" sz="1100" kern="0" dirty="0" err="1">
                <a:solidFill>
                  <a:srgbClr val="123B4E"/>
                </a:solidFill>
                <a:latin typeface="+mn-lt"/>
              </a:rPr>
              <a:t>broad</a:t>
            </a:r>
            <a:r>
              <a:rPr lang="pl-PL" sz="1100" kern="0" dirty="0">
                <a:solidFill>
                  <a:srgbClr val="123B4E"/>
                </a:solidFill>
                <a:latin typeface="+mn-lt"/>
              </a:rPr>
              <a:t> </a:t>
            </a:r>
            <a:r>
              <a:rPr lang="pl-PL" sz="1100" kern="0" dirty="0" err="1">
                <a:solidFill>
                  <a:srgbClr val="123B4E"/>
                </a:solidFill>
                <a:latin typeface="+mn-lt"/>
              </a:rPr>
              <a:t>training</a:t>
            </a:r>
            <a:r>
              <a:rPr lang="pl-PL" sz="1100" kern="0" dirty="0">
                <a:solidFill>
                  <a:srgbClr val="123B4E"/>
                </a:solidFill>
                <a:latin typeface="+mn-lt"/>
              </a:rPr>
              <a:t> </a:t>
            </a:r>
            <a:r>
              <a:rPr lang="pl-PL" sz="1100" kern="0" dirty="0" err="1">
                <a:solidFill>
                  <a:srgbClr val="123B4E"/>
                </a:solidFill>
                <a:latin typeface="+mn-lt"/>
              </a:rPr>
              <a:t>offer</a:t>
            </a:r>
            <a:endParaRPr lang="pl-PL" sz="1100" kern="0" dirty="0">
              <a:solidFill>
                <a:srgbClr val="123B4E"/>
              </a:solidFill>
              <a:latin typeface="+mn-lt"/>
            </a:endParaRPr>
          </a:p>
          <a:p>
            <a:pPr marL="303697"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r>
              <a:rPr lang="en-US" sz="1300" kern="0" dirty="0">
                <a:solidFill>
                  <a:srgbClr val="123B4E"/>
                </a:solidFill>
                <a:latin typeface="+mn-lt"/>
              </a:rPr>
              <a:t>Various, well-performed</a:t>
            </a:r>
            <a:r>
              <a:rPr lang="pl-PL" sz="1300" kern="0" dirty="0">
                <a:solidFill>
                  <a:srgbClr val="123B4E"/>
                </a:solidFill>
                <a:latin typeface="+mn-lt"/>
              </a:rPr>
              <a:t> </a:t>
            </a:r>
            <a:r>
              <a:rPr lang="pl-PL" sz="1300" kern="0" dirty="0" err="1">
                <a:solidFill>
                  <a:srgbClr val="123B4E"/>
                </a:solidFill>
                <a:latin typeface="+mn-lt"/>
              </a:rPr>
              <a:t>dissemination</a:t>
            </a:r>
            <a:r>
              <a:rPr lang="en-US" sz="1300" kern="0" dirty="0">
                <a:solidFill>
                  <a:srgbClr val="123B4E"/>
                </a:solidFill>
                <a:latin typeface="+mn-lt"/>
              </a:rPr>
              <a:t> activities, carried out at national and international</a:t>
            </a:r>
            <a:r>
              <a:rPr lang="pl-PL" sz="1300" kern="0" dirty="0">
                <a:solidFill>
                  <a:srgbClr val="123B4E"/>
                </a:solidFill>
                <a:latin typeface="+mn-lt"/>
              </a:rPr>
              <a:t> </a:t>
            </a:r>
            <a:r>
              <a:rPr lang="en-US" sz="1300" kern="0" dirty="0">
                <a:solidFill>
                  <a:srgbClr val="123B4E"/>
                </a:solidFill>
                <a:latin typeface="+mn-lt"/>
              </a:rPr>
              <a:t>levels, </a:t>
            </a:r>
            <a:r>
              <a:rPr lang="pl-PL" sz="1300" kern="0" dirty="0" err="1">
                <a:solidFill>
                  <a:srgbClr val="123B4E"/>
                </a:solidFill>
                <a:latin typeface="+mn-lt"/>
              </a:rPr>
              <a:t>which</a:t>
            </a:r>
            <a:r>
              <a:rPr lang="pl-PL" sz="1300" kern="0" dirty="0">
                <a:solidFill>
                  <a:srgbClr val="123B4E"/>
                </a:solidFill>
                <a:latin typeface="+mn-lt"/>
              </a:rPr>
              <a:t> </a:t>
            </a:r>
            <a:r>
              <a:rPr lang="en-US" sz="1300" kern="0" dirty="0">
                <a:solidFill>
                  <a:srgbClr val="123B4E"/>
                </a:solidFill>
                <a:latin typeface="+mn-lt"/>
              </a:rPr>
              <a:t>contributed to increasing of awareness and knowledge about the Project and the grid technology in Poland. </a:t>
            </a:r>
            <a:endParaRPr lang="pl-PL" sz="1300" kern="0" dirty="0">
              <a:solidFill>
                <a:srgbClr val="123B4E"/>
              </a:solidFill>
              <a:latin typeface="+mn-lt"/>
            </a:endParaRPr>
          </a:p>
          <a:p>
            <a:pPr marL="303697"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endParaRPr lang="en-US" sz="1300" dirty="0">
              <a:solidFill>
                <a:srgbClr val="123B4E"/>
              </a:solidFill>
              <a:latin typeface="+mn-lt"/>
              <a:ea typeface="Lucida Sans Unicode" panose="020B0602030504020204" pitchFamily="34" charset="0"/>
            </a:endParaRPr>
          </a:p>
          <a:p>
            <a:pPr marL="303697" lvl="1"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endParaRPr lang="pl-PL" sz="1300" kern="0" dirty="0">
              <a:solidFill>
                <a:srgbClr val="123B4E"/>
              </a:solidFill>
              <a:latin typeface="+mn-lt"/>
            </a:endParaRPr>
          </a:p>
          <a:p>
            <a:pPr marL="303697" lvl="1" indent="-257979">
              <a:spcBef>
                <a:spcPts val="261"/>
              </a:spcBef>
              <a:spcAft>
                <a:spcPts val="261"/>
              </a:spcAft>
              <a:buSzPct val="94000"/>
              <a:buBlip>
                <a:blip r:embed="rId4"/>
              </a:buBlip>
              <a:tabLst>
                <a:tab pos="162723" algn="l"/>
                <a:tab pos="324005" algn="l"/>
                <a:tab pos="486727" algn="l"/>
                <a:tab pos="649450" algn="l"/>
                <a:tab pos="812172" algn="l"/>
                <a:tab pos="974895" algn="l"/>
                <a:tab pos="1137617" algn="l"/>
                <a:tab pos="1300340" algn="l"/>
                <a:tab pos="1463062" algn="l"/>
                <a:tab pos="1625784" algn="l"/>
                <a:tab pos="1788506" algn="l"/>
                <a:tab pos="1951229" algn="l"/>
                <a:tab pos="2113951" algn="l"/>
                <a:tab pos="2276674" algn="l"/>
                <a:tab pos="2439396" algn="l"/>
                <a:tab pos="2602119" algn="l"/>
                <a:tab pos="2764841" algn="l"/>
                <a:tab pos="2927564" algn="l"/>
                <a:tab pos="3090286" algn="l"/>
                <a:tab pos="3253008" algn="l"/>
                <a:tab pos="3415730" algn="l"/>
                <a:tab pos="3939898" algn="l"/>
                <a:tab pos="4596548" algn="l"/>
                <a:tab pos="5253198" algn="l"/>
                <a:tab pos="5909847" algn="l"/>
              </a:tabLst>
              <a:defRPr/>
            </a:pPr>
            <a:endParaRPr lang="pl-PL" sz="1300" dirty="0">
              <a:solidFill>
                <a:srgbClr val="123B4E"/>
              </a:solidFill>
              <a:latin typeface="+mn-lt"/>
              <a:cs typeface="Lucida Sans Unicode" charset="0"/>
            </a:endParaRPr>
          </a:p>
        </p:txBody>
      </p:sp>
    </p:spTree>
    <p:extLst>
      <p:ext uri="{BB962C8B-B14F-4D97-AF65-F5344CB8AC3E}">
        <p14:creationId xmlns:p14="http://schemas.microsoft.com/office/powerpoint/2010/main" val="1070448810"/>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33120" y="1143480"/>
            <a:ext cx="4775040" cy="30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marL="333375" indent="-284163">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marL="560388" indent="-284163">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a:lnSpc>
                <a:spcPct val="114000"/>
              </a:lnSpc>
              <a:buSzPct val="94000"/>
              <a:buFont typeface="Times New Roman" panose="02020603050405020304" pitchFamily="18" charset="0"/>
              <a:buBlip>
                <a:blip r:embed="rId3"/>
              </a:buBlip>
              <a:defRPr/>
            </a:pPr>
            <a:r>
              <a:rPr lang="en-US" altLang="pl-PL" sz="1300" dirty="0">
                <a:solidFill>
                  <a:srgbClr val="123B4E"/>
                </a:solidFill>
                <a:latin typeface="+mn-lt"/>
                <a:cs typeface="Arial" panose="020B0604020202020204" pitchFamily="34" charset="0"/>
              </a:rPr>
              <a:t>New domain-specific services for 13 identified scientific domains</a:t>
            </a:r>
          </a:p>
          <a:p>
            <a:pPr>
              <a:lnSpc>
                <a:spcPct val="114000"/>
              </a:lnSpc>
              <a:buSzPct val="94000"/>
              <a:buFont typeface="Times New Roman" panose="02020603050405020304" pitchFamily="18" charset="0"/>
              <a:buBlip>
                <a:blip r:embed="rId3"/>
              </a:buBlip>
              <a:defRPr/>
            </a:pPr>
            <a:r>
              <a:rPr lang="en-US" altLang="pl-PL" sz="1300" dirty="0">
                <a:solidFill>
                  <a:srgbClr val="123B4E"/>
                </a:solidFill>
                <a:latin typeface="+mn-lt"/>
                <a:cs typeface="Arial" panose="020B0604020202020204" pitchFamily="34" charset="0"/>
              </a:rPr>
              <a:t>Extension of the </a:t>
            </a:r>
            <a:r>
              <a:rPr lang="en-US" altLang="pl-PL" sz="1300" u="sng" dirty="0">
                <a:solidFill>
                  <a:srgbClr val="123B4E"/>
                </a:solidFill>
                <a:latin typeface="+mn-lt"/>
                <a:cs typeface="Arial" panose="020B0604020202020204" pitchFamily="34" charset="0"/>
              </a:rPr>
              <a:t>resources</a:t>
            </a:r>
            <a:r>
              <a:rPr lang="en-US" altLang="pl-PL" sz="1300" dirty="0">
                <a:solidFill>
                  <a:srgbClr val="123B4E"/>
                </a:solidFill>
                <a:latin typeface="+mn-lt"/>
                <a:cs typeface="Arial" panose="020B0604020202020204" pitchFamily="34" charset="0"/>
              </a:rPr>
              <a:t> available in the PL-Grid Infrastructure by ca. 500 </a:t>
            </a:r>
            <a:r>
              <a:rPr lang="en-US" altLang="pl-PL" sz="1300" dirty="0" err="1">
                <a:solidFill>
                  <a:srgbClr val="123B4E"/>
                </a:solidFill>
                <a:latin typeface="+mn-lt"/>
                <a:cs typeface="Arial" panose="020B0604020202020204" pitchFamily="34" charset="0"/>
              </a:rPr>
              <a:t>TFlops</a:t>
            </a:r>
            <a:r>
              <a:rPr lang="en-US" altLang="pl-PL" sz="1300" dirty="0">
                <a:solidFill>
                  <a:srgbClr val="123B4E"/>
                </a:solidFill>
                <a:latin typeface="+mn-lt"/>
                <a:cs typeface="Arial" panose="020B0604020202020204" pitchFamily="34" charset="0"/>
              </a:rPr>
              <a:t> of computing power and ca. 4.4 </a:t>
            </a:r>
            <a:r>
              <a:rPr lang="en-US" altLang="pl-PL" sz="1300" dirty="0" err="1">
                <a:solidFill>
                  <a:srgbClr val="123B4E"/>
                </a:solidFill>
                <a:latin typeface="+mn-lt"/>
                <a:cs typeface="Arial" panose="020B0604020202020204" pitchFamily="34" charset="0"/>
              </a:rPr>
              <a:t>PBytes</a:t>
            </a:r>
            <a:r>
              <a:rPr lang="en-US" altLang="pl-PL" sz="1300" dirty="0">
                <a:solidFill>
                  <a:srgbClr val="123B4E"/>
                </a:solidFill>
                <a:latin typeface="+mn-lt"/>
                <a:cs typeface="Arial" panose="020B0604020202020204" pitchFamily="34" charset="0"/>
              </a:rPr>
              <a:t> of storage capacity</a:t>
            </a:r>
          </a:p>
          <a:p>
            <a:pPr>
              <a:lnSpc>
                <a:spcPct val="114000"/>
              </a:lnSpc>
              <a:buSzPct val="94000"/>
              <a:buFont typeface="Times New Roman" panose="02020603050405020304" pitchFamily="18" charset="0"/>
              <a:buBlip>
                <a:blip r:embed="rId3"/>
              </a:buBlip>
              <a:defRPr/>
            </a:pPr>
            <a:r>
              <a:rPr lang="en-US" altLang="pl-PL" sz="1300" dirty="0">
                <a:solidFill>
                  <a:srgbClr val="123B4E"/>
                </a:solidFill>
                <a:latin typeface="+mn-lt"/>
                <a:cs typeface="Arial" panose="020B0604020202020204" pitchFamily="34" charset="0"/>
              </a:rPr>
              <a:t>Design and start-up of support for </a:t>
            </a:r>
            <a:r>
              <a:rPr lang="en-US" altLang="pl-PL" sz="1300" u="sng" dirty="0">
                <a:solidFill>
                  <a:srgbClr val="123B4E"/>
                </a:solidFill>
                <a:latin typeface="+mn-lt"/>
                <a:cs typeface="Arial" panose="020B0604020202020204" pitchFamily="34" charset="0"/>
              </a:rPr>
              <a:t>new domain grids  </a:t>
            </a:r>
          </a:p>
          <a:p>
            <a:pPr>
              <a:lnSpc>
                <a:spcPct val="114000"/>
              </a:lnSpc>
              <a:buSzPct val="94000"/>
              <a:buFont typeface="Times New Roman" panose="02020603050405020304" pitchFamily="18" charset="0"/>
              <a:buBlip>
                <a:blip r:embed="rId3"/>
              </a:buBlip>
              <a:defRPr/>
            </a:pPr>
            <a:r>
              <a:rPr lang="en-US" altLang="pl-PL" sz="1300" dirty="0">
                <a:solidFill>
                  <a:srgbClr val="123B4E"/>
                </a:solidFill>
                <a:latin typeface="+mn-lt"/>
                <a:cs typeface="Arial" panose="020B0604020202020204" pitchFamily="34" charset="0"/>
              </a:rPr>
              <a:t>Deployment of </a:t>
            </a:r>
            <a:r>
              <a:rPr lang="en-US" altLang="pl-PL" sz="1300" u="sng" dirty="0">
                <a:solidFill>
                  <a:srgbClr val="123B4E"/>
                </a:solidFill>
                <a:latin typeface="+mn-lt"/>
                <a:cs typeface="Arial" panose="020B0604020202020204" pitchFamily="34" charset="0"/>
              </a:rPr>
              <a:t>Quality of Service</a:t>
            </a:r>
            <a:r>
              <a:rPr lang="en-US" altLang="pl-PL" sz="1300" dirty="0">
                <a:solidFill>
                  <a:srgbClr val="123B4E"/>
                </a:solidFill>
                <a:latin typeface="+mn-lt"/>
                <a:cs typeface="Arial" panose="020B0604020202020204" pitchFamily="34" charset="0"/>
              </a:rPr>
              <a:t> system for users by introducing SLA agreement</a:t>
            </a:r>
          </a:p>
          <a:p>
            <a:pPr>
              <a:lnSpc>
                <a:spcPct val="114000"/>
              </a:lnSpc>
              <a:buSzPct val="94000"/>
              <a:buFont typeface="Times New Roman" panose="02020603050405020304" pitchFamily="18" charset="0"/>
              <a:buBlip>
                <a:blip r:embed="rId3"/>
              </a:buBlip>
              <a:defRPr/>
            </a:pPr>
            <a:r>
              <a:rPr lang="en-US" altLang="pl-PL" sz="1300" dirty="0">
                <a:solidFill>
                  <a:srgbClr val="123B4E"/>
                </a:solidFill>
                <a:latin typeface="+mn-lt"/>
                <a:cs typeface="Arial" panose="020B0604020202020204" pitchFamily="34" charset="0"/>
              </a:rPr>
              <a:t>Deployment of </a:t>
            </a:r>
            <a:r>
              <a:rPr lang="en-US" altLang="pl-PL" sz="1300" u="sng" dirty="0">
                <a:solidFill>
                  <a:srgbClr val="123B4E"/>
                </a:solidFill>
                <a:latin typeface="+mn-lt"/>
                <a:cs typeface="Arial" panose="020B0604020202020204" pitchFamily="34" charset="0"/>
              </a:rPr>
              <a:t>new infrastructure services</a:t>
            </a:r>
          </a:p>
          <a:p>
            <a:pPr>
              <a:lnSpc>
                <a:spcPct val="114000"/>
              </a:lnSpc>
              <a:buSzPct val="94000"/>
              <a:buFont typeface="Times New Roman" panose="02020603050405020304" pitchFamily="18" charset="0"/>
              <a:buBlip>
                <a:blip r:embed="rId3"/>
              </a:buBlip>
              <a:defRPr/>
            </a:pPr>
            <a:r>
              <a:rPr lang="en-US" altLang="pl-PL" sz="1300" dirty="0">
                <a:solidFill>
                  <a:srgbClr val="123B4E"/>
                </a:solidFill>
                <a:latin typeface="+mn-lt"/>
                <a:cs typeface="Arial" panose="020B0604020202020204" pitchFamily="34" charset="0"/>
              </a:rPr>
              <a:t>Deployment of </a:t>
            </a:r>
            <a:r>
              <a:rPr lang="en-US" altLang="pl-PL" sz="1300" u="sng" dirty="0">
                <a:solidFill>
                  <a:srgbClr val="123B4E"/>
                </a:solidFill>
                <a:latin typeface="+mn-lt"/>
                <a:cs typeface="Arial" panose="020B0604020202020204" pitchFamily="34" charset="0"/>
              </a:rPr>
              <a:t>Cloud</a:t>
            </a:r>
            <a:r>
              <a:rPr lang="en-US" altLang="pl-PL" sz="1300" dirty="0">
                <a:solidFill>
                  <a:srgbClr val="123B4E"/>
                </a:solidFill>
                <a:latin typeface="+mn-lt"/>
                <a:cs typeface="Arial" panose="020B0604020202020204" pitchFamily="34" charset="0"/>
              </a:rPr>
              <a:t> infrastructure for users</a:t>
            </a:r>
          </a:p>
          <a:p>
            <a:pPr>
              <a:lnSpc>
                <a:spcPct val="114000"/>
              </a:lnSpc>
              <a:buSzPct val="94000"/>
              <a:buFont typeface="Times New Roman" panose="02020603050405020304" pitchFamily="18" charset="0"/>
              <a:buBlip>
                <a:blip r:embed="rId3"/>
              </a:buBlip>
              <a:defRPr/>
            </a:pPr>
            <a:r>
              <a:rPr lang="en-US" altLang="pl-PL" sz="1300" dirty="0">
                <a:solidFill>
                  <a:srgbClr val="123B4E"/>
                </a:solidFill>
                <a:latin typeface="+mn-lt"/>
                <a:cs typeface="Arial" panose="020B0604020202020204" pitchFamily="34" charset="0"/>
              </a:rPr>
              <a:t>Broad consultancy, training and dissemination offer</a:t>
            </a:r>
            <a:endParaRPr lang="pl-PL" altLang="pl-PL" sz="1300" dirty="0">
              <a:solidFill>
                <a:srgbClr val="123B4E"/>
              </a:solidFill>
              <a:latin typeface="+mn-lt"/>
              <a:cs typeface="Arial" panose="020B0604020202020204" pitchFamily="34" charset="0"/>
            </a:endParaRPr>
          </a:p>
          <a:p>
            <a:pPr lvl="1">
              <a:spcBef>
                <a:spcPts val="261"/>
              </a:spcBef>
              <a:spcAft>
                <a:spcPts val="261"/>
              </a:spcAft>
              <a:buSzPct val="94000"/>
              <a:buBlip>
                <a:blip r:embed="rId3"/>
              </a:buBlip>
              <a:defRPr/>
            </a:pPr>
            <a:endParaRPr lang="pl-PL" altLang="pl-PL" sz="1300" dirty="0">
              <a:solidFill>
                <a:srgbClr val="123B4E"/>
              </a:solidFill>
              <a:latin typeface="+mn-lt"/>
              <a:cs typeface="Arial" panose="020B0604020202020204" pitchFamily="34" charset="0"/>
            </a:endParaRPr>
          </a:p>
        </p:txBody>
      </p:sp>
      <p:sp>
        <p:nvSpPr>
          <p:cNvPr id="41987" name="Text Box 3"/>
          <p:cNvSpPr txBox="1">
            <a:spLocks noChangeArrowheads="1"/>
          </p:cNvSpPr>
          <p:nvPr/>
        </p:nvSpPr>
        <p:spPr bwMode="auto">
          <a:xfrm>
            <a:off x="4767840" y="1143481"/>
            <a:ext cx="3984480" cy="18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marL="284163" indent="-284163">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marL="560388" indent="-284163">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a:spcBef>
                <a:spcPts val="261"/>
              </a:spcBef>
              <a:spcAft>
                <a:spcPts val="261"/>
              </a:spcAft>
              <a:buSzPct val="94000"/>
              <a:buBlip>
                <a:blip r:embed="rId3"/>
              </a:buBlip>
              <a:defRPr/>
            </a:pPr>
            <a:r>
              <a:rPr lang="pl-PL" altLang="pl-PL" sz="1300" dirty="0" err="1">
                <a:solidFill>
                  <a:srgbClr val="123B4E"/>
                </a:solidFill>
                <a:latin typeface="+mn-lt"/>
              </a:rPr>
              <a:t>Publication</a:t>
            </a:r>
            <a:r>
              <a:rPr lang="pl-PL" altLang="pl-PL" sz="1300" dirty="0">
                <a:solidFill>
                  <a:srgbClr val="123B4E"/>
                </a:solidFill>
                <a:latin typeface="+mn-lt"/>
              </a:rPr>
              <a:t> of t</a:t>
            </a:r>
            <a:r>
              <a:rPr lang="en-US" altLang="pl-PL" sz="1300" dirty="0">
                <a:solidFill>
                  <a:srgbClr val="123B4E"/>
                </a:solidFill>
                <a:latin typeface="+mn-lt"/>
              </a:rPr>
              <a:t>he book presenting the scientific and technical achievements of </a:t>
            </a:r>
            <a:r>
              <a:rPr lang="pl-PL" altLang="pl-PL" sz="1300" dirty="0" err="1">
                <a:solidFill>
                  <a:srgbClr val="123B4E"/>
                </a:solidFill>
                <a:latin typeface="+mn-lt"/>
              </a:rPr>
              <a:t>PLGrid</a:t>
            </a:r>
            <a:r>
              <a:rPr lang="pl-PL" altLang="pl-PL" sz="1300" dirty="0">
                <a:solidFill>
                  <a:srgbClr val="123B4E"/>
                </a:solidFill>
                <a:latin typeface="+mn-lt"/>
              </a:rPr>
              <a:t> Plus</a:t>
            </a:r>
            <a:r>
              <a:rPr lang="en-US" altLang="pl-PL" sz="1300" dirty="0">
                <a:solidFill>
                  <a:srgbClr val="123B4E"/>
                </a:solidFill>
                <a:latin typeface="+mn-lt"/>
              </a:rPr>
              <a:t> in the Springer Publisher</a:t>
            </a:r>
            <a:r>
              <a:rPr lang="pl-PL" altLang="pl-PL" sz="1300" dirty="0">
                <a:solidFill>
                  <a:srgbClr val="123B4E"/>
                </a:solidFill>
                <a:latin typeface="+mn-lt"/>
              </a:rPr>
              <a:t>, in </a:t>
            </a:r>
            <a:r>
              <a:rPr lang="pl-PL" altLang="pl-PL" sz="1300" dirty="0" err="1">
                <a:solidFill>
                  <a:srgbClr val="123B4E"/>
                </a:solidFill>
                <a:latin typeface="+mn-lt"/>
              </a:rPr>
              <a:t>September</a:t>
            </a:r>
            <a:r>
              <a:rPr lang="pl-PL" altLang="pl-PL" sz="1300" dirty="0">
                <a:solidFill>
                  <a:srgbClr val="123B4E"/>
                </a:solidFill>
                <a:latin typeface="+mn-lt"/>
              </a:rPr>
              <a:t> 2014</a:t>
            </a:r>
            <a:r>
              <a:rPr lang="en-US" altLang="pl-PL" sz="1300" dirty="0">
                <a:solidFill>
                  <a:srgbClr val="123B4E"/>
                </a:solidFill>
                <a:latin typeface="+mn-lt"/>
              </a:rPr>
              <a:t>:</a:t>
            </a:r>
            <a:endParaRPr lang="en-US" altLang="pl-PL" sz="1300" dirty="0">
              <a:solidFill>
                <a:srgbClr val="123B4E"/>
              </a:solidFill>
              <a:latin typeface="+mn-lt"/>
              <a:cs typeface="Arial" panose="020B0604020202020204" pitchFamily="34" charset="0"/>
            </a:endParaRPr>
          </a:p>
          <a:p>
            <a:pPr marL="250564" lvl="1" indent="0">
              <a:spcBef>
                <a:spcPts val="261"/>
              </a:spcBef>
              <a:spcAft>
                <a:spcPts val="261"/>
              </a:spcAft>
              <a:buSzPct val="94000"/>
              <a:defRPr/>
            </a:pPr>
            <a:r>
              <a:rPr lang="pl-PL" altLang="pl-PL" sz="1500" b="1" dirty="0">
                <a:solidFill>
                  <a:srgbClr val="C00000"/>
                </a:solidFill>
                <a:latin typeface="+mn-lt"/>
              </a:rPr>
              <a:t>„</a:t>
            </a:r>
            <a:r>
              <a:rPr lang="en-US" altLang="pl-PL" sz="1500" b="1" dirty="0" err="1">
                <a:solidFill>
                  <a:srgbClr val="C00000"/>
                </a:solidFill>
                <a:latin typeface="+mn-lt"/>
              </a:rPr>
              <a:t>eScience</a:t>
            </a:r>
            <a:r>
              <a:rPr lang="en-US" altLang="pl-PL" sz="1500" b="1" dirty="0">
                <a:solidFill>
                  <a:srgbClr val="C00000"/>
                </a:solidFill>
                <a:latin typeface="+mn-lt"/>
              </a:rPr>
              <a:t> on Distributed Computing Infrastructure</a:t>
            </a:r>
            <a:r>
              <a:rPr lang="pl-PL" altLang="pl-PL" sz="1500" b="1" dirty="0">
                <a:solidFill>
                  <a:srgbClr val="C00000"/>
                </a:solidFill>
                <a:latin typeface="+mn-lt"/>
              </a:rPr>
              <a:t>”</a:t>
            </a:r>
          </a:p>
          <a:p>
            <a:pPr marL="250564" lvl="1" indent="0">
              <a:spcBef>
                <a:spcPts val="261"/>
              </a:spcBef>
              <a:spcAft>
                <a:spcPts val="261"/>
              </a:spcAft>
              <a:buSzPct val="94000"/>
              <a:defRPr/>
            </a:pPr>
            <a:r>
              <a:rPr lang="pl-PL" altLang="pl-PL" sz="1300" dirty="0">
                <a:solidFill>
                  <a:srgbClr val="123B4E"/>
                </a:solidFill>
                <a:latin typeface="+mn-lt"/>
              </a:rPr>
              <a:t>In </a:t>
            </a:r>
            <a:r>
              <a:rPr lang="en-US" altLang="pl-PL" sz="1300" dirty="0">
                <a:solidFill>
                  <a:srgbClr val="123B4E"/>
                </a:solidFill>
                <a:latin typeface="+mn-lt"/>
              </a:rPr>
              <a:t>Lecture Notes in Computer Science, Vol. </a:t>
            </a:r>
            <a:r>
              <a:rPr lang="pl-PL" altLang="pl-PL" sz="1300" dirty="0">
                <a:solidFill>
                  <a:srgbClr val="123B4E"/>
                </a:solidFill>
                <a:latin typeface="+mn-lt"/>
              </a:rPr>
              <a:t>8500</a:t>
            </a:r>
            <a:r>
              <a:rPr lang="en-US" altLang="pl-PL" sz="1300" dirty="0">
                <a:solidFill>
                  <a:srgbClr val="123B4E"/>
                </a:solidFill>
                <a:latin typeface="+mn-lt"/>
              </a:rPr>
              <a:t>,  subseries: Information Systems and Applications</a:t>
            </a:r>
            <a:endParaRPr lang="pl-PL" altLang="pl-PL" sz="1300" dirty="0">
              <a:solidFill>
                <a:srgbClr val="123B4E"/>
              </a:solidFill>
              <a:latin typeface="+mn-lt"/>
            </a:endParaRPr>
          </a:p>
        </p:txBody>
      </p:sp>
      <p:sp>
        <p:nvSpPr>
          <p:cNvPr id="5" name="Text Box 1"/>
          <p:cNvSpPr txBox="1">
            <a:spLocks noChangeArrowheads="1"/>
          </p:cNvSpPr>
          <p:nvPr/>
        </p:nvSpPr>
        <p:spPr bwMode="auto">
          <a:xfrm>
            <a:off x="424801" y="259227"/>
            <a:ext cx="610704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5638" rIns="81639" bIns="40820"/>
          <a:lstStyle>
            <a:lvl1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a:defRPr/>
            </a:pPr>
            <a:r>
              <a:rPr lang="pl-PL" altLang="pl-PL" sz="2900" dirty="0">
                <a:solidFill>
                  <a:srgbClr val="FFFFFF"/>
                </a:solidFill>
              </a:rPr>
              <a:t>PLGrid Plus </a:t>
            </a:r>
            <a:r>
              <a:rPr lang="en-US" altLang="pl-PL" sz="2900" dirty="0" smtClean="0">
                <a:solidFill>
                  <a:srgbClr val="FFFFFF"/>
                </a:solidFill>
              </a:rPr>
              <a:t>Project</a:t>
            </a:r>
            <a:endParaRPr lang="pl-PL" altLang="pl-PL" sz="2800" dirty="0">
              <a:solidFill>
                <a:srgbClr val="FFFFFF"/>
              </a:solidFill>
              <a:latin typeface="+mn-lt"/>
            </a:endParaRPr>
          </a:p>
        </p:txBody>
      </p:sp>
      <p:sp>
        <p:nvSpPr>
          <p:cNvPr id="41989" name="Text Box 3"/>
          <p:cNvSpPr txBox="1">
            <a:spLocks noChangeArrowheads="1"/>
          </p:cNvSpPr>
          <p:nvPr/>
        </p:nvSpPr>
        <p:spPr bwMode="auto">
          <a:xfrm>
            <a:off x="6452641" y="3102086"/>
            <a:ext cx="2560320" cy="290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55188" rIns="81639" bIns="40820"/>
          <a:lstStyle>
            <a:lvl1pPr marL="342900" indent="-34290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marL="560388" indent="-284163">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lvl="1">
              <a:spcBef>
                <a:spcPts val="261"/>
              </a:spcBef>
              <a:spcAft>
                <a:spcPts val="261"/>
              </a:spcAft>
              <a:buSzPct val="94000"/>
              <a:buBlip>
                <a:blip r:embed="rId3"/>
              </a:buBlip>
              <a:defRPr/>
            </a:pPr>
            <a:r>
              <a:rPr lang="pl-PL" altLang="pl-PL" sz="1300" b="1" dirty="0">
                <a:solidFill>
                  <a:srgbClr val="123B4E"/>
                </a:solidFill>
                <a:latin typeface="+mn-lt"/>
              </a:rPr>
              <a:t>Content:</a:t>
            </a:r>
            <a:r>
              <a:rPr lang="pl-PL" altLang="pl-PL" sz="1300" dirty="0">
                <a:solidFill>
                  <a:srgbClr val="123B4E"/>
                </a:solidFill>
                <a:latin typeface="+mn-lt"/>
              </a:rPr>
              <a:t> 36</a:t>
            </a:r>
            <a:r>
              <a:rPr lang="en-US" altLang="pl-PL" sz="1300" dirty="0">
                <a:solidFill>
                  <a:srgbClr val="123B4E"/>
                </a:solidFill>
                <a:latin typeface="+mn-lt"/>
              </a:rPr>
              <a:t> articles </a:t>
            </a:r>
            <a:r>
              <a:rPr lang="en-US" altLang="pl-PL" sz="1300" dirty="0" err="1">
                <a:solidFill>
                  <a:srgbClr val="123B4E"/>
                </a:solidFill>
                <a:latin typeface="+mn-lt"/>
              </a:rPr>
              <a:t>descri</a:t>
            </a:r>
            <a:r>
              <a:rPr lang="pl-PL" altLang="pl-PL" sz="1300" dirty="0" err="1">
                <a:solidFill>
                  <a:srgbClr val="123B4E"/>
                </a:solidFill>
                <a:latin typeface="+mn-lt"/>
              </a:rPr>
              <a:t>bing</a:t>
            </a:r>
            <a:r>
              <a:rPr lang="pl-PL" altLang="pl-PL" sz="1300" dirty="0">
                <a:solidFill>
                  <a:srgbClr val="123B4E"/>
                </a:solidFill>
                <a:latin typeface="+mn-lt"/>
              </a:rPr>
              <a:t> </a:t>
            </a:r>
            <a:r>
              <a:rPr lang="en-US" altLang="pl-PL" sz="1300" dirty="0">
                <a:solidFill>
                  <a:srgbClr val="123B4E"/>
                </a:solidFill>
                <a:latin typeface="+mn-lt"/>
              </a:rPr>
              <a:t>the experience and the scientific results obtained by</a:t>
            </a:r>
            <a:r>
              <a:rPr lang="pl-PL" altLang="pl-PL" sz="1300" dirty="0">
                <a:solidFill>
                  <a:srgbClr val="123B4E"/>
                </a:solidFill>
                <a:latin typeface="+mn-lt"/>
              </a:rPr>
              <a:t> the</a:t>
            </a:r>
            <a:r>
              <a:rPr lang="en-US" altLang="pl-PL" sz="1300" dirty="0">
                <a:solidFill>
                  <a:srgbClr val="123B4E"/>
                </a:solidFill>
                <a:latin typeface="+mn-lt"/>
              </a:rPr>
              <a:t> </a:t>
            </a:r>
            <a:r>
              <a:rPr lang="en-US" altLang="pl-PL" sz="1300" dirty="0" err="1">
                <a:solidFill>
                  <a:srgbClr val="123B4E"/>
                </a:solidFill>
                <a:latin typeface="+mn-lt"/>
              </a:rPr>
              <a:t>PLGrid</a:t>
            </a:r>
            <a:r>
              <a:rPr lang="en-US" altLang="pl-PL" sz="1300" dirty="0">
                <a:solidFill>
                  <a:srgbClr val="123B4E"/>
                </a:solidFill>
                <a:latin typeface="+mn-lt"/>
              </a:rPr>
              <a:t> </a:t>
            </a:r>
            <a:r>
              <a:rPr lang="pl-PL" altLang="pl-PL" sz="1300" dirty="0">
                <a:solidFill>
                  <a:srgbClr val="123B4E"/>
                </a:solidFill>
                <a:latin typeface="+mn-lt"/>
              </a:rPr>
              <a:t>Plus </a:t>
            </a:r>
            <a:r>
              <a:rPr lang="en-US" altLang="pl-PL" sz="1300" dirty="0">
                <a:solidFill>
                  <a:srgbClr val="123B4E"/>
                </a:solidFill>
                <a:latin typeface="+mn-lt"/>
              </a:rPr>
              <a:t>project partners as well as the outcome of research and development activities carried out within the Project. </a:t>
            </a:r>
            <a:endParaRPr lang="pl-PL" altLang="pl-PL" sz="1300" dirty="0">
              <a:solidFill>
                <a:srgbClr val="123B4E"/>
              </a:solidFill>
              <a:latin typeface="+mn-lt"/>
            </a:endParaRPr>
          </a:p>
          <a:p>
            <a:pPr lvl="1">
              <a:spcBef>
                <a:spcPts val="261"/>
              </a:spcBef>
              <a:spcAft>
                <a:spcPts val="261"/>
              </a:spcAft>
              <a:buSzPct val="94000"/>
              <a:buBlip>
                <a:blip r:embed="rId3"/>
              </a:buBlip>
              <a:defRPr/>
            </a:pPr>
            <a:r>
              <a:rPr lang="pl-PL" altLang="pl-PL" sz="1300" b="1" dirty="0" err="1">
                <a:solidFill>
                  <a:srgbClr val="123B4E"/>
                </a:solidFill>
                <a:latin typeface="+mn-lt"/>
              </a:rPr>
              <a:t>Effort</a:t>
            </a:r>
            <a:r>
              <a:rPr lang="pl-PL" altLang="pl-PL" sz="1300" b="1" dirty="0">
                <a:solidFill>
                  <a:srgbClr val="123B4E"/>
                </a:solidFill>
                <a:latin typeface="+mn-lt"/>
              </a:rPr>
              <a:t> </a:t>
            </a:r>
            <a:r>
              <a:rPr lang="pl-PL" altLang="pl-PL" sz="1300" dirty="0">
                <a:solidFill>
                  <a:srgbClr val="123B4E"/>
                </a:solidFill>
                <a:latin typeface="+mn-lt"/>
              </a:rPr>
              <a:t>of 147 </a:t>
            </a:r>
            <a:r>
              <a:rPr lang="pl-PL" altLang="pl-PL" sz="1300" dirty="0" err="1">
                <a:solidFill>
                  <a:srgbClr val="123B4E"/>
                </a:solidFill>
                <a:latin typeface="+mn-lt"/>
              </a:rPr>
              <a:t>authors</a:t>
            </a:r>
            <a:r>
              <a:rPr lang="pl-PL" altLang="pl-PL" sz="1300" dirty="0">
                <a:solidFill>
                  <a:srgbClr val="123B4E"/>
                </a:solidFill>
                <a:latin typeface="+mn-lt"/>
              </a:rPr>
              <a:t>, 76 </a:t>
            </a:r>
            <a:r>
              <a:rPr lang="pl-PL" altLang="pl-PL" sz="1300" dirty="0" err="1">
                <a:solidFill>
                  <a:srgbClr val="123B4E"/>
                </a:solidFill>
                <a:latin typeface="+mn-lt"/>
              </a:rPr>
              <a:t>reviewers</a:t>
            </a:r>
            <a:r>
              <a:rPr lang="pl-PL" altLang="pl-PL" sz="1300" dirty="0">
                <a:solidFill>
                  <a:srgbClr val="123B4E"/>
                </a:solidFill>
                <a:latin typeface="+mn-lt"/>
              </a:rPr>
              <a:t> and </a:t>
            </a:r>
            <a:r>
              <a:rPr lang="pl-PL" altLang="pl-PL" sz="1300" dirty="0" err="1">
                <a:solidFill>
                  <a:srgbClr val="123B4E"/>
                </a:solidFill>
                <a:latin typeface="+mn-lt"/>
              </a:rPr>
              <a:t>editors</a:t>
            </a:r>
            <a:r>
              <a:rPr lang="pl-PL" altLang="pl-PL" sz="1300" dirty="0">
                <a:solidFill>
                  <a:srgbClr val="123B4E"/>
                </a:solidFill>
                <a:latin typeface="+mn-lt"/>
              </a:rPr>
              <a:t> team in </a:t>
            </a:r>
            <a:r>
              <a:rPr lang="pl-PL" altLang="pl-PL" sz="1300" dirty="0" err="1">
                <a:solidFill>
                  <a:srgbClr val="123B4E"/>
                </a:solidFill>
                <a:latin typeface="+mn-lt"/>
              </a:rPr>
              <a:t>Cyfronet</a:t>
            </a:r>
            <a:endParaRPr lang="pl-PL" altLang="pl-PL" sz="1300" dirty="0">
              <a:solidFill>
                <a:srgbClr val="123B4E"/>
              </a:solidFill>
              <a:latin typeface="+mn-lt"/>
            </a:endParaRPr>
          </a:p>
        </p:txBody>
      </p:sp>
      <p:pic>
        <p:nvPicPr>
          <p:cNvPr id="8" name="Picture 2" descr="struktura-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240" y="3770316"/>
            <a:ext cx="2809440" cy="2237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Obraz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5201" y="3037280"/>
            <a:ext cx="2024640" cy="307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65040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24801" y="259227"/>
            <a:ext cx="610704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5638" rIns="81639" bIns="40820"/>
          <a:lstStyle>
            <a:lvl1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a:defRPr/>
            </a:pPr>
            <a:r>
              <a:rPr lang="pl-PL" altLang="pl-PL" sz="2900" dirty="0">
                <a:solidFill>
                  <a:srgbClr val="FFFFFF"/>
                </a:solidFill>
              </a:rPr>
              <a:t>PLGrid </a:t>
            </a:r>
            <a:r>
              <a:rPr lang="pl-PL" altLang="pl-PL" sz="2900" dirty="0" err="1">
                <a:solidFill>
                  <a:srgbClr val="FFFFFF"/>
                </a:solidFill>
              </a:rPr>
              <a:t>Core</a:t>
            </a:r>
            <a:r>
              <a:rPr lang="pl-PL" altLang="pl-PL" sz="2900" dirty="0">
                <a:solidFill>
                  <a:srgbClr val="FFFFFF"/>
                </a:solidFill>
              </a:rPr>
              <a:t> </a:t>
            </a:r>
            <a:r>
              <a:rPr lang="en-US" altLang="pl-PL" sz="2900" dirty="0" smtClean="0">
                <a:solidFill>
                  <a:srgbClr val="FFFFFF"/>
                </a:solidFill>
              </a:rPr>
              <a:t>Project</a:t>
            </a:r>
            <a:endParaRPr lang="pl-PL" altLang="pl-PL" sz="2800" dirty="0">
              <a:solidFill>
                <a:srgbClr val="FFFFFF"/>
              </a:solidFill>
              <a:latin typeface="+mn-lt"/>
            </a:endParaRPr>
          </a:p>
        </p:txBody>
      </p:sp>
      <p:sp>
        <p:nvSpPr>
          <p:cNvPr id="45059" name="Prostokąt 1"/>
          <p:cNvSpPr>
            <a:spLocks noChangeArrowheads="1"/>
          </p:cNvSpPr>
          <p:nvPr/>
        </p:nvSpPr>
        <p:spPr bwMode="auto">
          <a:xfrm>
            <a:off x="4648320" y="250586"/>
            <a:ext cx="2266560" cy="92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p>
            <a:pPr algn="ctr" eaLnBrk="1"/>
            <a:r>
              <a:rPr lang="en-US" altLang="pl-PL" sz="1100" b="1">
                <a:latin typeface="Arial Narrow" pitchFamily="34" charset="0"/>
              </a:rPr>
              <a:t>Competence Centre in the Field of Distributed Computing Grid Infrastructures </a:t>
            </a:r>
            <a:r>
              <a:rPr lang="pl-PL" altLang="pl-PL" sz="1100" b="1">
                <a:latin typeface="Arial Narrow" pitchFamily="34" charset="0"/>
              </a:rPr>
              <a:t> </a:t>
            </a:r>
            <a:endParaRPr lang="pl-PL" altLang="pl-PL" sz="1100">
              <a:latin typeface="Arial Narrow" pitchFamily="34" charset="0"/>
            </a:endParaRPr>
          </a:p>
          <a:p>
            <a:pPr algn="ctr" eaLnBrk="1"/>
            <a:endParaRPr lang="pl-PL" altLang="pl-PL" sz="1100"/>
          </a:p>
          <a:p>
            <a:endParaRPr lang="pl-PL" altLang="pl-PL" sz="1100" b="1">
              <a:latin typeface="Arial Narrow" pitchFamily="34" charset="0"/>
            </a:endParaRPr>
          </a:p>
        </p:txBody>
      </p:sp>
      <p:sp>
        <p:nvSpPr>
          <p:cNvPr id="47" name="Symbol zastępczy zawartości 2"/>
          <p:cNvSpPr txBox="1">
            <a:spLocks/>
          </p:cNvSpPr>
          <p:nvPr/>
        </p:nvSpPr>
        <p:spPr>
          <a:xfrm>
            <a:off x="1680481" y="2318644"/>
            <a:ext cx="5083200" cy="1005226"/>
          </a:xfrm>
          <a:prstGeom prst="rect">
            <a:avLst/>
          </a:prstGeom>
        </p:spPr>
        <p:txBody>
          <a:bodyPr lIns="82945" tIns="41473" rIns="82945" bIns="41473"/>
          <a:lstStyle>
            <a:lvl1pPr marL="342900" indent="-342900" algn="l" defTabSz="449263" rtl="0" eaLnBrk="0" fontAlgn="base" hangingPunct="0">
              <a:lnSpc>
                <a:spcPct val="93000"/>
              </a:lnSpc>
              <a:spcBef>
                <a:spcPct val="0"/>
              </a:spcBef>
              <a:spcAft>
                <a:spcPts val="1413"/>
              </a:spcAft>
              <a:buClr>
                <a:srgbClr val="000000"/>
              </a:buClr>
              <a:buSzPct val="100000"/>
              <a:buFont typeface="Times New Roman" panose="02020603050405020304" pitchFamily="18" charset="0"/>
              <a:defRPr sz="3200">
                <a:solidFill>
                  <a:srgbClr val="000000"/>
                </a:solidFill>
                <a:latin typeface="+mn-lt"/>
                <a:ea typeface="Lucida Sans Unicode" charset="0"/>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Lucida Sans Unicode" charset="0"/>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Lucida Sans Unicode" charset="0"/>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Lucida Sans Unicode" charset="0"/>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a:lstStyle>
          <a:p>
            <a:pPr marL="0" indent="0" algn="just">
              <a:defRPr/>
            </a:pPr>
            <a:endParaRPr lang="pl-PL" sz="1300" b="1" u="sng" kern="0" dirty="0">
              <a:solidFill>
                <a:srgbClr val="123B4E"/>
              </a:solidFill>
            </a:endParaRPr>
          </a:p>
        </p:txBody>
      </p:sp>
      <p:sp>
        <p:nvSpPr>
          <p:cNvPr id="48" name="Text Box 3"/>
          <p:cNvSpPr txBox="1">
            <a:spLocks noChangeArrowheads="1"/>
          </p:cNvSpPr>
          <p:nvPr/>
        </p:nvSpPr>
        <p:spPr bwMode="auto">
          <a:xfrm>
            <a:off x="465121" y="842489"/>
            <a:ext cx="7956000" cy="1978768"/>
          </a:xfrm>
          <a:prstGeom prst="rect">
            <a:avLst/>
          </a:prstGeom>
          <a:noFill/>
          <a:ln>
            <a:noFill/>
          </a:ln>
          <a:effectLst/>
          <a:extLst/>
        </p:spPr>
        <p:txBody>
          <a:bodyPr lIns="89992" tIns="60835" rIns="89992" bIns="44996"/>
          <a:lstStyle>
            <a:lvl1pPr marL="179388" indent="-173038" eaLnBrk="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1pPr>
            <a:lvl2pPr marL="242888" indent="-215900" eaLnBrk="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2pPr>
            <a:lvl3pPr eaLnBrk="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3pPr>
            <a:lvl4pPr eaLnBrk="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4pPr>
            <a:lvl5pPr eaLnBrk="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6" charset="0"/>
              <a:tabLst>
                <a:tab pos="179388"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765550" algn="l"/>
                <a:tab pos="4343400" algn="l"/>
                <a:tab pos="5067300" algn="l"/>
                <a:tab pos="5791200" algn="l"/>
                <a:tab pos="6515100" algn="l"/>
              </a:tabLst>
              <a:defRPr>
                <a:solidFill>
                  <a:schemeClr val="bg1"/>
                </a:solidFill>
                <a:latin typeface="Arial" charset="0"/>
                <a:cs typeface="Lucida Sans Unicode" charset="0"/>
              </a:defRPr>
            </a:lvl9pPr>
          </a:lstStyle>
          <a:p>
            <a:pPr eaLnBrk="1">
              <a:spcBef>
                <a:spcPts val="288"/>
              </a:spcBef>
              <a:spcAft>
                <a:spcPts val="288"/>
              </a:spcAft>
              <a:defRPr/>
            </a:pPr>
            <a:r>
              <a:rPr lang="pl-PL" sz="1300" dirty="0">
                <a:solidFill>
                  <a:srgbClr val="123B4E"/>
                </a:solidFill>
                <a:latin typeface="+mn-lt"/>
                <a:ea typeface="Lucida Sans Unicode" panose="020B0602030504020204" pitchFamily="34" charset="0"/>
                <a:cs typeface="Helvetica" panose="020B0604020202020204" pitchFamily="34" charset="0"/>
              </a:rPr>
              <a:t> </a:t>
            </a:r>
          </a:p>
          <a:p>
            <a:pPr marL="264510" indent="-257979" eaLnBrk="1">
              <a:spcBef>
                <a:spcPts val="288"/>
              </a:spcBef>
              <a:spcAft>
                <a:spcPts val="288"/>
              </a:spcAft>
              <a:buSzPct val="94000"/>
              <a:buBlip>
                <a:blip r:embed="rId3"/>
              </a:buBlip>
              <a:defRPr/>
            </a:pPr>
            <a:r>
              <a:rPr lang="pl-PL" sz="1300" dirty="0">
                <a:solidFill>
                  <a:srgbClr val="123B4E"/>
                </a:solidFill>
                <a:latin typeface="+mn-lt"/>
                <a:ea typeface="Lucida Sans Unicode" panose="020B0602030504020204" pitchFamily="34" charset="0"/>
                <a:cs typeface="Helvetica" panose="020B0604020202020204" pitchFamily="34" charset="0"/>
              </a:rPr>
              <a:t>Budget</a:t>
            </a:r>
            <a:r>
              <a:rPr lang="en-US" sz="1300" dirty="0">
                <a:solidFill>
                  <a:srgbClr val="123B4E"/>
                </a:solidFill>
                <a:latin typeface="+mn-lt"/>
                <a:ea typeface="Lucida Sans Unicode" panose="020B0602030504020204" pitchFamily="34" charset="0"/>
                <a:cs typeface="Helvetica" panose="020B0604020202020204" pitchFamily="34" charset="0"/>
              </a:rPr>
              <a:t>: total </a:t>
            </a:r>
            <a:r>
              <a:rPr lang="pl-PL" sz="1300" dirty="0">
                <a:solidFill>
                  <a:srgbClr val="123B4E"/>
                </a:solidFill>
                <a:latin typeface="+mn-lt"/>
                <a:ea typeface="Lucida Sans Unicode" panose="020B0602030504020204" pitchFamily="34" charset="0"/>
                <a:cs typeface="Helvetica" panose="020B0604020202020204" pitchFamily="34" charset="0"/>
              </a:rPr>
              <a:t>144 949 901,16 PLN, </a:t>
            </a:r>
            <a:r>
              <a:rPr lang="en-US" sz="1300" dirty="0">
                <a:solidFill>
                  <a:srgbClr val="123B4E"/>
                </a:solidFill>
                <a:latin typeface="+mn-lt"/>
                <a:ea typeface="Lucida Sans Unicode" panose="020B0602030504020204" pitchFamily="34" charset="0"/>
                <a:cs typeface="Helvetica" panose="020B0604020202020204" pitchFamily="34" charset="0"/>
              </a:rPr>
              <a:t>including funding from the EC </a:t>
            </a:r>
            <a:r>
              <a:rPr lang="pl-PL" sz="1300" dirty="0">
                <a:solidFill>
                  <a:srgbClr val="123B4E"/>
                </a:solidFill>
                <a:latin typeface="+mn-lt"/>
                <a:ea typeface="Lucida Sans Unicode" panose="020B0602030504020204" pitchFamily="34" charset="0"/>
                <a:cs typeface="Helvetica" panose="020B0604020202020204" pitchFamily="34" charset="0"/>
              </a:rPr>
              <a:t>: 123 207 415,99 PLN</a:t>
            </a:r>
          </a:p>
          <a:p>
            <a:pPr marL="264510" indent="-257979" eaLnBrk="1">
              <a:spcBef>
                <a:spcPts val="288"/>
              </a:spcBef>
              <a:spcAft>
                <a:spcPts val="288"/>
              </a:spcAft>
              <a:buSzPct val="94000"/>
              <a:buBlip>
                <a:blip r:embed="rId3"/>
              </a:buBlip>
              <a:defRPr/>
            </a:pPr>
            <a:r>
              <a:rPr lang="pl-PL" sz="1300" dirty="0" err="1">
                <a:solidFill>
                  <a:srgbClr val="123B4E"/>
                </a:solidFill>
                <a:latin typeface="+mn-lt"/>
                <a:ea typeface="Lucida Sans Unicode" panose="020B0602030504020204" pitchFamily="34" charset="0"/>
                <a:cs typeface="Helvetica" panose="020B0604020202020204" pitchFamily="34" charset="0"/>
              </a:rPr>
              <a:t>Duration</a:t>
            </a:r>
            <a:r>
              <a:rPr lang="pl-PL" sz="1300" dirty="0">
                <a:solidFill>
                  <a:srgbClr val="123B4E"/>
                </a:solidFill>
                <a:latin typeface="+mn-lt"/>
                <a:ea typeface="Lucida Sans Unicode" panose="020B0602030504020204" pitchFamily="34" charset="0"/>
                <a:cs typeface="Helvetica" panose="020B0604020202020204" pitchFamily="34" charset="0"/>
              </a:rPr>
              <a:t>: 01.01.2014 – 31.12.2015</a:t>
            </a:r>
          </a:p>
          <a:p>
            <a:pPr marL="264510" indent="-257979" eaLnBrk="1">
              <a:spcBef>
                <a:spcPts val="288"/>
              </a:spcBef>
              <a:spcAft>
                <a:spcPts val="288"/>
              </a:spcAft>
              <a:buSzPct val="94000"/>
              <a:buBlip>
                <a:blip r:embed="rId3"/>
              </a:buBlip>
              <a:defRPr/>
            </a:pPr>
            <a:r>
              <a:rPr lang="pl-PL" sz="1300" dirty="0">
                <a:solidFill>
                  <a:srgbClr val="123B4E"/>
                </a:solidFill>
                <a:latin typeface="+mn-lt"/>
                <a:ea typeface="Lucida Sans Unicode" panose="020B0602030504020204" pitchFamily="34" charset="0"/>
                <a:cs typeface="Helvetica" panose="020B0604020202020204" pitchFamily="34" charset="0"/>
              </a:rPr>
              <a:t>P</a:t>
            </a:r>
            <a:r>
              <a:rPr lang="en-GB" sz="1300" dirty="0" err="1">
                <a:solidFill>
                  <a:srgbClr val="123B4E"/>
                </a:solidFill>
                <a:latin typeface="+mn-lt"/>
                <a:ea typeface="Lucida Sans Unicode" panose="020B0602030504020204" pitchFamily="34" charset="0"/>
                <a:cs typeface="Helvetica" panose="020B0604020202020204" pitchFamily="34" charset="0"/>
              </a:rPr>
              <a:t>roject</a:t>
            </a:r>
            <a:r>
              <a:rPr lang="en-GB" sz="1300" dirty="0">
                <a:solidFill>
                  <a:srgbClr val="123B4E"/>
                </a:solidFill>
                <a:latin typeface="+mn-lt"/>
                <a:ea typeface="Lucida Sans Unicode" panose="020B0602030504020204" pitchFamily="34" charset="0"/>
                <a:cs typeface="Helvetica" panose="020B0604020202020204" pitchFamily="34" charset="0"/>
              </a:rPr>
              <a:t> </a:t>
            </a:r>
            <a:r>
              <a:rPr lang="pl-PL" sz="1300" dirty="0" err="1">
                <a:solidFill>
                  <a:srgbClr val="123B4E"/>
                </a:solidFill>
                <a:latin typeface="+mn-lt"/>
                <a:ea typeface="Lucida Sans Unicode" panose="020B0602030504020204" pitchFamily="34" charset="0"/>
                <a:cs typeface="Helvetica" panose="020B0604020202020204" pitchFamily="34" charset="0"/>
              </a:rPr>
              <a:t>Coordinator</a:t>
            </a:r>
            <a:r>
              <a:rPr lang="pl-PL" sz="1300" dirty="0">
                <a:solidFill>
                  <a:srgbClr val="123B4E"/>
                </a:solidFill>
                <a:latin typeface="+mn-lt"/>
                <a:ea typeface="Lucida Sans Unicode" panose="020B0602030504020204" pitchFamily="34" charset="0"/>
                <a:cs typeface="Helvetica" panose="020B0604020202020204" pitchFamily="34" charset="0"/>
              </a:rPr>
              <a:t>:  </a:t>
            </a:r>
            <a:r>
              <a:rPr lang="en-GB" sz="1300" dirty="0">
                <a:solidFill>
                  <a:srgbClr val="123B4E"/>
                </a:solidFill>
                <a:latin typeface="+mn-lt"/>
                <a:ea typeface="Lucida Sans Unicode" panose="020B0602030504020204" pitchFamily="34" charset="0"/>
                <a:cs typeface="Helvetica" panose="020B0604020202020204" pitchFamily="34" charset="0"/>
              </a:rPr>
              <a:t>Academic Computer Centre CYFRONET AGH</a:t>
            </a:r>
            <a:endParaRPr lang="pl-PL" sz="1300" dirty="0">
              <a:solidFill>
                <a:srgbClr val="123B4E"/>
              </a:solidFill>
              <a:latin typeface="+mn-lt"/>
              <a:ea typeface="Lucida Sans Unicode" panose="020B0602030504020204" pitchFamily="34" charset="0"/>
              <a:cs typeface="Helvetica" panose="020B0604020202020204" pitchFamily="34" charset="0"/>
            </a:endParaRPr>
          </a:p>
          <a:p>
            <a:pPr eaLnBrk="1">
              <a:defRPr/>
            </a:pPr>
            <a:r>
              <a:rPr lang="pl-PL" sz="1300" dirty="0">
                <a:solidFill>
                  <a:srgbClr val="123B4E"/>
                </a:solidFill>
                <a:latin typeface="+mn-lt"/>
                <a:ea typeface="Lucida Sans Unicode" panose="020B0602030504020204" pitchFamily="34" charset="0"/>
                <a:cs typeface="Helvetica" panose="020B0604020202020204" pitchFamily="34" charset="0"/>
              </a:rPr>
              <a:t> </a:t>
            </a:r>
          </a:p>
        </p:txBody>
      </p:sp>
      <p:pic>
        <p:nvPicPr>
          <p:cNvPr id="45062" name="Obraz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0960" y="3624862"/>
            <a:ext cx="3487680" cy="231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0" descr="http://www.cyfronet.krakow.pl/zalacznik/594/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3761" y="3624862"/>
            <a:ext cx="3476160" cy="231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e tekstowe 8"/>
          <p:cNvSpPr txBox="1"/>
          <p:nvPr/>
        </p:nvSpPr>
        <p:spPr>
          <a:xfrm>
            <a:off x="1405856" y="2155175"/>
            <a:ext cx="6074527" cy="1237918"/>
          </a:xfrm>
          <a:prstGeom prst="rect">
            <a:avLst/>
          </a:prstGeom>
          <a:noFill/>
          <a:ln>
            <a:solidFill>
              <a:srgbClr val="C0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82945" tIns="41473" rIns="82945" bIns="41473">
            <a:spAutoFit/>
          </a:bodyPr>
          <a:lstStyle/>
          <a:p>
            <a:pPr algn="just">
              <a:defRPr/>
            </a:pPr>
            <a:r>
              <a:rPr lang="en-US" sz="1500" b="1" kern="0" dirty="0">
                <a:solidFill>
                  <a:srgbClr val="123B4E"/>
                </a:solidFill>
              </a:rPr>
              <a:t>The main objective of the project is to support the development </a:t>
            </a:r>
            <a:r>
              <a:rPr lang="pl-PL" sz="1500" b="1" kern="0" dirty="0">
                <a:solidFill>
                  <a:srgbClr val="123B4E"/>
                </a:solidFill>
              </a:rPr>
              <a:t>of </a:t>
            </a:r>
            <a:r>
              <a:rPr lang="en-US" sz="1500" b="1" kern="0" dirty="0">
                <a:solidFill>
                  <a:srgbClr val="123B4E"/>
                </a:solidFill>
              </a:rPr>
              <a:t>ACC </a:t>
            </a:r>
            <a:r>
              <a:rPr lang="en-US" sz="1500" b="1" kern="0" dirty="0" err="1">
                <a:solidFill>
                  <a:srgbClr val="123B4E"/>
                </a:solidFill>
              </a:rPr>
              <a:t>Cyfronet</a:t>
            </a:r>
            <a:r>
              <a:rPr lang="en-US" sz="1500" b="1" kern="0" dirty="0">
                <a:solidFill>
                  <a:srgbClr val="123B4E"/>
                </a:solidFill>
              </a:rPr>
              <a:t> AGH as a specialized </a:t>
            </a:r>
            <a:r>
              <a:rPr lang="pl-PL" sz="1500" b="1" kern="0" dirty="0" err="1">
                <a:solidFill>
                  <a:srgbClr val="123B4E"/>
                </a:solidFill>
              </a:rPr>
              <a:t>competence</a:t>
            </a:r>
            <a:r>
              <a:rPr lang="pl-PL" sz="1500" b="1" kern="0" dirty="0">
                <a:solidFill>
                  <a:srgbClr val="123B4E"/>
                </a:solidFill>
              </a:rPr>
              <a:t> </a:t>
            </a:r>
            <a:r>
              <a:rPr lang="pl-PL" sz="1500" b="1" kern="0" dirty="0" err="1">
                <a:solidFill>
                  <a:srgbClr val="123B4E"/>
                </a:solidFill>
              </a:rPr>
              <a:t>centre</a:t>
            </a:r>
            <a:r>
              <a:rPr lang="pl-PL" sz="1500" b="1" kern="0" dirty="0">
                <a:solidFill>
                  <a:srgbClr val="123B4E"/>
                </a:solidFill>
              </a:rPr>
              <a:t> </a:t>
            </a:r>
            <a:r>
              <a:rPr lang="en-US" sz="1500" b="1" kern="0" dirty="0">
                <a:solidFill>
                  <a:srgbClr val="123B4E"/>
                </a:solidFill>
              </a:rPr>
              <a:t>in the field of distributed computing infrastructures, with particular emphasis on </a:t>
            </a:r>
            <a:r>
              <a:rPr lang="en-US" sz="1500" b="1" u="sng" kern="0" dirty="0">
                <a:solidFill>
                  <a:srgbClr val="123B4E"/>
                </a:solidFill>
              </a:rPr>
              <a:t>grid technologies</a:t>
            </a:r>
            <a:r>
              <a:rPr lang="en-US" sz="1500" b="1" kern="0" dirty="0">
                <a:solidFill>
                  <a:srgbClr val="123B4E"/>
                </a:solidFill>
              </a:rPr>
              <a:t>, </a:t>
            </a:r>
            <a:r>
              <a:rPr lang="en-US" sz="1500" b="1" u="sng" kern="0" dirty="0">
                <a:solidFill>
                  <a:srgbClr val="123B4E"/>
                </a:solidFill>
              </a:rPr>
              <a:t>cloud computing</a:t>
            </a:r>
            <a:r>
              <a:rPr lang="en-US" sz="1500" b="1" kern="0" dirty="0">
                <a:solidFill>
                  <a:srgbClr val="123B4E"/>
                </a:solidFill>
              </a:rPr>
              <a:t> and infrastructure</a:t>
            </a:r>
            <a:r>
              <a:rPr lang="pl-PL" sz="1500" b="1" kern="0" dirty="0">
                <a:solidFill>
                  <a:srgbClr val="123B4E"/>
                </a:solidFill>
              </a:rPr>
              <a:t>s</a:t>
            </a:r>
            <a:r>
              <a:rPr lang="en-US" sz="1500" b="1" kern="0" dirty="0">
                <a:solidFill>
                  <a:srgbClr val="123B4E"/>
                </a:solidFill>
              </a:rPr>
              <a:t> supporting </a:t>
            </a:r>
            <a:r>
              <a:rPr lang="en-US" sz="1500" b="1" u="sng" kern="0" dirty="0">
                <a:solidFill>
                  <a:srgbClr val="123B4E"/>
                </a:solidFill>
              </a:rPr>
              <a:t>c</a:t>
            </a:r>
            <a:r>
              <a:rPr lang="pl-PL" sz="1500" b="1" u="sng" kern="0" dirty="0" err="1">
                <a:solidFill>
                  <a:srgbClr val="123B4E"/>
                </a:solidFill>
              </a:rPr>
              <a:t>omputations</a:t>
            </a:r>
            <a:r>
              <a:rPr lang="en-US" sz="1500" b="1" u="sng" kern="0" dirty="0">
                <a:solidFill>
                  <a:srgbClr val="123B4E"/>
                </a:solidFill>
              </a:rPr>
              <a:t> on </a:t>
            </a:r>
            <a:r>
              <a:rPr lang="pl-PL" sz="1500" b="1" u="sng" kern="0" dirty="0">
                <a:solidFill>
                  <a:srgbClr val="123B4E"/>
                </a:solidFill>
              </a:rPr>
              <a:t>big</a:t>
            </a:r>
            <a:r>
              <a:rPr lang="en-US" sz="1500" b="1" u="sng" kern="0" dirty="0">
                <a:solidFill>
                  <a:srgbClr val="123B4E"/>
                </a:solidFill>
              </a:rPr>
              <a:t> data.</a:t>
            </a:r>
            <a:endParaRPr lang="pl-PL" sz="1500" b="1" u="sng" kern="0" dirty="0">
              <a:solidFill>
                <a:srgbClr val="123B4E"/>
              </a:solidFill>
            </a:endParaRPr>
          </a:p>
        </p:txBody>
      </p:sp>
    </p:spTree>
    <p:extLst>
      <p:ext uri="{BB962C8B-B14F-4D97-AF65-F5344CB8AC3E}">
        <p14:creationId xmlns:p14="http://schemas.microsoft.com/office/powerpoint/2010/main" val="127901250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
          <p:cNvSpPr txBox="1">
            <a:spLocks noChangeArrowheads="1"/>
          </p:cNvSpPr>
          <p:nvPr/>
        </p:nvSpPr>
        <p:spPr bwMode="auto">
          <a:xfrm>
            <a:off x="424801" y="259227"/>
            <a:ext cx="610704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65638" rIns="81639" bIns="40820"/>
          <a:lstStyle>
            <a:lvl1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1pPr>
            <a:lvl2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2pPr>
            <a:lvl3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3pPr>
            <a:lvl4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4pPr>
            <a:lvl5pPr>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5pPr>
            <a:lvl6pPr marL="25146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6pPr>
            <a:lvl7pPr marL="29718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7pPr>
            <a:lvl8pPr marL="34290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8pPr>
            <a:lvl9pPr marL="3886200" indent="-228600" defTabSz="449263" eaLnBrk="0" fontAlgn="base" hangingPunct="0">
              <a:spcBef>
                <a:spcPct val="0"/>
              </a:spcBef>
              <a:spcAft>
                <a:spcPct val="0"/>
              </a:spcAft>
              <a:tabLst>
                <a:tab pos="0" algn="l"/>
                <a:tab pos="177800" algn="l"/>
                <a:tab pos="357188" algn="l"/>
                <a:tab pos="536575" algn="l"/>
                <a:tab pos="715963" algn="l"/>
                <a:tab pos="895350" algn="l"/>
                <a:tab pos="1074738" algn="l"/>
                <a:tab pos="1254125" algn="l"/>
                <a:tab pos="1433513" algn="l"/>
                <a:tab pos="1612900" algn="l"/>
                <a:tab pos="1792288" algn="l"/>
                <a:tab pos="1971675" algn="l"/>
                <a:tab pos="2151063" algn="l"/>
                <a:tab pos="2330450" algn="l"/>
                <a:tab pos="2509838" algn="l"/>
                <a:tab pos="2689225" algn="l"/>
                <a:tab pos="2868613" algn="l"/>
                <a:tab pos="3048000" algn="l"/>
                <a:tab pos="3227388" algn="l"/>
                <a:tab pos="3406775" algn="l"/>
                <a:tab pos="3586163" algn="l"/>
                <a:tab pos="3619500" algn="l"/>
                <a:tab pos="4343400" algn="l"/>
                <a:tab pos="5067300" algn="l"/>
                <a:tab pos="5791200" algn="l"/>
                <a:tab pos="6515100" algn="l"/>
              </a:tabLst>
              <a:defRPr>
                <a:solidFill>
                  <a:schemeClr val="bg1"/>
                </a:solidFill>
                <a:latin typeface="Arial" panose="020B0604020202020204" pitchFamily="34" charset="0"/>
                <a:cs typeface="Lucida Sans Unicode" panose="020B0602030504020204" pitchFamily="34" charset="0"/>
              </a:defRPr>
            </a:lvl9pPr>
          </a:lstStyle>
          <a:p>
            <a:pPr>
              <a:defRPr/>
            </a:pPr>
            <a:r>
              <a:rPr lang="pl-PL" altLang="pl-PL" sz="2900" dirty="0">
                <a:solidFill>
                  <a:srgbClr val="FFFFFF"/>
                </a:solidFill>
              </a:rPr>
              <a:t>PLGrid </a:t>
            </a:r>
            <a:r>
              <a:rPr lang="pl-PL" altLang="pl-PL" sz="2900" dirty="0" err="1">
                <a:solidFill>
                  <a:srgbClr val="FFFFFF"/>
                </a:solidFill>
              </a:rPr>
              <a:t>Core</a:t>
            </a:r>
            <a:r>
              <a:rPr lang="pl-PL" altLang="pl-PL" sz="2900" dirty="0">
                <a:solidFill>
                  <a:srgbClr val="FFFFFF"/>
                </a:solidFill>
              </a:rPr>
              <a:t> </a:t>
            </a:r>
            <a:r>
              <a:rPr lang="en-US" altLang="pl-PL" sz="2900" dirty="0">
                <a:solidFill>
                  <a:srgbClr val="FFFFFF"/>
                </a:solidFill>
              </a:rPr>
              <a:t>S</a:t>
            </a:r>
            <a:r>
              <a:rPr lang="pl-PL" altLang="pl-PL" sz="2900" dirty="0" err="1" smtClean="0">
                <a:solidFill>
                  <a:srgbClr val="FFFFFF"/>
                </a:solidFill>
              </a:rPr>
              <a:t>ervices</a:t>
            </a:r>
            <a:endParaRPr lang="pl-PL" altLang="pl-PL" sz="2800" dirty="0">
              <a:solidFill>
                <a:srgbClr val="FFFFFF"/>
              </a:solidFill>
              <a:latin typeface="+mn-lt"/>
            </a:endParaRPr>
          </a:p>
        </p:txBody>
      </p:sp>
      <p:sp>
        <p:nvSpPr>
          <p:cNvPr id="10" name="Symbol zastępczy zawartości 2"/>
          <p:cNvSpPr txBox="1">
            <a:spLocks/>
          </p:cNvSpPr>
          <p:nvPr/>
        </p:nvSpPr>
        <p:spPr bwMode="auto">
          <a:xfrm>
            <a:off x="355681" y="1195326"/>
            <a:ext cx="8353440" cy="452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marL="377825" indent="-377825" algn="l" defTabSz="503238" rtl="0" eaLnBrk="0" fontAlgn="base" hangingPunct="0">
              <a:spcBef>
                <a:spcPct val="20000"/>
              </a:spcBef>
              <a:spcAft>
                <a:spcPct val="0"/>
              </a:spcAft>
              <a:buSzPct val="80000"/>
              <a:buBlip>
                <a:blip r:embed="rId3"/>
              </a:buBlip>
              <a:defRPr kumimoji="1" sz="3000" kern="1200">
                <a:solidFill>
                  <a:schemeClr val="tx1"/>
                </a:solidFill>
                <a:latin typeface="Helvetica"/>
                <a:ea typeface="Arial" charset="0"/>
                <a:cs typeface="Arial" charset="0"/>
              </a:defRPr>
            </a:lvl1pPr>
            <a:lvl2pPr marL="736600" indent="-314325" algn="l" defTabSz="503238" rtl="0" eaLnBrk="0" fontAlgn="base" hangingPunct="0">
              <a:spcBef>
                <a:spcPct val="20000"/>
              </a:spcBef>
              <a:spcAft>
                <a:spcPct val="0"/>
              </a:spcAft>
              <a:buSzPct val="80000"/>
              <a:buBlip>
                <a:blip r:embed="rId3"/>
              </a:buBlip>
              <a:defRPr kumimoji="1" sz="2600" kern="1200">
                <a:solidFill>
                  <a:schemeClr val="tx1"/>
                </a:solidFill>
                <a:latin typeface="Helvetica"/>
                <a:ea typeface="Arial" charset="0"/>
                <a:cs typeface="Arial" panose="020B0604020202020204" pitchFamily="34" charset="0"/>
              </a:defRPr>
            </a:lvl2pPr>
            <a:lvl3pPr marL="1022350" indent="-250825" algn="l" defTabSz="503238" rtl="0" eaLnBrk="0" fontAlgn="base" hangingPunct="0">
              <a:spcBef>
                <a:spcPct val="20000"/>
              </a:spcBef>
              <a:spcAft>
                <a:spcPct val="0"/>
              </a:spcAft>
              <a:buSzPct val="80000"/>
              <a:buBlip>
                <a:blip r:embed="rId3"/>
              </a:buBlip>
              <a:defRPr kumimoji="1" sz="2400" kern="1200">
                <a:solidFill>
                  <a:schemeClr val="tx1"/>
                </a:solidFill>
                <a:latin typeface="Helvetica"/>
                <a:ea typeface="Arial" charset="0"/>
                <a:cs typeface="Arial" panose="020B0604020202020204" pitchFamily="34" charset="0"/>
              </a:defRPr>
            </a:lvl3pPr>
            <a:lvl4pPr marL="1289050" indent="-250825" algn="l" defTabSz="503238" rtl="0" eaLnBrk="0" fontAlgn="base" hangingPunct="0">
              <a:spcBef>
                <a:spcPct val="20000"/>
              </a:spcBef>
              <a:spcAft>
                <a:spcPct val="0"/>
              </a:spcAft>
              <a:buClr>
                <a:schemeClr val="bg1"/>
              </a:buClr>
              <a:buSzPct val="100000"/>
              <a:buBlip>
                <a:blip r:embed="rId4"/>
              </a:buBlip>
              <a:defRPr kumimoji="1" sz="2200" kern="1200">
                <a:solidFill>
                  <a:schemeClr val="tx1"/>
                </a:solidFill>
                <a:latin typeface="Helvetica"/>
                <a:ea typeface="Arial" charset="0"/>
                <a:cs typeface="Arial" panose="020B0604020202020204" pitchFamily="34" charset="0"/>
              </a:defRPr>
            </a:lvl4pPr>
            <a:lvl5pPr marL="1593850" indent="-250825" algn="l" defTabSz="503238" rtl="0" eaLnBrk="0" fontAlgn="base" hangingPunct="0">
              <a:spcBef>
                <a:spcPct val="20000"/>
              </a:spcBef>
              <a:spcAft>
                <a:spcPct val="0"/>
              </a:spcAft>
              <a:buSzPct val="100000"/>
              <a:buBlip>
                <a:blip r:embed="rId4"/>
              </a:buBlip>
              <a:defRPr kumimoji="1" kern="1200">
                <a:solidFill>
                  <a:schemeClr val="tx1"/>
                </a:solidFill>
                <a:latin typeface="Helvetica"/>
                <a:ea typeface="Arial" charset="0"/>
                <a:cs typeface="Arial" panose="020B0604020202020204" pitchFamily="34" charset="0"/>
              </a:defRPr>
            </a:lvl5pPr>
            <a:lvl6pPr marL="2771844" indent="-251986" algn="l" defTabSz="503972" rtl="0" eaLnBrk="1" latinLnBrk="0" hangingPunct="1">
              <a:spcBef>
                <a:spcPct val="20000"/>
              </a:spcBef>
              <a:buFont typeface="Arial"/>
              <a:buChar char="•"/>
              <a:defRPr sz="2205" kern="1200">
                <a:solidFill>
                  <a:schemeClr val="tx1"/>
                </a:solidFill>
                <a:latin typeface="+mn-lt"/>
                <a:ea typeface="+mn-ea"/>
                <a:cs typeface="+mn-cs"/>
              </a:defRPr>
            </a:lvl6pPr>
            <a:lvl7pPr marL="3275815" indent="-251986" algn="l" defTabSz="503972" rtl="0" eaLnBrk="1" latinLnBrk="0" hangingPunct="1">
              <a:spcBef>
                <a:spcPct val="20000"/>
              </a:spcBef>
              <a:buFont typeface="Arial"/>
              <a:buChar char="•"/>
              <a:defRPr sz="2205" kern="1200">
                <a:solidFill>
                  <a:schemeClr val="tx1"/>
                </a:solidFill>
                <a:latin typeface="+mn-lt"/>
                <a:ea typeface="+mn-ea"/>
                <a:cs typeface="+mn-cs"/>
              </a:defRPr>
            </a:lvl7pPr>
            <a:lvl8pPr marL="3779787" indent="-251986" algn="l" defTabSz="503972" rtl="0" eaLnBrk="1" latinLnBrk="0" hangingPunct="1">
              <a:spcBef>
                <a:spcPct val="20000"/>
              </a:spcBef>
              <a:buFont typeface="Arial"/>
              <a:buChar char="•"/>
              <a:defRPr sz="2205" kern="1200">
                <a:solidFill>
                  <a:schemeClr val="tx1"/>
                </a:solidFill>
                <a:latin typeface="+mn-lt"/>
                <a:ea typeface="+mn-ea"/>
                <a:cs typeface="+mn-cs"/>
              </a:defRPr>
            </a:lvl8pPr>
            <a:lvl9pPr marL="4283758" indent="-251986" algn="l" defTabSz="503972" rtl="0" eaLnBrk="1" latinLnBrk="0" hangingPunct="1">
              <a:spcBef>
                <a:spcPct val="20000"/>
              </a:spcBef>
              <a:buFont typeface="Arial"/>
              <a:buChar char="•"/>
              <a:defRPr sz="2205" kern="1200">
                <a:solidFill>
                  <a:schemeClr val="tx1"/>
                </a:solidFill>
                <a:latin typeface="+mn-lt"/>
                <a:ea typeface="+mn-ea"/>
                <a:cs typeface="+mn-cs"/>
              </a:defRPr>
            </a:lvl9pPr>
          </a:lstStyle>
          <a:p>
            <a:pPr marL="257979" indent="-264510" defTabSz="457153" eaLnBrk="1" hangingPunct="1">
              <a:lnSpc>
                <a:spcPct val="150000"/>
              </a:lnSpc>
              <a:defRPr/>
            </a:pPr>
            <a:r>
              <a:rPr lang="pl-PL" sz="1800" b="1" dirty="0">
                <a:solidFill>
                  <a:srgbClr val="123B4E"/>
                </a:solidFill>
                <a:latin typeface="Arial" panose="020B0604020202020204" pitchFamily="34" charset="0"/>
                <a:cs typeface="Arial" panose="020B0604020202020204" pitchFamily="34" charset="0"/>
              </a:rPr>
              <a:t>Basic </a:t>
            </a:r>
            <a:r>
              <a:rPr lang="pl-PL" sz="1800" b="1" dirty="0" err="1">
                <a:solidFill>
                  <a:srgbClr val="123B4E"/>
                </a:solidFill>
                <a:latin typeface="Arial" panose="020B0604020202020204" pitchFamily="34" charset="0"/>
                <a:cs typeface="Arial" panose="020B0604020202020204" pitchFamily="34" charset="0"/>
              </a:rPr>
              <a:t>infrastructure</a:t>
            </a:r>
            <a:r>
              <a:rPr lang="pl-PL" sz="1800" b="1" dirty="0">
                <a:solidFill>
                  <a:srgbClr val="123B4E"/>
                </a:solidFill>
                <a:latin typeface="Arial" panose="020B0604020202020204" pitchFamily="34" charset="0"/>
                <a:cs typeface="Arial" panose="020B0604020202020204" pitchFamily="34" charset="0"/>
              </a:rPr>
              <a:t> services</a:t>
            </a:r>
          </a:p>
          <a:p>
            <a:pPr marL="604129" lvl="1" indent="-251448" defTabSz="457153" eaLnBrk="1" hangingPunct="1">
              <a:lnSpc>
                <a:spcPct val="150000"/>
              </a:lnSpc>
              <a:defRPr/>
            </a:pPr>
            <a:r>
              <a:rPr lang="en-US" sz="1500" dirty="0">
                <a:solidFill>
                  <a:srgbClr val="123B4E"/>
                </a:solidFill>
                <a:latin typeface="Arial" panose="020B0604020202020204" pitchFamily="34" charset="0"/>
              </a:rPr>
              <a:t>Uniform access to distributed data</a:t>
            </a:r>
            <a:endParaRPr lang="pl-PL" sz="1500" dirty="0">
              <a:solidFill>
                <a:srgbClr val="123B4E"/>
              </a:solidFill>
              <a:latin typeface="Arial" panose="020B0604020202020204" pitchFamily="34" charset="0"/>
            </a:endParaRPr>
          </a:p>
          <a:p>
            <a:pPr marL="604129" lvl="1" indent="-251448" defTabSz="457153" eaLnBrk="1" hangingPunct="1">
              <a:lnSpc>
                <a:spcPct val="150000"/>
              </a:lnSpc>
              <a:defRPr/>
            </a:pPr>
            <a:r>
              <a:rPr lang="pl-PL" sz="1500" dirty="0" err="1">
                <a:solidFill>
                  <a:srgbClr val="123B4E"/>
                </a:solidFill>
                <a:latin typeface="Arial" panose="020B0604020202020204" pitchFamily="34" charset="0"/>
              </a:rPr>
              <a:t>PaaS</a:t>
            </a:r>
            <a:r>
              <a:rPr lang="pl-PL" sz="1500" dirty="0">
                <a:solidFill>
                  <a:srgbClr val="123B4E"/>
                </a:solidFill>
                <a:latin typeface="Arial" panose="020B0604020202020204" pitchFamily="34" charset="0"/>
              </a:rPr>
              <a:t> </a:t>
            </a:r>
            <a:r>
              <a:rPr lang="pl-PL" sz="1500" dirty="0" err="1">
                <a:solidFill>
                  <a:srgbClr val="123B4E"/>
                </a:solidFill>
                <a:latin typeface="Arial" panose="020B0604020202020204" pitchFamily="34" charset="0"/>
              </a:rPr>
              <a:t>Cloud</a:t>
            </a:r>
            <a:r>
              <a:rPr lang="pl-PL" sz="1500" dirty="0">
                <a:solidFill>
                  <a:srgbClr val="123B4E"/>
                </a:solidFill>
                <a:latin typeface="Arial" panose="020B0604020202020204" pitchFamily="34" charset="0"/>
              </a:rPr>
              <a:t> for </a:t>
            </a:r>
            <a:r>
              <a:rPr lang="pl-PL" sz="1500" dirty="0" err="1">
                <a:solidFill>
                  <a:srgbClr val="123B4E"/>
                </a:solidFill>
                <a:latin typeface="Arial" panose="020B0604020202020204" pitchFamily="34" charset="0"/>
              </a:rPr>
              <a:t>scientists</a:t>
            </a:r>
            <a:endParaRPr lang="pl-PL" sz="1500" dirty="0">
              <a:solidFill>
                <a:srgbClr val="123B4E"/>
              </a:solidFill>
              <a:latin typeface="Arial" panose="020B0604020202020204" pitchFamily="34" charset="0"/>
            </a:endParaRPr>
          </a:p>
          <a:p>
            <a:pPr marL="604129" lvl="1" indent="-251448" defTabSz="457153" eaLnBrk="1" hangingPunct="1">
              <a:lnSpc>
                <a:spcPct val="150000"/>
              </a:lnSpc>
              <a:defRPr/>
            </a:pPr>
            <a:r>
              <a:rPr lang="pl-PL" sz="1500" dirty="0">
                <a:solidFill>
                  <a:srgbClr val="123B4E"/>
                </a:solidFill>
                <a:latin typeface="Arial" panose="020B0604020202020204" pitchFamily="34" charset="0"/>
              </a:rPr>
              <a:t>Applications </a:t>
            </a:r>
            <a:r>
              <a:rPr lang="pl-PL" sz="1500" dirty="0" err="1">
                <a:solidFill>
                  <a:srgbClr val="123B4E"/>
                </a:solidFill>
                <a:latin typeface="Arial" panose="020B0604020202020204" pitchFamily="34" charset="0"/>
              </a:rPr>
              <a:t>maintenance</a:t>
            </a:r>
            <a:r>
              <a:rPr lang="pl-PL" sz="1500" dirty="0">
                <a:solidFill>
                  <a:srgbClr val="123B4E"/>
                </a:solidFill>
                <a:latin typeface="Arial" panose="020B0604020202020204" pitchFamily="34" charset="0"/>
              </a:rPr>
              <a:t> e</a:t>
            </a:r>
            <a:r>
              <a:rPr lang="en-US" sz="1500" dirty="0" err="1">
                <a:solidFill>
                  <a:srgbClr val="123B4E"/>
                </a:solidFill>
                <a:latin typeface="Arial" panose="020B0604020202020204" pitchFamily="34" charset="0"/>
              </a:rPr>
              <a:t>nvironment</a:t>
            </a:r>
            <a:r>
              <a:rPr lang="en-US" sz="1500" dirty="0">
                <a:solidFill>
                  <a:srgbClr val="123B4E"/>
                </a:solidFill>
                <a:latin typeface="Arial" panose="020B0604020202020204" pitchFamily="34" charset="0"/>
              </a:rPr>
              <a:t> of </a:t>
            </a:r>
            <a:r>
              <a:rPr lang="en-US" sz="1500" dirty="0" err="1">
                <a:solidFill>
                  <a:srgbClr val="123B4E"/>
                </a:solidFill>
                <a:latin typeface="Arial" panose="020B0604020202020204" pitchFamily="34" charset="0"/>
              </a:rPr>
              <a:t>MapReduce</a:t>
            </a:r>
            <a:r>
              <a:rPr lang="en-US" sz="1500" dirty="0">
                <a:solidFill>
                  <a:srgbClr val="123B4E"/>
                </a:solidFill>
                <a:latin typeface="Arial" panose="020B0604020202020204" pitchFamily="34" charset="0"/>
              </a:rPr>
              <a:t> type</a:t>
            </a:r>
            <a:endParaRPr lang="pl-PL" sz="1500" dirty="0">
              <a:solidFill>
                <a:srgbClr val="123B4E"/>
              </a:solidFill>
              <a:latin typeface="Arial" panose="020B0604020202020204" pitchFamily="34" charset="0"/>
            </a:endParaRPr>
          </a:p>
          <a:p>
            <a:pPr marL="257979" indent="-264510" defTabSz="457153" eaLnBrk="1" hangingPunct="1">
              <a:lnSpc>
                <a:spcPct val="150000"/>
              </a:lnSpc>
              <a:defRPr/>
            </a:pPr>
            <a:endParaRPr lang="pl-PL" sz="1100" b="1" dirty="0">
              <a:solidFill>
                <a:srgbClr val="123B4E"/>
              </a:solidFill>
              <a:latin typeface="Arial" panose="020B0604020202020204" pitchFamily="34" charset="0"/>
              <a:cs typeface="Arial" panose="020B0604020202020204" pitchFamily="34" charset="0"/>
            </a:endParaRPr>
          </a:p>
          <a:p>
            <a:pPr marL="257979" indent="-264510" defTabSz="457153" eaLnBrk="1" hangingPunct="1">
              <a:lnSpc>
                <a:spcPct val="150000"/>
              </a:lnSpc>
              <a:defRPr/>
            </a:pPr>
            <a:r>
              <a:rPr lang="pl-PL" sz="1800" b="1" dirty="0">
                <a:solidFill>
                  <a:srgbClr val="123B4E"/>
                </a:solidFill>
                <a:latin typeface="Arial" panose="020B0604020202020204" pitchFamily="34" charset="0"/>
                <a:cs typeface="Arial" panose="020B0604020202020204" pitchFamily="34" charset="0"/>
              </a:rPr>
              <a:t>End-</a:t>
            </a:r>
            <a:r>
              <a:rPr lang="pl-PL" sz="1800" b="1" dirty="0" err="1">
                <a:solidFill>
                  <a:srgbClr val="123B4E"/>
                </a:solidFill>
                <a:latin typeface="Arial" panose="020B0604020202020204" pitchFamily="34" charset="0"/>
                <a:cs typeface="Arial" panose="020B0604020202020204" pitchFamily="34" charset="0"/>
              </a:rPr>
              <a:t>user</a:t>
            </a:r>
            <a:r>
              <a:rPr lang="pl-PL" sz="1800" b="1" dirty="0">
                <a:solidFill>
                  <a:srgbClr val="123B4E"/>
                </a:solidFill>
                <a:latin typeface="Arial" panose="020B0604020202020204" pitchFamily="34" charset="0"/>
                <a:cs typeface="Arial" panose="020B0604020202020204" pitchFamily="34" charset="0"/>
              </a:rPr>
              <a:t> services</a:t>
            </a:r>
          </a:p>
          <a:p>
            <a:pPr marL="604129" lvl="1" indent="-251448" defTabSz="457153" eaLnBrk="1" hangingPunct="1">
              <a:lnSpc>
                <a:spcPct val="150000"/>
              </a:lnSpc>
              <a:defRPr/>
            </a:pPr>
            <a:r>
              <a:rPr lang="pl-PL" sz="1500" dirty="0">
                <a:solidFill>
                  <a:srgbClr val="123B4E"/>
                </a:solidFill>
                <a:latin typeface="Arial" panose="020B0604020202020204" pitchFamily="34" charset="0"/>
              </a:rPr>
              <a:t>Technologies and </a:t>
            </a:r>
            <a:r>
              <a:rPr lang="pl-PL" sz="1500" dirty="0" err="1">
                <a:solidFill>
                  <a:srgbClr val="123B4E"/>
                </a:solidFill>
                <a:latin typeface="Arial" panose="020B0604020202020204" pitchFamily="34" charset="0"/>
              </a:rPr>
              <a:t>environments</a:t>
            </a:r>
            <a:r>
              <a:rPr lang="pl-PL" sz="1500" dirty="0">
                <a:solidFill>
                  <a:srgbClr val="123B4E"/>
                </a:solidFill>
                <a:latin typeface="Arial" panose="020B0604020202020204" pitchFamily="34" charset="0"/>
              </a:rPr>
              <a:t> </a:t>
            </a:r>
            <a:r>
              <a:rPr lang="pl-PL" sz="1500" dirty="0" err="1">
                <a:solidFill>
                  <a:srgbClr val="123B4E"/>
                </a:solidFill>
                <a:latin typeface="Arial" panose="020B0604020202020204" pitchFamily="34" charset="0"/>
              </a:rPr>
              <a:t>implementing</a:t>
            </a:r>
            <a:r>
              <a:rPr lang="pl-PL" sz="1500" dirty="0">
                <a:solidFill>
                  <a:srgbClr val="123B4E"/>
                </a:solidFill>
                <a:latin typeface="Arial" panose="020B0604020202020204" pitchFamily="34" charset="0"/>
              </a:rPr>
              <a:t> the Open Science </a:t>
            </a:r>
            <a:r>
              <a:rPr lang="pl-PL" sz="1500" dirty="0" err="1">
                <a:solidFill>
                  <a:srgbClr val="123B4E"/>
                </a:solidFill>
                <a:latin typeface="Arial" panose="020B0604020202020204" pitchFamily="34" charset="0"/>
              </a:rPr>
              <a:t>paradigm</a:t>
            </a:r>
            <a:endParaRPr lang="pl-PL" sz="1500" dirty="0">
              <a:solidFill>
                <a:srgbClr val="123B4E"/>
              </a:solidFill>
              <a:latin typeface="Arial" panose="020B0604020202020204" pitchFamily="34" charset="0"/>
            </a:endParaRPr>
          </a:p>
          <a:p>
            <a:pPr marL="604129" lvl="1" indent="-251448" defTabSz="457153" eaLnBrk="1" hangingPunct="1">
              <a:lnSpc>
                <a:spcPct val="150000"/>
              </a:lnSpc>
              <a:defRPr/>
            </a:pPr>
            <a:r>
              <a:rPr lang="pl-PL" sz="1500" dirty="0">
                <a:solidFill>
                  <a:srgbClr val="123B4E"/>
                </a:solidFill>
                <a:latin typeface="Arial" panose="020B0604020202020204" pitchFamily="34" charset="0"/>
              </a:rPr>
              <a:t>Computing environment for </a:t>
            </a:r>
            <a:r>
              <a:rPr lang="pl-PL" sz="1500" dirty="0" err="1">
                <a:solidFill>
                  <a:srgbClr val="123B4E"/>
                </a:solidFill>
                <a:latin typeface="Arial" panose="020B0604020202020204" pitchFamily="34" charset="0"/>
              </a:rPr>
              <a:t>interactive</a:t>
            </a:r>
            <a:r>
              <a:rPr lang="pl-PL" sz="1500" dirty="0">
                <a:solidFill>
                  <a:srgbClr val="123B4E"/>
                </a:solidFill>
                <a:latin typeface="Arial" panose="020B0604020202020204" pitchFamily="34" charset="0"/>
              </a:rPr>
              <a:t> </a:t>
            </a:r>
            <a:r>
              <a:rPr lang="pl-PL" sz="1500" dirty="0" err="1">
                <a:solidFill>
                  <a:srgbClr val="123B4E"/>
                </a:solidFill>
                <a:latin typeface="Arial" panose="020B0604020202020204" pitchFamily="34" charset="0"/>
              </a:rPr>
              <a:t>processing</a:t>
            </a:r>
            <a:r>
              <a:rPr lang="pl-PL" sz="1500" dirty="0">
                <a:solidFill>
                  <a:srgbClr val="123B4E"/>
                </a:solidFill>
                <a:latin typeface="Arial" panose="020B0604020202020204" pitchFamily="34" charset="0"/>
              </a:rPr>
              <a:t> of </a:t>
            </a:r>
            <a:r>
              <a:rPr lang="pl-PL" sz="1500" dirty="0" err="1">
                <a:solidFill>
                  <a:srgbClr val="123B4E"/>
                </a:solidFill>
                <a:latin typeface="Arial" panose="020B0604020202020204" pitchFamily="34" charset="0"/>
              </a:rPr>
              <a:t>scientific</a:t>
            </a:r>
            <a:r>
              <a:rPr lang="pl-PL" sz="1500" dirty="0">
                <a:solidFill>
                  <a:srgbClr val="123B4E"/>
                </a:solidFill>
                <a:latin typeface="Arial" panose="020B0604020202020204" pitchFamily="34" charset="0"/>
              </a:rPr>
              <a:t> data</a:t>
            </a:r>
          </a:p>
          <a:p>
            <a:pPr marL="604129" lvl="1" indent="-251448" defTabSz="457153" eaLnBrk="1" hangingPunct="1">
              <a:lnSpc>
                <a:spcPct val="150000"/>
              </a:lnSpc>
              <a:defRPr/>
            </a:pPr>
            <a:r>
              <a:rPr lang="en-US" sz="1500" dirty="0">
                <a:solidFill>
                  <a:srgbClr val="123B4E"/>
                </a:solidFill>
                <a:latin typeface="Arial" panose="020B0604020202020204" pitchFamily="34" charset="0"/>
              </a:rPr>
              <a:t>Platform </a:t>
            </a:r>
            <a:r>
              <a:rPr lang="pl-PL" sz="1500" dirty="0">
                <a:solidFill>
                  <a:srgbClr val="123B4E"/>
                </a:solidFill>
                <a:latin typeface="Arial" panose="020B0604020202020204" pitchFamily="34" charset="0"/>
              </a:rPr>
              <a:t>for development and </a:t>
            </a:r>
            <a:r>
              <a:rPr lang="pl-PL" sz="1500" dirty="0" err="1">
                <a:solidFill>
                  <a:srgbClr val="123B4E"/>
                </a:solidFill>
                <a:latin typeface="Arial" panose="020B0604020202020204" pitchFamily="34" charset="0"/>
              </a:rPr>
              <a:t>execution</a:t>
            </a:r>
            <a:r>
              <a:rPr lang="pl-PL" sz="1500" dirty="0">
                <a:solidFill>
                  <a:srgbClr val="123B4E"/>
                </a:solidFill>
                <a:latin typeface="Arial" panose="020B0604020202020204" pitchFamily="34" charset="0"/>
              </a:rPr>
              <a:t> of </a:t>
            </a:r>
            <a:r>
              <a:rPr lang="pl-PL" sz="1500" dirty="0" err="1">
                <a:solidFill>
                  <a:srgbClr val="123B4E"/>
                </a:solidFill>
                <a:latin typeface="Arial" panose="020B0604020202020204" pitchFamily="34" charset="0"/>
              </a:rPr>
              <a:t>large-scale</a:t>
            </a:r>
            <a:r>
              <a:rPr lang="pl-PL" sz="1500" dirty="0">
                <a:solidFill>
                  <a:srgbClr val="123B4E"/>
                </a:solidFill>
                <a:latin typeface="Arial" panose="020B0604020202020204" pitchFamily="34" charset="0"/>
              </a:rPr>
              <a:t> a</a:t>
            </a:r>
            <a:r>
              <a:rPr lang="en-US" sz="1500" dirty="0" err="1">
                <a:solidFill>
                  <a:srgbClr val="123B4E"/>
                </a:solidFill>
                <a:latin typeface="Arial" panose="020B0604020202020204" pitchFamily="34" charset="0"/>
              </a:rPr>
              <a:t>pplication</a:t>
            </a:r>
            <a:r>
              <a:rPr lang="pl-PL" sz="1500" dirty="0">
                <a:solidFill>
                  <a:srgbClr val="123B4E"/>
                </a:solidFill>
                <a:latin typeface="Arial" panose="020B0604020202020204" pitchFamily="34" charset="0"/>
              </a:rPr>
              <a:t>s</a:t>
            </a:r>
            <a:r>
              <a:rPr lang="en-US" sz="1500" dirty="0">
                <a:solidFill>
                  <a:srgbClr val="123B4E"/>
                </a:solidFill>
                <a:latin typeface="Arial" panose="020B0604020202020204" pitchFamily="34" charset="0"/>
              </a:rPr>
              <a:t> organized </a:t>
            </a:r>
            <a:r>
              <a:rPr lang="pl-PL" sz="1500" dirty="0">
                <a:solidFill>
                  <a:srgbClr val="123B4E"/>
                </a:solidFill>
                <a:latin typeface="Arial" panose="020B0604020202020204" pitchFamily="34" charset="0"/>
              </a:rPr>
              <a:t>in </a:t>
            </a:r>
            <a:r>
              <a:rPr lang="en-US" sz="1500" dirty="0">
                <a:solidFill>
                  <a:srgbClr val="123B4E"/>
                </a:solidFill>
                <a:latin typeface="Arial" panose="020B0604020202020204" pitchFamily="34" charset="0"/>
              </a:rPr>
              <a:t>a workflow</a:t>
            </a:r>
            <a:endParaRPr lang="pl-PL" sz="1500" dirty="0">
              <a:solidFill>
                <a:srgbClr val="123B4E"/>
              </a:solidFill>
              <a:latin typeface="Arial" panose="020B0604020202020204" pitchFamily="34" charset="0"/>
            </a:endParaRPr>
          </a:p>
          <a:p>
            <a:pPr marL="604129" lvl="1" indent="-251448" defTabSz="457153" eaLnBrk="1" hangingPunct="1">
              <a:lnSpc>
                <a:spcPct val="150000"/>
              </a:lnSpc>
              <a:defRPr/>
            </a:pPr>
            <a:r>
              <a:rPr lang="en-US" sz="1500" dirty="0">
                <a:solidFill>
                  <a:srgbClr val="123B4E"/>
                </a:solidFill>
                <a:latin typeface="Arial" panose="020B0604020202020204" pitchFamily="34" charset="0"/>
              </a:rPr>
              <a:t>Automatic selection of scientific literature</a:t>
            </a:r>
            <a:endParaRPr lang="pl-PL" sz="1500" dirty="0">
              <a:solidFill>
                <a:srgbClr val="123B4E"/>
              </a:solidFill>
              <a:latin typeface="Arial" panose="020B0604020202020204" pitchFamily="34" charset="0"/>
            </a:endParaRPr>
          </a:p>
          <a:p>
            <a:pPr marL="604129" lvl="1" indent="-251448" defTabSz="457153" eaLnBrk="1" hangingPunct="1">
              <a:lnSpc>
                <a:spcPct val="150000"/>
              </a:lnSpc>
              <a:defRPr/>
            </a:pPr>
            <a:r>
              <a:rPr lang="pl-PL" sz="1500" dirty="0">
                <a:solidFill>
                  <a:srgbClr val="123B4E"/>
                </a:solidFill>
                <a:latin typeface="Arial" panose="020B0604020202020204" pitchFamily="34" charset="0"/>
              </a:rPr>
              <a:t>Environment </a:t>
            </a:r>
            <a:r>
              <a:rPr lang="pl-PL" sz="1500" dirty="0" err="1">
                <a:solidFill>
                  <a:srgbClr val="123B4E"/>
                </a:solidFill>
                <a:latin typeface="Arial" panose="020B0604020202020204" pitchFamily="34" charset="0"/>
              </a:rPr>
              <a:t>supporting</a:t>
            </a:r>
            <a:r>
              <a:rPr lang="pl-PL" sz="1500" dirty="0">
                <a:solidFill>
                  <a:srgbClr val="123B4E"/>
                </a:solidFill>
                <a:latin typeface="Arial" panose="020B0604020202020204" pitchFamily="34" charset="0"/>
              </a:rPr>
              <a:t> data </a:t>
            </a:r>
            <a:r>
              <a:rPr lang="pl-PL" sz="1500" dirty="0" err="1">
                <a:solidFill>
                  <a:srgbClr val="123B4E"/>
                </a:solidFill>
                <a:latin typeface="Arial" panose="020B0604020202020204" pitchFamily="34" charset="0"/>
              </a:rPr>
              <a:t>farming</a:t>
            </a:r>
            <a:r>
              <a:rPr lang="pl-PL" sz="1500" dirty="0">
                <a:solidFill>
                  <a:srgbClr val="123B4E"/>
                </a:solidFill>
                <a:latin typeface="Arial" panose="020B0604020202020204" pitchFamily="34" charset="0"/>
              </a:rPr>
              <a:t> mass </a:t>
            </a:r>
            <a:r>
              <a:rPr lang="pl-PL" sz="1500" dirty="0" err="1">
                <a:solidFill>
                  <a:srgbClr val="123B4E"/>
                </a:solidFill>
                <a:latin typeface="Arial" panose="020B0604020202020204" pitchFamily="34" charset="0"/>
              </a:rPr>
              <a:t>computations</a:t>
            </a:r>
            <a:endParaRPr lang="pl-PL" sz="1500" dirty="0">
              <a:solidFill>
                <a:srgbClr val="123B4E"/>
              </a:solidFill>
              <a:latin typeface="Arial" panose="020B0604020202020204" pitchFamily="34" charset="0"/>
            </a:endParaRPr>
          </a:p>
          <a:p>
            <a:pPr marL="342865" indent="-342865" defTabSz="457153" eaLnBrk="1" hangingPunct="1">
              <a:lnSpc>
                <a:spcPct val="150000"/>
              </a:lnSpc>
              <a:defRPr/>
            </a:pPr>
            <a:endParaRPr lang="pl-PL" sz="2400" dirty="0">
              <a:solidFill>
                <a:srgbClr val="123B4E"/>
              </a:solidFill>
            </a:endParaRPr>
          </a:p>
          <a:p>
            <a:pPr marL="342865" indent="-342865" defTabSz="457153" eaLnBrk="1" hangingPunct="1">
              <a:lnSpc>
                <a:spcPct val="150000"/>
              </a:lnSpc>
              <a:defRPr/>
            </a:pPr>
            <a:endParaRPr lang="pl-PL" sz="2400" b="1" dirty="0">
              <a:solidFill>
                <a:srgbClr val="123B4E"/>
              </a:solidFill>
            </a:endParaRPr>
          </a:p>
          <a:p>
            <a:pPr marL="668269" lvl="1" indent="-285720" defTabSz="457153" eaLnBrk="1" hangingPunct="1">
              <a:lnSpc>
                <a:spcPct val="150000"/>
              </a:lnSpc>
              <a:defRPr/>
            </a:pPr>
            <a:endParaRPr lang="pl-PL" sz="2000" dirty="0">
              <a:solidFill>
                <a:srgbClr val="123B4E"/>
              </a:solidFill>
            </a:endParaRPr>
          </a:p>
        </p:txBody>
      </p:sp>
    </p:spTree>
    <p:extLst>
      <p:ext uri="{BB962C8B-B14F-4D97-AF65-F5344CB8AC3E}">
        <p14:creationId xmlns:p14="http://schemas.microsoft.com/office/powerpoint/2010/main" val="256298280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4294967295"/>
          </p:nvPr>
        </p:nvSpPr>
        <p:spPr>
          <a:xfrm>
            <a:off x="323850" y="3536950"/>
            <a:ext cx="8428038" cy="3117850"/>
          </a:xfrm>
        </p:spPr>
        <p:txBody>
          <a:bodyPr/>
          <a:lstStyle/>
          <a:p>
            <a:pPr>
              <a:lnSpc>
                <a:spcPct val="80000"/>
              </a:lnSpc>
              <a:spcAft>
                <a:spcPts val="600"/>
              </a:spcAft>
              <a:buFont typeface="Arial" pitchFamily="34" charset="0"/>
              <a:buChar char="•"/>
            </a:pPr>
            <a:r>
              <a:rPr lang="en-US" altLang="en-US" sz="1800" dirty="0" smtClean="0">
                <a:solidFill>
                  <a:schemeClr val="tx1"/>
                </a:solidFill>
                <a:latin typeface="Calibri" pitchFamily="34" charset="0"/>
              </a:rPr>
              <a:t>Install/configure </a:t>
            </a:r>
            <a:r>
              <a:rPr lang="pl-PL" altLang="en-US" sz="1800" dirty="0" err="1" smtClean="0">
                <a:solidFill>
                  <a:schemeClr val="tx1"/>
                </a:solidFill>
                <a:latin typeface="Calibri" pitchFamily="34" charset="0"/>
              </a:rPr>
              <a:t>each</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application</a:t>
            </a:r>
            <a:r>
              <a:rPr lang="pl-PL" altLang="en-US" sz="1800" dirty="0" smtClean="0">
                <a:solidFill>
                  <a:schemeClr val="tx1"/>
                </a:solidFill>
                <a:latin typeface="Calibri" pitchFamily="34" charset="0"/>
              </a:rPr>
              <a:t> s</a:t>
            </a:r>
            <a:r>
              <a:rPr lang="en-US" altLang="en-US" sz="1800" dirty="0" err="1" smtClean="0">
                <a:solidFill>
                  <a:schemeClr val="tx1"/>
                </a:solidFill>
                <a:latin typeface="Calibri" pitchFamily="34" charset="0"/>
              </a:rPr>
              <a:t>ervice</a:t>
            </a:r>
            <a:r>
              <a:rPr lang="en-US" altLang="en-US" sz="1800" dirty="0" smtClean="0">
                <a:solidFill>
                  <a:schemeClr val="tx1"/>
                </a:solidFill>
                <a:latin typeface="Calibri" pitchFamily="34" charset="0"/>
              </a:rPr>
              <a:t> </a:t>
            </a:r>
            <a:r>
              <a:rPr lang="pl-PL" altLang="en-US" sz="1800" dirty="0" smtClean="0">
                <a:solidFill>
                  <a:schemeClr val="tx1"/>
                </a:solidFill>
                <a:latin typeface="Calibri" pitchFamily="34" charset="0"/>
              </a:rPr>
              <a:t>(</a:t>
            </a:r>
            <a:r>
              <a:rPr lang="pl-PL" altLang="en-US" sz="1800" dirty="0" err="1" smtClean="0">
                <a:solidFill>
                  <a:schemeClr val="tx1"/>
                </a:solidFill>
                <a:latin typeface="Calibri" pitchFamily="34" charset="0"/>
              </a:rPr>
              <a:t>which</a:t>
            </a:r>
            <a:r>
              <a:rPr lang="pl-PL" altLang="en-US" sz="1800" dirty="0" smtClean="0">
                <a:solidFill>
                  <a:schemeClr val="tx1"/>
                </a:solidFill>
                <a:latin typeface="Calibri" pitchFamily="34" charset="0"/>
              </a:rPr>
              <a:t> we </a:t>
            </a:r>
            <a:r>
              <a:rPr lang="pl-PL" altLang="en-US" sz="1800" dirty="0" err="1" smtClean="0">
                <a:solidFill>
                  <a:schemeClr val="tx1"/>
                </a:solidFill>
                <a:latin typeface="Calibri" pitchFamily="34" charset="0"/>
              </a:rPr>
              <a:t>call</a:t>
            </a:r>
            <a:r>
              <a:rPr lang="pl-PL" altLang="en-US" sz="1800" dirty="0" smtClean="0">
                <a:solidFill>
                  <a:schemeClr val="tx1"/>
                </a:solidFill>
                <a:latin typeface="Calibri" pitchFamily="34" charset="0"/>
              </a:rPr>
              <a:t> a </a:t>
            </a:r>
            <a:r>
              <a:rPr lang="pl-PL" altLang="en-US" sz="1800" b="1" dirty="0" err="1" smtClean="0">
                <a:solidFill>
                  <a:schemeClr val="tx1"/>
                </a:solidFill>
                <a:latin typeface="Calibri" pitchFamily="34" charset="0"/>
              </a:rPr>
              <a:t>Cloud</a:t>
            </a:r>
            <a:r>
              <a:rPr lang="pl-PL" altLang="en-US" sz="1800" b="1" dirty="0" smtClean="0">
                <a:solidFill>
                  <a:schemeClr val="tx1"/>
                </a:solidFill>
                <a:latin typeface="Calibri" pitchFamily="34" charset="0"/>
              </a:rPr>
              <a:t> Service </a:t>
            </a:r>
            <a:r>
              <a:rPr lang="pl-PL" altLang="en-US" sz="1800" dirty="0" err="1" smtClean="0">
                <a:solidFill>
                  <a:schemeClr val="tx1"/>
                </a:solidFill>
                <a:latin typeface="Calibri" pitchFamily="34" charset="0"/>
              </a:rPr>
              <a:t>or</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an</a:t>
            </a:r>
            <a:r>
              <a:rPr lang="pl-PL" altLang="en-US" sz="1800" dirty="0" smtClean="0">
                <a:solidFill>
                  <a:schemeClr val="tx1"/>
                </a:solidFill>
                <a:latin typeface="Calibri" pitchFamily="34" charset="0"/>
              </a:rPr>
              <a:t> </a:t>
            </a:r>
            <a:r>
              <a:rPr lang="pl-PL" altLang="en-US" sz="1800" b="1" dirty="0" err="1" smtClean="0">
                <a:solidFill>
                  <a:schemeClr val="tx1"/>
                </a:solidFill>
                <a:latin typeface="Calibri" pitchFamily="34" charset="0"/>
              </a:rPr>
              <a:t>Atomic</a:t>
            </a:r>
            <a:r>
              <a:rPr lang="pl-PL" altLang="en-US" sz="1800" b="1" dirty="0" smtClean="0">
                <a:solidFill>
                  <a:schemeClr val="tx1"/>
                </a:solidFill>
                <a:latin typeface="Calibri" pitchFamily="34" charset="0"/>
              </a:rPr>
              <a:t> Service</a:t>
            </a:r>
            <a:r>
              <a:rPr lang="pl-PL" altLang="en-US" sz="1800" dirty="0" smtClean="0">
                <a:solidFill>
                  <a:schemeClr val="tx1"/>
                </a:solidFill>
                <a:latin typeface="Calibri" pitchFamily="34" charset="0"/>
              </a:rPr>
              <a:t>) </a:t>
            </a:r>
            <a:r>
              <a:rPr lang="en-US" altLang="en-US" sz="1800" dirty="0" smtClean="0">
                <a:solidFill>
                  <a:schemeClr val="tx1"/>
                </a:solidFill>
                <a:latin typeface="Calibri" pitchFamily="34" charset="0"/>
              </a:rPr>
              <a:t>once </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then</a:t>
            </a:r>
            <a:r>
              <a:rPr lang="pl-PL" altLang="en-US" sz="1800" dirty="0" smtClean="0">
                <a:solidFill>
                  <a:schemeClr val="tx1"/>
                </a:solidFill>
                <a:latin typeface="Calibri" pitchFamily="34" charset="0"/>
              </a:rPr>
              <a:t> </a:t>
            </a:r>
            <a:r>
              <a:rPr lang="en-US" altLang="en-US" sz="1800" dirty="0" smtClean="0">
                <a:solidFill>
                  <a:schemeClr val="tx1"/>
                </a:solidFill>
                <a:latin typeface="Calibri" pitchFamily="34" charset="0"/>
              </a:rPr>
              <a:t>use </a:t>
            </a:r>
            <a:r>
              <a:rPr lang="pl-PL" altLang="en-US" sz="1800" dirty="0" err="1" smtClean="0">
                <a:solidFill>
                  <a:schemeClr val="tx1"/>
                </a:solidFill>
                <a:latin typeface="Calibri" pitchFamily="34" charset="0"/>
              </a:rPr>
              <a:t>them</a:t>
            </a:r>
            <a:r>
              <a:rPr lang="pl-PL" altLang="en-US" sz="1800" dirty="0" smtClean="0">
                <a:solidFill>
                  <a:schemeClr val="tx1"/>
                </a:solidFill>
                <a:latin typeface="Calibri" pitchFamily="34" charset="0"/>
              </a:rPr>
              <a:t> </a:t>
            </a:r>
            <a:r>
              <a:rPr lang="en-US" altLang="en-US" sz="1800" dirty="0" smtClean="0">
                <a:solidFill>
                  <a:schemeClr val="tx1"/>
                </a:solidFill>
                <a:latin typeface="Calibri" pitchFamily="34" charset="0"/>
              </a:rPr>
              <a:t>multiple times in different workflows</a:t>
            </a:r>
            <a:r>
              <a:rPr lang="pl-PL" altLang="en-US" sz="1800" dirty="0" smtClean="0">
                <a:solidFill>
                  <a:schemeClr val="tx1"/>
                </a:solidFill>
                <a:latin typeface="Calibri" pitchFamily="34" charset="0"/>
              </a:rPr>
              <a:t>;</a:t>
            </a:r>
          </a:p>
          <a:p>
            <a:pPr>
              <a:lnSpc>
                <a:spcPct val="80000"/>
              </a:lnSpc>
              <a:spcAft>
                <a:spcPts val="600"/>
              </a:spcAft>
              <a:buFont typeface="Arial" pitchFamily="34" charset="0"/>
              <a:buChar char="•"/>
            </a:pPr>
            <a:r>
              <a:rPr lang="pl-PL" altLang="en-US" sz="1800" dirty="0" smtClean="0">
                <a:solidFill>
                  <a:schemeClr val="tx1"/>
                </a:solidFill>
                <a:latin typeface="Calibri" pitchFamily="34" charset="0"/>
              </a:rPr>
              <a:t>Direct </a:t>
            </a:r>
            <a:r>
              <a:rPr lang="pl-PL" altLang="en-US" sz="1800" dirty="0" err="1" smtClean="0">
                <a:solidFill>
                  <a:schemeClr val="tx1"/>
                </a:solidFill>
                <a:latin typeface="Calibri" pitchFamily="34" charset="0"/>
              </a:rPr>
              <a:t>access</a:t>
            </a:r>
            <a:r>
              <a:rPr lang="pl-PL" altLang="en-US" sz="1800" dirty="0" smtClean="0">
                <a:solidFill>
                  <a:schemeClr val="tx1"/>
                </a:solidFill>
                <a:latin typeface="Calibri" pitchFamily="34" charset="0"/>
              </a:rPr>
              <a:t> to </a:t>
            </a:r>
            <a:r>
              <a:rPr lang="pl-PL" altLang="en-US" sz="1800" dirty="0" err="1" smtClean="0">
                <a:solidFill>
                  <a:schemeClr val="tx1"/>
                </a:solidFill>
                <a:latin typeface="Calibri" pitchFamily="34" charset="0"/>
              </a:rPr>
              <a:t>raw</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virtual</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machines</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is</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provided</a:t>
            </a:r>
            <a:r>
              <a:rPr lang="pl-PL" altLang="en-US" sz="1800" dirty="0" smtClean="0">
                <a:solidFill>
                  <a:schemeClr val="tx1"/>
                </a:solidFill>
                <a:latin typeface="Calibri" pitchFamily="34" charset="0"/>
              </a:rPr>
              <a:t> for </a:t>
            </a:r>
            <a:r>
              <a:rPr lang="pl-PL" altLang="en-US" sz="1800" dirty="0" err="1" smtClean="0">
                <a:solidFill>
                  <a:schemeClr val="tx1"/>
                </a:solidFill>
                <a:latin typeface="Calibri" pitchFamily="34" charset="0"/>
              </a:rPr>
              <a:t>developers</a:t>
            </a:r>
            <a:r>
              <a:rPr lang="pl-PL" altLang="en-US" sz="1800" dirty="0" smtClean="0">
                <a:solidFill>
                  <a:schemeClr val="tx1"/>
                </a:solidFill>
                <a:latin typeface="Calibri" pitchFamily="34" charset="0"/>
              </a:rPr>
              <a:t>, with m</a:t>
            </a:r>
            <a:r>
              <a:rPr lang="en-US" altLang="en-US" sz="1800" dirty="0" err="1" smtClean="0">
                <a:solidFill>
                  <a:schemeClr val="tx1"/>
                </a:solidFill>
                <a:latin typeface="Calibri" pitchFamily="34" charset="0"/>
              </a:rPr>
              <a:t>ultitudes</a:t>
            </a:r>
            <a:r>
              <a:rPr lang="en-US" altLang="en-US" sz="1800" dirty="0" smtClean="0">
                <a:solidFill>
                  <a:schemeClr val="tx1"/>
                </a:solidFill>
                <a:latin typeface="Calibri" pitchFamily="34" charset="0"/>
              </a:rPr>
              <a:t> of operating systems to choose from</a:t>
            </a:r>
            <a:r>
              <a:rPr lang="pl-PL" altLang="en-US" sz="1800" dirty="0" smtClean="0">
                <a:solidFill>
                  <a:schemeClr val="tx1"/>
                </a:solidFill>
                <a:latin typeface="Calibri" pitchFamily="34" charset="0"/>
              </a:rPr>
              <a:t> (IaaS </a:t>
            </a:r>
            <a:r>
              <a:rPr lang="pl-PL" altLang="en-US" sz="1800" dirty="0" err="1" smtClean="0">
                <a:solidFill>
                  <a:schemeClr val="tx1"/>
                </a:solidFill>
                <a:latin typeface="Calibri" pitchFamily="34" charset="0"/>
              </a:rPr>
              <a:t>solution</a:t>
            </a:r>
            <a:r>
              <a:rPr lang="pl-PL" altLang="en-US" sz="1800" dirty="0" smtClean="0">
                <a:solidFill>
                  <a:schemeClr val="tx1"/>
                </a:solidFill>
                <a:latin typeface="Calibri" pitchFamily="34" charset="0"/>
              </a:rPr>
              <a:t>);</a:t>
            </a:r>
          </a:p>
          <a:p>
            <a:pPr>
              <a:lnSpc>
                <a:spcPct val="80000"/>
              </a:lnSpc>
              <a:spcAft>
                <a:spcPts val="600"/>
              </a:spcAft>
              <a:buFont typeface="Arial" pitchFamily="34" charset="0"/>
              <a:buChar char="•"/>
            </a:pPr>
            <a:r>
              <a:rPr lang="en-US" altLang="en-US" sz="1800" dirty="0" smtClean="0">
                <a:solidFill>
                  <a:schemeClr val="tx1"/>
                </a:solidFill>
                <a:latin typeface="Calibri" pitchFamily="34" charset="0"/>
              </a:rPr>
              <a:t>Install whatever you want (root access to </a:t>
            </a:r>
            <a:r>
              <a:rPr lang="pl-PL" altLang="en-US" sz="1800" dirty="0" err="1" smtClean="0">
                <a:solidFill>
                  <a:schemeClr val="tx1"/>
                </a:solidFill>
                <a:latin typeface="Calibri" pitchFamily="34" charset="0"/>
              </a:rPr>
              <a:t>cloud</a:t>
            </a:r>
            <a:r>
              <a:rPr lang="pl-PL" altLang="en-US" sz="1800" dirty="0" smtClean="0">
                <a:solidFill>
                  <a:schemeClr val="tx1"/>
                </a:solidFill>
                <a:latin typeface="Calibri" pitchFamily="34" charset="0"/>
              </a:rPr>
              <a:t> Virtual M</a:t>
            </a:r>
            <a:r>
              <a:rPr lang="en-US" altLang="en-US" sz="1800" dirty="0" err="1" smtClean="0">
                <a:solidFill>
                  <a:schemeClr val="tx1"/>
                </a:solidFill>
                <a:latin typeface="Calibri" pitchFamily="34" charset="0"/>
              </a:rPr>
              <a:t>achine</a:t>
            </a:r>
            <a:r>
              <a:rPr lang="pl-PL" altLang="en-US" sz="1800" dirty="0" smtClean="0">
                <a:solidFill>
                  <a:schemeClr val="tx1"/>
                </a:solidFill>
                <a:latin typeface="Calibri" pitchFamily="34" charset="0"/>
              </a:rPr>
              <a:t>s</a:t>
            </a:r>
            <a:r>
              <a:rPr lang="en-US" altLang="en-US" sz="1800" dirty="0" smtClean="0">
                <a:solidFill>
                  <a:schemeClr val="tx1"/>
                </a:solidFill>
                <a:latin typeface="Calibri" pitchFamily="34" charset="0"/>
              </a:rPr>
              <a:t>)</a:t>
            </a:r>
            <a:r>
              <a:rPr lang="pl-PL" altLang="en-US" sz="1800" dirty="0" smtClean="0">
                <a:solidFill>
                  <a:schemeClr val="tx1"/>
                </a:solidFill>
                <a:latin typeface="Calibri" pitchFamily="34" charset="0"/>
              </a:rPr>
              <a:t>;</a:t>
            </a:r>
          </a:p>
          <a:p>
            <a:pPr>
              <a:lnSpc>
                <a:spcPct val="80000"/>
              </a:lnSpc>
              <a:spcAft>
                <a:spcPts val="600"/>
              </a:spcAft>
              <a:buFont typeface="Arial" pitchFamily="34" charset="0"/>
              <a:buChar char="•"/>
            </a:pPr>
            <a:r>
              <a:rPr lang="pl-PL" altLang="en-US" sz="1800" dirty="0" smtClean="0">
                <a:solidFill>
                  <a:schemeClr val="tx1"/>
                </a:solidFill>
                <a:latin typeface="Calibri" pitchFamily="34" charset="0"/>
              </a:rPr>
              <a:t>The </a:t>
            </a:r>
            <a:r>
              <a:rPr lang="pl-PL" altLang="en-US" sz="1800" dirty="0" err="1" smtClean="0">
                <a:solidFill>
                  <a:schemeClr val="tx1"/>
                </a:solidFill>
                <a:latin typeface="Calibri" pitchFamily="34" charset="0"/>
              </a:rPr>
              <a:t>cloud</a:t>
            </a:r>
            <a:r>
              <a:rPr lang="pl-PL" altLang="en-US" sz="1800" dirty="0" smtClean="0">
                <a:solidFill>
                  <a:schemeClr val="tx1"/>
                </a:solidFill>
                <a:latin typeface="Calibri" pitchFamily="34" charset="0"/>
              </a:rPr>
              <a:t> platform </a:t>
            </a:r>
            <a:r>
              <a:rPr lang="pl-PL" altLang="en-US" sz="1800" dirty="0" err="1" smtClean="0">
                <a:solidFill>
                  <a:schemeClr val="tx1"/>
                </a:solidFill>
                <a:latin typeface="Calibri" pitchFamily="34" charset="0"/>
              </a:rPr>
              <a:t>takes</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over</a:t>
            </a:r>
            <a:r>
              <a:rPr lang="pl-PL" altLang="en-US" sz="1800" dirty="0" smtClean="0">
                <a:solidFill>
                  <a:schemeClr val="tx1"/>
                </a:solidFill>
                <a:latin typeface="Calibri" pitchFamily="34" charset="0"/>
              </a:rPr>
              <a:t> management and </a:t>
            </a:r>
            <a:r>
              <a:rPr lang="pl-PL" altLang="en-US" sz="1800" dirty="0" err="1" smtClean="0">
                <a:solidFill>
                  <a:schemeClr val="tx1"/>
                </a:solidFill>
                <a:latin typeface="Calibri" pitchFamily="34" charset="0"/>
              </a:rPr>
              <a:t>instantiation</a:t>
            </a:r>
            <a:r>
              <a:rPr lang="pl-PL" altLang="en-US" sz="1800" dirty="0" smtClean="0">
                <a:solidFill>
                  <a:schemeClr val="tx1"/>
                </a:solidFill>
                <a:latin typeface="Calibri" pitchFamily="34" charset="0"/>
              </a:rPr>
              <a:t> of </a:t>
            </a:r>
            <a:r>
              <a:rPr lang="pl-PL" altLang="en-US" sz="1800" dirty="0" err="1" smtClean="0">
                <a:solidFill>
                  <a:schemeClr val="tx1"/>
                </a:solidFill>
                <a:latin typeface="Calibri" pitchFamily="34" charset="0"/>
              </a:rPr>
              <a:t>Cloud</a:t>
            </a:r>
            <a:r>
              <a:rPr lang="pl-PL" altLang="en-US" sz="1800" dirty="0" smtClean="0">
                <a:solidFill>
                  <a:schemeClr val="tx1"/>
                </a:solidFill>
                <a:latin typeface="Calibri" pitchFamily="34" charset="0"/>
              </a:rPr>
              <a:t> Services;</a:t>
            </a:r>
            <a:endParaRPr lang="en-US" altLang="en-US" sz="1800" dirty="0" smtClean="0">
              <a:solidFill>
                <a:schemeClr val="tx1"/>
              </a:solidFill>
              <a:latin typeface="Calibri" pitchFamily="34" charset="0"/>
            </a:endParaRPr>
          </a:p>
          <a:p>
            <a:pPr>
              <a:lnSpc>
                <a:spcPct val="80000"/>
              </a:lnSpc>
              <a:spcAft>
                <a:spcPts val="600"/>
              </a:spcAft>
              <a:buFont typeface="Arial" pitchFamily="34" charset="0"/>
              <a:buChar char="•"/>
            </a:pPr>
            <a:r>
              <a:rPr lang="en-US" altLang="en-US" sz="1800" dirty="0" smtClean="0">
                <a:solidFill>
                  <a:schemeClr val="tx1"/>
                </a:solidFill>
                <a:latin typeface="Calibri" pitchFamily="34" charset="0"/>
              </a:rPr>
              <a:t>Many instances of </a:t>
            </a:r>
            <a:r>
              <a:rPr lang="pl-PL" altLang="en-US" sz="1800" dirty="0" err="1" smtClean="0">
                <a:solidFill>
                  <a:schemeClr val="tx1"/>
                </a:solidFill>
                <a:latin typeface="Calibri" pitchFamily="34" charset="0"/>
              </a:rPr>
              <a:t>Cloud</a:t>
            </a:r>
            <a:r>
              <a:rPr lang="pl-PL" altLang="en-US" sz="1800" dirty="0" smtClean="0">
                <a:solidFill>
                  <a:schemeClr val="tx1"/>
                </a:solidFill>
                <a:latin typeface="Calibri" pitchFamily="34" charset="0"/>
              </a:rPr>
              <a:t> </a:t>
            </a:r>
            <a:r>
              <a:rPr lang="en-US" altLang="en-US" sz="1800" dirty="0" smtClean="0">
                <a:solidFill>
                  <a:schemeClr val="tx1"/>
                </a:solidFill>
                <a:latin typeface="Calibri" pitchFamily="34" charset="0"/>
              </a:rPr>
              <a:t>Services can be </a:t>
            </a:r>
            <a:r>
              <a:rPr lang="pl-PL" altLang="en-US" sz="1800" dirty="0" err="1" smtClean="0">
                <a:solidFill>
                  <a:schemeClr val="tx1"/>
                </a:solidFill>
                <a:latin typeface="Calibri" pitchFamily="34" charset="0"/>
              </a:rPr>
              <a:t>spawned</a:t>
            </a:r>
            <a:r>
              <a:rPr lang="pl-PL" altLang="en-US" sz="1800" dirty="0" smtClean="0">
                <a:solidFill>
                  <a:schemeClr val="tx1"/>
                </a:solidFill>
                <a:latin typeface="Calibri" pitchFamily="34" charset="0"/>
              </a:rPr>
              <a:t> </a:t>
            </a:r>
            <a:r>
              <a:rPr lang="pl-PL" altLang="en-US" sz="1800" dirty="0" err="1" smtClean="0">
                <a:solidFill>
                  <a:schemeClr val="tx1"/>
                </a:solidFill>
                <a:latin typeface="Calibri" pitchFamily="34" charset="0"/>
              </a:rPr>
              <a:t>simultaneously</a:t>
            </a:r>
            <a:endParaRPr lang="en-US" altLang="en-US" sz="1800" dirty="0" smtClean="0">
              <a:solidFill>
                <a:schemeClr val="tx1"/>
              </a:solidFill>
              <a:latin typeface="Calibri" pitchFamily="34" charset="0"/>
            </a:endParaRPr>
          </a:p>
        </p:txBody>
      </p:sp>
      <p:sp>
        <p:nvSpPr>
          <p:cNvPr id="6147" name="Title 1"/>
          <p:cNvSpPr>
            <a:spLocks noGrp="1"/>
          </p:cNvSpPr>
          <p:nvPr>
            <p:ph type="title" idx="4294967295"/>
          </p:nvPr>
        </p:nvSpPr>
        <p:spPr>
          <a:xfrm>
            <a:off x="1223963" y="14288"/>
            <a:ext cx="5938837" cy="1036637"/>
          </a:xfrm>
        </p:spPr>
        <p:txBody>
          <a:bodyPr/>
          <a:lstStyle/>
          <a:p>
            <a:r>
              <a:rPr lang="pl-PL" altLang="en-US" sz="2800" smtClean="0">
                <a:solidFill>
                  <a:schemeClr val="bg1"/>
                </a:solidFill>
              </a:rPr>
              <a:t>Purpose </a:t>
            </a:r>
            <a:r>
              <a:rPr lang="en-US" altLang="en-US" sz="2800" smtClean="0">
                <a:solidFill>
                  <a:schemeClr val="bg1"/>
                </a:solidFill>
              </a:rPr>
              <a:t>of </a:t>
            </a:r>
            <a:r>
              <a:rPr lang="pl-PL" altLang="en-US" sz="2800" smtClean="0">
                <a:solidFill>
                  <a:schemeClr val="bg1"/>
                </a:solidFill>
              </a:rPr>
              <a:t>the </a:t>
            </a:r>
            <a:r>
              <a:rPr lang="en-US" altLang="en-US" sz="2800" smtClean="0">
                <a:solidFill>
                  <a:schemeClr val="bg1"/>
                </a:solidFill>
              </a:rPr>
              <a:t>cloud platform</a:t>
            </a:r>
          </a:p>
        </p:txBody>
      </p:sp>
      <p:pic>
        <p:nvPicPr>
          <p:cNvPr id="6148" name="Obraz 86" descr="admin.png"/>
          <p:cNvPicPr>
            <a:picLocks noChangeAspect="1"/>
          </p:cNvPicPr>
          <p:nvPr/>
        </p:nvPicPr>
        <p:blipFill>
          <a:blip r:embed="rId2"/>
          <a:srcRect/>
          <a:stretch>
            <a:fillRect/>
          </a:stretch>
        </p:blipFill>
        <p:spPr bwMode="auto">
          <a:xfrm>
            <a:off x="725488" y="1522413"/>
            <a:ext cx="498475" cy="636587"/>
          </a:xfrm>
          <a:prstGeom prst="rect">
            <a:avLst/>
          </a:prstGeom>
          <a:noFill/>
          <a:ln w="9525">
            <a:noFill/>
            <a:miter lim="800000"/>
            <a:headEnd/>
            <a:tailEnd/>
          </a:ln>
        </p:spPr>
      </p:pic>
      <p:sp>
        <p:nvSpPr>
          <p:cNvPr id="6" name="Chmurka 5"/>
          <p:cNvSpPr/>
          <p:nvPr/>
        </p:nvSpPr>
        <p:spPr>
          <a:xfrm>
            <a:off x="3600450" y="1196975"/>
            <a:ext cx="2155825" cy="202406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eaLnBrk="1" hangingPunct="1">
              <a:buClr>
                <a:srgbClr val="000000"/>
              </a:buClr>
              <a:buSzPct val="100000"/>
              <a:buFont typeface="Times New Roman" panose="02020603050405020304" pitchFamily="18" charset="0"/>
              <a:buNone/>
              <a:defRPr/>
            </a:pPr>
            <a:endParaRPr lang="en-US">
              <a:solidFill>
                <a:prstClr val="white"/>
              </a:solidFill>
            </a:endParaRPr>
          </a:p>
        </p:txBody>
      </p:sp>
      <p:pic>
        <p:nvPicPr>
          <p:cNvPr id="6150" name="Obraz 6" descr="1345535114_Desktop.png"/>
          <p:cNvPicPr>
            <a:picLocks noChangeAspect="1"/>
          </p:cNvPicPr>
          <p:nvPr/>
        </p:nvPicPr>
        <p:blipFill>
          <a:blip r:embed="rId3">
            <a:lum bright="14000"/>
          </a:blip>
          <a:srcRect/>
          <a:stretch>
            <a:fillRect/>
          </a:stretch>
        </p:blipFill>
        <p:spPr bwMode="auto">
          <a:xfrm>
            <a:off x="1447800" y="1457325"/>
            <a:ext cx="717550" cy="719138"/>
          </a:xfrm>
          <a:prstGeom prst="rect">
            <a:avLst/>
          </a:prstGeom>
          <a:noFill/>
          <a:ln w="9525">
            <a:noFill/>
            <a:miter lim="800000"/>
            <a:headEnd/>
            <a:tailEnd/>
          </a:ln>
        </p:spPr>
      </p:pic>
      <p:sp>
        <p:nvSpPr>
          <p:cNvPr id="8" name="Strzałka w prawo 7"/>
          <p:cNvSpPr/>
          <p:nvPr/>
        </p:nvSpPr>
        <p:spPr>
          <a:xfrm>
            <a:off x="2293938" y="1784350"/>
            <a:ext cx="1828800" cy="19526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eaLnBrk="1" hangingPunct="1">
              <a:buClr>
                <a:srgbClr val="000000"/>
              </a:buClr>
              <a:buSzPct val="100000"/>
              <a:buFont typeface="Times New Roman" panose="02020603050405020304" pitchFamily="18" charset="0"/>
              <a:buNone/>
              <a:defRPr/>
            </a:pPr>
            <a:endParaRPr lang="en-US">
              <a:solidFill>
                <a:prstClr val="white"/>
              </a:solidFill>
            </a:endParaRPr>
          </a:p>
        </p:txBody>
      </p:sp>
      <p:sp>
        <p:nvSpPr>
          <p:cNvPr id="6152" name="pole tekstowe 8"/>
          <p:cNvSpPr txBox="1">
            <a:spLocks noChangeArrowheads="1"/>
          </p:cNvSpPr>
          <p:nvPr/>
        </p:nvSpPr>
        <p:spPr bwMode="auto">
          <a:xfrm>
            <a:off x="579438" y="2120900"/>
            <a:ext cx="758825" cy="254000"/>
          </a:xfrm>
          <a:prstGeom prst="rect">
            <a:avLst/>
          </a:prstGeom>
          <a:noFill/>
          <a:ln w="9525">
            <a:noFill/>
            <a:miter lim="800000"/>
            <a:headEnd/>
            <a:tailEnd/>
          </a:ln>
        </p:spPr>
        <p:txBody>
          <a:bodyPr wrap="none" lIns="82945" tIns="41473" rIns="82945" bIns="41473">
            <a:spAutoFit/>
          </a:bodyPr>
          <a:lstStyle/>
          <a:p>
            <a:pPr eaLnBrk="1" hangingPunct="1">
              <a:buClr>
                <a:srgbClr val="000000"/>
              </a:buClr>
              <a:buSzPct val="100000"/>
              <a:buFont typeface="Times New Roman" pitchFamily="18" charset="0"/>
              <a:buNone/>
            </a:pPr>
            <a:r>
              <a:rPr lang="pl-PL" altLang="en-US" sz="1100">
                <a:solidFill>
                  <a:srgbClr val="000000"/>
                </a:solidFill>
              </a:rPr>
              <a:t>Developer</a:t>
            </a:r>
            <a:endParaRPr lang="en-US" altLang="en-US" sz="1100">
              <a:solidFill>
                <a:srgbClr val="000000"/>
              </a:solidFill>
            </a:endParaRPr>
          </a:p>
        </p:txBody>
      </p:sp>
      <p:sp>
        <p:nvSpPr>
          <p:cNvPr id="6153" name="pole tekstowe 9"/>
          <p:cNvSpPr txBox="1">
            <a:spLocks noChangeArrowheads="1"/>
          </p:cNvSpPr>
          <p:nvPr/>
        </p:nvSpPr>
        <p:spPr bwMode="auto">
          <a:xfrm>
            <a:off x="1382713" y="2111375"/>
            <a:ext cx="844550" cy="250825"/>
          </a:xfrm>
          <a:prstGeom prst="rect">
            <a:avLst/>
          </a:prstGeom>
          <a:noFill/>
          <a:ln w="9525">
            <a:noFill/>
            <a:miter lim="800000"/>
            <a:headEnd/>
            <a:tailEnd/>
          </a:ln>
        </p:spPr>
        <p:txBody>
          <a:bodyPr wrap="none" lIns="82945" tIns="41473" rIns="82945" bIns="41473">
            <a:spAutoFit/>
          </a:bodyPr>
          <a:lstStyle/>
          <a:p>
            <a:pPr eaLnBrk="1" hangingPunct="1">
              <a:buClr>
                <a:srgbClr val="000000"/>
              </a:buClr>
              <a:buSzPct val="100000"/>
              <a:buFont typeface="Times New Roman" pitchFamily="18" charset="0"/>
              <a:buNone/>
            </a:pPr>
            <a:r>
              <a:rPr lang="pl-PL" altLang="en-US" sz="1100">
                <a:solidFill>
                  <a:srgbClr val="000000"/>
                </a:solidFill>
              </a:rPr>
              <a:t>Application</a:t>
            </a:r>
            <a:endParaRPr lang="en-US" altLang="en-US" sz="1100">
              <a:solidFill>
                <a:srgbClr val="000000"/>
              </a:solidFill>
            </a:endParaRPr>
          </a:p>
        </p:txBody>
      </p:sp>
      <p:pic>
        <p:nvPicPr>
          <p:cNvPr id="6154" name="Obraz 10" descr="1345535114_Desktop.png"/>
          <p:cNvPicPr>
            <a:picLocks noChangeAspect="1"/>
          </p:cNvPicPr>
          <p:nvPr/>
        </p:nvPicPr>
        <p:blipFill>
          <a:blip r:embed="rId3"/>
          <a:srcRect/>
          <a:stretch>
            <a:fillRect/>
          </a:stretch>
        </p:blipFill>
        <p:spPr bwMode="auto">
          <a:xfrm>
            <a:off x="4254500" y="1457325"/>
            <a:ext cx="717550" cy="719138"/>
          </a:xfrm>
          <a:prstGeom prst="rect">
            <a:avLst/>
          </a:prstGeom>
          <a:noFill/>
          <a:ln w="9525">
            <a:noFill/>
            <a:miter lim="800000"/>
            <a:headEnd/>
            <a:tailEnd/>
          </a:ln>
        </p:spPr>
      </p:pic>
      <p:sp>
        <p:nvSpPr>
          <p:cNvPr id="6155" name="pole tekstowe 11"/>
          <p:cNvSpPr txBox="1">
            <a:spLocks noChangeArrowheads="1"/>
          </p:cNvSpPr>
          <p:nvPr/>
        </p:nvSpPr>
        <p:spPr bwMode="auto">
          <a:xfrm>
            <a:off x="2266950" y="1392238"/>
            <a:ext cx="1504950" cy="422275"/>
          </a:xfrm>
          <a:prstGeom prst="rect">
            <a:avLst/>
          </a:prstGeom>
          <a:noFill/>
          <a:ln w="9525">
            <a:noFill/>
            <a:miter lim="800000"/>
            <a:headEnd/>
            <a:tailEnd/>
          </a:ln>
        </p:spPr>
        <p:txBody>
          <a:bodyPr wrap="none" lIns="82945" tIns="41473" rIns="82945" bIns="41473">
            <a:spAutoFit/>
          </a:bodyPr>
          <a:lstStyle/>
          <a:p>
            <a:pPr algn="ctr" eaLnBrk="1" hangingPunct="1">
              <a:buClr>
                <a:srgbClr val="000000"/>
              </a:buClr>
              <a:buSzPct val="100000"/>
              <a:buFont typeface="Times New Roman" pitchFamily="18" charset="0"/>
              <a:buNone/>
            </a:pPr>
            <a:r>
              <a:rPr lang="pl-PL" altLang="en-US" sz="1100" b="1">
                <a:solidFill>
                  <a:srgbClr val="000000"/>
                </a:solidFill>
              </a:rPr>
              <a:t>Install</a:t>
            </a:r>
            <a:r>
              <a:rPr lang="pl-PL" altLang="en-US" sz="1100">
                <a:solidFill>
                  <a:srgbClr val="000000"/>
                </a:solidFill>
              </a:rPr>
              <a:t> any scientific</a:t>
            </a:r>
          </a:p>
          <a:p>
            <a:pPr algn="ctr" eaLnBrk="1" hangingPunct="1">
              <a:buClr>
                <a:srgbClr val="000000"/>
              </a:buClr>
              <a:buSzPct val="100000"/>
              <a:buFont typeface="Times New Roman" pitchFamily="18" charset="0"/>
              <a:buNone/>
            </a:pPr>
            <a:r>
              <a:rPr lang="pl-PL" altLang="en-US" sz="1100">
                <a:solidFill>
                  <a:srgbClr val="000000"/>
                </a:solidFill>
              </a:rPr>
              <a:t>application in the cloud</a:t>
            </a:r>
            <a:endParaRPr lang="en-US" altLang="en-US" sz="1100" b="1">
              <a:solidFill>
                <a:srgbClr val="000000"/>
              </a:solidFill>
            </a:endParaRPr>
          </a:p>
        </p:txBody>
      </p:sp>
      <p:sp>
        <p:nvSpPr>
          <p:cNvPr id="13" name="Strzałka w prawo 12"/>
          <p:cNvSpPr/>
          <p:nvPr/>
        </p:nvSpPr>
        <p:spPr>
          <a:xfrm>
            <a:off x="5102225" y="1784350"/>
            <a:ext cx="2351088" cy="19526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eaLnBrk="1" hangingPunct="1">
              <a:buClr>
                <a:srgbClr val="000000"/>
              </a:buClr>
              <a:buSzPct val="100000"/>
              <a:buFont typeface="Times New Roman" panose="02020603050405020304" pitchFamily="18" charset="0"/>
              <a:buNone/>
              <a:defRPr/>
            </a:pPr>
            <a:endParaRPr lang="en-US">
              <a:solidFill>
                <a:prstClr val="white"/>
              </a:solidFill>
            </a:endParaRPr>
          </a:p>
        </p:txBody>
      </p:sp>
      <p:pic>
        <p:nvPicPr>
          <p:cNvPr id="6157" name="Obraz 87" descr="admin.png"/>
          <p:cNvPicPr>
            <a:picLocks noChangeAspect="1"/>
          </p:cNvPicPr>
          <p:nvPr/>
        </p:nvPicPr>
        <p:blipFill>
          <a:blip r:embed="rId4"/>
          <a:srcRect/>
          <a:stretch>
            <a:fillRect/>
          </a:stretch>
        </p:blipFill>
        <p:spPr bwMode="auto">
          <a:xfrm>
            <a:off x="7578725" y="1457325"/>
            <a:ext cx="496888" cy="638175"/>
          </a:xfrm>
          <a:prstGeom prst="rect">
            <a:avLst/>
          </a:prstGeom>
          <a:noFill/>
          <a:ln w="9525">
            <a:noFill/>
            <a:miter lim="800000"/>
            <a:headEnd/>
            <a:tailEnd/>
          </a:ln>
        </p:spPr>
      </p:pic>
      <p:sp>
        <p:nvSpPr>
          <p:cNvPr id="6158" name="pole tekstowe 14"/>
          <p:cNvSpPr txBox="1">
            <a:spLocks noChangeArrowheads="1"/>
          </p:cNvSpPr>
          <p:nvPr/>
        </p:nvSpPr>
        <p:spPr bwMode="auto">
          <a:xfrm>
            <a:off x="7448550" y="2044700"/>
            <a:ext cx="658813" cy="252413"/>
          </a:xfrm>
          <a:prstGeom prst="rect">
            <a:avLst/>
          </a:prstGeom>
          <a:noFill/>
          <a:ln w="9525">
            <a:noFill/>
            <a:miter lim="800000"/>
            <a:headEnd/>
            <a:tailEnd/>
          </a:ln>
        </p:spPr>
        <p:txBody>
          <a:bodyPr wrap="none" lIns="82945" tIns="41473" rIns="82945" bIns="41473">
            <a:spAutoFit/>
          </a:bodyPr>
          <a:lstStyle/>
          <a:p>
            <a:pPr eaLnBrk="1" hangingPunct="1">
              <a:buClr>
                <a:srgbClr val="000000"/>
              </a:buClr>
              <a:buSzPct val="100000"/>
              <a:buFont typeface="Times New Roman" pitchFamily="18" charset="0"/>
              <a:buNone/>
            </a:pPr>
            <a:r>
              <a:rPr lang="pl-PL" altLang="en-US" sz="1100">
                <a:solidFill>
                  <a:srgbClr val="000000"/>
                </a:solidFill>
              </a:rPr>
              <a:t>End user</a:t>
            </a:r>
            <a:endParaRPr lang="en-US" altLang="en-US" sz="1100">
              <a:solidFill>
                <a:srgbClr val="000000"/>
              </a:solidFill>
            </a:endParaRPr>
          </a:p>
        </p:txBody>
      </p:sp>
      <p:sp>
        <p:nvSpPr>
          <p:cNvPr id="6159" name="pole tekstowe 15"/>
          <p:cNvSpPr txBox="1">
            <a:spLocks noChangeArrowheads="1"/>
          </p:cNvSpPr>
          <p:nvPr/>
        </p:nvSpPr>
        <p:spPr bwMode="auto">
          <a:xfrm>
            <a:off x="5932488" y="1916113"/>
            <a:ext cx="1387475" cy="606425"/>
          </a:xfrm>
          <a:prstGeom prst="rect">
            <a:avLst/>
          </a:prstGeom>
          <a:noFill/>
          <a:ln w="9525">
            <a:noFill/>
            <a:miter lim="800000"/>
            <a:headEnd/>
            <a:tailEnd/>
          </a:ln>
        </p:spPr>
        <p:txBody>
          <a:bodyPr wrap="none" lIns="82945" tIns="41473" rIns="82945" bIns="41473">
            <a:spAutoFit/>
          </a:bodyPr>
          <a:lstStyle/>
          <a:p>
            <a:pPr algn="ctr" eaLnBrk="1" hangingPunct="1">
              <a:buClr>
                <a:srgbClr val="000000"/>
              </a:buClr>
              <a:buSzPct val="100000"/>
              <a:buFont typeface="Times New Roman" pitchFamily="18" charset="0"/>
              <a:buNone/>
            </a:pPr>
            <a:r>
              <a:rPr lang="pl-PL" altLang="en-US" sz="1100" b="1">
                <a:solidFill>
                  <a:srgbClr val="000000"/>
                </a:solidFill>
              </a:rPr>
              <a:t>Access</a:t>
            </a:r>
            <a:r>
              <a:rPr lang="pl-PL" altLang="en-US" sz="1100">
                <a:solidFill>
                  <a:srgbClr val="000000"/>
                </a:solidFill>
              </a:rPr>
              <a:t> available</a:t>
            </a:r>
          </a:p>
          <a:p>
            <a:pPr algn="ctr" eaLnBrk="1" hangingPunct="1">
              <a:buClr>
                <a:srgbClr val="000000"/>
              </a:buClr>
              <a:buSzPct val="100000"/>
              <a:buFont typeface="Times New Roman" pitchFamily="18" charset="0"/>
              <a:buNone/>
            </a:pPr>
            <a:r>
              <a:rPr lang="pl-PL" altLang="en-US" sz="1100">
                <a:solidFill>
                  <a:srgbClr val="000000"/>
                </a:solidFill>
              </a:rPr>
              <a:t>applications and data</a:t>
            </a:r>
          </a:p>
          <a:p>
            <a:pPr algn="ctr" eaLnBrk="1" hangingPunct="1">
              <a:buClr>
                <a:srgbClr val="000000"/>
              </a:buClr>
              <a:buSzPct val="100000"/>
              <a:buFont typeface="Times New Roman" pitchFamily="18" charset="0"/>
              <a:buNone/>
            </a:pPr>
            <a:r>
              <a:rPr lang="pl-PL" altLang="en-US" sz="1100">
                <a:solidFill>
                  <a:srgbClr val="000000"/>
                </a:solidFill>
              </a:rPr>
              <a:t>in a secure manner</a:t>
            </a:r>
            <a:endParaRPr lang="en-US" altLang="en-US" sz="1100">
              <a:solidFill>
                <a:srgbClr val="000000"/>
              </a:solidFill>
            </a:endParaRPr>
          </a:p>
        </p:txBody>
      </p:sp>
      <p:pic>
        <p:nvPicPr>
          <p:cNvPr id="6160" name="Obraz 85" descr="admin.png"/>
          <p:cNvPicPr>
            <a:picLocks noChangeAspect="1"/>
          </p:cNvPicPr>
          <p:nvPr/>
        </p:nvPicPr>
        <p:blipFill>
          <a:blip r:embed="rId5"/>
          <a:srcRect/>
          <a:stretch>
            <a:fillRect/>
          </a:stretch>
        </p:blipFill>
        <p:spPr bwMode="auto">
          <a:xfrm>
            <a:off x="1639888" y="2503488"/>
            <a:ext cx="498475" cy="658812"/>
          </a:xfrm>
          <a:prstGeom prst="rect">
            <a:avLst/>
          </a:prstGeom>
          <a:noFill/>
          <a:ln w="9525">
            <a:noFill/>
            <a:miter lim="800000"/>
            <a:headEnd/>
            <a:tailEnd/>
          </a:ln>
        </p:spPr>
      </p:pic>
      <p:sp>
        <p:nvSpPr>
          <p:cNvPr id="6161" name="pole tekstowe 17"/>
          <p:cNvSpPr txBox="1">
            <a:spLocks noChangeArrowheads="1"/>
          </p:cNvSpPr>
          <p:nvPr/>
        </p:nvSpPr>
        <p:spPr bwMode="auto">
          <a:xfrm>
            <a:off x="1379538" y="3100388"/>
            <a:ext cx="960437" cy="254000"/>
          </a:xfrm>
          <a:prstGeom prst="rect">
            <a:avLst/>
          </a:prstGeom>
          <a:noFill/>
          <a:ln w="9525">
            <a:noFill/>
            <a:miter lim="800000"/>
            <a:headEnd/>
            <a:tailEnd/>
          </a:ln>
        </p:spPr>
        <p:txBody>
          <a:bodyPr wrap="none" lIns="82945" tIns="41473" rIns="82945" bIns="41473">
            <a:spAutoFit/>
          </a:bodyPr>
          <a:lstStyle/>
          <a:p>
            <a:pPr eaLnBrk="1" hangingPunct="1">
              <a:buClr>
                <a:srgbClr val="000000"/>
              </a:buClr>
              <a:buSzPct val="100000"/>
              <a:buFont typeface="Times New Roman" pitchFamily="18" charset="0"/>
              <a:buNone/>
            </a:pPr>
            <a:r>
              <a:rPr lang="pl-PL" altLang="en-US" sz="1100">
                <a:solidFill>
                  <a:srgbClr val="000000"/>
                </a:solidFill>
              </a:rPr>
              <a:t>Administrator</a:t>
            </a:r>
            <a:endParaRPr lang="en-US" altLang="en-US" sz="1100">
              <a:solidFill>
                <a:srgbClr val="000000"/>
              </a:solidFill>
            </a:endParaRPr>
          </a:p>
        </p:txBody>
      </p:sp>
      <p:sp>
        <p:nvSpPr>
          <p:cNvPr id="6162" name="pole tekstowe 18"/>
          <p:cNvSpPr txBox="1">
            <a:spLocks noChangeArrowheads="1"/>
          </p:cNvSpPr>
          <p:nvPr/>
        </p:nvSpPr>
        <p:spPr bwMode="auto">
          <a:xfrm>
            <a:off x="3892550" y="2474913"/>
            <a:ext cx="1319213" cy="438150"/>
          </a:xfrm>
          <a:prstGeom prst="rect">
            <a:avLst/>
          </a:prstGeom>
          <a:noFill/>
          <a:ln w="9525">
            <a:noFill/>
            <a:miter lim="800000"/>
            <a:headEnd/>
            <a:tailEnd/>
          </a:ln>
        </p:spPr>
        <p:txBody>
          <a:bodyPr wrap="none" lIns="82945" tIns="41473" rIns="82945" bIns="41473">
            <a:spAutoFit/>
          </a:bodyPr>
          <a:lstStyle/>
          <a:p>
            <a:pPr algn="ctr" eaLnBrk="1" hangingPunct="1">
              <a:buClr>
                <a:srgbClr val="000000"/>
              </a:buClr>
              <a:buSzPct val="100000"/>
              <a:buFont typeface="Times New Roman" pitchFamily="18" charset="0"/>
              <a:buNone/>
            </a:pPr>
            <a:r>
              <a:rPr lang="pl-PL" altLang="en-US" sz="1100">
                <a:solidFill>
                  <a:srgbClr val="F79646"/>
                </a:solidFill>
              </a:rPr>
              <a:t>Cloud infrastructure</a:t>
            </a:r>
          </a:p>
          <a:p>
            <a:pPr algn="ctr" eaLnBrk="1" hangingPunct="1">
              <a:buClr>
                <a:srgbClr val="000000"/>
              </a:buClr>
              <a:buSzPct val="100000"/>
              <a:buFont typeface="Times New Roman" pitchFamily="18" charset="0"/>
              <a:buNone/>
            </a:pPr>
            <a:r>
              <a:rPr lang="pl-PL" altLang="en-US" sz="1100">
                <a:solidFill>
                  <a:srgbClr val="F79646"/>
                </a:solidFill>
              </a:rPr>
              <a:t>for e-science</a:t>
            </a:r>
            <a:endParaRPr lang="en-US" altLang="en-US" sz="1100">
              <a:solidFill>
                <a:srgbClr val="F79646"/>
              </a:solidFill>
            </a:endParaRPr>
          </a:p>
        </p:txBody>
      </p:sp>
      <p:sp>
        <p:nvSpPr>
          <p:cNvPr id="20" name="Strzałka w prawo 19"/>
          <p:cNvSpPr/>
          <p:nvPr/>
        </p:nvSpPr>
        <p:spPr>
          <a:xfrm>
            <a:off x="2163763" y="2566988"/>
            <a:ext cx="1436687" cy="1968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eaLnBrk="1" hangingPunct="1">
              <a:buClr>
                <a:srgbClr val="000000"/>
              </a:buClr>
              <a:buSzPct val="100000"/>
              <a:buFont typeface="Times New Roman" panose="02020603050405020304" pitchFamily="18" charset="0"/>
              <a:buNone/>
              <a:defRPr/>
            </a:pPr>
            <a:endParaRPr lang="en-US">
              <a:solidFill>
                <a:prstClr val="white"/>
              </a:solidFill>
            </a:endParaRPr>
          </a:p>
        </p:txBody>
      </p:sp>
      <p:sp>
        <p:nvSpPr>
          <p:cNvPr id="6164" name="pole tekstowe 20"/>
          <p:cNvSpPr txBox="1">
            <a:spLocks noChangeArrowheads="1"/>
          </p:cNvSpPr>
          <p:nvPr/>
        </p:nvSpPr>
        <p:spPr bwMode="auto">
          <a:xfrm>
            <a:off x="2262188" y="2698750"/>
            <a:ext cx="1484312" cy="606425"/>
          </a:xfrm>
          <a:prstGeom prst="rect">
            <a:avLst/>
          </a:prstGeom>
          <a:noFill/>
          <a:ln w="9525">
            <a:noFill/>
            <a:miter lim="800000"/>
            <a:headEnd/>
            <a:tailEnd/>
          </a:ln>
        </p:spPr>
        <p:txBody>
          <a:bodyPr wrap="none" lIns="82945" tIns="41473" rIns="82945" bIns="41473">
            <a:spAutoFit/>
          </a:bodyPr>
          <a:lstStyle/>
          <a:p>
            <a:pPr algn="ctr" eaLnBrk="1" hangingPunct="1">
              <a:buClr>
                <a:srgbClr val="000000"/>
              </a:buClr>
              <a:buSzPct val="100000"/>
              <a:buFont typeface="Times New Roman" pitchFamily="18" charset="0"/>
              <a:buNone/>
            </a:pPr>
            <a:r>
              <a:rPr lang="pl-PL" altLang="en-US" sz="1100" b="1">
                <a:solidFill>
                  <a:srgbClr val="000000"/>
                </a:solidFill>
              </a:rPr>
              <a:t>Manage</a:t>
            </a:r>
            <a:r>
              <a:rPr lang="pl-PL" altLang="en-US" sz="1100">
                <a:solidFill>
                  <a:srgbClr val="000000"/>
                </a:solidFill>
              </a:rPr>
              <a:t> cloud</a:t>
            </a:r>
          </a:p>
          <a:p>
            <a:pPr algn="ctr" eaLnBrk="1" hangingPunct="1">
              <a:buClr>
                <a:srgbClr val="000000"/>
              </a:buClr>
              <a:buSzPct val="100000"/>
              <a:buFont typeface="Times New Roman" pitchFamily="18" charset="0"/>
              <a:buNone/>
            </a:pPr>
            <a:r>
              <a:rPr lang="pl-PL" altLang="en-US" sz="1100">
                <a:solidFill>
                  <a:srgbClr val="000000"/>
                </a:solidFill>
              </a:rPr>
              <a:t>computing and storage</a:t>
            </a:r>
          </a:p>
          <a:p>
            <a:pPr algn="ctr" eaLnBrk="1" hangingPunct="1">
              <a:buClr>
                <a:srgbClr val="000000"/>
              </a:buClr>
              <a:buSzPct val="100000"/>
              <a:buFont typeface="Times New Roman" pitchFamily="18" charset="0"/>
              <a:buNone/>
            </a:pPr>
            <a:r>
              <a:rPr lang="pl-PL" altLang="en-US" sz="1100">
                <a:solidFill>
                  <a:srgbClr val="000000"/>
                </a:solidFill>
              </a:rPr>
              <a:t>resources</a:t>
            </a:r>
            <a:endParaRPr lang="en-US" altLang="en-US" sz="1100">
              <a:solidFill>
                <a:srgbClr val="000000"/>
              </a:solidFill>
            </a:endParaRPr>
          </a:p>
        </p:txBody>
      </p:sp>
      <p:sp>
        <p:nvSpPr>
          <p:cNvPr id="6165" name="pole tekstowe 21"/>
          <p:cNvSpPr txBox="1">
            <a:spLocks noChangeArrowheads="1"/>
          </p:cNvSpPr>
          <p:nvPr/>
        </p:nvSpPr>
        <p:spPr bwMode="auto">
          <a:xfrm>
            <a:off x="3914775" y="2111375"/>
            <a:ext cx="1358900" cy="250825"/>
          </a:xfrm>
          <a:prstGeom prst="rect">
            <a:avLst/>
          </a:prstGeom>
          <a:noFill/>
          <a:ln w="9525">
            <a:noFill/>
            <a:miter lim="800000"/>
            <a:headEnd/>
            <a:tailEnd/>
          </a:ln>
        </p:spPr>
        <p:txBody>
          <a:bodyPr wrap="none" lIns="82945" tIns="41473" rIns="82945" bIns="41473">
            <a:spAutoFit/>
          </a:bodyPr>
          <a:lstStyle/>
          <a:p>
            <a:pPr eaLnBrk="1" hangingPunct="1">
              <a:buClr>
                <a:srgbClr val="000000"/>
              </a:buClr>
              <a:buSzPct val="100000"/>
              <a:buFont typeface="Times New Roman" pitchFamily="18" charset="0"/>
              <a:buNone/>
            </a:pPr>
            <a:r>
              <a:rPr lang="pl-PL" altLang="en-US" sz="1100">
                <a:solidFill>
                  <a:srgbClr val="000000"/>
                </a:solidFill>
              </a:rPr>
              <a:t>Managed application</a:t>
            </a:r>
            <a:endParaRPr lang="en-US" altLang="en-US" sz="1100">
              <a:solidFill>
                <a:srgbClr val="000000"/>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152400"/>
            <a:ext cx="6324600" cy="685800"/>
          </a:xfrm>
        </p:spPr>
        <p:txBody>
          <a:bodyPr/>
          <a:lstStyle/>
          <a:p>
            <a:r>
              <a:rPr lang="pl-PL" sz="2800" dirty="0" smtClean="0">
                <a:solidFill>
                  <a:schemeClr val="bg1"/>
                </a:solidFill>
                <a:latin typeface="+mj-lt"/>
              </a:rPr>
              <a:t>VPH-</a:t>
            </a:r>
            <a:r>
              <a:rPr lang="pl-PL" sz="2800" dirty="0" err="1" smtClean="0">
                <a:solidFill>
                  <a:schemeClr val="bg1"/>
                </a:solidFill>
                <a:latin typeface="+mj-lt"/>
              </a:rPr>
              <a:t>Share</a:t>
            </a:r>
            <a:r>
              <a:rPr lang="pl-PL" sz="2800" dirty="0" smtClean="0">
                <a:solidFill>
                  <a:schemeClr val="bg1"/>
                </a:solidFill>
                <a:latin typeface="+mj-lt"/>
              </a:rPr>
              <a:t> </a:t>
            </a:r>
            <a:r>
              <a:rPr lang="pl-PL" sz="2800" dirty="0" err="1" smtClean="0">
                <a:solidFill>
                  <a:schemeClr val="bg1"/>
                </a:solidFill>
                <a:latin typeface="+mj-lt"/>
              </a:rPr>
              <a:t>Computational</a:t>
            </a:r>
            <a:r>
              <a:rPr lang="pl-PL" sz="2800" dirty="0" smtClean="0">
                <a:solidFill>
                  <a:schemeClr val="bg1"/>
                </a:solidFill>
                <a:latin typeface="+mj-lt"/>
              </a:rPr>
              <a:t> </a:t>
            </a:r>
            <a:r>
              <a:rPr lang="pl-PL" sz="2800" dirty="0" err="1" smtClean="0">
                <a:solidFill>
                  <a:schemeClr val="bg1"/>
                </a:solidFill>
                <a:latin typeface="+mj-lt"/>
              </a:rPr>
              <a:t>Cloud</a:t>
            </a:r>
            <a:r>
              <a:rPr lang="pl-PL" sz="2800" dirty="0" smtClean="0">
                <a:solidFill>
                  <a:schemeClr val="bg1"/>
                </a:solidFill>
                <a:latin typeface="+mj-lt"/>
              </a:rPr>
              <a:t>: </a:t>
            </a:r>
            <a:r>
              <a:rPr lang="pl-PL" sz="2800" dirty="0" err="1" smtClean="0">
                <a:solidFill>
                  <a:schemeClr val="bg1"/>
                </a:solidFill>
                <a:latin typeface="+mj-lt"/>
              </a:rPr>
              <a:t>developers</a:t>
            </a:r>
            <a:r>
              <a:rPr lang="pl-PL" sz="2800" dirty="0" smtClean="0">
                <a:solidFill>
                  <a:schemeClr val="bg1"/>
                </a:solidFill>
                <a:latin typeface="+mj-lt"/>
              </a:rPr>
              <a:t>’ </a:t>
            </a:r>
            <a:r>
              <a:rPr lang="pl-PL" sz="2800" dirty="0" err="1" smtClean="0">
                <a:solidFill>
                  <a:schemeClr val="bg1"/>
                </a:solidFill>
                <a:latin typeface="+mj-lt"/>
              </a:rPr>
              <a:t>view</a:t>
            </a:r>
            <a:endParaRPr lang="en-GB" sz="2800" dirty="0">
              <a:solidFill>
                <a:schemeClr val="bg1"/>
              </a:solidFill>
              <a:latin typeface="+mj-lt"/>
            </a:endParaRPr>
          </a:p>
        </p:txBody>
      </p:sp>
      <p:sp>
        <p:nvSpPr>
          <p:cNvPr id="9" name="Chmurka 8"/>
          <p:cNvSpPr/>
          <p:nvPr/>
        </p:nvSpPr>
        <p:spPr>
          <a:xfrm>
            <a:off x="152466" y="838200"/>
            <a:ext cx="5562534" cy="3304185"/>
          </a:xfrm>
          <a:prstGeom prst="cloud">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upa 210"/>
          <p:cNvGrpSpPr/>
          <p:nvPr/>
        </p:nvGrpSpPr>
        <p:grpSpPr>
          <a:xfrm>
            <a:off x="893946" y="1519600"/>
            <a:ext cx="1353987" cy="702899"/>
            <a:chOff x="5046003" y="3124200"/>
            <a:chExt cx="1353987" cy="702899"/>
          </a:xfrm>
        </p:grpSpPr>
        <p:sp>
          <p:nvSpPr>
            <p:cNvPr id="20" name="Prostokąt zaokrąglony 19"/>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21" name="Obraz 20"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22" name="Prostokąt 21"/>
            <p:cNvSpPr/>
            <p:nvPr/>
          </p:nvSpPr>
          <p:spPr>
            <a:xfrm>
              <a:off x="5046003" y="3611655"/>
              <a:ext cx="1353987" cy="215444"/>
            </a:xfrm>
            <a:prstGeom prst="rect">
              <a:avLst/>
            </a:prstGeom>
          </p:spPr>
          <p:txBody>
            <a:bodyPr wrap="square">
              <a:spAutoFit/>
            </a:bodyPr>
            <a:lstStyle/>
            <a:p>
              <a:r>
                <a:rPr lang="pl-PL" sz="800" b="1" smtClean="0">
                  <a:solidFill>
                    <a:schemeClr val="tx1"/>
                  </a:solidFill>
                </a:rPr>
                <a:t>MySpine v22 </a:t>
              </a:r>
              <a:r>
                <a:rPr lang="pl-PL" sz="800" smtClean="0">
                  <a:solidFill>
                    <a:schemeClr val="tx1"/>
                  </a:solidFill>
                </a:rPr>
                <a:t>(cloud service)</a:t>
              </a:r>
              <a:endParaRPr lang="pl-PL" sz="800" b="1" smtClean="0">
                <a:solidFill>
                  <a:schemeClr val="tx1"/>
                </a:solidFill>
              </a:endParaRPr>
            </a:p>
          </p:txBody>
        </p:sp>
      </p:grpSp>
      <p:grpSp>
        <p:nvGrpSpPr>
          <p:cNvPr id="23" name="Grupa 210"/>
          <p:cNvGrpSpPr/>
          <p:nvPr/>
        </p:nvGrpSpPr>
        <p:grpSpPr>
          <a:xfrm>
            <a:off x="589146" y="2298699"/>
            <a:ext cx="1353987" cy="702899"/>
            <a:chOff x="5046003" y="3124200"/>
            <a:chExt cx="1353987" cy="702899"/>
          </a:xfrm>
        </p:grpSpPr>
        <p:sp>
          <p:nvSpPr>
            <p:cNvPr id="24" name="Prostokąt zaokrąglony 23"/>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25" name="Obraz 24"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26" name="Prostokąt 25"/>
            <p:cNvSpPr/>
            <p:nvPr/>
          </p:nvSpPr>
          <p:spPr>
            <a:xfrm>
              <a:off x="5046003" y="3611655"/>
              <a:ext cx="1353987" cy="215444"/>
            </a:xfrm>
            <a:prstGeom prst="rect">
              <a:avLst/>
            </a:prstGeom>
          </p:spPr>
          <p:txBody>
            <a:bodyPr wrap="square">
              <a:spAutoFit/>
            </a:bodyPr>
            <a:lstStyle/>
            <a:p>
              <a:r>
                <a:rPr lang="pl-PL" sz="800" b="1" smtClean="0">
                  <a:solidFill>
                    <a:schemeClr val="tx1"/>
                  </a:solidFill>
                </a:rPr>
                <a:t>ViroLab DRS </a:t>
              </a:r>
              <a:r>
                <a:rPr lang="pl-PL" sz="800" smtClean="0">
                  <a:solidFill>
                    <a:schemeClr val="tx1"/>
                  </a:solidFill>
                </a:rPr>
                <a:t>(cloud service)</a:t>
              </a:r>
              <a:endParaRPr lang="pl-PL" sz="800" b="1" smtClean="0">
                <a:solidFill>
                  <a:schemeClr val="tx1"/>
                </a:solidFill>
              </a:endParaRPr>
            </a:p>
          </p:txBody>
        </p:sp>
      </p:grpSp>
      <p:grpSp>
        <p:nvGrpSpPr>
          <p:cNvPr id="27" name="Grupa 210"/>
          <p:cNvGrpSpPr/>
          <p:nvPr/>
        </p:nvGrpSpPr>
        <p:grpSpPr>
          <a:xfrm>
            <a:off x="2341746" y="1519600"/>
            <a:ext cx="1353987" cy="702899"/>
            <a:chOff x="5046003" y="3124200"/>
            <a:chExt cx="1353987" cy="702899"/>
          </a:xfrm>
        </p:grpSpPr>
        <p:sp>
          <p:nvSpPr>
            <p:cNvPr id="28" name="Prostokąt zaokrąglony 27"/>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29" name="Obraz 28"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30" name="Prostokąt 29"/>
            <p:cNvSpPr/>
            <p:nvPr/>
          </p:nvSpPr>
          <p:spPr>
            <a:xfrm>
              <a:off x="5198404" y="3611655"/>
              <a:ext cx="1167673" cy="215444"/>
            </a:xfrm>
            <a:prstGeom prst="rect">
              <a:avLst/>
            </a:prstGeom>
          </p:spPr>
          <p:txBody>
            <a:bodyPr wrap="square">
              <a:spAutoFit/>
            </a:bodyPr>
            <a:lstStyle/>
            <a:p>
              <a:r>
                <a:rPr lang="pl-PL" sz="800" b="1" smtClean="0">
                  <a:solidFill>
                    <a:schemeClr val="tx1"/>
                  </a:solidFill>
                </a:rPr>
                <a:t>GIMIAS </a:t>
              </a:r>
              <a:r>
                <a:rPr lang="pl-PL" sz="800" smtClean="0">
                  <a:solidFill>
                    <a:schemeClr val="tx1"/>
                  </a:solidFill>
                </a:rPr>
                <a:t>(cloud service)</a:t>
              </a:r>
              <a:endParaRPr lang="pl-PL" sz="800" b="1" smtClean="0">
                <a:solidFill>
                  <a:schemeClr val="tx1"/>
                </a:solidFill>
              </a:endParaRPr>
            </a:p>
          </p:txBody>
        </p:sp>
      </p:grpSp>
      <p:grpSp>
        <p:nvGrpSpPr>
          <p:cNvPr id="31" name="Grupa 210"/>
          <p:cNvGrpSpPr/>
          <p:nvPr/>
        </p:nvGrpSpPr>
        <p:grpSpPr>
          <a:xfrm>
            <a:off x="1351146" y="3060699"/>
            <a:ext cx="1353987" cy="702899"/>
            <a:chOff x="5046003" y="3124200"/>
            <a:chExt cx="1353987" cy="702899"/>
          </a:xfrm>
        </p:grpSpPr>
        <p:sp>
          <p:nvSpPr>
            <p:cNvPr id="32" name="Prostokąt zaokrąglony 31"/>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33" name="Obraz 32" descr="1399565533_012.png"/>
            <p:cNvPicPr>
              <a:picLocks noChangeAspect="1"/>
            </p:cNvPicPr>
            <p:nvPr/>
          </p:nvPicPr>
          <p:blipFill>
            <a:blip r:embed="rId4" cstate="print"/>
            <a:stretch>
              <a:fillRect/>
            </a:stretch>
          </p:blipFill>
          <p:spPr>
            <a:xfrm>
              <a:off x="5475929" y="3144370"/>
              <a:ext cx="494134" cy="494134"/>
            </a:xfrm>
            <a:prstGeom prst="rect">
              <a:avLst/>
            </a:prstGeom>
          </p:spPr>
        </p:pic>
        <p:sp>
          <p:nvSpPr>
            <p:cNvPr id="34" name="Prostokąt 33"/>
            <p:cNvSpPr/>
            <p:nvPr/>
          </p:nvSpPr>
          <p:spPr>
            <a:xfrm>
              <a:off x="5046003" y="3611655"/>
              <a:ext cx="1353987" cy="215444"/>
            </a:xfrm>
            <a:prstGeom prst="rect">
              <a:avLst/>
            </a:prstGeom>
          </p:spPr>
          <p:txBody>
            <a:bodyPr wrap="square">
              <a:spAutoFit/>
            </a:bodyPr>
            <a:lstStyle/>
            <a:p>
              <a:r>
                <a:rPr lang="pl-PL" sz="800" b="1" smtClean="0">
                  <a:solidFill>
                    <a:schemeClr val="tx1"/>
                  </a:solidFill>
                </a:rPr>
                <a:t>Ubuntu Linux </a:t>
              </a:r>
              <a:r>
                <a:rPr lang="pl-PL" sz="800" smtClean="0">
                  <a:solidFill>
                    <a:schemeClr val="tx1"/>
                  </a:solidFill>
                </a:rPr>
                <a:t>(OS template)</a:t>
              </a:r>
              <a:endParaRPr lang="pl-PL" sz="800" b="1" smtClean="0">
                <a:solidFill>
                  <a:schemeClr val="tx1"/>
                </a:solidFill>
              </a:endParaRPr>
            </a:p>
          </p:txBody>
        </p:sp>
      </p:grpSp>
      <p:grpSp>
        <p:nvGrpSpPr>
          <p:cNvPr id="35" name="Grupa 210"/>
          <p:cNvGrpSpPr/>
          <p:nvPr/>
        </p:nvGrpSpPr>
        <p:grpSpPr>
          <a:xfrm>
            <a:off x="2036946" y="2281600"/>
            <a:ext cx="1353987" cy="702899"/>
            <a:chOff x="5046003" y="3124200"/>
            <a:chExt cx="1353987" cy="702899"/>
          </a:xfrm>
        </p:grpSpPr>
        <p:sp>
          <p:nvSpPr>
            <p:cNvPr id="36" name="Prostokąt zaokrąglony 35"/>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37" name="Obraz 36" descr="1399565533_012.png"/>
            <p:cNvPicPr>
              <a:picLocks noChangeAspect="1"/>
            </p:cNvPicPr>
            <p:nvPr/>
          </p:nvPicPr>
          <p:blipFill>
            <a:blip r:embed="rId4" cstate="print"/>
            <a:stretch>
              <a:fillRect/>
            </a:stretch>
          </p:blipFill>
          <p:spPr>
            <a:xfrm>
              <a:off x="5475929" y="3144370"/>
              <a:ext cx="494134" cy="494134"/>
            </a:xfrm>
            <a:prstGeom prst="rect">
              <a:avLst/>
            </a:prstGeom>
          </p:spPr>
        </p:pic>
        <p:sp>
          <p:nvSpPr>
            <p:cNvPr id="38" name="Prostokąt 37"/>
            <p:cNvSpPr/>
            <p:nvPr/>
          </p:nvSpPr>
          <p:spPr>
            <a:xfrm>
              <a:off x="5046003" y="3611655"/>
              <a:ext cx="1353987" cy="215444"/>
            </a:xfrm>
            <a:prstGeom prst="rect">
              <a:avLst/>
            </a:prstGeom>
          </p:spPr>
          <p:txBody>
            <a:bodyPr wrap="square">
              <a:spAutoFit/>
            </a:bodyPr>
            <a:lstStyle/>
            <a:p>
              <a:r>
                <a:rPr lang="pl-PL" sz="800" b="1" smtClean="0">
                  <a:solidFill>
                    <a:schemeClr val="tx1"/>
                  </a:solidFill>
                </a:rPr>
                <a:t>MS Windows </a:t>
              </a:r>
              <a:r>
                <a:rPr lang="pl-PL" sz="800" smtClean="0">
                  <a:solidFill>
                    <a:schemeClr val="tx1"/>
                  </a:solidFill>
                </a:rPr>
                <a:t>(OS template)</a:t>
              </a:r>
              <a:endParaRPr lang="pl-PL" sz="800" b="1" smtClean="0">
                <a:solidFill>
                  <a:schemeClr val="tx1"/>
                </a:solidFill>
              </a:endParaRPr>
            </a:p>
          </p:txBody>
        </p:sp>
      </p:grpSp>
      <p:sp>
        <p:nvSpPr>
          <p:cNvPr id="39" name="pole tekstowe 191"/>
          <p:cNvSpPr txBox="1">
            <a:spLocks noChangeArrowheads="1"/>
          </p:cNvSpPr>
          <p:nvPr/>
        </p:nvSpPr>
        <p:spPr bwMode="auto">
          <a:xfrm>
            <a:off x="2283605" y="1184589"/>
            <a:ext cx="2376619" cy="276999"/>
          </a:xfrm>
          <a:prstGeom prst="rect">
            <a:avLst/>
          </a:prstGeom>
          <a:noFill/>
          <a:ln w="9525">
            <a:noFill/>
            <a:miter lim="800000"/>
            <a:headEnd/>
            <a:tailEnd/>
          </a:ln>
        </p:spPr>
        <p:txBody>
          <a:bodyPr wrap="square">
            <a:spAutoFit/>
          </a:bodyPr>
          <a:lstStyle/>
          <a:p>
            <a:pPr algn="ctr"/>
            <a:r>
              <a:rPr lang="pl-PL" sz="1200" b="1" smtClean="0">
                <a:solidFill>
                  <a:schemeClr val="tx1"/>
                </a:solidFill>
                <a:latin typeface="Calibri" pitchFamily="34" charset="0"/>
              </a:rPr>
              <a:t>VPH-Share Computational Cloud</a:t>
            </a:r>
            <a:endParaRPr lang="pl-PL" sz="1200" b="1">
              <a:solidFill>
                <a:schemeClr val="tx1"/>
              </a:solidFill>
              <a:latin typeface="Calibri" pitchFamily="34" charset="0"/>
            </a:endParaRPr>
          </a:p>
        </p:txBody>
      </p:sp>
      <p:sp>
        <p:nvSpPr>
          <p:cNvPr id="55" name="Strzałka w dół 54"/>
          <p:cNvSpPr/>
          <p:nvPr/>
        </p:nvSpPr>
        <p:spPr>
          <a:xfrm>
            <a:off x="1094023" y="4017132"/>
            <a:ext cx="140720" cy="508047"/>
          </a:xfrm>
          <a:prstGeom prst="down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2" name="Grupa 61"/>
          <p:cNvGrpSpPr/>
          <p:nvPr/>
        </p:nvGrpSpPr>
        <p:grpSpPr>
          <a:xfrm>
            <a:off x="838200" y="4648200"/>
            <a:ext cx="1676400" cy="1579253"/>
            <a:chOff x="838200" y="4622847"/>
            <a:chExt cx="1676400" cy="1579253"/>
          </a:xfrm>
        </p:grpSpPr>
        <p:sp>
          <p:nvSpPr>
            <p:cNvPr id="51" name="Prostokąt zaokrąglony 50"/>
            <p:cNvSpPr/>
            <p:nvPr/>
          </p:nvSpPr>
          <p:spPr bwMode="auto">
            <a:xfrm>
              <a:off x="838200" y="4622847"/>
              <a:ext cx="1676400" cy="1579253"/>
            </a:xfrm>
            <a:prstGeom prst="roundRect">
              <a:avLst>
                <a:gd name="adj" fmla="val 6222"/>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52" name="Obraz 51" descr="1368547005_server.png"/>
            <p:cNvPicPr>
              <a:picLocks noChangeAspect="1"/>
            </p:cNvPicPr>
            <p:nvPr/>
          </p:nvPicPr>
          <p:blipFill>
            <a:blip r:embed="rId5" cstate="print"/>
            <a:stretch>
              <a:fillRect/>
            </a:stretch>
          </p:blipFill>
          <p:spPr>
            <a:xfrm>
              <a:off x="914400" y="4663440"/>
              <a:ext cx="365760" cy="365760"/>
            </a:xfrm>
            <a:prstGeom prst="rect">
              <a:avLst/>
            </a:prstGeom>
          </p:spPr>
        </p:pic>
        <p:sp>
          <p:nvSpPr>
            <p:cNvPr id="53" name="pole tekstowe 303"/>
            <p:cNvSpPr txBox="1">
              <a:spLocks noChangeArrowheads="1"/>
            </p:cNvSpPr>
            <p:nvPr/>
          </p:nvSpPr>
          <p:spPr bwMode="auto">
            <a:xfrm>
              <a:off x="1213505" y="4748164"/>
              <a:ext cx="1148695" cy="253033"/>
            </a:xfrm>
            <a:prstGeom prst="rect">
              <a:avLst/>
            </a:prstGeom>
            <a:noFill/>
            <a:ln w="9525">
              <a:noFill/>
              <a:miter lim="800000"/>
              <a:headEnd/>
              <a:tailEnd/>
            </a:ln>
          </p:spPr>
          <p:txBody>
            <a:bodyPr wrap="square" lIns="82945" tIns="41473" rIns="82945" bIns="41473">
              <a:spAutoFit/>
            </a:bodyPr>
            <a:lstStyle/>
            <a:p>
              <a:pPr algn="ctr"/>
              <a:r>
                <a:rPr lang="pl-PL" sz="1100" smtClean="0">
                  <a:solidFill>
                    <a:schemeClr val="tx1"/>
                  </a:solidFill>
                  <a:latin typeface="Calibri" pitchFamily="34" charset="0"/>
                </a:rPr>
                <a:t>Service instance</a:t>
              </a:r>
            </a:p>
          </p:txBody>
        </p:sp>
        <p:grpSp>
          <p:nvGrpSpPr>
            <p:cNvPr id="57" name="Grupa 210"/>
            <p:cNvGrpSpPr/>
            <p:nvPr/>
          </p:nvGrpSpPr>
          <p:grpSpPr>
            <a:xfrm>
              <a:off x="990600" y="5105400"/>
              <a:ext cx="1353987" cy="949120"/>
              <a:chOff x="5046003" y="3124200"/>
              <a:chExt cx="1353987" cy="949120"/>
            </a:xfrm>
          </p:grpSpPr>
          <p:sp>
            <p:nvSpPr>
              <p:cNvPr id="58" name="Prostokąt zaokrąglony 57"/>
              <p:cNvSpPr/>
              <p:nvPr/>
            </p:nvSpPr>
            <p:spPr bwMode="auto">
              <a:xfrm>
                <a:off x="5046003" y="3124200"/>
                <a:ext cx="1353987" cy="949120"/>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59" name="Obraz 58" descr="1399565533_012.png"/>
              <p:cNvPicPr>
                <a:picLocks noChangeAspect="1"/>
              </p:cNvPicPr>
              <p:nvPr/>
            </p:nvPicPr>
            <p:blipFill>
              <a:blip r:embed="rId4" cstate="print"/>
              <a:stretch>
                <a:fillRect/>
              </a:stretch>
            </p:blipFill>
            <p:spPr>
              <a:xfrm>
                <a:off x="5475929" y="3144370"/>
                <a:ext cx="494134" cy="494134"/>
              </a:xfrm>
              <a:prstGeom prst="rect">
                <a:avLst/>
              </a:prstGeom>
            </p:spPr>
          </p:pic>
          <p:sp>
            <p:nvSpPr>
              <p:cNvPr id="60" name="Prostokąt 59"/>
              <p:cNvSpPr/>
              <p:nvPr/>
            </p:nvSpPr>
            <p:spPr>
              <a:xfrm>
                <a:off x="5046003" y="3611655"/>
                <a:ext cx="1353987" cy="461665"/>
              </a:xfrm>
              <a:prstGeom prst="rect">
                <a:avLst/>
              </a:prstGeom>
            </p:spPr>
            <p:txBody>
              <a:bodyPr wrap="square">
                <a:spAutoFit/>
              </a:bodyPr>
              <a:lstStyle/>
              <a:p>
                <a:r>
                  <a:rPr lang="pl-PL" sz="800" b="1" smtClean="0">
                    <a:solidFill>
                      <a:schemeClr val="tx1"/>
                    </a:solidFill>
                  </a:rPr>
                  <a:t>Ubuntu Linux </a:t>
                </a:r>
                <a:r>
                  <a:rPr lang="pl-PL" sz="800" smtClean="0">
                    <a:solidFill>
                      <a:schemeClr val="tx1"/>
                    </a:solidFill>
                  </a:rPr>
                  <a:t>(OS template)</a:t>
                </a:r>
              </a:p>
              <a:p>
                <a:r>
                  <a:rPr lang="pl-PL" sz="800" b="1" smtClean="0">
                    <a:solidFill>
                      <a:schemeClr val="tx1"/>
                    </a:solidFill>
                  </a:rPr>
                  <a:t>Hardware: </a:t>
                </a:r>
                <a:r>
                  <a:rPr lang="pl-PL" sz="800" smtClean="0">
                    <a:solidFill>
                      <a:schemeClr val="tx1"/>
                    </a:solidFill>
                  </a:rPr>
                  <a:t>4 cores, 8 GB RAM, 30 GB HDD</a:t>
                </a:r>
                <a:endParaRPr lang="pl-PL" sz="800" b="1" smtClean="0">
                  <a:solidFill>
                    <a:schemeClr val="tx1"/>
                  </a:solidFill>
                </a:endParaRPr>
              </a:p>
            </p:txBody>
          </p:sp>
        </p:grpSp>
      </p:grpSp>
      <p:sp>
        <p:nvSpPr>
          <p:cNvPr id="61" name="Prostokąt 60"/>
          <p:cNvSpPr/>
          <p:nvPr/>
        </p:nvSpPr>
        <p:spPr>
          <a:xfrm>
            <a:off x="1219200" y="4191000"/>
            <a:ext cx="4572000" cy="577081"/>
          </a:xfrm>
          <a:prstGeom prst="rect">
            <a:avLst/>
          </a:prstGeom>
        </p:spPr>
        <p:txBody>
          <a:bodyPr wrap="square">
            <a:spAutoFit/>
          </a:bodyPr>
          <a:lstStyle/>
          <a:p>
            <a:pPr marL="228600" indent="-228600">
              <a:buAutoNum type="arabicPeriod"/>
            </a:pPr>
            <a:r>
              <a:rPr lang="pl-PL" sz="1050" dirty="0" smtClean="0">
                <a:solidFill>
                  <a:schemeClr val="tx1"/>
                </a:solidFill>
                <a:latin typeface="Calibri" pitchFamily="34" charset="0"/>
              </a:rPr>
              <a:t>The developer, </a:t>
            </a:r>
            <a:r>
              <a:rPr lang="pl-PL" sz="1050" dirty="0" err="1" smtClean="0">
                <a:solidFill>
                  <a:schemeClr val="tx1"/>
                </a:solidFill>
                <a:latin typeface="Calibri" pitchFamily="34" charset="0"/>
              </a:rPr>
              <a:t>selects</a:t>
            </a:r>
            <a:r>
              <a:rPr lang="pl-PL" sz="1050" dirty="0" smtClean="0">
                <a:solidFill>
                  <a:schemeClr val="tx1"/>
                </a:solidFill>
                <a:latin typeface="Calibri" pitchFamily="34" charset="0"/>
              </a:rPr>
              <a:t> and </a:t>
            </a:r>
            <a:r>
              <a:rPr lang="pl-PL" sz="1050" b="1" dirty="0" err="1" smtClean="0">
                <a:solidFill>
                  <a:schemeClr val="tx1"/>
                </a:solidFill>
                <a:latin typeface="Calibri" pitchFamily="34" charset="0"/>
              </a:rPr>
              <a:t>instantiates</a:t>
            </a:r>
            <a:r>
              <a:rPr lang="pl-PL" sz="1050" dirty="0" smtClean="0">
                <a:solidFill>
                  <a:schemeClr val="tx1"/>
                </a:solidFill>
                <a:latin typeface="Calibri" pitchFamily="34" charset="0"/>
              </a:rPr>
              <a:t> a service. </a:t>
            </a:r>
            <a:r>
              <a:rPr lang="pl-PL" sz="1050" dirty="0" err="1" smtClean="0">
                <a:solidFill>
                  <a:schemeClr val="tx1"/>
                </a:solidFill>
                <a:latin typeface="Calibri" pitchFamily="34" charset="0"/>
              </a:rPr>
              <a:t>This</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can</a:t>
            </a:r>
            <a:r>
              <a:rPr lang="pl-PL" sz="1050" dirty="0" smtClean="0">
                <a:solidFill>
                  <a:schemeClr val="tx1"/>
                </a:solidFill>
                <a:latin typeface="Calibri" pitchFamily="34" charset="0"/>
              </a:rPr>
              <a:t> be </a:t>
            </a:r>
            <a:r>
              <a:rPr lang="pl-PL" sz="1050" dirty="0" err="1" smtClean="0">
                <a:solidFill>
                  <a:schemeClr val="tx1"/>
                </a:solidFill>
                <a:latin typeface="Calibri" pitchFamily="34" charset="0"/>
              </a:rPr>
              <a:t>an</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existing</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application</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e.g</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MySpine</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or</a:t>
            </a:r>
            <a:r>
              <a:rPr lang="pl-PL" sz="1050" dirty="0" smtClean="0">
                <a:solidFill>
                  <a:schemeClr val="tx1"/>
                </a:solidFill>
                <a:latin typeface="Calibri" pitchFamily="34" charset="0"/>
              </a:rPr>
              <a:t> a „</a:t>
            </a:r>
            <a:r>
              <a:rPr lang="pl-PL" sz="1050" dirty="0" err="1" smtClean="0">
                <a:solidFill>
                  <a:schemeClr val="tx1"/>
                </a:solidFill>
                <a:latin typeface="Calibri" pitchFamily="34" charset="0"/>
              </a:rPr>
              <a:t>raw</a:t>
            </a:r>
            <a:r>
              <a:rPr lang="pl-PL" sz="1050" dirty="0" smtClean="0">
                <a:solidFill>
                  <a:schemeClr val="tx1"/>
                </a:solidFill>
                <a:latin typeface="Calibri" pitchFamily="34" charset="0"/>
              </a:rPr>
              <a:t>” OS image (</a:t>
            </a:r>
            <a:r>
              <a:rPr lang="pl-PL" sz="1050" dirty="0" err="1" smtClean="0">
                <a:solidFill>
                  <a:schemeClr val="tx1"/>
                </a:solidFill>
                <a:latin typeface="Calibri" pitchFamily="34" charset="0"/>
              </a:rPr>
              <a:t>e.g</a:t>
            </a:r>
            <a:r>
              <a:rPr lang="pl-PL" sz="1050" dirty="0" smtClean="0">
                <a:solidFill>
                  <a:schemeClr val="tx1"/>
                </a:solidFill>
                <a:latin typeface="Calibri" pitchFamily="34" charset="0"/>
              </a:rPr>
              <a:t>. MS Windows Server)</a:t>
            </a:r>
          </a:p>
          <a:p>
            <a:pPr marL="228600" indent="-228600">
              <a:buAutoNum type="arabicPeriod"/>
            </a:pPr>
            <a:endParaRPr lang="pl-PL" sz="1050" dirty="0" smtClean="0">
              <a:solidFill>
                <a:schemeClr val="tx1"/>
              </a:solidFill>
              <a:latin typeface="Calibri" pitchFamily="34" charset="0"/>
            </a:endParaRPr>
          </a:p>
        </p:txBody>
      </p:sp>
      <p:grpSp>
        <p:nvGrpSpPr>
          <p:cNvPr id="63" name="Grupa 62"/>
          <p:cNvGrpSpPr/>
          <p:nvPr/>
        </p:nvGrpSpPr>
        <p:grpSpPr>
          <a:xfrm>
            <a:off x="6248400" y="4648200"/>
            <a:ext cx="1676400" cy="1579253"/>
            <a:chOff x="838200" y="4622847"/>
            <a:chExt cx="1676400" cy="1579253"/>
          </a:xfrm>
        </p:grpSpPr>
        <p:sp>
          <p:nvSpPr>
            <p:cNvPr id="64" name="Prostokąt zaokrąglony 63"/>
            <p:cNvSpPr/>
            <p:nvPr/>
          </p:nvSpPr>
          <p:spPr bwMode="auto">
            <a:xfrm>
              <a:off x="838200" y="4622847"/>
              <a:ext cx="1676400" cy="1579253"/>
            </a:xfrm>
            <a:prstGeom prst="roundRect">
              <a:avLst>
                <a:gd name="adj" fmla="val 6222"/>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65" name="Obraz 64" descr="1368547005_server.png"/>
            <p:cNvPicPr>
              <a:picLocks noChangeAspect="1"/>
            </p:cNvPicPr>
            <p:nvPr/>
          </p:nvPicPr>
          <p:blipFill>
            <a:blip r:embed="rId5" cstate="print"/>
            <a:stretch>
              <a:fillRect/>
            </a:stretch>
          </p:blipFill>
          <p:spPr>
            <a:xfrm>
              <a:off x="914400" y="4663440"/>
              <a:ext cx="365760" cy="365760"/>
            </a:xfrm>
            <a:prstGeom prst="rect">
              <a:avLst/>
            </a:prstGeom>
          </p:spPr>
        </p:pic>
        <p:sp>
          <p:nvSpPr>
            <p:cNvPr id="66" name="pole tekstowe 303"/>
            <p:cNvSpPr txBox="1">
              <a:spLocks noChangeArrowheads="1"/>
            </p:cNvSpPr>
            <p:nvPr/>
          </p:nvSpPr>
          <p:spPr bwMode="auto">
            <a:xfrm>
              <a:off x="1213505" y="4748164"/>
              <a:ext cx="1148695" cy="253033"/>
            </a:xfrm>
            <a:prstGeom prst="rect">
              <a:avLst/>
            </a:prstGeom>
            <a:noFill/>
            <a:ln w="9525">
              <a:noFill/>
              <a:miter lim="800000"/>
              <a:headEnd/>
              <a:tailEnd/>
            </a:ln>
          </p:spPr>
          <p:txBody>
            <a:bodyPr wrap="square" lIns="82945" tIns="41473" rIns="82945" bIns="41473">
              <a:spAutoFit/>
            </a:bodyPr>
            <a:lstStyle/>
            <a:p>
              <a:pPr algn="ctr"/>
              <a:r>
                <a:rPr lang="pl-PL" sz="1100" smtClean="0">
                  <a:solidFill>
                    <a:schemeClr val="tx1"/>
                  </a:solidFill>
                  <a:latin typeface="Calibri" pitchFamily="34" charset="0"/>
                </a:rPr>
                <a:t>Service instance</a:t>
              </a:r>
            </a:p>
          </p:txBody>
        </p:sp>
        <p:grpSp>
          <p:nvGrpSpPr>
            <p:cNvPr id="67" name="Grupa 210"/>
            <p:cNvGrpSpPr/>
            <p:nvPr/>
          </p:nvGrpSpPr>
          <p:grpSpPr>
            <a:xfrm>
              <a:off x="990600" y="5105400"/>
              <a:ext cx="1353987" cy="949120"/>
              <a:chOff x="5046003" y="3124200"/>
              <a:chExt cx="1353987" cy="949120"/>
            </a:xfrm>
          </p:grpSpPr>
          <p:sp>
            <p:nvSpPr>
              <p:cNvPr id="68" name="Prostokąt zaokrąglony 67"/>
              <p:cNvSpPr/>
              <p:nvPr/>
            </p:nvSpPr>
            <p:spPr bwMode="auto">
              <a:xfrm>
                <a:off x="5046003" y="3124200"/>
                <a:ext cx="1353987" cy="949120"/>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69" name="Obraz 68"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70" name="Prostokąt 69"/>
              <p:cNvSpPr/>
              <p:nvPr/>
            </p:nvSpPr>
            <p:spPr>
              <a:xfrm>
                <a:off x="5046003" y="3611655"/>
                <a:ext cx="1353987" cy="461665"/>
              </a:xfrm>
              <a:prstGeom prst="rect">
                <a:avLst/>
              </a:prstGeom>
            </p:spPr>
            <p:txBody>
              <a:bodyPr wrap="square">
                <a:spAutoFit/>
              </a:bodyPr>
              <a:lstStyle/>
              <a:p>
                <a:r>
                  <a:rPr lang="pl-PL" sz="800" b="1" smtClean="0">
                    <a:solidFill>
                      <a:schemeClr val="tx1"/>
                    </a:solidFill>
                  </a:rPr>
                  <a:t>OpenLab v1 </a:t>
                </a:r>
                <a:r>
                  <a:rPr lang="pl-PL" sz="800" smtClean="0">
                    <a:solidFill>
                      <a:schemeClr val="tx1"/>
                    </a:solidFill>
                  </a:rPr>
                  <a:t>(development)</a:t>
                </a:r>
              </a:p>
              <a:p>
                <a:r>
                  <a:rPr lang="pl-PL" sz="800" b="1" smtClean="0">
                    <a:solidFill>
                      <a:schemeClr val="tx1"/>
                    </a:solidFill>
                  </a:rPr>
                  <a:t>Hardware: </a:t>
                </a:r>
                <a:r>
                  <a:rPr lang="pl-PL" sz="800" smtClean="0">
                    <a:solidFill>
                      <a:schemeClr val="tx1"/>
                    </a:solidFill>
                  </a:rPr>
                  <a:t>4 cores, 8 GB RAM, 30 GB HDD</a:t>
                </a:r>
                <a:endParaRPr lang="pl-PL" sz="800" b="1" smtClean="0">
                  <a:solidFill>
                    <a:schemeClr val="tx1"/>
                  </a:solidFill>
                </a:endParaRPr>
              </a:p>
            </p:txBody>
          </p:sp>
        </p:grpSp>
      </p:grpSp>
      <p:sp>
        <p:nvSpPr>
          <p:cNvPr id="72" name="Strzałka w prawo 71"/>
          <p:cNvSpPr/>
          <p:nvPr/>
        </p:nvSpPr>
        <p:spPr>
          <a:xfrm>
            <a:off x="2667000" y="5334000"/>
            <a:ext cx="3505200" cy="152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Prostokąt 72"/>
          <p:cNvSpPr/>
          <p:nvPr/>
        </p:nvSpPr>
        <p:spPr>
          <a:xfrm>
            <a:off x="2628933" y="4800600"/>
            <a:ext cx="3543267" cy="577081"/>
          </a:xfrm>
          <a:prstGeom prst="rect">
            <a:avLst/>
          </a:prstGeom>
        </p:spPr>
        <p:txBody>
          <a:bodyPr wrap="square">
            <a:spAutoFit/>
          </a:bodyPr>
          <a:lstStyle/>
          <a:p>
            <a:pPr marL="179388" indent="-179388"/>
            <a:r>
              <a:rPr lang="pl-PL" sz="1050" smtClean="0">
                <a:solidFill>
                  <a:schemeClr val="tx1"/>
                </a:solidFill>
                <a:latin typeface="Calibri" pitchFamily="34" charset="0"/>
              </a:rPr>
              <a:t>2.  The VPH-Share cloud platform creates a </a:t>
            </a:r>
            <a:r>
              <a:rPr lang="pl-PL" sz="1050" b="1" smtClean="0">
                <a:solidFill>
                  <a:schemeClr val="tx1"/>
                </a:solidFill>
                <a:latin typeface="Calibri" pitchFamily="34" charset="0"/>
              </a:rPr>
              <a:t>virtual machine</a:t>
            </a:r>
            <a:r>
              <a:rPr lang="pl-PL" sz="1050" smtClean="0">
                <a:solidFill>
                  <a:schemeClr val="tx1"/>
                </a:solidFill>
                <a:latin typeface="Calibri" pitchFamily="34" charset="0"/>
              </a:rPr>
              <a:t> which hosts an instance of the selected template and provides the required quantity of hardware resources.</a:t>
            </a:r>
          </a:p>
        </p:txBody>
      </p:sp>
      <p:sp>
        <p:nvSpPr>
          <p:cNvPr id="74" name="Prostokąt 73"/>
          <p:cNvSpPr/>
          <p:nvPr/>
        </p:nvSpPr>
        <p:spPr>
          <a:xfrm>
            <a:off x="2628933" y="5442719"/>
            <a:ext cx="3543267" cy="738664"/>
          </a:xfrm>
          <a:prstGeom prst="rect">
            <a:avLst/>
          </a:prstGeom>
        </p:spPr>
        <p:txBody>
          <a:bodyPr wrap="square">
            <a:spAutoFit/>
          </a:bodyPr>
          <a:lstStyle/>
          <a:p>
            <a:pPr marL="179388" indent="-179388"/>
            <a:r>
              <a:rPr lang="pl-PL" sz="1050" smtClean="0">
                <a:solidFill>
                  <a:schemeClr val="tx1"/>
                </a:solidFill>
                <a:latin typeface="Calibri" pitchFamily="34" charset="0"/>
              </a:rPr>
              <a:t>2’.  The developer may securely log into the machine and install any software of his/her choosing – in this case, we’re installing the </a:t>
            </a:r>
            <a:r>
              <a:rPr lang="pl-PL" sz="1050" b="1" smtClean="0">
                <a:solidFill>
                  <a:schemeClr val="tx1"/>
                </a:solidFill>
                <a:latin typeface="Calibri" pitchFamily="34" charset="0"/>
              </a:rPr>
              <a:t>OpenLabyrinth</a:t>
            </a:r>
            <a:r>
              <a:rPr lang="pl-PL" sz="1050" smtClean="0">
                <a:solidFill>
                  <a:schemeClr val="tx1"/>
                </a:solidFill>
                <a:latin typeface="Calibri" pitchFamily="34" charset="0"/>
              </a:rPr>
              <a:t> virtual patient management application.</a:t>
            </a:r>
          </a:p>
        </p:txBody>
      </p:sp>
      <p:grpSp>
        <p:nvGrpSpPr>
          <p:cNvPr id="79" name="Grupa 210"/>
          <p:cNvGrpSpPr/>
          <p:nvPr/>
        </p:nvGrpSpPr>
        <p:grpSpPr>
          <a:xfrm>
            <a:off x="7010400" y="1811701"/>
            <a:ext cx="1353987" cy="702899"/>
            <a:chOff x="5046003" y="3124200"/>
            <a:chExt cx="1353987" cy="702899"/>
          </a:xfrm>
        </p:grpSpPr>
        <p:sp>
          <p:nvSpPr>
            <p:cNvPr id="80" name="Prostokąt zaokrąglony 79"/>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81" name="Obraz 80"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82" name="Prostokąt 81"/>
            <p:cNvSpPr/>
            <p:nvPr/>
          </p:nvSpPr>
          <p:spPr>
            <a:xfrm>
              <a:off x="5046003" y="3611655"/>
              <a:ext cx="1353987" cy="215444"/>
            </a:xfrm>
            <a:prstGeom prst="rect">
              <a:avLst/>
            </a:prstGeom>
          </p:spPr>
          <p:txBody>
            <a:bodyPr wrap="square">
              <a:spAutoFit/>
            </a:bodyPr>
            <a:lstStyle/>
            <a:p>
              <a:r>
                <a:rPr lang="pl-PL" sz="800" b="1" smtClean="0">
                  <a:solidFill>
                    <a:schemeClr val="tx1"/>
                  </a:solidFill>
                </a:rPr>
                <a:t>OpenLab v1 </a:t>
              </a:r>
              <a:r>
                <a:rPr lang="pl-PL" sz="800" smtClean="0">
                  <a:solidFill>
                    <a:schemeClr val="tx1"/>
                  </a:solidFill>
                </a:rPr>
                <a:t>(cloud service)</a:t>
              </a:r>
            </a:p>
          </p:txBody>
        </p:sp>
      </p:grpSp>
      <p:sp>
        <p:nvSpPr>
          <p:cNvPr id="83" name="Strzałka w dół 82"/>
          <p:cNvSpPr/>
          <p:nvPr/>
        </p:nvSpPr>
        <p:spPr>
          <a:xfrm flipV="1">
            <a:off x="7162799" y="2667000"/>
            <a:ext cx="146705" cy="1864436"/>
          </a:xfrm>
          <a:prstGeom prst="down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Prostokąt 83"/>
          <p:cNvSpPr/>
          <p:nvPr/>
        </p:nvSpPr>
        <p:spPr>
          <a:xfrm>
            <a:off x="7364580" y="2689693"/>
            <a:ext cx="1616161" cy="1384995"/>
          </a:xfrm>
          <a:prstGeom prst="rect">
            <a:avLst/>
          </a:prstGeom>
        </p:spPr>
        <p:txBody>
          <a:bodyPr wrap="square">
            <a:spAutoFit/>
          </a:bodyPr>
          <a:lstStyle/>
          <a:p>
            <a:pPr marL="179388" indent="-179388"/>
            <a:r>
              <a:rPr lang="pl-PL" sz="1050" dirty="0" smtClean="0">
                <a:solidFill>
                  <a:schemeClr val="tx1"/>
                </a:solidFill>
                <a:latin typeface="Calibri" pitchFamily="34" charset="0"/>
              </a:rPr>
              <a:t>3.  </a:t>
            </a:r>
            <a:r>
              <a:rPr lang="pl-PL" sz="1050" dirty="0" err="1" smtClean="0">
                <a:solidFill>
                  <a:schemeClr val="tx1"/>
                </a:solidFill>
                <a:latin typeface="Calibri" pitchFamily="34" charset="0"/>
              </a:rPr>
              <a:t>Once</a:t>
            </a:r>
            <a:r>
              <a:rPr lang="pl-PL" sz="1050" dirty="0" smtClean="0">
                <a:solidFill>
                  <a:schemeClr val="tx1"/>
                </a:solidFill>
                <a:latin typeface="Calibri" pitchFamily="34" charset="0"/>
              </a:rPr>
              <a:t> the developer </a:t>
            </a:r>
            <a:r>
              <a:rPr lang="pl-PL" sz="1050" dirty="0" err="1" smtClean="0">
                <a:solidFill>
                  <a:schemeClr val="tx1"/>
                </a:solidFill>
                <a:latin typeface="Calibri" pitchFamily="34" charset="0"/>
              </a:rPr>
              <a:t>is</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satisfied</a:t>
            </a:r>
            <a:r>
              <a:rPr lang="pl-PL" sz="1050" dirty="0" smtClean="0">
                <a:solidFill>
                  <a:schemeClr val="tx1"/>
                </a:solidFill>
                <a:latin typeface="Calibri" pitchFamily="34" charset="0"/>
              </a:rPr>
              <a:t> with the </a:t>
            </a:r>
            <a:r>
              <a:rPr lang="pl-PL" sz="1050" dirty="0" err="1" smtClean="0">
                <a:solidFill>
                  <a:schemeClr val="tx1"/>
                </a:solidFill>
                <a:latin typeface="Calibri" pitchFamily="34" charset="0"/>
              </a:rPr>
              <a:t>application</a:t>
            </a:r>
            <a:r>
              <a:rPr lang="pl-PL" sz="1050" dirty="0" smtClean="0">
                <a:solidFill>
                  <a:schemeClr val="tx1"/>
                </a:solidFill>
                <a:latin typeface="Calibri" pitchFamily="34" charset="0"/>
              </a:rPr>
              <a:t>, he/</a:t>
            </a:r>
            <a:r>
              <a:rPr lang="pl-PL" sz="1050" dirty="0" err="1" smtClean="0">
                <a:solidFill>
                  <a:schemeClr val="tx1"/>
                </a:solidFill>
                <a:latin typeface="Calibri" pitchFamily="34" charset="0"/>
              </a:rPr>
              <a:t>she</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may</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instruct</a:t>
            </a:r>
            <a:r>
              <a:rPr lang="pl-PL" sz="1050" dirty="0" smtClean="0">
                <a:solidFill>
                  <a:schemeClr val="tx1"/>
                </a:solidFill>
                <a:latin typeface="Calibri" pitchFamily="34" charset="0"/>
              </a:rPr>
              <a:t> the VPH-</a:t>
            </a:r>
            <a:r>
              <a:rPr lang="pl-PL" sz="1050" dirty="0" err="1" smtClean="0">
                <a:solidFill>
                  <a:schemeClr val="tx1"/>
                </a:solidFill>
                <a:latin typeface="Calibri" pitchFamily="34" charset="0"/>
              </a:rPr>
              <a:t>Share</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cloud</a:t>
            </a:r>
            <a:r>
              <a:rPr lang="pl-PL" sz="1050" dirty="0" smtClean="0">
                <a:solidFill>
                  <a:schemeClr val="tx1"/>
                </a:solidFill>
                <a:latin typeface="Calibri" pitchFamily="34" charset="0"/>
              </a:rPr>
              <a:t> platform to </a:t>
            </a:r>
            <a:r>
              <a:rPr lang="pl-PL" sz="1050" dirty="0" err="1" smtClean="0">
                <a:solidFill>
                  <a:schemeClr val="tx1"/>
                </a:solidFill>
                <a:latin typeface="Calibri" pitchFamily="34" charset="0"/>
              </a:rPr>
              <a:t>package</a:t>
            </a:r>
            <a:r>
              <a:rPr lang="pl-PL" sz="1050" dirty="0" smtClean="0">
                <a:solidFill>
                  <a:schemeClr val="tx1"/>
                </a:solidFill>
                <a:latin typeface="Calibri" pitchFamily="34" charset="0"/>
              </a:rPr>
              <a:t> and </a:t>
            </a:r>
            <a:r>
              <a:rPr lang="pl-PL" sz="1050" dirty="0" err="1" smtClean="0">
                <a:solidFill>
                  <a:schemeClr val="tx1"/>
                </a:solidFill>
                <a:latin typeface="Calibri" pitchFamily="34" charset="0"/>
              </a:rPr>
              <a:t>upload</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it</a:t>
            </a:r>
            <a:r>
              <a:rPr lang="pl-PL" sz="1050" dirty="0" smtClean="0">
                <a:solidFill>
                  <a:schemeClr val="tx1"/>
                </a:solidFill>
                <a:latin typeface="Calibri" pitchFamily="34" charset="0"/>
              </a:rPr>
              <a:t> as a </a:t>
            </a:r>
            <a:r>
              <a:rPr lang="pl-PL" sz="1050" dirty="0" err="1" smtClean="0">
                <a:solidFill>
                  <a:schemeClr val="tx1"/>
                </a:solidFill>
                <a:latin typeface="Calibri" pitchFamily="34" charset="0"/>
              </a:rPr>
              <a:t>new</a:t>
            </a:r>
            <a:r>
              <a:rPr lang="pl-PL" sz="1050" dirty="0" smtClean="0">
                <a:solidFill>
                  <a:schemeClr val="tx1"/>
                </a:solidFill>
                <a:latin typeface="Calibri" pitchFamily="34" charset="0"/>
              </a:rPr>
              <a:t> service to the </a:t>
            </a:r>
            <a:r>
              <a:rPr lang="pl-PL" sz="1050" dirty="0" err="1" smtClean="0">
                <a:solidFill>
                  <a:schemeClr val="tx1"/>
                </a:solidFill>
                <a:latin typeface="Calibri" pitchFamily="34" charset="0"/>
              </a:rPr>
              <a:t>cloud</a:t>
            </a:r>
            <a:r>
              <a:rPr lang="pl-PL" sz="1050" dirty="0" smtClean="0">
                <a:solidFill>
                  <a:schemeClr val="tx1"/>
                </a:solidFill>
                <a:latin typeface="Calibri" pitchFamily="34" charset="0"/>
              </a:rPr>
              <a:t>.</a:t>
            </a:r>
          </a:p>
        </p:txBody>
      </p:sp>
      <p:sp>
        <p:nvSpPr>
          <p:cNvPr id="86" name="Strzałka w prawo 85"/>
          <p:cNvSpPr/>
          <p:nvPr/>
        </p:nvSpPr>
        <p:spPr>
          <a:xfrm flipH="1">
            <a:off x="5711598" y="1854655"/>
            <a:ext cx="1169999" cy="152400"/>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7" name="Grupa 210"/>
          <p:cNvGrpSpPr/>
          <p:nvPr/>
        </p:nvGrpSpPr>
        <p:grpSpPr>
          <a:xfrm>
            <a:off x="3810000" y="1524000"/>
            <a:ext cx="1353987" cy="702899"/>
            <a:chOff x="5046003" y="3124200"/>
            <a:chExt cx="1353987" cy="702899"/>
          </a:xfrm>
        </p:grpSpPr>
        <p:sp>
          <p:nvSpPr>
            <p:cNvPr id="88" name="Prostokąt zaokrąglony 87"/>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89" name="Obraz 88"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90" name="Prostokąt 89"/>
            <p:cNvSpPr/>
            <p:nvPr/>
          </p:nvSpPr>
          <p:spPr>
            <a:xfrm>
              <a:off x="5046003" y="3611655"/>
              <a:ext cx="1353987" cy="215444"/>
            </a:xfrm>
            <a:prstGeom prst="rect">
              <a:avLst/>
            </a:prstGeom>
          </p:spPr>
          <p:txBody>
            <a:bodyPr wrap="square">
              <a:spAutoFit/>
            </a:bodyPr>
            <a:lstStyle/>
            <a:p>
              <a:r>
                <a:rPr lang="pl-PL" sz="800" b="1" smtClean="0">
                  <a:solidFill>
                    <a:schemeClr val="tx1"/>
                  </a:solidFill>
                </a:rPr>
                <a:t>OpenLab v1 </a:t>
              </a:r>
              <a:r>
                <a:rPr lang="pl-PL" sz="800" smtClean="0">
                  <a:solidFill>
                    <a:schemeClr val="tx1"/>
                  </a:solidFill>
                </a:rPr>
                <a:t>(cloud service)</a:t>
              </a:r>
            </a:p>
          </p:txBody>
        </p:sp>
      </p:grpSp>
      <p:sp>
        <p:nvSpPr>
          <p:cNvPr id="91" name="Prostokąt 90"/>
          <p:cNvSpPr/>
          <p:nvPr/>
        </p:nvSpPr>
        <p:spPr>
          <a:xfrm>
            <a:off x="5475540" y="980728"/>
            <a:ext cx="3272924" cy="738664"/>
          </a:xfrm>
          <a:prstGeom prst="rect">
            <a:avLst/>
          </a:prstGeom>
        </p:spPr>
        <p:txBody>
          <a:bodyPr wrap="square">
            <a:spAutoFit/>
          </a:bodyPr>
          <a:lstStyle/>
          <a:p>
            <a:pPr marL="179388" indent="-179388"/>
            <a:r>
              <a:rPr lang="pl-PL" sz="1050" dirty="0" smtClean="0">
                <a:solidFill>
                  <a:schemeClr val="tx1"/>
                </a:solidFill>
                <a:latin typeface="Calibri" pitchFamily="34" charset="0"/>
              </a:rPr>
              <a:t>4. The </a:t>
            </a:r>
            <a:r>
              <a:rPr lang="pl-PL" sz="1050" dirty="0" err="1" smtClean="0">
                <a:solidFill>
                  <a:schemeClr val="tx1"/>
                </a:solidFill>
                <a:latin typeface="Calibri" pitchFamily="34" charset="0"/>
              </a:rPr>
              <a:t>new</a:t>
            </a:r>
            <a:r>
              <a:rPr lang="pl-PL" sz="1050" dirty="0" smtClean="0">
                <a:solidFill>
                  <a:schemeClr val="tx1"/>
                </a:solidFill>
                <a:latin typeface="Calibri" pitchFamily="34" charset="0"/>
              </a:rPr>
              <a:t> service </a:t>
            </a:r>
            <a:r>
              <a:rPr lang="pl-PL" sz="1050" dirty="0" err="1" smtClean="0">
                <a:solidFill>
                  <a:schemeClr val="tx1"/>
                </a:solidFill>
                <a:latin typeface="Calibri" pitchFamily="34" charset="0"/>
              </a:rPr>
              <a:t>is</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automatically</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registered</a:t>
            </a:r>
            <a:r>
              <a:rPr lang="pl-PL" sz="1050" dirty="0" smtClean="0">
                <a:solidFill>
                  <a:schemeClr val="tx1"/>
                </a:solidFill>
                <a:latin typeface="Calibri" pitchFamily="34" charset="0"/>
              </a:rPr>
              <a:t> in VPH-</a:t>
            </a:r>
            <a:r>
              <a:rPr lang="pl-PL" sz="1050" dirty="0" err="1" smtClean="0">
                <a:solidFill>
                  <a:schemeClr val="tx1"/>
                </a:solidFill>
                <a:latin typeface="Calibri" pitchFamily="34" charset="0"/>
              </a:rPr>
              <a:t>Share</a:t>
            </a:r>
            <a:r>
              <a:rPr lang="pl-PL" sz="1050" dirty="0" smtClean="0">
                <a:solidFill>
                  <a:schemeClr val="tx1"/>
                </a:solidFill>
                <a:latin typeface="Calibri" pitchFamily="34" charset="0"/>
              </a:rPr>
              <a:t> and </a:t>
            </a:r>
            <a:r>
              <a:rPr lang="pl-PL" sz="1050" dirty="0" err="1" smtClean="0">
                <a:solidFill>
                  <a:schemeClr val="tx1"/>
                </a:solidFill>
                <a:latin typeface="Calibri" pitchFamily="34" charset="0"/>
              </a:rPr>
              <a:t>can</a:t>
            </a:r>
            <a:r>
              <a:rPr lang="pl-PL" sz="1050" dirty="0" smtClean="0">
                <a:solidFill>
                  <a:schemeClr val="tx1"/>
                </a:solidFill>
                <a:latin typeface="Calibri" pitchFamily="34" charset="0"/>
              </a:rPr>
              <a:t> be </a:t>
            </a:r>
            <a:r>
              <a:rPr lang="pl-PL" sz="1050" dirty="0" err="1" smtClean="0">
                <a:solidFill>
                  <a:schemeClr val="tx1"/>
                </a:solidFill>
                <a:latin typeface="Calibri" pitchFamily="34" charset="0"/>
              </a:rPr>
              <a:t>shared</a:t>
            </a:r>
            <a:r>
              <a:rPr lang="pl-PL" sz="1050" dirty="0" smtClean="0">
                <a:solidFill>
                  <a:schemeClr val="tx1"/>
                </a:solidFill>
                <a:latin typeface="Calibri" pitchFamily="34" charset="0"/>
              </a:rPr>
              <a:t> with platform </a:t>
            </a:r>
            <a:r>
              <a:rPr lang="pl-PL" sz="1050" dirty="0" err="1" smtClean="0">
                <a:solidFill>
                  <a:schemeClr val="tx1"/>
                </a:solidFill>
                <a:latin typeface="Calibri" pitchFamily="34" charset="0"/>
              </a:rPr>
              <a:t>users</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including</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other</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developers</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who</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may</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wish</a:t>
            </a:r>
            <a:r>
              <a:rPr lang="pl-PL" sz="1050" dirty="0" smtClean="0">
                <a:solidFill>
                  <a:schemeClr val="tx1"/>
                </a:solidFill>
                <a:latin typeface="Calibri" pitchFamily="34" charset="0"/>
              </a:rPr>
              <a:t> to </a:t>
            </a:r>
            <a:r>
              <a:rPr lang="pl-PL" sz="1050" dirty="0" err="1" smtClean="0">
                <a:solidFill>
                  <a:schemeClr val="tx1"/>
                </a:solidFill>
                <a:latin typeface="Calibri" pitchFamily="34" charset="0"/>
              </a:rPr>
              <a:t>continue</a:t>
            </a:r>
            <a:r>
              <a:rPr lang="pl-PL" sz="1050" dirty="0" smtClean="0">
                <a:solidFill>
                  <a:schemeClr val="tx1"/>
                </a:solidFill>
                <a:latin typeface="Calibri" pitchFamily="34" charset="0"/>
              </a:rPr>
              <a:t> development </a:t>
            </a:r>
            <a:r>
              <a:rPr lang="pl-PL" sz="1050" dirty="0" err="1" smtClean="0">
                <a:solidFill>
                  <a:schemeClr val="tx1"/>
                </a:solidFill>
                <a:latin typeface="Calibri" pitchFamily="34" charset="0"/>
              </a:rPr>
              <a:t>work</a:t>
            </a:r>
            <a:r>
              <a:rPr lang="pl-PL" sz="1050" dirty="0" smtClean="0">
                <a:solidFill>
                  <a:schemeClr val="tx1"/>
                </a:solidFill>
                <a:latin typeface="Calibri" pitchFamily="34" charset="0"/>
              </a:rPr>
              <a:t> on the </a:t>
            </a:r>
            <a:r>
              <a:rPr lang="pl-PL" sz="1050" dirty="0" err="1" smtClean="0">
                <a:solidFill>
                  <a:schemeClr val="tx1"/>
                </a:solidFill>
                <a:latin typeface="Calibri" pitchFamily="34" charset="0"/>
              </a:rPr>
              <a:t>application</a:t>
            </a:r>
            <a:r>
              <a:rPr lang="pl-PL" sz="1050" dirty="0" smtClean="0">
                <a:solidFill>
                  <a:schemeClr val="tx1"/>
                </a:solidFill>
                <a:latin typeface="Calibri" pitchFamily="34" charset="0"/>
              </a:rPr>
              <a:t>).</a:t>
            </a:r>
          </a:p>
        </p:txBody>
      </p:sp>
      <p:grpSp>
        <p:nvGrpSpPr>
          <p:cNvPr id="93" name="Grupa 92"/>
          <p:cNvGrpSpPr/>
          <p:nvPr/>
        </p:nvGrpSpPr>
        <p:grpSpPr>
          <a:xfrm>
            <a:off x="4904074" y="2237074"/>
            <a:ext cx="1877726" cy="1877726"/>
            <a:chOff x="4953000" y="2326005"/>
            <a:chExt cx="1877726" cy="1877726"/>
          </a:xfrm>
        </p:grpSpPr>
        <p:sp>
          <p:nvSpPr>
            <p:cNvPr id="92" name="Elipsa 91"/>
            <p:cNvSpPr/>
            <p:nvPr/>
          </p:nvSpPr>
          <p:spPr>
            <a:xfrm>
              <a:off x="4953000" y="2326005"/>
              <a:ext cx="1877726" cy="18777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upa 190"/>
            <p:cNvGrpSpPr>
              <a:grpSpLocks/>
            </p:cNvGrpSpPr>
            <p:nvPr/>
          </p:nvGrpSpPr>
          <p:grpSpPr bwMode="auto">
            <a:xfrm>
              <a:off x="5536183" y="2879628"/>
              <a:ext cx="711360" cy="770480"/>
              <a:chOff x="795346" y="2093513"/>
              <a:chExt cx="710640" cy="770480"/>
            </a:xfrm>
          </p:grpSpPr>
          <p:sp>
            <p:nvSpPr>
              <p:cNvPr id="17" name="pole tekstowe 191"/>
              <p:cNvSpPr txBox="1">
                <a:spLocks noChangeArrowheads="1"/>
              </p:cNvSpPr>
              <p:nvPr/>
            </p:nvSpPr>
            <p:spPr bwMode="auto">
              <a:xfrm>
                <a:off x="795346" y="2626708"/>
                <a:ext cx="710640" cy="230832"/>
              </a:xfrm>
              <a:prstGeom prst="rect">
                <a:avLst/>
              </a:prstGeom>
              <a:noFill/>
              <a:ln w="9525">
                <a:noFill/>
                <a:miter lim="800000"/>
                <a:headEnd/>
                <a:tailEnd/>
              </a:ln>
            </p:spPr>
            <p:txBody>
              <a:bodyPr>
                <a:spAutoFit/>
              </a:bodyPr>
              <a:lstStyle/>
              <a:p>
                <a:pPr algn="ctr"/>
                <a:r>
                  <a:rPr lang="pl-PL" sz="900">
                    <a:solidFill>
                      <a:schemeClr val="tx1"/>
                    </a:solidFill>
                    <a:latin typeface="Calibri" pitchFamily="34" charset="0"/>
                  </a:rPr>
                  <a:t>Developer</a:t>
                </a:r>
              </a:p>
            </p:txBody>
          </p:sp>
          <p:sp>
            <p:nvSpPr>
              <p:cNvPr id="18" name="Prostokąt zaokrąglony 17"/>
              <p:cNvSpPr/>
              <p:nvPr/>
            </p:nvSpPr>
            <p:spPr bwMode="auto">
              <a:xfrm>
                <a:off x="854326" y="2093513"/>
                <a:ext cx="5926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9" name="Obraz 199" descr="admin.png"/>
              <p:cNvPicPr>
                <a:picLocks noChangeAspect="1"/>
              </p:cNvPicPr>
              <p:nvPr/>
            </p:nvPicPr>
            <p:blipFill>
              <a:blip r:embed="rId6" cstate="print"/>
              <a:srcRect/>
              <a:stretch>
                <a:fillRect/>
              </a:stretch>
            </p:blipFill>
            <p:spPr bwMode="auto">
              <a:xfrm>
                <a:off x="967032" y="2171020"/>
                <a:ext cx="357777" cy="457240"/>
              </a:xfrm>
              <a:prstGeom prst="rect">
                <a:avLst/>
              </a:prstGeom>
              <a:noFill/>
              <a:ln w="9525">
                <a:noFill/>
                <a:miter lim="800000"/>
                <a:headEnd/>
                <a:tailEnd/>
              </a:ln>
            </p:spPr>
          </p:pic>
        </p:grpSp>
      </p:grpSp>
      <p:sp>
        <p:nvSpPr>
          <p:cNvPr id="94" name="Strzałka w dół 93"/>
          <p:cNvSpPr/>
          <p:nvPr/>
        </p:nvSpPr>
        <p:spPr>
          <a:xfrm>
            <a:off x="5546297" y="3674667"/>
            <a:ext cx="593280" cy="311090"/>
          </a:xfrm>
          <a:prstGeom prst="down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Strzałka w dół 94"/>
          <p:cNvSpPr/>
          <p:nvPr/>
        </p:nvSpPr>
        <p:spPr>
          <a:xfrm flipV="1">
            <a:off x="5546297" y="2349468"/>
            <a:ext cx="593280" cy="330655"/>
          </a:xfrm>
          <a:prstGeom prst="down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Strzałka w prawo 95"/>
          <p:cNvSpPr/>
          <p:nvPr/>
        </p:nvSpPr>
        <p:spPr>
          <a:xfrm>
            <a:off x="6351874" y="2882869"/>
            <a:ext cx="304800" cy="546556"/>
          </a:xfrm>
          <a:prstGeom prst="right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Strzałka w prawo 96"/>
          <p:cNvSpPr/>
          <p:nvPr/>
        </p:nvSpPr>
        <p:spPr>
          <a:xfrm flipH="1">
            <a:off x="5011177" y="2882869"/>
            <a:ext cx="342559" cy="546556"/>
          </a:xfrm>
          <a:prstGeom prst="rightArrow">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31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ox(out)">
                                      <p:cBhvr>
                                        <p:cTn id="7" dur="500"/>
                                        <p:tgtEl>
                                          <p:spTgt spid="61"/>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ox(out)">
                                      <p:cBhvr>
                                        <p:cTn id="10" dur="500"/>
                                        <p:tgtEl>
                                          <p:spTgt spid="55"/>
                                        </p:tgtEl>
                                      </p:cBhvr>
                                    </p:animEffect>
                                  </p:childTnLst>
                                </p:cTn>
                              </p:par>
                              <p:par>
                                <p:cTn id="11" presetID="4" presetClass="entr" presetSubtype="32" fill="hold"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box(out)">
                                      <p:cBhvr>
                                        <p:cTn id="13" dur="500"/>
                                        <p:tgtEl>
                                          <p:spTgt spid="62"/>
                                        </p:tgtEl>
                                      </p:cBhvr>
                                    </p:animEffect>
                                  </p:childTnLst>
                                </p:cTn>
                              </p:par>
                              <p:par>
                                <p:cTn id="14" presetID="4" presetClass="entr" presetSubtype="32"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box(out)">
                                      <p:cBhvr>
                                        <p:cTn id="16" dur="500"/>
                                        <p:tgtEl>
                                          <p:spTgt spid="9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box(out)">
                                      <p:cBhvr>
                                        <p:cTn id="21" dur="500"/>
                                        <p:tgtEl>
                                          <p:spTgt spid="73"/>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box(out)">
                                      <p:cBhvr>
                                        <p:cTn id="24" dur="500"/>
                                        <p:tgtEl>
                                          <p:spTgt spid="72"/>
                                        </p:tgtEl>
                                      </p:cBhvr>
                                    </p:animEffect>
                                  </p:childTnLst>
                                </p:cTn>
                              </p:par>
                              <p:par>
                                <p:cTn id="25" presetID="4" presetClass="entr" presetSubtype="32" fill="hold" grpId="0"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ox(out)">
                                      <p:cBhvr>
                                        <p:cTn id="27" dur="500"/>
                                        <p:tgtEl>
                                          <p:spTgt spid="74"/>
                                        </p:tgtEl>
                                      </p:cBhvr>
                                    </p:animEffect>
                                  </p:childTnLst>
                                </p:cTn>
                              </p:par>
                              <p:par>
                                <p:cTn id="28" presetID="4" presetClass="entr" presetSubtype="32" fill="hold" nodeType="with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box(out)">
                                      <p:cBhvr>
                                        <p:cTn id="30" dur="500"/>
                                        <p:tgtEl>
                                          <p:spTgt spid="63"/>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box(out)">
                                      <p:cBhvr>
                                        <p:cTn id="33" dur="500"/>
                                        <p:tgtEl>
                                          <p:spTgt spid="9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83"/>
                                        </p:tgtEl>
                                        <p:attrNameLst>
                                          <p:attrName>style.visibility</p:attrName>
                                        </p:attrNameLst>
                                      </p:cBhvr>
                                      <p:to>
                                        <p:strVal val="visible"/>
                                      </p:to>
                                    </p:set>
                                    <p:animEffect transition="in" filter="box(out)">
                                      <p:cBhvr>
                                        <p:cTn id="38" dur="500"/>
                                        <p:tgtEl>
                                          <p:spTgt spid="83"/>
                                        </p:tgtEl>
                                      </p:cBhvr>
                                    </p:animEffect>
                                  </p:childTnLst>
                                </p:cTn>
                              </p:par>
                              <p:par>
                                <p:cTn id="39" presetID="4" presetClass="entr" presetSubtype="32"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ox(out)">
                                      <p:cBhvr>
                                        <p:cTn id="41" dur="500"/>
                                        <p:tgtEl>
                                          <p:spTgt spid="84"/>
                                        </p:tgtEl>
                                      </p:cBhvr>
                                    </p:animEffect>
                                  </p:childTnLst>
                                </p:cTn>
                              </p:par>
                              <p:par>
                                <p:cTn id="42" presetID="4" presetClass="entr" presetSubtype="32" fill="hold"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box(out)">
                                      <p:cBhvr>
                                        <p:cTn id="44" dur="500"/>
                                        <p:tgtEl>
                                          <p:spTgt spid="79"/>
                                        </p:tgtEl>
                                      </p:cBhvr>
                                    </p:animEffect>
                                  </p:childTnLst>
                                </p:cTn>
                              </p:par>
                              <p:par>
                                <p:cTn id="45" presetID="4" presetClass="entr" presetSubtype="32"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box(out)">
                                      <p:cBhvr>
                                        <p:cTn id="47" dur="500"/>
                                        <p:tgtEl>
                                          <p:spTgt spid="9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box(out)">
                                      <p:cBhvr>
                                        <p:cTn id="52" dur="500"/>
                                        <p:tgtEl>
                                          <p:spTgt spid="91"/>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box(out)">
                                      <p:cBhvr>
                                        <p:cTn id="55" dur="500"/>
                                        <p:tgtEl>
                                          <p:spTgt spid="86"/>
                                        </p:tgtEl>
                                      </p:cBhvr>
                                    </p:animEffect>
                                  </p:childTnLst>
                                </p:cTn>
                              </p:par>
                              <p:par>
                                <p:cTn id="56" presetID="4" presetClass="entr" presetSubtype="32" fill="hold" nodeType="withEffect">
                                  <p:stCondLst>
                                    <p:cond delay="0"/>
                                  </p:stCondLst>
                                  <p:childTnLst>
                                    <p:set>
                                      <p:cBhvr>
                                        <p:cTn id="57" dur="1" fill="hold">
                                          <p:stCondLst>
                                            <p:cond delay="0"/>
                                          </p:stCondLst>
                                        </p:cTn>
                                        <p:tgtEl>
                                          <p:spTgt spid="87"/>
                                        </p:tgtEl>
                                        <p:attrNameLst>
                                          <p:attrName>style.visibility</p:attrName>
                                        </p:attrNameLst>
                                      </p:cBhvr>
                                      <p:to>
                                        <p:strVal val="visible"/>
                                      </p:to>
                                    </p:set>
                                    <p:animEffect transition="in" filter="box(out)">
                                      <p:cBhvr>
                                        <p:cTn id="58" dur="500"/>
                                        <p:tgtEl>
                                          <p:spTgt spid="87"/>
                                        </p:tgtEl>
                                      </p:cBhvr>
                                    </p:animEffect>
                                  </p:childTnLst>
                                </p:cTn>
                              </p:par>
                              <p:par>
                                <p:cTn id="59" presetID="4" presetClass="entr" presetSubtype="32"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box(out)">
                                      <p:cBhvr>
                                        <p:cTn id="6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p:bldP spid="72" grpId="0" animBg="1"/>
      <p:bldP spid="73" grpId="0"/>
      <p:bldP spid="74" grpId="0"/>
      <p:bldP spid="83" grpId="0" animBg="1"/>
      <p:bldP spid="84" grpId="0"/>
      <p:bldP spid="86" grpId="0" animBg="1"/>
      <p:bldP spid="91" grpId="0"/>
      <p:bldP spid="94" grpId="0" animBg="1"/>
      <p:bldP spid="95" grpId="0" animBg="1"/>
      <p:bldP spid="96" grpId="0" animBg="1"/>
      <p:bldP spid="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6090305" cy="685800"/>
          </a:xfrm>
        </p:spPr>
        <p:txBody>
          <a:bodyPr/>
          <a:lstStyle/>
          <a:p>
            <a:r>
              <a:rPr lang="pl-PL" sz="2800" dirty="0" smtClean="0">
                <a:solidFill>
                  <a:schemeClr val="bg1"/>
                </a:solidFill>
                <a:latin typeface="+mj-lt"/>
              </a:rPr>
              <a:t>VPH-</a:t>
            </a:r>
            <a:r>
              <a:rPr lang="pl-PL" sz="2800" dirty="0" err="1" smtClean="0">
                <a:solidFill>
                  <a:schemeClr val="bg1"/>
                </a:solidFill>
                <a:latin typeface="+mj-lt"/>
              </a:rPr>
              <a:t>Share</a:t>
            </a:r>
            <a:r>
              <a:rPr lang="pl-PL" sz="2800" dirty="0" smtClean="0">
                <a:solidFill>
                  <a:schemeClr val="bg1"/>
                </a:solidFill>
                <a:latin typeface="+mj-lt"/>
              </a:rPr>
              <a:t> </a:t>
            </a:r>
            <a:r>
              <a:rPr lang="pl-PL" sz="2800" dirty="0" err="1" smtClean="0">
                <a:solidFill>
                  <a:schemeClr val="bg1"/>
                </a:solidFill>
                <a:latin typeface="+mj-lt"/>
              </a:rPr>
              <a:t>Computational</a:t>
            </a:r>
            <a:r>
              <a:rPr lang="pl-PL" sz="2800" dirty="0" smtClean="0">
                <a:solidFill>
                  <a:schemeClr val="bg1"/>
                </a:solidFill>
                <a:latin typeface="+mj-lt"/>
              </a:rPr>
              <a:t> </a:t>
            </a:r>
            <a:r>
              <a:rPr lang="pl-PL" sz="2800" dirty="0" err="1" smtClean="0">
                <a:solidFill>
                  <a:schemeClr val="bg1"/>
                </a:solidFill>
                <a:latin typeface="+mj-lt"/>
              </a:rPr>
              <a:t>Cloud</a:t>
            </a:r>
            <a:r>
              <a:rPr lang="pl-PL" sz="2800" dirty="0" smtClean="0">
                <a:solidFill>
                  <a:schemeClr val="bg1"/>
                </a:solidFill>
                <a:latin typeface="+mj-lt"/>
              </a:rPr>
              <a:t>: end </a:t>
            </a:r>
            <a:r>
              <a:rPr lang="pl-PL" sz="2800" dirty="0" err="1" smtClean="0">
                <a:solidFill>
                  <a:schemeClr val="bg1"/>
                </a:solidFill>
                <a:latin typeface="+mj-lt"/>
              </a:rPr>
              <a:t>users</a:t>
            </a:r>
            <a:r>
              <a:rPr lang="pl-PL" sz="2800" dirty="0" smtClean="0">
                <a:solidFill>
                  <a:schemeClr val="bg1"/>
                </a:solidFill>
                <a:latin typeface="+mj-lt"/>
              </a:rPr>
              <a:t>’ </a:t>
            </a:r>
            <a:r>
              <a:rPr lang="pl-PL" sz="2800" dirty="0" err="1" smtClean="0">
                <a:solidFill>
                  <a:schemeClr val="bg1"/>
                </a:solidFill>
                <a:latin typeface="+mj-lt"/>
              </a:rPr>
              <a:t>view</a:t>
            </a:r>
            <a:endParaRPr lang="en-GB" sz="2800" dirty="0">
              <a:solidFill>
                <a:schemeClr val="bg1"/>
              </a:solidFill>
              <a:latin typeface="+mj-lt"/>
            </a:endParaRPr>
          </a:p>
        </p:txBody>
      </p:sp>
      <p:sp>
        <p:nvSpPr>
          <p:cNvPr id="9" name="Chmurka 8"/>
          <p:cNvSpPr/>
          <p:nvPr/>
        </p:nvSpPr>
        <p:spPr>
          <a:xfrm>
            <a:off x="152466" y="838200"/>
            <a:ext cx="5562534" cy="3304185"/>
          </a:xfrm>
          <a:prstGeom prst="cloud">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upa 210"/>
          <p:cNvGrpSpPr/>
          <p:nvPr/>
        </p:nvGrpSpPr>
        <p:grpSpPr>
          <a:xfrm>
            <a:off x="893946" y="1519600"/>
            <a:ext cx="1353987" cy="702899"/>
            <a:chOff x="5046003" y="3124200"/>
            <a:chExt cx="1353987" cy="702899"/>
          </a:xfrm>
        </p:grpSpPr>
        <p:sp>
          <p:nvSpPr>
            <p:cNvPr id="20" name="Prostokąt zaokrąglony 19"/>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21" name="Obraz 20"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22" name="Prostokąt 21"/>
            <p:cNvSpPr/>
            <p:nvPr/>
          </p:nvSpPr>
          <p:spPr>
            <a:xfrm>
              <a:off x="5046003" y="3611655"/>
              <a:ext cx="1353987" cy="215444"/>
            </a:xfrm>
            <a:prstGeom prst="rect">
              <a:avLst/>
            </a:prstGeom>
          </p:spPr>
          <p:txBody>
            <a:bodyPr wrap="square">
              <a:spAutoFit/>
            </a:bodyPr>
            <a:lstStyle/>
            <a:p>
              <a:r>
                <a:rPr lang="pl-PL" sz="800" b="1" smtClean="0">
                  <a:solidFill>
                    <a:schemeClr val="tx1"/>
                  </a:solidFill>
                </a:rPr>
                <a:t>MySpine v22 </a:t>
              </a:r>
              <a:r>
                <a:rPr lang="pl-PL" sz="800" smtClean="0">
                  <a:solidFill>
                    <a:schemeClr val="tx1"/>
                  </a:solidFill>
                </a:rPr>
                <a:t>(cloud service)</a:t>
              </a:r>
              <a:endParaRPr lang="pl-PL" sz="800" b="1" smtClean="0">
                <a:solidFill>
                  <a:schemeClr val="tx1"/>
                </a:solidFill>
              </a:endParaRPr>
            </a:p>
          </p:txBody>
        </p:sp>
      </p:grpSp>
      <p:grpSp>
        <p:nvGrpSpPr>
          <p:cNvPr id="5" name="Grupa 210"/>
          <p:cNvGrpSpPr/>
          <p:nvPr/>
        </p:nvGrpSpPr>
        <p:grpSpPr>
          <a:xfrm>
            <a:off x="627213" y="2286000"/>
            <a:ext cx="1353987" cy="702899"/>
            <a:chOff x="5046003" y="3124200"/>
            <a:chExt cx="1353987" cy="702899"/>
          </a:xfrm>
        </p:grpSpPr>
        <p:sp>
          <p:nvSpPr>
            <p:cNvPr id="24" name="Prostokąt zaokrąglony 23"/>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25" name="Obraz 24"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26" name="Prostokąt 25"/>
            <p:cNvSpPr/>
            <p:nvPr/>
          </p:nvSpPr>
          <p:spPr>
            <a:xfrm>
              <a:off x="5046003" y="3611655"/>
              <a:ext cx="1353987" cy="215444"/>
            </a:xfrm>
            <a:prstGeom prst="rect">
              <a:avLst/>
            </a:prstGeom>
          </p:spPr>
          <p:txBody>
            <a:bodyPr wrap="square">
              <a:spAutoFit/>
            </a:bodyPr>
            <a:lstStyle/>
            <a:p>
              <a:r>
                <a:rPr lang="pl-PL" sz="800" b="1" smtClean="0">
                  <a:solidFill>
                    <a:schemeClr val="tx1"/>
                  </a:solidFill>
                </a:rPr>
                <a:t>ViroLab DRS </a:t>
              </a:r>
              <a:r>
                <a:rPr lang="pl-PL" sz="800" smtClean="0">
                  <a:solidFill>
                    <a:schemeClr val="tx1"/>
                  </a:solidFill>
                </a:rPr>
                <a:t>(cloud service)</a:t>
              </a:r>
              <a:endParaRPr lang="pl-PL" sz="800" b="1" smtClean="0">
                <a:solidFill>
                  <a:schemeClr val="tx1"/>
                </a:solidFill>
              </a:endParaRPr>
            </a:p>
          </p:txBody>
        </p:sp>
      </p:grpSp>
      <p:grpSp>
        <p:nvGrpSpPr>
          <p:cNvPr id="6" name="Grupa 210"/>
          <p:cNvGrpSpPr/>
          <p:nvPr/>
        </p:nvGrpSpPr>
        <p:grpSpPr>
          <a:xfrm>
            <a:off x="2341746" y="1519600"/>
            <a:ext cx="1353987" cy="702899"/>
            <a:chOff x="5046003" y="3124200"/>
            <a:chExt cx="1353987" cy="702899"/>
          </a:xfrm>
        </p:grpSpPr>
        <p:sp>
          <p:nvSpPr>
            <p:cNvPr id="28" name="Prostokąt zaokrąglony 27"/>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29" name="Obraz 28"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30" name="Prostokąt 29"/>
            <p:cNvSpPr/>
            <p:nvPr/>
          </p:nvSpPr>
          <p:spPr>
            <a:xfrm>
              <a:off x="5198404" y="3611655"/>
              <a:ext cx="1167673" cy="215444"/>
            </a:xfrm>
            <a:prstGeom prst="rect">
              <a:avLst/>
            </a:prstGeom>
          </p:spPr>
          <p:txBody>
            <a:bodyPr wrap="square">
              <a:spAutoFit/>
            </a:bodyPr>
            <a:lstStyle/>
            <a:p>
              <a:r>
                <a:rPr lang="pl-PL" sz="800" b="1" smtClean="0">
                  <a:solidFill>
                    <a:schemeClr val="tx1"/>
                  </a:solidFill>
                </a:rPr>
                <a:t>GIMIAS </a:t>
              </a:r>
              <a:r>
                <a:rPr lang="pl-PL" sz="800" smtClean="0">
                  <a:solidFill>
                    <a:schemeClr val="tx1"/>
                  </a:solidFill>
                </a:rPr>
                <a:t>(cloud service)</a:t>
              </a:r>
              <a:endParaRPr lang="pl-PL" sz="800" b="1" smtClean="0">
                <a:solidFill>
                  <a:schemeClr val="tx1"/>
                </a:solidFill>
              </a:endParaRPr>
            </a:p>
          </p:txBody>
        </p:sp>
      </p:grpSp>
      <p:sp>
        <p:nvSpPr>
          <p:cNvPr id="39" name="pole tekstowe 191"/>
          <p:cNvSpPr txBox="1">
            <a:spLocks noChangeArrowheads="1"/>
          </p:cNvSpPr>
          <p:nvPr/>
        </p:nvSpPr>
        <p:spPr bwMode="auto">
          <a:xfrm>
            <a:off x="2283605" y="1184589"/>
            <a:ext cx="2376619" cy="276999"/>
          </a:xfrm>
          <a:prstGeom prst="rect">
            <a:avLst/>
          </a:prstGeom>
          <a:noFill/>
          <a:ln w="9525">
            <a:noFill/>
            <a:miter lim="800000"/>
            <a:headEnd/>
            <a:tailEnd/>
          </a:ln>
        </p:spPr>
        <p:txBody>
          <a:bodyPr wrap="square">
            <a:spAutoFit/>
          </a:bodyPr>
          <a:lstStyle/>
          <a:p>
            <a:pPr algn="ctr"/>
            <a:r>
              <a:rPr lang="pl-PL" sz="1200" b="1" smtClean="0">
                <a:solidFill>
                  <a:schemeClr val="tx1"/>
                </a:solidFill>
                <a:latin typeface="Calibri" pitchFamily="34" charset="0"/>
              </a:rPr>
              <a:t>VPH-Share Computational Cloud</a:t>
            </a:r>
            <a:endParaRPr lang="pl-PL" sz="1200" b="1">
              <a:solidFill>
                <a:schemeClr val="tx1"/>
              </a:solidFill>
              <a:latin typeface="Calibri" pitchFamily="34" charset="0"/>
            </a:endParaRPr>
          </a:p>
        </p:txBody>
      </p:sp>
      <p:sp>
        <p:nvSpPr>
          <p:cNvPr id="55" name="Strzałka w dół 54"/>
          <p:cNvSpPr/>
          <p:nvPr/>
        </p:nvSpPr>
        <p:spPr>
          <a:xfrm>
            <a:off x="1365736" y="4017132"/>
            <a:ext cx="140720" cy="508047"/>
          </a:xfrm>
          <a:prstGeom prst="downArrow">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Prostokąt 60"/>
          <p:cNvSpPr/>
          <p:nvPr/>
        </p:nvSpPr>
        <p:spPr>
          <a:xfrm>
            <a:off x="1490912" y="4191000"/>
            <a:ext cx="4833687" cy="415498"/>
          </a:xfrm>
          <a:prstGeom prst="rect">
            <a:avLst/>
          </a:prstGeom>
        </p:spPr>
        <p:txBody>
          <a:bodyPr wrap="square">
            <a:spAutoFit/>
          </a:bodyPr>
          <a:lstStyle/>
          <a:p>
            <a:pPr marL="228600" indent="-228600">
              <a:buAutoNum type="arabicPeriod"/>
            </a:pPr>
            <a:r>
              <a:rPr lang="pl-PL" sz="1050" dirty="0" smtClean="0">
                <a:solidFill>
                  <a:schemeClr val="tx1"/>
                </a:solidFill>
                <a:latin typeface="Calibri" pitchFamily="34" charset="0"/>
              </a:rPr>
              <a:t>The </a:t>
            </a:r>
            <a:r>
              <a:rPr lang="pl-PL" sz="1050" dirty="0" err="1" smtClean="0">
                <a:solidFill>
                  <a:schemeClr val="tx1"/>
                </a:solidFill>
                <a:latin typeface="Calibri" pitchFamily="34" charset="0"/>
              </a:rPr>
              <a:t>scientist</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browses</a:t>
            </a:r>
            <a:r>
              <a:rPr lang="pl-PL" sz="1050" dirty="0" smtClean="0">
                <a:solidFill>
                  <a:schemeClr val="tx1"/>
                </a:solidFill>
                <a:latin typeface="Calibri" pitchFamily="34" charset="0"/>
              </a:rPr>
              <a:t> the </a:t>
            </a:r>
            <a:r>
              <a:rPr lang="pl-PL" sz="1050" dirty="0" err="1" smtClean="0">
                <a:solidFill>
                  <a:schemeClr val="tx1"/>
                </a:solidFill>
                <a:latin typeface="Calibri" pitchFamily="34" charset="0"/>
              </a:rPr>
              <a:t>available</a:t>
            </a:r>
            <a:r>
              <a:rPr lang="pl-PL" sz="1050" dirty="0" smtClean="0">
                <a:solidFill>
                  <a:schemeClr val="tx1"/>
                </a:solidFill>
                <a:latin typeface="Calibri" pitchFamily="34" charset="0"/>
              </a:rPr>
              <a:t> services and </a:t>
            </a:r>
            <a:r>
              <a:rPr lang="pl-PL" sz="1050" dirty="0" err="1" smtClean="0">
                <a:solidFill>
                  <a:schemeClr val="tx1"/>
                </a:solidFill>
                <a:latin typeface="Calibri" pitchFamily="34" charset="0"/>
              </a:rPr>
              <a:t>requests</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access</a:t>
            </a:r>
            <a:r>
              <a:rPr lang="pl-PL" sz="1050" dirty="0" smtClean="0">
                <a:solidFill>
                  <a:schemeClr val="tx1"/>
                </a:solidFill>
                <a:latin typeface="Calibri" pitchFamily="34" charset="0"/>
              </a:rPr>
              <a:t> to a </a:t>
            </a:r>
            <a:r>
              <a:rPr lang="pl-PL" sz="1050" dirty="0" err="1" smtClean="0">
                <a:solidFill>
                  <a:schemeClr val="tx1"/>
                </a:solidFill>
                <a:latin typeface="Calibri" pitchFamily="34" charset="0"/>
              </a:rPr>
              <a:t>given</a:t>
            </a:r>
            <a:r>
              <a:rPr lang="pl-PL" sz="1050" dirty="0" smtClean="0">
                <a:solidFill>
                  <a:schemeClr val="tx1"/>
                </a:solidFill>
                <a:latin typeface="Calibri" pitchFamily="34" charset="0"/>
              </a:rPr>
              <a:t> service. </a:t>
            </a:r>
            <a:r>
              <a:rPr lang="pl-PL" sz="1050" dirty="0" err="1" smtClean="0">
                <a:solidFill>
                  <a:schemeClr val="tx1"/>
                </a:solidFill>
                <a:latin typeface="Calibri" pitchFamily="34" charset="0"/>
              </a:rPr>
              <a:t>Only</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published</a:t>
            </a:r>
            <a:r>
              <a:rPr lang="pl-PL" sz="1050" dirty="0" smtClean="0">
                <a:solidFill>
                  <a:schemeClr val="tx1"/>
                </a:solidFill>
                <a:latin typeface="Calibri" pitchFamily="34" charset="0"/>
              </a:rPr>
              <a:t> services (not OS </a:t>
            </a:r>
            <a:r>
              <a:rPr lang="pl-PL" sz="1050" dirty="0" err="1" smtClean="0">
                <a:solidFill>
                  <a:schemeClr val="tx1"/>
                </a:solidFill>
                <a:latin typeface="Calibri" pitchFamily="34" charset="0"/>
              </a:rPr>
              <a:t>templates</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are</a:t>
            </a:r>
            <a:r>
              <a:rPr lang="pl-PL" sz="1050" dirty="0" smtClean="0">
                <a:solidFill>
                  <a:schemeClr val="tx1"/>
                </a:solidFill>
                <a:latin typeface="Calibri" pitchFamily="34" charset="0"/>
              </a:rPr>
              <a:t> </a:t>
            </a:r>
            <a:r>
              <a:rPr lang="pl-PL" sz="1050" dirty="0" err="1" smtClean="0">
                <a:solidFill>
                  <a:schemeClr val="tx1"/>
                </a:solidFill>
                <a:latin typeface="Calibri" pitchFamily="34" charset="0"/>
              </a:rPr>
              <a:t>visible</a:t>
            </a:r>
            <a:r>
              <a:rPr lang="pl-PL" sz="1050" dirty="0" smtClean="0">
                <a:solidFill>
                  <a:schemeClr val="tx1"/>
                </a:solidFill>
                <a:latin typeface="Calibri" pitchFamily="34" charset="0"/>
              </a:rPr>
              <a:t> to non-</a:t>
            </a:r>
            <a:r>
              <a:rPr lang="pl-PL" sz="1050" dirty="0" err="1" smtClean="0">
                <a:solidFill>
                  <a:schemeClr val="tx1"/>
                </a:solidFill>
                <a:latin typeface="Calibri" pitchFamily="34" charset="0"/>
              </a:rPr>
              <a:t>developers</a:t>
            </a:r>
            <a:r>
              <a:rPr lang="pl-PL" sz="1050" dirty="0" smtClean="0">
                <a:solidFill>
                  <a:schemeClr val="tx1"/>
                </a:solidFill>
                <a:latin typeface="Calibri" pitchFamily="34" charset="0"/>
              </a:rPr>
              <a:t>.</a:t>
            </a:r>
          </a:p>
        </p:txBody>
      </p:sp>
      <p:grpSp>
        <p:nvGrpSpPr>
          <p:cNvPr id="12" name="Grupa 62"/>
          <p:cNvGrpSpPr/>
          <p:nvPr/>
        </p:nvGrpSpPr>
        <p:grpSpPr>
          <a:xfrm>
            <a:off x="6248400" y="4648200"/>
            <a:ext cx="1676400" cy="1579253"/>
            <a:chOff x="838200" y="4622847"/>
            <a:chExt cx="1676400" cy="1579253"/>
          </a:xfrm>
        </p:grpSpPr>
        <p:sp>
          <p:nvSpPr>
            <p:cNvPr id="64" name="Prostokąt zaokrąglony 63"/>
            <p:cNvSpPr/>
            <p:nvPr/>
          </p:nvSpPr>
          <p:spPr bwMode="auto">
            <a:xfrm>
              <a:off x="838200" y="4622847"/>
              <a:ext cx="1676400" cy="1579253"/>
            </a:xfrm>
            <a:prstGeom prst="roundRect">
              <a:avLst>
                <a:gd name="adj" fmla="val 6222"/>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65" name="Obraz 64" descr="1368547005_server.png"/>
            <p:cNvPicPr>
              <a:picLocks noChangeAspect="1"/>
            </p:cNvPicPr>
            <p:nvPr/>
          </p:nvPicPr>
          <p:blipFill>
            <a:blip r:embed="rId4" cstate="print"/>
            <a:stretch>
              <a:fillRect/>
            </a:stretch>
          </p:blipFill>
          <p:spPr>
            <a:xfrm>
              <a:off x="914400" y="4663440"/>
              <a:ext cx="365760" cy="365760"/>
            </a:xfrm>
            <a:prstGeom prst="rect">
              <a:avLst/>
            </a:prstGeom>
          </p:spPr>
        </p:pic>
        <p:sp>
          <p:nvSpPr>
            <p:cNvPr id="66" name="pole tekstowe 303"/>
            <p:cNvSpPr txBox="1">
              <a:spLocks noChangeArrowheads="1"/>
            </p:cNvSpPr>
            <p:nvPr/>
          </p:nvSpPr>
          <p:spPr bwMode="auto">
            <a:xfrm>
              <a:off x="1213505" y="4748164"/>
              <a:ext cx="1148695" cy="253033"/>
            </a:xfrm>
            <a:prstGeom prst="rect">
              <a:avLst/>
            </a:prstGeom>
            <a:noFill/>
            <a:ln w="9525">
              <a:noFill/>
              <a:miter lim="800000"/>
              <a:headEnd/>
              <a:tailEnd/>
            </a:ln>
          </p:spPr>
          <p:txBody>
            <a:bodyPr wrap="square" lIns="82945" tIns="41473" rIns="82945" bIns="41473">
              <a:spAutoFit/>
            </a:bodyPr>
            <a:lstStyle/>
            <a:p>
              <a:pPr algn="ctr"/>
              <a:r>
                <a:rPr lang="pl-PL" sz="1100" smtClean="0">
                  <a:solidFill>
                    <a:schemeClr val="tx1"/>
                  </a:solidFill>
                  <a:latin typeface="Calibri" pitchFamily="34" charset="0"/>
                </a:rPr>
                <a:t>Service instance</a:t>
              </a:r>
            </a:p>
          </p:txBody>
        </p:sp>
        <p:grpSp>
          <p:nvGrpSpPr>
            <p:cNvPr id="13" name="Grupa 210"/>
            <p:cNvGrpSpPr/>
            <p:nvPr/>
          </p:nvGrpSpPr>
          <p:grpSpPr>
            <a:xfrm>
              <a:off x="990600" y="5105400"/>
              <a:ext cx="1353987" cy="949120"/>
              <a:chOff x="5046003" y="3124200"/>
              <a:chExt cx="1353987" cy="949120"/>
            </a:xfrm>
          </p:grpSpPr>
          <p:sp>
            <p:nvSpPr>
              <p:cNvPr id="68" name="Prostokąt zaokrąglony 67"/>
              <p:cNvSpPr/>
              <p:nvPr/>
            </p:nvSpPr>
            <p:spPr bwMode="auto">
              <a:xfrm>
                <a:off x="5046003" y="3124200"/>
                <a:ext cx="1353987" cy="949120"/>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69" name="Obraz 68"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70" name="Prostokąt 69"/>
              <p:cNvSpPr/>
              <p:nvPr/>
            </p:nvSpPr>
            <p:spPr>
              <a:xfrm>
                <a:off x="5046003" y="3611655"/>
                <a:ext cx="1353987" cy="461665"/>
              </a:xfrm>
              <a:prstGeom prst="rect">
                <a:avLst/>
              </a:prstGeom>
            </p:spPr>
            <p:txBody>
              <a:bodyPr wrap="square">
                <a:spAutoFit/>
              </a:bodyPr>
              <a:lstStyle/>
              <a:p>
                <a:r>
                  <a:rPr lang="pl-PL" sz="800" b="1" smtClean="0">
                    <a:solidFill>
                      <a:schemeClr val="tx1"/>
                    </a:solidFill>
                  </a:rPr>
                  <a:t>OpenLab v1 </a:t>
                </a:r>
                <a:r>
                  <a:rPr lang="pl-PL" sz="800" smtClean="0">
                    <a:solidFill>
                      <a:schemeClr val="tx1"/>
                    </a:solidFill>
                  </a:rPr>
                  <a:t>(cloud service)</a:t>
                </a:r>
              </a:p>
              <a:p>
                <a:r>
                  <a:rPr lang="pl-PL" sz="800" b="1" smtClean="0">
                    <a:solidFill>
                      <a:schemeClr val="tx1"/>
                    </a:solidFill>
                  </a:rPr>
                  <a:t>Hardware: </a:t>
                </a:r>
                <a:r>
                  <a:rPr lang="pl-PL" sz="800" smtClean="0">
                    <a:solidFill>
                      <a:schemeClr val="tx1"/>
                    </a:solidFill>
                  </a:rPr>
                  <a:t>as required by the application</a:t>
                </a:r>
                <a:endParaRPr lang="pl-PL" sz="800" b="1" smtClean="0">
                  <a:solidFill>
                    <a:schemeClr val="tx1"/>
                  </a:solidFill>
                </a:endParaRPr>
              </a:p>
            </p:txBody>
          </p:sp>
        </p:grpSp>
      </p:grpSp>
      <p:sp>
        <p:nvSpPr>
          <p:cNvPr id="72" name="Strzałka w prawo 71"/>
          <p:cNvSpPr/>
          <p:nvPr/>
        </p:nvSpPr>
        <p:spPr>
          <a:xfrm>
            <a:off x="2590800" y="5334000"/>
            <a:ext cx="3505200" cy="152400"/>
          </a:xfrm>
          <a:prstGeom prst="rightArrow">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Prostokąt 72"/>
          <p:cNvSpPr/>
          <p:nvPr/>
        </p:nvSpPr>
        <p:spPr>
          <a:xfrm>
            <a:off x="2552733" y="4800600"/>
            <a:ext cx="3543267" cy="577081"/>
          </a:xfrm>
          <a:prstGeom prst="rect">
            <a:avLst/>
          </a:prstGeom>
        </p:spPr>
        <p:txBody>
          <a:bodyPr wrap="square">
            <a:spAutoFit/>
          </a:bodyPr>
          <a:lstStyle/>
          <a:p>
            <a:pPr marL="179388" indent="-179388"/>
            <a:r>
              <a:rPr lang="pl-PL" sz="1050" smtClean="0">
                <a:solidFill>
                  <a:schemeClr val="tx1"/>
                </a:solidFill>
                <a:latin typeface="Calibri" pitchFamily="34" charset="0"/>
              </a:rPr>
              <a:t>2.  The service’s owner (typically its developer) approves the sharing request, following which the scientist may spawn instances of the service in the cloud infrastructure</a:t>
            </a:r>
          </a:p>
        </p:txBody>
      </p:sp>
      <p:sp>
        <p:nvSpPr>
          <p:cNvPr id="74" name="Prostokąt 73"/>
          <p:cNvSpPr/>
          <p:nvPr/>
        </p:nvSpPr>
        <p:spPr>
          <a:xfrm>
            <a:off x="2552733" y="5442719"/>
            <a:ext cx="3543267" cy="577081"/>
          </a:xfrm>
          <a:prstGeom prst="rect">
            <a:avLst/>
          </a:prstGeom>
        </p:spPr>
        <p:txBody>
          <a:bodyPr wrap="square">
            <a:spAutoFit/>
          </a:bodyPr>
          <a:lstStyle/>
          <a:p>
            <a:pPr marL="179388" indent="-179388"/>
            <a:r>
              <a:rPr lang="pl-PL" sz="1050" smtClean="0">
                <a:solidFill>
                  <a:schemeClr val="tx1"/>
                </a:solidFill>
                <a:latin typeface="Calibri" pitchFamily="34" charset="0"/>
              </a:rPr>
              <a:t>2’.  The cloud platform creates an instance of the service with the appropriate hardware allocation (as set by the developer) and provides the user with access information.</a:t>
            </a:r>
          </a:p>
        </p:txBody>
      </p:sp>
      <p:sp>
        <p:nvSpPr>
          <p:cNvPr id="83" name="Strzałka w dół 82"/>
          <p:cNvSpPr/>
          <p:nvPr/>
        </p:nvSpPr>
        <p:spPr>
          <a:xfrm flipV="1">
            <a:off x="6400800" y="3462909"/>
            <a:ext cx="146705" cy="1093956"/>
          </a:xfrm>
          <a:prstGeom prst="downArrow">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upa 210"/>
          <p:cNvGrpSpPr/>
          <p:nvPr/>
        </p:nvGrpSpPr>
        <p:grpSpPr>
          <a:xfrm>
            <a:off x="2075013" y="2286000"/>
            <a:ext cx="1353987" cy="702899"/>
            <a:chOff x="5046003" y="3124200"/>
            <a:chExt cx="1353987" cy="702899"/>
          </a:xfrm>
        </p:grpSpPr>
        <p:sp>
          <p:nvSpPr>
            <p:cNvPr id="88" name="Prostokąt zaokrąglony 87"/>
            <p:cNvSpPr/>
            <p:nvPr/>
          </p:nvSpPr>
          <p:spPr bwMode="auto">
            <a:xfrm>
              <a:off x="5046003" y="3124200"/>
              <a:ext cx="1353987" cy="702899"/>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89" name="Obraz 88"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90" name="Prostokąt 89"/>
            <p:cNvSpPr/>
            <p:nvPr/>
          </p:nvSpPr>
          <p:spPr>
            <a:xfrm>
              <a:off x="5046003" y="3611655"/>
              <a:ext cx="1353987" cy="215444"/>
            </a:xfrm>
            <a:prstGeom prst="rect">
              <a:avLst/>
            </a:prstGeom>
          </p:spPr>
          <p:txBody>
            <a:bodyPr wrap="square">
              <a:spAutoFit/>
            </a:bodyPr>
            <a:lstStyle/>
            <a:p>
              <a:r>
                <a:rPr lang="pl-PL" sz="800" b="1" smtClean="0">
                  <a:solidFill>
                    <a:schemeClr val="tx1"/>
                  </a:solidFill>
                </a:rPr>
                <a:t>OpenLab v1 </a:t>
              </a:r>
              <a:r>
                <a:rPr lang="pl-PL" sz="800" smtClean="0">
                  <a:solidFill>
                    <a:schemeClr val="tx1"/>
                  </a:solidFill>
                </a:rPr>
                <a:t>(cloud service)</a:t>
              </a:r>
            </a:p>
          </p:txBody>
        </p:sp>
      </p:grpSp>
      <p:sp>
        <p:nvSpPr>
          <p:cNvPr id="91" name="Prostokąt 90"/>
          <p:cNvSpPr/>
          <p:nvPr/>
        </p:nvSpPr>
        <p:spPr>
          <a:xfrm>
            <a:off x="6553200" y="3519354"/>
            <a:ext cx="2228906" cy="900246"/>
          </a:xfrm>
          <a:prstGeom prst="rect">
            <a:avLst/>
          </a:prstGeom>
        </p:spPr>
        <p:txBody>
          <a:bodyPr wrap="square">
            <a:spAutoFit/>
          </a:bodyPr>
          <a:lstStyle/>
          <a:p>
            <a:pPr marL="177800" indent="-177800"/>
            <a:r>
              <a:rPr lang="pl-PL" sz="1050" smtClean="0">
                <a:solidFill>
                  <a:schemeClr val="tx1"/>
                </a:solidFill>
                <a:latin typeface="Calibri" pitchFamily="34" charset="0"/>
              </a:rPr>
              <a:t>3. The user is free to interact with the service. Once the instance is no longer needed, it can be shut down in order to conserve computational resources.</a:t>
            </a:r>
          </a:p>
        </p:txBody>
      </p:sp>
      <p:sp>
        <p:nvSpPr>
          <p:cNvPr id="92" name="Elipsa 91"/>
          <p:cNvSpPr/>
          <p:nvPr/>
        </p:nvSpPr>
        <p:spPr>
          <a:xfrm>
            <a:off x="4065874" y="2237074"/>
            <a:ext cx="1877726" cy="18777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Strzałka w dół 93"/>
          <p:cNvSpPr/>
          <p:nvPr/>
        </p:nvSpPr>
        <p:spPr>
          <a:xfrm>
            <a:off x="4708097" y="3674667"/>
            <a:ext cx="593280" cy="311090"/>
          </a:xfrm>
          <a:prstGeom prst="downArrow">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Strzałka w prawo 95"/>
          <p:cNvSpPr/>
          <p:nvPr/>
        </p:nvSpPr>
        <p:spPr>
          <a:xfrm>
            <a:off x="5513674" y="2882869"/>
            <a:ext cx="304800" cy="546556"/>
          </a:xfrm>
          <a:prstGeom prst="rightArrow">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Strzałka w prawo 96"/>
          <p:cNvSpPr/>
          <p:nvPr/>
        </p:nvSpPr>
        <p:spPr>
          <a:xfrm flipH="1">
            <a:off x="4172977" y="2882869"/>
            <a:ext cx="342559" cy="546556"/>
          </a:xfrm>
          <a:prstGeom prst="rightArrow">
            <a:avLst/>
          </a:prstGeom>
          <a:solidFill>
            <a:srgbClr val="00B05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8" name="Grupa 191"/>
          <p:cNvGrpSpPr>
            <a:grpSpLocks/>
          </p:cNvGrpSpPr>
          <p:nvPr/>
        </p:nvGrpSpPr>
        <p:grpSpPr bwMode="auto">
          <a:xfrm>
            <a:off x="4708097" y="2795904"/>
            <a:ext cx="652320" cy="779121"/>
            <a:chOff x="1564306" y="2093513"/>
            <a:chExt cx="652320" cy="779416"/>
          </a:xfrm>
        </p:grpSpPr>
        <p:sp>
          <p:nvSpPr>
            <p:cNvPr id="87" name="Prostokąt zaokrąglony 86"/>
            <p:cNvSpPr/>
            <p:nvPr/>
          </p:nvSpPr>
          <p:spPr bwMode="auto">
            <a:xfrm>
              <a:off x="1564306" y="2093513"/>
              <a:ext cx="593280" cy="770772"/>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3" name="pole tekstowe 194"/>
            <p:cNvSpPr txBox="1">
              <a:spLocks noChangeArrowheads="1"/>
            </p:cNvSpPr>
            <p:nvPr/>
          </p:nvSpPr>
          <p:spPr bwMode="auto">
            <a:xfrm>
              <a:off x="1564770" y="2626708"/>
              <a:ext cx="651856" cy="246221"/>
            </a:xfrm>
            <a:prstGeom prst="rect">
              <a:avLst/>
            </a:prstGeom>
            <a:noFill/>
            <a:ln w="9525">
              <a:noFill/>
              <a:miter lim="800000"/>
              <a:headEnd/>
              <a:tailEnd/>
            </a:ln>
          </p:spPr>
          <p:txBody>
            <a:bodyPr>
              <a:spAutoFit/>
            </a:bodyPr>
            <a:lstStyle/>
            <a:p>
              <a:pPr algn="ctr"/>
              <a:r>
                <a:rPr lang="pl-PL" sz="1000">
                  <a:solidFill>
                    <a:schemeClr val="tx1"/>
                  </a:solidFill>
                  <a:latin typeface="Calibri" pitchFamily="34" charset="0"/>
                </a:rPr>
                <a:t>Scientist</a:t>
              </a:r>
            </a:p>
          </p:txBody>
        </p:sp>
        <p:pic>
          <p:nvPicPr>
            <p:cNvPr id="98" name="Obraz 200" descr="admin.png"/>
            <p:cNvPicPr>
              <a:picLocks noChangeAspect="1"/>
            </p:cNvPicPr>
            <p:nvPr/>
          </p:nvPicPr>
          <p:blipFill>
            <a:blip r:embed="rId5" cstate="print"/>
            <a:srcRect/>
            <a:stretch>
              <a:fillRect/>
            </a:stretch>
          </p:blipFill>
          <p:spPr bwMode="auto">
            <a:xfrm>
              <a:off x="1707933" y="2171020"/>
              <a:ext cx="356632" cy="457240"/>
            </a:xfrm>
            <a:prstGeom prst="rect">
              <a:avLst/>
            </a:prstGeom>
            <a:noFill/>
            <a:ln w="9525">
              <a:noFill/>
              <a:miter lim="800000"/>
              <a:headEnd/>
              <a:tailEnd/>
            </a:ln>
          </p:spPr>
        </p:pic>
      </p:grpSp>
      <p:grpSp>
        <p:nvGrpSpPr>
          <p:cNvPr id="99" name="Grupa 210"/>
          <p:cNvGrpSpPr/>
          <p:nvPr/>
        </p:nvGrpSpPr>
        <p:grpSpPr>
          <a:xfrm>
            <a:off x="987759" y="4648199"/>
            <a:ext cx="1353987" cy="1431673"/>
            <a:chOff x="5046003" y="3124199"/>
            <a:chExt cx="1353987" cy="1431673"/>
          </a:xfrm>
        </p:grpSpPr>
        <p:sp>
          <p:nvSpPr>
            <p:cNvPr id="100" name="Prostokąt zaokrąglony 99"/>
            <p:cNvSpPr/>
            <p:nvPr/>
          </p:nvSpPr>
          <p:spPr bwMode="auto">
            <a:xfrm>
              <a:off x="5046003" y="3124199"/>
              <a:ext cx="1353987" cy="1431673"/>
            </a:xfrm>
            <a:prstGeom prst="roundRect">
              <a:avLst>
                <a:gd name="adj" fmla="val 8566"/>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p>
              <a:pPr algn="ctr" fontAlgn="auto">
                <a:spcBef>
                  <a:spcPts val="0"/>
                </a:spcBef>
                <a:spcAft>
                  <a:spcPts val="0"/>
                </a:spcAft>
                <a:defRPr/>
              </a:pPr>
              <a:endParaRPr lang="en-US">
                <a:solidFill>
                  <a:schemeClr val="tx1"/>
                </a:solidFill>
              </a:endParaRPr>
            </a:p>
          </p:txBody>
        </p:sp>
        <p:pic>
          <p:nvPicPr>
            <p:cNvPr id="101" name="Obraz 100" descr="1399565533_012.png"/>
            <p:cNvPicPr>
              <a:picLocks noChangeAspect="1"/>
            </p:cNvPicPr>
            <p:nvPr/>
          </p:nvPicPr>
          <p:blipFill>
            <a:blip r:embed="rId3" cstate="print"/>
            <a:stretch>
              <a:fillRect/>
            </a:stretch>
          </p:blipFill>
          <p:spPr>
            <a:xfrm>
              <a:off x="5475929" y="3144370"/>
              <a:ext cx="494134" cy="494134"/>
            </a:xfrm>
            <a:prstGeom prst="rect">
              <a:avLst/>
            </a:prstGeom>
          </p:spPr>
        </p:pic>
        <p:sp>
          <p:nvSpPr>
            <p:cNvPr id="102" name="Prostokąt 101"/>
            <p:cNvSpPr/>
            <p:nvPr/>
          </p:nvSpPr>
          <p:spPr>
            <a:xfrm>
              <a:off x="5046003" y="3611655"/>
              <a:ext cx="1353987" cy="338554"/>
            </a:xfrm>
            <a:prstGeom prst="rect">
              <a:avLst/>
            </a:prstGeom>
          </p:spPr>
          <p:txBody>
            <a:bodyPr wrap="square">
              <a:spAutoFit/>
            </a:bodyPr>
            <a:lstStyle/>
            <a:p>
              <a:r>
                <a:rPr lang="pl-PL" sz="800" b="1" smtClean="0">
                  <a:solidFill>
                    <a:schemeClr val="tx1"/>
                  </a:solidFill>
                </a:rPr>
                <a:t>OpenLab v1 </a:t>
              </a:r>
              <a:r>
                <a:rPr lang="pl-PL" sz="800" smtClean="0">
                  <a:solidFill>
                    <a:schemeClr val="tx1"/>
                  </a:solidFill>
                </a:rPr>
                <a:t>(cloud service)</a:t>
              </a:r>
            </a:p>
            <a:p>
              <a:r>
                <a:rPr lang="pl-PL" sz="800" b="1" smtClean="0">
                  <a:solidFill>
                    <a:schemeClr val="tx1"/>
                  </a:solidFill>
                </a:rPr>
                <a:t>Authorized users:</a:t>
              </a:r>
            </a:p>
          </p:txBody>
        </p:sp>
      </p:grpSp>
      <p:grpSp>
        <p:nvGrpSpPr>
          <p:cNvPr id="117" name="Grupa 116"/>
          <p:cNvGrpSpPr/>
          <p:nvPr/>
        </p:nvGrpSpPr>
        <p:grpSpPr>
          <a:xfrm>
            <a:off x="203040" y="5020720"/>
            <a:ext cx="711360" cy="770480"/>
            <a:chOff x="203040" y="5020720"/>
            <a:chExt cx="711360" cy="770480"/>
          </a:xfrm>
        </p:grpSpPr>
        <p:sp>
          <p:nvSpPr>
            <p:cNvPr id="104" name="pole tekstowe 191"/>
            <p:cNvSpPr txBox="1">
              <a:spLocks noChangeArrowheads="1"/>
            </p:cNvSpPr>
            <p:nvPr/>
          </p:nvSpPr>
          <p:spPr bwMode="auto">
            <a:xfrm>
              <a:off x="203040" y="5553915"/>
              <a:ext cx="711360" cy="230832"/>
            </a:xfrm>
            <a:prstGeom prst="rect">
              <a:avLst/>
            </a:prstGeom>
            <a:noFill/>
            <a:ln w="9525">
              <a:noFill/>
              <a:miter lim="800000"/>
              <a:headEnd/>
              <a:tailEnd/>
            </a:ln>
          </p:spPr>
          <p:txBody>
            <a:bodyPr>
              <a:spAutoFit/>
            </a:bodyPr>
            <a:lstStyle/>
            <a:p>
              <a:pPr algn="ctr"/>
              <a:r>
                <a:rPr lang="pl-PL" sz="900">
                  <a:solidFill>
                    <a:schemeClr val="tx1"/>
                  </a:solidFill>
                  <a:latin typeface="Calibri" pitchFamily="34" charset="0"/>
                </a:rPr>
                <a:t>Developer</a:t>
              </a:r>
            </a:p>
          </p:txBody>
        </p:sp>
        <p:grpSp>
          <p:nvGrpSpPr>
            <p:cNvPr id="116" name="Grupa 115"/>
            <p:cNvGrpSpPr/>
            <p:nvPr/>
          </p:nvGrpSpPr>
          <p:grpSpPr>
            <a:xfrm>
              <a:off x="262080" y="5020720"/>
              <a:ext cx="593280" cy="770480"/>
              <a:chOff x="262080" y="5020720"/>
              <a:chExt cx="593280" cy="770480"/>
            </a:xfrm>
          </p:grpSpPr>
          <p:sp>
            <p:nvSpPr>
              <p:cNvPr id="105" name="Prostokąt zaokrąglony 104"/>
              <p:cNvSpPr/>
              <p:nvPr/>
            </p:nvSpPr>
            <p:spPr bwMode="auto">
              <a:xfrm>
                <a:off x="262080" y="5020720"/>
                <a:ext cx="593280" cy="770480"/>
              </a:xfrm>
              <a:prstGeom prst="roundRect">
                <a:avLst>
                  <a:gd name="adj" fmla="val 6213"/>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06" name="Obraz 199" descr="admin.png"/>
              <p:cNvPicPr>
                <a:picLocks noChangeAspect="1"/>
              </p:cNvPicPr>
              <p:nvPr/>
            </p:nvPicPr>
            <p:blipFill>
              <a:blip r:embed="rId6" cstate="print"/>
              <a:srcRect/>
              <a:stretch>
                <a:fillRect/>
              </a:stretch>
            </p:blipFill>
            <p:spPr bwMode="auto">
              <a:xfrm>
                <a:off x="374900" y="5098227"/>
                <a:ext cx="358139" cy="457240"/>
              </a:xfrm>
              <a:prstGeom prst="rect">
                <a:avLst/>
              </a:prstGeom>
              <a:noFill/>
              <a:ln w="9525">
                <a:noFill/>
                <a:miter lim="800000"/>
                <a:headEnd/>
                <a:tailEnd/>
              </a:ln>
            </p:spPr>
          </p:pic>
        </p:grpSp>
      </p:grpSp>
      <p:pic>
        <p:nvPicPr>
          <p:cNvPr id="108" name="Obraz 198" descr="admin.png"/>
          <p:cNvPicPr>
            <a:picLocks noChangeAspect="1"/>
          </p:cNvPicPr>
          <p:nvPr/>
        </p:nvPicPr>
        <p:blipFill>
          <a:blip r:embed="rId7" cstate="print"/>
          <a:srcRect/>
          <a:stretch>
            <a:fillRect/>
          </a:stretch>
        </p:blipFill>
        <p:spPr bwMode="auto">
          <a:xfrm>
            <a:off x="1537504" y="5492872"/>
            <a:ext cx="295219" cy="390846"/>
          </a:xfrm>
          <a:prstGeom prst="rect">
            <a:avLst/>
          </a:prstGeom>
          <a:noFill/>
          <a:ln w="9525">
            <a:noFill/>
            <a:miter lim="800000"/>
            <a:headEnd/>
            <a:tailEnd/>
          </a:ln>
        </p:spPr>
      </p:pic>
      <p:pic>
        <p:nvPicPr>
          <p:cNvPr id="109" name="Obraz 199" descr="admin.png"/>
          <p:cNvPicPr>
            <a:picLocks noChangeAspect="1"/>
          </p:cNvPicPr>
          <p:nvPr/>
        </p:nvPicPr>
        <p:blipFill>
          <a:blip r:embed="rId8" cstate="print"/>
          <a:srcRect/>
          <a:stretch>
            <a:fillRect/>
          </a:stretch>
        </p:blipFill>
        <p:spPr bwMode="auto">
          <a:xfrm>
            <a:off x="1143000" y="5486399"/>
            <a:ext cx="316276" cy="403793"/>
          </a:xfrm>
          <a:prstGeom prst="rect">
            <a:avLst/>
          </a:prstGeom>
          <a:noFill/>
          <a:ln w="9525">
            <a:noFill/>
            <a:miter lim="800000"/>
            <a:headEnd/>
            <a:tailEnd/>
          </a:ln>
        </p:spPr>
      </p:pic>
      <p:grpSp>
        <p:nvGrpSpPr>
          <p:cNvPr id="114" name="Grupa 113"/>
          <p:cNvGrpSpPr/>
          <p:nvPr/>
        </p:nvGrpSpPr>
        <p:grpSpPr>
          <a:xfrm>
            <a:off x="1910950" y="5496789"/>
            <a:ext cx="298850" cy="502988"/>
            <a:chOff x="1910950" y="5496789"/>
            <a:chExt cx="298850" cy="502988"/>
          </a:xfrm>
        </p:grpSpPr>
        <p:pic>
          <p:nvPicPr>
            <p:cNvPr id="107" name="Obraz 200" descr="admin.png"/>
            <p:cNvPicPr>
              <a:picLocks noChangeAspect="1"/>
            </p:cNvPicPr>
            <p:nvPr/>
          </p:nvPicPr>
          <p:blipFill>
            <a:blip r:embed="rId9" cstate="print"/>
            <a:srcRect/>
            <a:stretch>
              <a:fillRect/>
            </a:stretch>
          </p:blipFill>
          <p:spPr bwMode="auto">
            <a:xfrm>
              <a:off x="1910950" y="5496789"/>
              <a:ext cx="298850" cy="383012"/>
            </a:xfrm>
            <a:prstGeom prst="rect">
              <a:avLst/>
            </a:prstGeom>
            <a:noFill/>
            <a:ln w="9525">
              <a:noFill/>
              <a:miter lim="800000"/>
              <a:headEnd/>
              <a:tailEnd/>
            </a:ln>
          </p:spPr>
        </p:pic>
        <p:pic>
          <p:nvPicPr>
            <p:cNvPr id="112" name="Obraz 111" descr="green_check.png"/>
            <p:cNvPicPr>
              <a:picLocks noChangeAspect="1"/>
            </p:cNvPicPr>
            <p:nvPr/>
          </p:nvPicPr>
          <p:blipFill>
            <a:blip r:embed="rId10" cstate="print"/>
            <a:stretch>
              <a:fillRect/>
            </a:stretch>
          </p:blipFill>
          <p:spPr>
            <a:xfrm>
              <a:off x="1959775" y="5811642"/>
              <a:ext cx="188135" cy="188135"/>
            </a:xfrm>
            <a:prstGeom prst="rect">
              <a:avLst/>
            </a:prstGeom>
          </p:spPr>
        </p:pic>
      </p:grpSp>
      <p:pic>
        <p:nvPicPr>
          <p:cNvPr id="115" name="Obraz 114" descr="olab_browser.png"/>
          <p:cNvPicPr>
            <a:picLocks noChangeAspect="1"/>
          </p:cNvPicPr>
          <p:nvPr/>
        </p:nvPicPr>
        <p:blipFill>
          <a:blip r:embed="rId11" cstate="print"/>
          <a:stretch>
            <a:fillRect/>
          </a:stretch>
        </p:blipFill>
        <p:spPr>
          <a:xfrm>
            <a:off x="6245095" y="995195"/>
            <a:ext cx="1755905" cy="2357605"/>
          </a:xfrm>
          <a:prstGeom prst="rect">
            <a:avLst/>
          </a:prstGeom>
          <a:ln w="19050">
            <a:solidFill>
              <a:srgbClr val="385D8A"/>
            </a:solidFill>
          </a:ln>
        </p:spPr>
      </p:pic>
    </p:spTree>
    <p:extLst>
      <p:ext uri="{BB962C8B-B14F-4D97-AF65-F5344CB8AC3E}">
        <p14:creationId xmlns:p14="http://schemas.microsoft.com/office/powerpoint/2010/main" val="597202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ox(out)">
                                      <p:cBhvr>
                                        <p:cTn id="7" dur="500"/>
                                        <p:tgtEl>
                                          <p:spTgt spid="97"/>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box(out)">
                                      <p:cBhvr>
                                        <p:cTn id="10" dur="500"/>
                                        <p:tgtEl>
                                          <p:spTgt spid="55"/>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box(out)">
                                      <p:cBhvr>
                                        <p:cTn id="13" dur="500"/>
                                        <p:tgtEl>
                                          <p:spTgt spid="61"/>
                                        </p:tgtEl>
                                      </p:cBhvr>
                                    </p:animEffect>
                                  </p:childTnLst>
                                </p:cTn>
                              </p:par>
                              <p:par>
                                <p:cTn id="14" presetID="4" presetClass="entr" presetSubtype="32"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box(out)">
                                      <p:cBhvr>
                                        <p:cTn id="16" dur="500"/>
                                        <p:tgtEl>
                                          <p:spTgt spid="99"/>
                                        </p:tgtEl>
                                      </p:cBhvr>
                                    </p:animEffect>
                                  </p:childTnLst>
                                </p:cTn>
                              </p:par>
                              <p:par>
                                <p:cTn id="17" presetID="4" presetClass="entr" presetSubtype="32" fill="hold" nodeType="with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box(out)">
                                      <p:cBhvr>
                                        <p:cTn id="19" dur="500"/>
                                        <p:tgtEl>
                                          <p:spTgt spid="109"/>
                                        </p:tgtEl>
                                      </p:cBhvr>
                                    </p:animEffect>
                                  </p:childTnLst>
                                </p:cTn>
                              </p:par>
                              <p:par>
                                <p:cTn id="20" presetID="4" presetClass="entr" presetSubtype="32"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box(out)">
                                      <p:cBhvr>
                                        <p:cTn id="22" dur="5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box(out)">
                                      <p:cBhvr>
                                        <p:cTn id="27" dur="500"/>
                                        <p:tgtEl>
                                          <p:spTgt spid="117"/>
                                        </p:tgtEl>
                                      </p:cBhvr>
                                    </p:animEffect>
                                  </p:childTnLst>
                                </p:cTn>
                              </p:par>
                              <p:par>
                                <p:cTn id="28" presetID="4" presetClass="entr" presetSubtype="32" fill="hold" nodeType="withEffect">
                                  <p:stCondLst>
                                    <p:cond delay="0"/>
                                  </p:stCondLst>
                                  <p:childTnLst>
                                    <p:set>
                                      <p:cBhvr>
                                        <p:cTn id="29" dur="1" fill="hold">
                                          <p:stCondLst>
                                            <p:cond delay="0"/>
                                          </p:stCondLst>
                                        </p:cTn>
                                        <p:tgtEl>
                                          <p:spTgt spid="114"/>
                                        </p:tgtEl>
                                        <p:attrNameLst>
                                          <p:attrName>style.visibility</p:attrName>
                                        </p:attrNameLst>
                                      </p:cBhvr>
                                      <p:to>
                                        <p:strVal val="visible"/>
                                      </p:to>
                                    </p:set>
                                    <p:animEffect transition="in" filter="box(out)">
                                      <p:cBhvr>
                                        <p:cTn id="30" dur="500"/>
                                        <p:tgtEl>
                                          <p:spTgt spid="114"/>
                                        </p:tgtEl>
                                      </p:cBhvr>
                                    </p:animEffect>
                                  </p:childTnLst>
                                </p:cTn>
                              </p:par>
                              <p:par>
                                <p:cTn id="31" presetID="4" presetClass="entr" presetSubtype="32"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box(out)">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94"/>
                                        </p:tgtEl>
                                        <p:attrNameLst>
                                          <p:attrName>style.visibility</p:attrName>
                                        </p:attrNameLst>
                                      </p:cBhvr>
                                      <p:to>
                                        <p:strVal val="visible"/>
                                      </p:to>
                                    </p:set>
                                    <p:animEffect transition="in" filter="box(out)">
                                      <p:cBhvr>
                                        <p:cTn id="38" dur="500"/>
                                        <p:tgtEl>
                                          <p:spTgt spid="94"/>
                                        </p:tgtEl>
                                      </p:cBhvr>
                                    </p:animEffect>
                                  </p:childTnLst>
                                </p:cTn>
                              </p:par>
                              <p:par>
                                <p:cTn id="39" presetID="4" presetClass="entr" presetSubtype="32"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box(out)">
                                      <p:cBhvr>
                                        <p:cTn id="41" dur="500"/>
                                        <p:tgtEl>
                                          <p:spTgt spid="74"/>
                                        </p:tgtEl>
                                      </p:cBhvr>
                                    </p:animEffect>
                                  </p:childTnLst>
                                </p:cTn>
                              </p:par>
                              <p:par>
                                <p:cTn id="42" presetID="4" presetClass="entr" presetSubtype="32"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box(out)">
                                      <p:cBhvr>
                                        <p:cTn id="44" dur="500"/>
                                        <p:tgtEl>
                                          <p:spTgt spid="72"/>
                                        </p:tgtEl>
                                      </p:cBhvr>
                                    </p:animEffect>
                                  </p:childTnLst>
                                </p:cTn>
                              </p:par>
                              <p:par>
                                <p:cTn id="45" presetID="4" presetClass="entr" presetSubtype="32"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ou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96"/>
                                        </p:tgtEl>
                                        <p:attrNameLst>
                                          <p:attrName>style.visibility</p:attrName>
                                        </p:attrNameLst>
                                      </p:cBhvr>
                                      <p:to>
                                        <p:strVal val="visible"/>
                                      </p:to>
                                    </p:set>
                                    <p:animEffect transition="in" filter="box(out)">
                                      <p:cBhvr>
                                        <p:cTn id="52" dur="500"/>
                                        <p:tgtEl>
                                          <p:spTgt spid="96"/>
                                        </p:tgtEl>
                                      </p:cBhvr>
                                    </p:animEffect>
                                  </p:childTnLst>
                                </p:cTn>
                              </p:par>
                              <p:par>
                                <p:cTn id="53" presetID="4" presetClass="entr" presetSubtype="32"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box(out)">
                                      <p:cBhvr>
                                        <p:cTn id="55" dur="500"/>
                                        <p:tgtEl>
                                          <p:spTgt spid="83"/>
                                        </p:tgtEl>
                                      </p:cBhvr>
                                    </p:animEffect>
                                  </p:childTnLst>
                                </p:cTn>
                              </p:par>
                              <p:par>
                                <p:cTn id="56" presetID="4" presetClass="entr" presetSubtype="32" fill="hold" grpId="0" nodeType="with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ox(out)">
                                      <p:cBhvr>
                                        <p:cTn id="58" dur="500"/>
                                        <p:tgtEl>
                                          <p:spTgt spid="91"/>
                                        </p:tgtEl>
                                      </p:cBhvr>
                                    </p:animEffect>
                                  </p:childTnLst>
                                </p:cTn>
                              </p:par>
                              <p:par>
                                <p:cTn id="59" presetID="4" presetClass="entr" presetSubtype="32" fill="hold" nodeType="withEffect">
                                  <p:stCondLst>
                                    <p:cond delay="0"/>
                                  </p:stCondLst>
                                  <p:childTnLst>
                                    <p:set>
                                      <p:cBhvr>
                                        <p:cTn id="60" dur="1" fill="hold">
                                          <p:stCondLst>
                                            <p:cond delay="0"/>
                                          </p:stCondLst>
                                        </p:cTn>
                                        <p:tgtEl>
                                          <p:spTgt spid="115"/>
                                        </p:tgtEl>
                                        <p:attrNameLst>
                                          <p:attrName>style.visibility</p:attrName>
                                        </p:attrNameLst>
                                      </p:cBhvr>
                                      <p:to>
                                        <p:strVal val="visible"/>
                                      </p:to>
                                    </p:set>
                                    <p:animEffect transition="in" filter="box(out)">
                                      <p:cBhvr>
                                        <p:cTn id="6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p:bldP spid="72" grpId="0" animBg="1"/>
      <p:bldP spid="73" grpId="0"/>
      <p:bldP spid="74" grpId="0"/>
      <p:bldP spid="83" grpId="0" animBg="1"/>
      <p:bldP spid="91" grpId="0"/>
      <p:bldP spid="94" grpId="0" animBg="1"/>
      <p:bldP spid="96" grpId="0" animBg="1"/>
      <p:bldP spid="97" grpId="0" animBg="1"/>
    </p:bldLst>
  </p:timing>
</p:sld>
</file>

<file path=ppt/theme/theme1.xml><?xml version="1.0" encoding="utf-8"?>
<a:theme xmlns:a="http://schemas.openxmlformats.org/drawingml/2006/main" name="Motyw pakietu Office">
  <a:themeElements>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yw pakietu Office">
      <a:majorFont>
        <a:latin typeface="Arial"/>
        <a:ea typeface=""/>
        <a:cs typeface="Arial"/>
      </a:majorFont>
      <a:minorFont>
        <a:latin typeface="Arial"/>
        <a:ea typeface=""/>
        <a:cs typeface="Arial"/>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pl-PL" sz="2400" b="0" i="0" u="none" strike="noStrike" cap="none" normalizeH="0" baseline="0" smtClean="0">
            <a:ln>
              <a:noFill/>
            </a:ln>
            <a:solidFill>
              <a:schemeClr val="bg1"/>
            </a:solidFill>
            <a:effectLst/>
            <a:latin typeface="Calibri"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pl-PL" sz="2400" b="0" i="0" u="none" strike="noStrike" cap="none" normalizeH="0" baseline="0" smtClean="0">
            <a:ln>
              <a:noFill/>
            </a:ln>
            <a:solidFill>
              <a:schemeClr val="bg1"/>
            </a:solidFill>
            <a:effectLst/>
            <a:latin typeface="Calibri" charset="0"/>
            <a:cs typeface="Arial" charset="0"/>
          </a:defRPr>
        </a:defPPr>
      </a:lstStyle>
    </a:lnDef>
  </a:objectDefaults>
  <a:extraClrSchemeLst>
    <a:extraClrScheme>
      <a:clrScheme name="Motyw pakiet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yw pakiet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yw pakiet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yw pakiet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yw pakiet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yw pakiet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yw pakiet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9165</TotalTime>
  <Words>2283</Words>
  <Application>Microsoft Office PowerPoint</Application>
  <PresentationFormat>Presentazione su schermo (4:3)</PresentationFormat>
  <Paragraphs>323</Paragraphs>
  <Slides>21</Slides>
  <Notes>17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21</vt:i4>
      </vt:variant>
    </vt:vector>
  </HeadingPairs>
  <TitlesOfParts>
    <vt:vector size="32" baseType="lpstr">
      <vt:lpstr>Arial</vt:lpstr>
      <vt:lpstr>Arial Narrow</vt:lpstr>
      <vt:lpstr>Calibri</vt:lpstr>
      <vt:lpstr>Cambria Math</vt:lpstr>
      <vt:lpstr>Consolas</vt:lpstr>
      <vt:lpstr>Courier New</vt:lpstr>
      <vt:lpstr>Helvetica</vt:lpstr>
      <vt:lpstr>Lucida Sans Unicode</vt:lpstr>
      <vt:lpstr>Open Sans Semibold</vt:lpstr>
      <vt:lpstr>Times New Roman</vt:lpstr>
      <vt:lpstr>Motyw pakietu Office</vt:lpstr>
      <vt:lpstr>Atmosphere: A Platform for Development, Execution and Sharing of Applications in Federated Clouds </vt:lpstr>
      <vt:lpstr>Presentazione standard di PowerPoint</vt:lpstr>
      <vt:lpstr>Presentazione standard di PowerPoint</vt:lpstr>
      <vt:lpstr>Presentazione standard di PowerPoint</vt:lpstr>
      <vt:lpstr>Presentazione standard di PowerPoint</vt:lpstr>
      <vt:lpstr>Presentazione standard di PowerPoint</vt:lpstr>
      <vt:lpstr>Purpose of the cloud platform</vt:lpstr>
      <vt:lpstr>VPH-Share Computational Cloud: developers’ view</vt:lpstr>
      <vt:lpstr>VPH-Share Computational Cloud: end users’ view</vt:lpstr>
      <vt:lpstr>VPH-Share: cloud site integration</vt:lpstr>
      <vt:lpstr>Presentazione standard di PowerPoint</vt:lpstr>
      <vt:lpstr>VPH-Share Scientific achievements </vt:lpstr>
      <vt:lpstr>VPH-Share cloud platform in numbers</vt:lpstr>
      <vt:lpstr>Presentazione standard di PowerPoint</vt:lpstr>
      <vt:lpstr>Presentazione standard di PowerPoint</vt:lpstr>
      <vt:lpstr>Presentazione standard di PowerPoint</vt:lpstr>
      <vt:lpstr>Presentazione standard di PowerPoint</vt:lpstr>
      <vt:lpstr>Example - workflow deployed in the cloud with the HyperFlow</vt:lpstr>
      <vt:lpstr>Presentazione standard di PowerPoint</vt:lpstr>
      <vt:lpstr>Presentazione standard di PowerPoint</vt:lpstr>
      <vt:lpstr>For further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Mariusz Sterzel</dc:creator>
  <cp:lastModifiedBy>SCR</cp:lastModifiedBy>
  <cp:revision>113</cp:revision>
  <cp:lastPrinted>1601-01-01T00:00:00Z</cp:lastPrinted>
  <dcterms:created xsi:type="dcterms:W3CDTF">2012-03-04T14:31:02Z</dcterms:created>
  <dcterms:modified xsi:type="dcterms:W3CDTF">2015-11-11T12:30:27Z</dcterms:modified>
</cp:coreProperties>
</file>