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85" r:id="rId2"/>
    <p:sldId id="297" r:id="rId3"/>
    <p:sldId id="298" r:id="rId4"/>
    <p:sldId id="294" r:id="rId5"/>
    <p:sldId id="299" r:id="rId6"/>
    <p:sldId id="295" r:id="rId7"/>
    <p:sldId id="292" r:id="rId8"/>
    <p:sldId id="296" r:id="rId9"/>
    <p:sldId id="300" r:id="rId10"/>
    <p:sldId id="301" r:id="rId1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3399"/>
    <a:srgbClr val="0066CC"/>
    <a:srgbClr val="FF9900"/>
    <a:srgbClr val="CCFFCC"/>
    <a:srgbClr val="CC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804" autoAdjust="0"/>
    <p:restoredTop sz="95141" autoAdjust="0"/>
  </p:normalViewPr>
  <p:slideViewPr>
    <p:cSldViewPr>
      <p:cViewPr varScale="1">
        <p:scale>
          <a:sx n="85" d="100"/>
          <a:sy n="85" d="100"/>
        </p:scale>
        <p:origin x="-97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B48E26-F13E-6A48-A992-758014C0121C}" type="datetimeFigureOut">
              <a:rPr lang="en-US" smtClean="0"/>
              <a:t>11/11/15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C18413-4E44-9D4F-BA1C-192CD0941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3791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C7B432B-7375-4DD3-BA1C-EB3D3F82F0F0}" type="datetimeFigureOut">
              <a:rPr lang="en-US"/>
              <a:pPr>
                <a:defRPr/>
              </a:pPr>
              <a:t>11/11/15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962202F-8641-4CFF-AB3C-CEEBB64E7C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806617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62202F-8641-4CFF-AB3C-CEEBB64E7C06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2547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62202F-8641-4CFF-AB3C-CEEBB64E7C06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60323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62202F-8641-4CFF-AB3C-CEEBB64E7C06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25886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62202F-8641-4CFF-AB3C-CEEBB64E7C06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57320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62202F-8641-4CFF-AB3C-CEEBB64E7C06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35289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62202F-8641-4CFF-AB3C-CEEBB64E7C06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65272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62202F-8641-4CFF-AB3C-CEEBB64E7C06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40567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62202F-8641-4CFF-AB3C-CEEBB64E7C06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4298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x-none" smtClean="0"/>
              <a:t>11/11/2015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- EGI Community Forum 2015, Bari, Italy, 11.11.2015 -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8F01C-4818-4B0C-9B95-AE205086C4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9425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x-none" smtClean="0"/>
              <a:t>11/11/2015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- EGI Community Forum 2015, Bari, Italy, 11.11.2015 -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8A1F2-82B1-4F2E-8A8F-B3B5360C93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7632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x-none" smtClean="0"/>
              <a:t>11/11/2015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- EGI Community Forum 2015, Bari, Italy, 11.11.2015 -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0981D-DE7B-4D54-95A9-EE048792B6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77797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x-none" smtClean="0"/>
              <a:t>11/11/2015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CD318-CB3D-44C4-B325-9F425F96D9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- EGI Community Forum 2015, Bari, Italy, 11.11.2015 -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585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x-none" smtClean="0"/>
              <a:t>11/11/2015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- EGI Community Forum 2015, Bari, Italy, 11.11.2015 -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908E5-F58C-4BDD-8791-BD006ACC13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7699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x-none" smtClean="0"/>
              <a:t>11/11/2015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- EGI Community Forum 2015, Bari, Italy, 11.11.2015 -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19E0C-276B-4854-80B1-81EC1B840F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407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x-none" smtClean="0"/>
              <a:t>11/11/2015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- EGI Community Forum 2015, Bari, Italy, 11.11.2015 - 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51399-083D-4C1A-88C3-7CB7845602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3533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x-none" smtClean="0"/>
              <a:t>11/11/2015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- EGI Community Forum 2015, Bari, Italy, 11.11.2015 - 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73D08-5920-4B8A-A874-206583F06C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2927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x-none" smtClean="0"/>
              <a:t>11/11/2015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- EGI Community Forum 2015, Bari, Italy, 11.11.2015 - 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FA11E-2904-421C-93C7-6ACF457FDB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5396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x-none" smtClean="0"/>
              <a:t>11/11/2015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- EGI Community Forum 2015, Bari, Italy, 11.11.2015 - 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87366-232D-4151-804F-AE5F78A27C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0291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x-none" smtClean="0"/>
              <a:t>11/11/2015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- EGI Community Forum 2015, Bari, Italy, 11.11.2015 - 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09AF8-4EDF-41AC-ACF3-54396B3B58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5988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x-none" smtClean="0"/>
              <a:t>11/11/2015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- EGI Community Forum 2015, Bari, Italy, 11.11.2015 - 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0CFA9-C4C1-4BF5-BC58-5CB277ACDB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9620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x-none" smtClean="0"/>
              <a:t>11/11/2015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- EGI Community Forum 2015, Bari, Italy, 11.11.2015 -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FC051C6-FCF9-492D-9A6A-E20A0C1DB4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1" r:id="rId1"/>
    <p:sldLayoutId id="2147484192" r:id="rId2"/>
    <p:sldLayoutId id="2147484193" r:id="rId3"/>
    <p:sldLayoutId id="2147484194" r:id="rId4"/>
    <p:sldLayoutId id="2147484195" r:id="rId5"/>
    <p:sldLayoutId id="2147484196" r:id="rId6"/>
    <p:sldLayoutId id="2147484197" r:id="rId7"/>
    <p:sldLayoutId id="2147484198" r:id="rId8"/>
    <p:sldLayoutId id="2147484199" r:id="rId9"/>
    <p:sldLayoutId id="2147484200" r:id="rId10"/>
    <p:sldLayoutId id="2147484201" r:id="rId11"/>
    <p:sldLayoutId id="2147484202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ngi-ro.ifin.ro/" TargetMode="External"/><Relationship Id="rId4" Type="http://schemas.openxmlformats.org/officeDocument/2006/relationships/hyperlink" Target="http://www.nipne.ro/" TargetMode="External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irac-ifin.nipne.ro/DIRAC" TargetMode="External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8" descr="C:\Documents and Settings\User01\Desktop\img_dubna\ifin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693" y="136525"/>
            <a:ext cx="66198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192" y="152400"/>
            <a:ext cx="8953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36525"/>
            <a:ext cx="7842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jdelijke aanduiding voor tekst 6"/>
          <p:cNvSpPr txBox="1">
            <a:spLocks/>
          </p:cNvSpPr>
          <p:nvPr/>
        </p:nvSpPr>
        <p:spPr>
          <a:xfrm>
            <a:off x="1371600" y="4351448"/>
            <a:ext cx="6400800" cy="1309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indent="0" algn="ctr" rtl="0" eaLnBrk="1" fontAlgn="auto" hangingPunct="1">
              <a:spcBef>
                <a:spcPts val="0"/>
              </a:spcBef>
              <a:spcAft>
                <a:spcPts val="0"/>
              </a:spcAft>
              <a:buNone/>
              <a:defRPr sz="16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GB" smtClean="0">
                <a:solidFill>
                  <a:srgbClr val="000099"/>
                </a:solidFill>
              </a:rPr>
              <a:t>Dept. of Computational Physics &amp; Information Technology</a:t>
            </a:r>
          </a:p>
          <a:p>
            <a:r>
              <a:rPr lang="en-GB" smtClean="0">
                <a:solidFill>
                  <a:srgbClr val="000099"/>
                </a:solidFill>
              </a:rPr>
              <a:t>Horia Hulubei National Institute for R&amp;D in Physics and Nuclear Engineering (IFIN-HH)</a:t>
            </a:r>
          </a:p>
          <a:p>
            <a:r>
              <a:rPr lang="en-GB" smtClean="0">
                <a:solidFill>
                  <a:srgbClr val="000099"/>
                </a:solidFill>
              </a:rPr>
              <a:t>Bucharest-Magurele, Romania</a:t>
            </a:r>
            <a:endParaRPr lang="en-GB" dirty="0" smtClean="0">
              <a:solidFill>
                <a:srgbClr val="000099"/>
              </a:solidFill>
            </a:endParaRPr>
          </a:p>
        </p:txBody>
      </p:sp>
      <p:sp>
        <p:nvSpPr>
          <p:cNvPr id="11" name="Titel 1"/>
          <p:cNvSpPr txBox="1">
            <a:spLocks/>
          </p:cNvSpPr>
          <p:nvPr/>
        </p:nvSpPr>
        <p:spPr bwMode="auto">
          <a:xfrm>
            <a:off x="685800" y="1672233"/>
            <a:ext cx="7772400" cy="1684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b="1">
                <a:solidFill>
                  <a:srgbClr val="000099"/>
                </a:solidFill>
                <a:latin typeface="Arial Rounded MT Bold" panose="020F0704030504030204" pitchFamily="34" charset="0"/>
                <a:cs typeface="Segoe UI" panose="020B0502040204020203" pitchFamily="34" charset="0"/>
              </a:rPr>
              <a:t>Developing the computing environment for new research communities in Romania</a:t>
            </a:r>
            <a:endParaRPr lang="en-GB" b="1" dirty="0">
              <a:solidFill>
                <a:srgbClr val="000099"/>
              </a:solidFill>
              <a:latin typeface="Arial Rounded MT Bold" panose="020F0704030504030204" pitchFamily="34" charset="0"/>
              <a:cs typeface="Segoe UI" panose="020B0502040204020203" pitchFamily="34" charset="0"/>
            </a:endParaRPr>
          </a:p>
        </p:txBody>
      </p:sp>
      <p:sp>
        <p:nvSpPr>
          <p:cNvPr id="12" name="Ondertitel 2"/>
          <p:cNvSpPr txBox="1">
            <a:spLocks/>
          </p:cNvSpPr>
          <p:nvPr/>
        </p:nvSpPr>
        <p:spPr bwMode="auto">
          <a:xfrm>
            <a:off x="1371600" y="3861048"/>
            <a:ext cx="6400800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1" u="none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200" smtClean="0">
                <a:solidFill>
                  <a:srgbClr val="000099"/>
                </a:solidFill>
              </a:rPr>
              <a:t>Ionut Vasile, Dragos Ciobanu-Zabet, Mihnea Dulea</a:t>
            </a:r>
            <a:endParaRPr lang="en-GB" sz="2200" dirty="0">
              <a:solidFill>
                <a:srgbClr val="000099"/>
              </a:solidFill>
            </a:endParaRPr>
          </a:p>
        </p:txBody>
      </p:sp>
      <p:sp>
        <p:nvSpPr>
          <p:cNvPr id="13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187624" y="255563"/>
            <a:ext cx="6768752" cy="365125"/>
          </a:xfrm>
          <a:prstGeom prst="rect">
            <a:avLst/>
          </a:prstGeom>
        </p:spPr>
        <p:txBody>
          <a:bodyPr/>
          <a:lstStyle>
            <a:lvl1pPr algn="ctr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GB" smtClean="0">
                <a:solidFill>
                  <a:srgbClr val="000099"/>
                </a:solidFill>
              </a:rPr>
              <a:t>- </a:t>
            </a:r>
            <a:r>
              <a:rPr lang="en-GB">
                <a:solidFill>
                  <a:srgbClr val="000099"/>
                </a:solidFill>
              </a:rPr>
              <a:t>EGI Community Forum 2015, </a:t>
            </a:r>
            <a:r>
              <a:rPr lang="en-GB" smtClean="0">
                <a:solidFill>
                  <a:srgbClr val="000099"/>
                </a:solidFill>
              </a:rPr>
              <a:t>Bari, Italy, 11.11.2015 - </a:t>
            </a:r>
            <a:endParaRPr lang="en-GB" dirty="0">
              <a:solidFill>
                <a:srgbClr val="00009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7160"/>
            <a:ext cx="783771" cy="5486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x-none" smtClean="0"/>
              <a:t>11/11/2015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D908E5-F58C-4BDD-8791-BD006ACC1324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3642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8" descr="C:\Documents and Settings\User01\Desktop\img_dubna\ifin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693" y="136525"/>
            <a:ext cx="66198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192" y="152400"/>
            <a:ext cx="8953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36525"/>
            <a:ext cx="7842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187624" y="255563"/>
            <a:ext cx="6768752" cy="365125"/>
          </a:xfrm>
          <a:prstGeom prst="rect">
            <a:avLst/>
          </a:prstGeom>
        </p:spPr>
        <p:txBody>
          <a:bodyPr/>
          <a:lstStyle>
            <a:lvl1pPr algn="ctr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GB" smtClean="0">
                <a:solidFill>
                  <a:srgbClr val="000099"/>
                </a:solidFill>
              </a:rPr>
              <a:t>- </a:t>
            </a:r>
            <a:r>
              <a:rPr lang="en-GB">
                <a:solidFill>
                  <a:srgbClr val="000099"/>
                </a:solidFill>
              </a:rPr>
              <a:t>EGI Community Forum 2015, </a:t>
            </a:r>
            <a:r>
              <a:rPr lang="en-GB" smtClean="0">
                <a:solidFill>
                  <a:srgbClr val="000099"/>
                </a:solidFill>
              </a:rPr>
              <a:t>Bari, Italy, 11.11.2015 - </a:t>
            </a:r>
            <a:endParaRPr lang="en-GB" dirty="0">
              <a:solidFill>
                <a:srgbClr val="00009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7160"/>
            <a:ext cx="783771" cy="548640"/>
          </a:xfrm>
          <a:prstGeom prst="rect">
            <a:avLst/>
          </a:prstGeom>
        </p:spPr>
      </p:pic>
      <p:sp>
        <p:nvSpPr>
          <p:cNvPr id="15" name="TextBox 13"/>
          <p:cNvSpPr txBox="1">
            <a:spLocks noChangeArrowheads="1"/>
          </p:cNvSpPr>
          <p:nvPr/>
        </p:nvSpPr>
        <p:spPr bwMode="auto">
          <a:xfrm>
            <a:off x="6518" y="2418854"/>
            <a:ext cx="9137481" cy="11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en-US" sz="3200" b="1" dirty="0" smtClean="0">
                <a:solidFill>
                  <a:srgbClr val="000099"/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THANK YOU </a:t>
            </a:r>
          </a:p>
          <a:p>
            <a:pPr algn="ctr">
              <a:spcAft>
                <a:spcPts val="600"/>
              </a:spcAft>
              <a:defRPr/>
            </a:pPr>
            <a:r>
              <a:rPr lang="en-US" sz="3200" b="1" dirty="0" smtClean="0">
                <a:solidFill>
                  <a:srgbClr val="000099"/>
                </a:solidFill>
                <a:latin typeface="Arial Rounded MT Bold" panose="020F07040305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YOUR ATTENTION!</a:t>
            </a:r>
            <a:endParaRPr lang="en-US" sz="3200" b="1" dirty="0">
              <a:solidFill>
                <a:srgbClr val="0000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Date Placeholder 7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x-none" smtClean="0"/>
              <a:t>11/11/2015</a:t>
            </a:r>
            <a:endParaRPr lang="en-US" dirty="0"/>
          </a:p>
        </p:txBody>
      </p:sp>
      <p:sp>
        <p:nvSpPr>
          <p:cNvPr id="11" name="Ondertitel 2"/>
          <p:cNvSpPr txBox="1">
            <a:spLocks/>
          </p:cNvSpPr>
          <p:nvPr/>
        </p:nvSpPr>
        <p:spPr bwMode="auto">
          <a:xfrm>
            <a:off x="1371600" y="3861048"/>
            <a:ext cx="6400800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1" u="none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200" dirty="0" err="1" smtClean="0">
                <a:solidFill>
                  <a:srgbClr val="000099"/>
                </a:solidFill>
              </a:rPr>
              <a:t>itvasile@nipne.ro</a:t>
            </a:r>
            <a:endParaRPr lang="en-GB" sz="2200" dirty="0">
              <a:solidFill>
                <a:srgbClr val="000099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D908E5-F58C-4BDD-8791-BD006ACC1324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1169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685800" y="457200"/>
            <a:ext cx="7772400" cy="45152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b="1" smtClean="0">
                <a:solidFill>
                  <a:srgbClr val="00009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Romania</a:t>
            </a:r>
            <a:r>
              <a:rPr lang="en-GB" b="1">
                <a:solidFill>
                  <a:srgbClr val="00009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</a:t>
            </a:r>
            <a:r>
              <a:rPr lang="en-GB" b="1" smtClean="0">
                <a:solidFill>
                  <a:srgbClr val="00009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Grid Infrastructure</a:t>
            </a:r>
            <a:endParaRPr lang="en-GB" b="1" dirty="0">
              <a:solidFill>
                <a:srgbClr val="000099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57200" y="1208653"/>
            <a:ext cx="8229600" cy="2508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algn="just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altLang="en-US" sz="1800">
                <a:solidFill>
                  <a:srgbClr val="000099"/>
                </a:solidFill>
              </a:rPr>
              <a:t>9 </a:t>
            </a:r>
            <a:r>
              <a:rPr lang="en-US" altLang="en-US" sz="1800" smtClean="0">
                <a:solidFill>
                  <a:srgbClr val="000099"/>
                </a:solidFill>
              </a:rPr>
              <a:t>EGI-certified </a:t>
            </a:r>
            <a:r>
              <a:rPr lang="en-US" altLang="en-US" sz="1800">
                <a:solidFill>
                  <a:srgbClr val="000099"/>
                </a:solidFill>
              </a:rPr>
              <a:t>sites providing </a:t>
            </a:r>
            <a:r>
              <a:rPr lang="en-US" altLang="en-US" sz="1800" smtClean="0">
                <a:solidFill>
                  <a:srgbClr val="000099"/>
                </a:solidFill>
              </a:rPr>
              <a:t>&gt; 7500 </a:t>
            </a:r>
            <a:r>
              <a:rPr lang="en-US" altLang="en-US" sz="1800">
                <a:solidFill>
                  <a:srgbClr val="000099"/>
                </a:solidFill>
              </a:rPr>
              <a:t>cores and </a:t>
            </a:r>
            <a:r>
              <a:rPr lang="en-US" altLang="en-US" sz="1800" smtClean="0">
                <a:solidFill>
                  <a:srgbClr val="000099"/>
                </a:solidFill>
              </a:rPr>
              <a:t>2.9 PB online storage </a:t>
            </a:r>
            <a:r>
              <a:rPr lang="en-US" altLang="en-US" sz="1800">
                <a:solidFill>
                  <a:srgbClr val="000099"/>
                </a:solidFill>
              </a:rPr>
              <a:t>capacity to 9 user communities</a:t>
            </a:r>
          </a:p>
          <a:p>
            <a:pPr marL="285750" indent="-285750" algn="just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altLang="en-US" sz="1800" smtClean="0">
                <a:solidFill>
                  <a:srgbClr val="000099"/>
                </a:solidFill>
              </a:rPr>
              <a:t>Since </a:t>
            </a:r>
            <a:r>
              <a:rPr lang="en-US" altLang="en-US" sz="1800" dirty="0" smtClean="0">
                <a:solidFill>
                  <a:srgbClr val="000099"/>
                </a:solidFill>
              </a:rPr>
              <a:t>December 2014</a:t>
            </a:r>
            <a:r>
              <a:rPr lang="en-US" altLang="en-US" sz="1800" smtClean="0">
                <a:solidFill>
                  <a:srgbClr val="000099"/>
                </a:solidFill>
              </a:rPr>
              <a:t>, NGI-RO (</a:t>
            </a:r>
            <a:r>
              <a:rPr lang="en-US" altLang="en-US" sz="1600" smtClean="0">
                <a:solidFill>
                  <a:srgbClr val="000099"/>
                </a:solidFill>
                <a:hlinkClick r:id="rId3"/>
              </a:rPr>
              <a:t>http://ngi-ro.ifin.ro</a:t>
            </a:r>
            <a:r>
              <a:rPr lang="en-US" altLang="en-US" sz="1800" smtClean="0">
                <a:solidFill>
                  <a:srgbClr val="000099"/>
                </a:solidFill>
              </a:rPr>
              <a:t>) </a:t>
            </a:r>
            <a:r>
              <a:rPr lang="en-US" altLang="en-US" sz="1800" dirty="0" smtClean="0">
                <a:solidFill>
                  <a:srgbClr val="000099"/>
                </a:solidFill>
              </a:rPr>
              <a:t>is represented in EGI by </a:t>
            </a:r>
            <a:r>
              <a:rPr lang="en-US" altLang="en-US" sz="1800" smtClean="0">
                <a:solidFill>
                  <a:srgbClr val="000099"/>
                </a:solidFill>
              </a:rPr>
              <a:t>IFIN-HH (</a:t>
            </a:r>
            <a:r>
              <a:rPr lang="en-US" altLang="en-US" sz="1600" smtClean="0">
                <a:solidFill>
                  <a:srgbClr val="000099"/>
                </a:solidFill>
                <a:hlinkClick r:id="rId4"/>
              </a:rPr>
              <a:t>http://www.nipne.ro</a:t>
            </a:r>
            <a:r>
              <a:rPr lang="en-US" altLang="en-US" sz="1800" smtClean="0">
                <a:solidFill>
                  <a:srgbClr val="000099"/>
                </a:solidFill>
              </a:rPr>
              <a:t>)</a:t>
            </a:r>
            <a:endParaRPr lang="en-US" altLang="en-US" sz="1800" dirty="0" smtClean="0">
              <a:solidFill>
                <a:srgbClr val="000099"/>
              </a:solidFill>
            </a:endParaRPr>
          </a:p>
          <a:p>
            <a:pPr marL="285750" indent="-285750" algn="just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altLang="en-US" sz="1800" smtClean="0">
                <a:solidFill>
                  <a:srgbClr val="000099"/>
                </a:solidFill>
              </a:rPr>
              <a:t>Key persons (the authors)</a:t>
            </a:r>
            <a:endParaRPr lang="en-US" altLang="en-US" sz="1800" dirty="0" smtClean="0">
              <a:solidFill>
                <a:srgbClr val="000099"/>
              </a:solidFill>
            </a:endParaRPr>
          </a:p>
          <a:p>
            <a:pPr algn="just">
              <a:spcBef>
                <a:spcPct val="0"/>
              </a:spcBef>
              <a:buNone/>
            </a:pPr>
            <a:r>
              <a:rPr lang="en-US" altLang="en-US" sz="1600" dirty="0" smtClean="0">
                <a:solidFill>
                  <a:srgbClr val="000099"/>
                </a:solidFill>
              </a:rPr>
              <a:t>	Representative in EGI Council:	Dr. </a:t>
            </a:r>
            <a:r>
              <a:rPr lang="en-US" altLang="en-US" sz="1600" dirty="0" err="1" smtClean="0">
                <a:solidFill>
                  <a:srgbClr val="000099"/>
                </a:solidFill>
              </a:rPr>
              <a:t>Mihnea</a:t>
            </a:r>
            <a:r>
              <a:rPr lang="en-US" altLang="en-US" sz="1600" dirty="0" smtClean="0">
                <a:solidFill>
                  <a:srgbClr val="000099"/>
                </a:solidFill>
              </a:rPr>
              <a:t> </a:t>
            </a:r>
            <a:r>
              <a:rPr lang="en-US" altLang="en-US" sz="1600" dirty="0" err="1" smtClean="0">
                <a:solidFill>
                  <a:srgbClr val="000099"/>
                </a:solidFill>
              </a:rPr>
              <a:t>Dulea</a:t>
            </a:r>
            <a:r>
              <a:rPr lang="en-US" altLang="en-US" sz="1600" dirty="0" smtClean="0">
                <a:solidFill>
                  <a:srgbClr val="000099"/>
                </a:solidFill>
              </a:rPr>
              <a:t> (IFIN-HH)</a:t>
            </a:r>
          </a:p>
          <a:p>
            <a:pPr algn="just">
              <a:spcBef>
                <a:spcPct val="0"/>
              </a:spcBef>
              <a:buNone/>
            </a:pPr>
            <a:r>
              <a:rPr lang="en-US" altLang="en-US" sz="1600" smtClean="0">
                <a:solidFill>
                  <a:srgbClr val="000099"/>
                </a:solidFill>
              </a:rPr>
              <a:t>	NGI_RO </a:t>
            </a:r>
            <a:r>
              <a:rPr lang="en-US" altLang="en-US" sz="1600" dirty="0" smtClean="0">
                <a:solidFill>
                  <a:srgbClr val="000099"/>
                </a:solidFill>
              </a:rPr>
              <a:t>Managers:	</a:t>
            </a:r>
            <a:r>
              <a:rPr lang="en-US" altLang="en-US" sz="1600" smtClean="0">
                <a:solidFill>
                  <a:srgbClr val="000099"/>
                </a:solidFill>
              </a:rPr>
              <a:t>	Eng. Dragos </a:t>
            </a:r>
            <a:r>
              <a:rPr lang="en-US" altLang="en-US" sz="1600" dirty="0" err="1" smtClean="0">
                <a:solidFill>
                  <a:srgbClr val="000099"/>
                </a:solidFill>
              </a:rPr>
              <a:t>Ciobanu-Zabet</a:t>
            </a:r>
            <a:endParaRPr lang="en-US" altLang="en-US" sz="1600" dirty="0">
              <a:solidFill>
                <a:srgbClr val="000099"/>
              </a:solidFill>
            </a:endParaRPr>
          </a:p>
          <a:p>
            <a:pPr algn="just">
              <a:spcBef>
                <a:spcPct val="0"/>
              </a:spcBef>
              <a:buNone/>
            </a:pPr>
            <a:r>
              <a:rPr lang="en-US" altLang="en-US" sz="1600" dirty="0" smtClean="0">
                <a:solidFill>
                  <a:srgbClr val="000099"/>
                </a:solidFill>
              </a:rPr>
              <a:t>			</a:t>
            </a:r>
            <a:r>
              <a:rPr lang="en-US" altLang="en-US" sz="1600" smtClean="0">
                <a:solidFill>
                  <a:srgbClr val="000099"/>
                </a:solidFill>
              </a:rPr>
              <a:t>	Dr. Ionut Vasile</a:t>
            </a:r>
            <a:endParaRPr lang="en-US" altLang="en-US" sz="1800" dirty="0" smtClean="0">
              <a:solidFill>
                <a:srgbClr val="000099"/>
              </a:solidFill>
            </a:endParaRPr>
          </a:p>
        </p:txBody>
      </p:sp>
      <p:sp>
        <p:nvSpPr>
          <p:cNvPr id="10" name="Date Placeholder 7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x-none" smtClean="0"/>
              <a:t>11/11/2015</a:t>
            </a:r>
            <a:endParaRPr lang="en-US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67544" y="3770163"/>
            <a:ext cx="8229600" cy="2539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algn="just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altLang="en-US" sz="1800" smtClean="0">
                <a:solidFill>
                  <a:srgbClr val="000099"/>
                </a:solidFill>
              </a:rPr>
              <a:t>Until recently, 98% of the CPU time was consumed by the HEP community (WLCG, ILC, etc.)</a:t>
            </a:r>
          </a:p>
          <a:p>
            <a:pPr marL="285750" indent="-285750" algn="just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altLang="en-US" sz="1800" smtClean="0">
                <a:solidFill>
                  <a:srgbClr val="000099"/>
                </a:solidFill>
              </a:rPr>
              <a:t>There was a growing need of computing resources for research in different fields such as biology, nanophysics and new materials, nuclear physics, and for supporting large-scale projects such as ELI-NP</a:t>
            </a:r>
          </a:p>
          <a:p>
            <a:pPr marL="285750" indent="-285750" algn="just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altLang="en-US" sz="1800">
                <a:solidFill>
                  <a:srgbClr val="000099"/>
                </a:solidFill>
              </a:rPr>
              <a:t>A new site, GRIDIFIN, was dedicated to </a:t>
            </a:r>
            <a:r>
              <a:rPr lang="en-US" altLang="en-US" sz="1800" smtClean="0">
                <a:solidFill>
                  <a:srgbClr val="000099"/>
                </a:solidFill>
              </a:rPr>
              <a:t>the support of national </a:t>
            </a:r>
            <a:r>
              <a:rPr lang="en-US" altLang="en-US" sz="1800">
                <a:solidFill>
                  <a:srgbClr val="000099"/>
                </a:solidFill>
              </a:rPr>
              <a:t>communities of scientists that were not involved in High Energy Physics </a:t>
            </a:r>
            <a:r>
              <a:rPr lang="en-US" altLang="en-US" sz="1800" smtClean="0">
                <a:solidFill>
                  <a:srgbClr val="000099"/>
                </a:solidFill>
              </a:rPr>
              <a:t>research.</a:t>
            </a:r>
          </a:p>
          <a:p>
            <a:pPr marL="285750" indent="-285750" algn="just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altLang="en-US" sz="1800" smtClean="0">
                <a:solidFill>
                  <a:srgbClr val="000099"/>
                </a:solidFill>
              </a:rPr>
              <a:t>Today GRIDIFIN also supports  </a:t>
            </a:r>
            <a:r>
              <a:rPr lang="en-US" altLang="en-US" sz="1800">
                <a:solidFill>
                  <a:srgbClr val="000099"/>
                </a:solidFill>
              </a:rPr>
              <a:t>the NGI_RO Operation Centre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- EGI Community Forum 2015, Bari, Italy, 11.11.2015 - </a:t>
            </a:r>
            <a:endParaRPr lang="en-US"/>
          </a:p>
        </p:txBody>
      </p:sp>
      <p:pic>
        <p:nvPicPr>
          <p:cNvPr id="11" name="Picture 28" descr="C:\Documents and Settings\User01\Desktop\img_dubna\ifin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693" y="136525"/>
            <a:ext cx="66198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987366-232D-4151-804F-AE5F78A27C18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18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685800" y="457200"/>
            <a:ext cx="7772400" cy="45152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b="1" smtClean="0">
                <a:solidFill>
                  <a:srgbClr val="00009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User communities supported by GRIDIFIN</a:t>
            </a:r>
            <a:endParaRPr lang="en-GB" b="1" dirty="0">
              <a:solidFill>
                <a:srgbClr val="000099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745232" y="1257141"/>
            <a:ext cx="7643192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algn="just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altLang="en-US" sz="1800" smtClean="0">
                <a:solidFill>
                  <a:srgbClr val="000099"/>
                </a:solidFill>
              </a:rPr>
              <a:t>GRIDIFIN provides </a:t>
            </a:r>
            <a:r>
              <a:rPr lang="en-US" altLang="en-US" sz="1800">
                <a:solidFill>
                  <a:srgbClr val="000099"/>
                </a:solidFill>
              </a:rPr>
              <a:t>computing </a:t>
            </a:r>
            <a:r>
              <a:rPr lang="en-US" altLang="en-US" sz="1800" smtClean="0">
                <a:solidFill>
                  <a:srgbClr val="000099"/>
                </a:solidFill>
              </a:rPr>
              <a:t>and storage resources </a:t>
            </a:r>
            <a:r>
              <a:rPr lang="en-US" altLang="en-US" sz="1800" dirty="0">
                <a:solidFill>
                  <a:srgbClr val="000099"/>
                </a:solidFill>
              </a:rPr>
              <a:t>for three research </a:t>
            </a:r>
            <a:r>
              <a:rPr lang="en-US" altLang="en-US" sz="1800">
                <a:solidFill>
                  <a:srgbClr val="000099"/>
                </a:solidFill>
              </a:rPr>
              <a:t>communities </a:t>
            </a:r>
            <a:r>
              <a:rPr lang="en-US" altLang="en-US" sz="1800" smtClean="0">
                <a:solidFill>
                  <a:srgbClr val="000099"/>
                </a:solidFill>
              </a:rPr>
              <a:t>(VOs): </a:t>
            </a:r>
            <a:endParaRPr lang="en-US" altLang="en-US" sz="1800" dirty="0">
              <a:solidFill>
                <a:srgbClr val="000099"/>
              </a:solidFill>
            </a:endParaRPr>
          </a:p>
          <a:p>
            <a:pPr marL="285750" indent="-285750" algn="just">
              <a:spcBef>
                <a:spcPts val="600"/>
              </a:spcBef>
            </a:pPr>
            <a:r>
              <a:rPr lang="en-US" altLang="en-US" sz="1800">
                <a:solidFill>
                  <a:srgbClr val="000099"/>
                </a:solidFill>
              </a:rPr>
              <a:t>E</a:t>
            </a:r>
            <a:r>
              <a:rPr lang="en-US" altLang="en-US" sz="1800" smtClean="0">
                <a:solidFill>
                  <a:srgbClr val="000099"/>
                </a:solidFill>
              </a:rPr>
              <a:t>xperimental </a:t>
            </a:r>
            <a:r>
              <a:rPr lang="en-US" altLang="en-US" sz="1800">
                <a:solidFill>
                  <a:srgbClr val="000099"/>
                </a:solidFill>
              </a:rPr>
              <a:t>groups </a:t>
            </a:r>
            <a:r>
              <a:rPr lang="en-US" altLang="en-US" sz="1800" smtClean="0">
                <a:solidFill>
                  <a:srgbClr val="000099"/>
                </a:solidFill>
              </a:rPr>
              <a:t>related </a:t>
            </a:r>
            <a:r>
              <a:rPr lang="en-US" altLang="en-US" sz="1800">
                <a:solidFill>
                  <a:srgbClr val="000099"/>
                </a:solidFill>
              </a:rPr>
              <a:t>of the Extreme Light Infrastructure – Nuclear Physics (ELI-NP</a:t>
            </a:r>
            <a:r>
              <a:rPr lang="en-US" altLang="en-US" sz="1800" smtClean="0">
                <a:solidFill>
                  <a:srgbClr val="000099"/>
                </a:solidFill>
              </a:rPr>
              <a:t>) project </a:t>
            </a:r>
          </a:p>
          <a:p>
            <a:pPr algn="just">
              <a:spcBef>
                <a:spcPts val="600"/>
              </a:spcBef>
              <a:buNone/>
            </a:pPr>
            <a:r>
              <a:rPr lang="en-US" altLang="en-US" sz="1800">
                <a:solidFill>
                  <a:srgbClr val="000099"/>
                </a:solidFill>
              </a:rPr>
              <a:t>	</a:t>
            </a:r>
            <a:r>
              <a:rPr lang="en-US" altLang="en-US" sz="1800" b="1" smtClean="0">
                <a:solidFill>
                  <a:srgbClr val="00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eli-np.eu</a:t>
            </a:r>
            <a:r>
              <a:rPr lang="en-US" altLang="en-US" sz="1800" smtClean="0">
                <a:solidFill>
                  <a:srgbClr val="000099"/>
                </a:solidFill>
              </a:rPr>
              <a:t> VO (6 </a:t>
            </a:r>
            <a:r>
              <a:rPr lang="en-US" altLang="en-US" sz="1800" dirty="0">
                <a:solidFill>
                  <a:srgbClr val="000099"/>
                </a:solidFill>
              </a:rPr>
              <a:t>registered </a:t>
            </a:r>
            <a:r>
              <a:rPr lang="en-US" altLang="en-US" sz="1800">
                <a:solidFill>
                  <a:srgbClr val="000099"/>
                </a:solidFill>
              </a:rPr>
              <a:t>users</a:t>
            </a:r>
            <a:r>
              <a:rPr lang="en-US" altLang="en-US" sz="1800" smtClean="0">
                <a:solidFill>
                  <a:srgbClr val="000099"/>
                </a:solidFill>
              </a:rPr>
              <a:t>) </a:t>
            </a:r>
            <a:endParaRPr lang="en-US" altLang="en-US" sz="1800" dirty="0">
              <a:solidFill>
                <a:srgbClr val="000099"/>
              </a:solidFill>
            </a:endParaRPr>
          </a:p>
          <a:p>
            <a:pPr marL="285750" indent="-285750" algn="just">
              <a:spcBef>
                <a:spcPts val="600"/>
              </a:spcBef>
            </a:pPr>
            <a:r>
              <a:rPr lang="en-US" altLang="en-US" sz="1800" smtClean="0">
                <a:solidFill>
                  <a:srgbClr val="000099"/>
                </a:solidFill>
              </a:rPr>
              <a:t>National community of researchers in</a:t>
            </a:r>
            <a:r>
              <a:rPr lang="en-US" altLang="en-US" sz="1800">
                <a:solidFill>
                  <a:srgbClr val="000099"/>
                </a:solidFill>
              </a:rPr>
              <a:t> computational </a:t>
            </a:r>
            <a:r>
              <a:rPr lang="en-US" altLang="en-US" sz="1800" smtClean="0">
                <a:solidFill>
                  <a:srgbClr val="000099"/>
                </a:solidFill>
              </a:rPr>
              <a:t>biology</a:t>
            </a:r>
          </a:p>
          <a:p>
            <a:pPr algn="just">
              <a:spcBef>
                <a:spcPts val="600"/>
              </a:spcBef>
              <a:buNone/>
            </a:pPr>
            <a:r>
              <a:rPr lang="en-US" altLang="en-US" sz="1800" b="1">
                <a:solidFill>
                  <a:srgbClr val="000099"/>
                </a:solidFill>
              </a:rPr>
              <a:t>	</a:t>
            </a:r>
            <a:r>
              <a:rPr lang="en-US" altLang="en-US" sz="1800" b="1" smtClean="0">
                <a:solidFill>
                  <a:srgbClr val="00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ronbio.ro</a:t>
            </a:r>
            <a:r>
              <a:rPr lang="en-US" altLang="en-US" sz="1800" b="1" smtClean="0">
                <a:solidFill>
                  <a:srgbClr val="000099"/>
                </a:solidFill>
              </a:rPr>
              <a:t> </a:t>
            </a:r>
            <a:r>
              <a:rPr lang="en-US" altLang="en-US" sz="1800" smtClean="0">
                <a:solidFill>
                  <a:srgbClr val="000099"/>
                </a:solidFill>
              </a:rPr>
              <a:t>VO (21 </a:t>
            </a:r>
            <a:r>
              <a:rPr lang="en-US" altLang="en-US" sz="1800" dirty="0">
                <a:solidFill>
                  <a:srgbClr val="000099"/>
                </a:solidFill>
              </a:rPr>
              <a:t>registered </a:t>
            </a:r>
            <a:r>
              <a:rPr lang="en-US" altLang="en-US" sz="1800">
                <a:solidFill>
                  <a:srgbClr val="000099"/>
                </a:solidFill>
              </a:rPr>
              <a:t>users</a:t>
            </a:r>
            <a:r>
              <a:rPr lang="en-US" altLang="en-US" sz="1800" smtClean="0">
                <a:solidFill>
                  <a:srgbClr val="000099"/>
                </a:solidFill>
              </a:rPr>
              <a:t>) </a:t>
            </a:r>
            <a:endParaRPr lang="en-US" altLang="en-US" sz="1800" dirty="0" smtClean="0">
              <a:solidFill>
                <a:srgbClr val="000099"/>
              </a:solidFill>
            </a:endParaRPr>
          </a:p>
          <a:p>
            <a:pPr marL="285750" indent="-285750" algn="just">
              <a:spcBef>
                <a:spcPts val="600"/>
              </a:spcBef>
            </a:pPr>
            <a:r>
              <a:rPr lang="en-US" altLang="en-US" sz="1800">
                <a:solidFill>
                  <a:srgbClr val="000099"/>
                </a:solidFill>
              </a:rPr>
              <a:t>Researchers interested in condensed state physics and nanomaterials  technology </a:t>
            </a:r>
            <a:endParaRPr lang="en-US" altLang="en-US" sz="1800" smtClean="0">
              <a:solidFill>
                <a:srgbClr val="000099"/>
              </a:solidFill>
            </a:endParaRPr>
          </a:p>
          <a:p>
            <a:pPr algn="just">
              <a:spcBef>
                <a:spcPts val="600"/>
              </a:spcBef>
              <a:buNone/>
            </a:pPr>
            <a:r>
              <a:rPr lang="en-US" altLang="en-US" sz="1800" b="1">
                <a:solidFill>
                  <a:srgbClr val="000099"/>
                </a:solidFill>
              </a:rPr>
              <a:t>	</a:t>
            </a:r>
            <a:r>
              <a:rPr lang="en-US" altLang="en-US" sz="1800" b="1" smtClean="0">
                <a:solidFill>
                  <a:srgbClr val="00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gridifin.ro</a:t>
            </a:r>
            <a:r>
              <a:rPr lang="en-US" altLang="en-US" sz="1800" smtClean="0">
                <a:solidFill>
                  <a:srgbClr val="000099"/>
                </a:solidFill>
              </a:rPr>
              <a:t> VO (16 </a:t>
            </a:r>
            <a:r>
              <a:rPr lang="en-US" altLang="en-US" sz="1800" dirty="0">
                <a:solidFill>
                  <a:srgbClr val="000099"/>
                </a:solidFill>
              </a:rPr>
              <a:t>registered users</a:t>
            </a:r>
            <a:r>
              <a:rPr lang="en-US" altLang="en-US" sz="1800">
                <a:solidFill>
                  <a:srgbClr val="000099"/>
                </a:solidFill>
              </a:rPr>
              <a:t>). </a:t>
            </a:r>
            <a:endParaRPr lang="en-US" altLang="en-US" sz="1800" dirty="0" smtClean="0">
              <a:solidFill>
                <a:srgbClr val="000099"/>
              </a:solidFill>
            </a:endParaRPr>
          </a:p>
        </p:txBody>
      </p:sp>
      <p:sp>
        <p:nvSpPr>
          <p:cNvPr id="10" name="Date Placeholder 7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x-none" smtClean="0"/>
              <a:t>11/11/2015</a:t>
            </a:r>
            <a:endParaRPr lang="en-US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745232" y="4941168"/>
            <a:ext cx="821925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algn="just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altLang="en-US" sz="1800" smtClean="0">
                <a:solidFill>
                  <a:srgbClr val="000099"/>
                </a:solidFill>
              </a:rPr>
              <a:t>The 3 VOs </a:t>
            </a:r>
            <a:r>
              <a:rPr lang="en-US" altLang="en-US" sz="1800">
                <a:solidFill>
                  <a:srgbClr val="000099"/>
                </a:solidFill>
              </a:rPr>
              <a:t>are locally </a:t>
            </a:r>
            <a:r>
              <a:rPr lang="en-US" altLang="en-US" sz="1800" smtClean="0">
                <a:solidFill>
                  <a:srgbClr val="000099"/>
                </a:solidFill>
              </a:rPr>
              <a:t>administered</a:t>
            </a:r>
          </a:p>
          <a:p>
            <a:pPr marL="285750" indent="-285750" algn="just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altLang="en-US" sz="1800" smtClean="0">
                <a:solidFill>
                  <a:srgbClr val="000099"/>
                </a:solidFill>
              </a:rPr>
              <a:t>Hardware resources: 	- </a:t>
            </a:r>
            <a:r>
              <a:rPr lang="en-US" altLang="en-US" sz="1800">
                <a:solidFill>
                  <a:srgbClr val="000099"/>
                </a:solidFill>
              </a:rPr>
              <a:t>6</a:t>
            </a:r>
            <a:r>
              <a:rPr lang="en-US" altLang="en-US" sz="1800" smtClean="0">
                <a:solidFill>
                  <a:srgbClr val="000099"/>
                </a:solidFill>
              </a:rPr>
              <a:t> </a:t>
            </a:r>
            <a:r>
              <a:rPr lang="en-US" altLang="en-US" sz="1800">
                <a:solidFill>
                  <a:srgbClr val="000099"/>
                </a:solidFill>
              </a:rPr>
              <a:t>servers providing </a:t>
            </a:r>
            <a:r>
              <a:rPr lang="en-US" altLang="en-US" sz="1800" smtClean="0">
                <a:solidFill>
                  <a:srgbClr val="000099"/>
                </a:solidFill>
              </a:rPr>
              <a:t>12 </a:t>
            </a:r>
            <a:r>
              <a:rPr lang="en-US" altLang="en-US" sz="1800">
                <a:solidFill>
                  <a:srgbClr val="000099"/>
                </a:solidFill>
              </a:rPr>
              <a:t>grid </a:t>
            </a:r>
            <a:r>
              <a:rPr lang="en-US" altLang="en-US" sz="1800" smtClean="0">
                <a:solidFill>
                  <a:srgbClr val="000099"/>
                </a:solidFill>
              </a:rPr>
              <a:t>services</a:t>
            </a:r>
          </a:p>
          <a:p>
            <a:pPr algn="just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800">
                <a:solidFill>
                  <a:srgbClr val="000099"/>
                </a:solidFill>
              </a:rPr>
              <a:t>	</a:t>
            </a:r>
            <a:r>
              <a:rPr lang="en-US" altLang="en-US" sz="1800" smtClean="0">
                <a:solidFill>
                  <a:srgbClr val="000099"/>
                </a:solidFill>
              </a:rPr>
              <a:t>		- 31 WNs with 364 CPU cores and 2048 GPU cores</a:t>
            </a:r>
            <a:endParaRPr lang="en-US" altLang="en-US" sz="1800" dirty="0" smtClean="0">
              <a:solidFill>
                <a:srgbClr val="000099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- EGI Community Forum 2015, Bari, Italy, 11.11.2015 - </a:t>
            </a:r>
            <a:endParaRPr lang="en-US"/>
          </a:p>
        </p:txBody>
      </p:sp>
      <p:pic>
        <p:nvPicPr>
          <p:cNvPr id="11" name="Picture 28" descr="C:\Documents and Settings\User01\Desktop\img_dubna\ifin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693" y="136525"/>
            <a:ext cx="66198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987366-232D-4151-804F-AE5F78A27C18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3804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685800" y="312400"/>
            <a:ext cx="7772400" cy="45230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b="1">
                <a:solidFill>
                  <a:srgbClr val="000099"/>
                </a:solidFill>
                <a:latin typeface="+mn-lt"/>
                <a:cs typeface="Segoe UI" panose="020B0502040204020203" pitchFamily="34" charset="0"/>
              </a:rPr>
              <a:t>GRIDIFIN </a:t>
            </a:r>
            <a:r>
              <a:rPr lang="en-GB" b="1" smtClean="0">
                <a:solidFill>
                  <a:srgbClr val="000099"/>
                </a:solidFill>
                <a:latin typeface="+mn-lt"/>
                <a:cs typeface="Segoe UI" panose="020B0502040204020203" pitchFamily="34" charset="0"/>
              </a:rPr>
              <a:t>topology and data </a:t>
            </a:r>
            <a:r>
              <a:rPr lang="en-GB" b="1">
                <a:solidFill>
                  <a:srgbClr val="000099"/>
                </a:solidFill>
                <a:latin typeface="+mn-lt"/>
                <a:cs typeface="Segoe UI" panose="020B0502040204020203" pitchFamily="34" charset="0"/>
              </a:rPr>
              <a:t>flow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80728"/>
            <a:ext cx="5760640" cy="421951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152208" y="3645024"/>
            <a:ext cx="395629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solidFill>
                  <a:srgbClr val="000099"/>
                </a:solidFill>
                <a:latin typeface="+mn-lt"/>
              </a:rPr>
              <a:t>UI (</a:t>
            </a:r>
            <a:r>
              <a:rPr lang="en-US" altLang="en-US" sz="1600" dirty="0" err="1" smtClean="0">
                <a:solidFill>
                  <a:srgbClr val="000099"/>
                </a:solidFill>
                <a:latin typeface="+mn-lt"/>
              </a:rPr>
              <a:t>tbitui.nipne.ro</a:t>
            </a:r>
            <a:r>
              <a:rPr lang="en-US" altLang="en-US" sz="1600" dirty="0" smtClean="0">
                <a:solidFill>
                  <a:srgbClr val="000099"/>
                </a:solidFill>
                <a:latin typeface="+mn-lt"/>
              </a:rPr>
              <a:t>) </a:t>
            </a:r>
            <a:endParaRPr lang="en-US" altLang="en-US" sz="1600" dirty="0">
              <a:solidFill>
                <a:srgbClr val="000099"/>
              </a:solidFill>
              <a:latin typeface="+mn-lt"/>
            </a:endParaRP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solidFill>
                  <a:srgbClr val="000099"/>
                </a:solidFill>
                <a:latin typeface="+mn-lt"/>
              </a:rPr>
              <a:t>WMS (tbit04.nipne.ro) </a:t>
            </a:r>
            <a:endParaRPr lang="en-US" altLang="en-US" sz="1600" dirty="0">
              <a:solidFill>
                <a:srgbClr val="000099"/>
              </a:solidFill>
              <a:latin typeface="+mn-lt"/>
            </a:endParaRP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solidFill>
                  <a:srgbClr val="000099"/>
                </a:solidFill>
                <a:latin typeface="+mn-lt"/>
              </a:rPr>
              <a:t>Central-LFC</a:t>
            </a:r>
            <a:r>
              <a:rPr lang="en-US" altLang="en-US" sz="1600" dirty="0">
                <a:solidFill>
                  <a:srgbClr val="000099"/>
                </a:solidFill>
                <a:latin typeface="+mn-lt"/>
              </a:rPr>
              <a:t>, Local-LFC (</a:t>
            </a:r>
            <a:r>
              <a:rPr lang="en-US" altLang="en-US" sz="1600" dirty="0" err="1">
                <a:solidFill>
                  <a:srgbClr val="000099"/>
                </a:solidFill>
                <a:latin typeface="+mn-lt"/>
              </a:rPr>
              <a:t>lfc.nipne.ro</a:t>
            </a:r>
            <a:r>
              <a:rPr lang="en-US" altLang="en-US" sz="1600" dirty="0">
                <a:solidFill>
                  <a:srgbClr val="000099"/>
                </a:solidFill>
                <a:latin typeface="+mn-lt"/>
              </a:rPr>
              <a:t>) 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solidFill>
                  <a:srgbClr val="000099"/>
                </a:solidFill>
                <a:latin typeface="+mn-lt"/>
              </a:rPr>
              <a:t>SRM (</a:t>
            </a:r>
            <a:r>
              <a:rPr lang="en-US" altLang="en-US" sz="1600" dirty="0" err="1" smtClean="0">
                <a:solidFill>
                  <a:srgbClr val="000099"/>
                </a:solidFill>
                <a:latin typeface="+mn-lt"/>
              </a:rPr>
              <a:t>segi.nipne.ro</a:t>
            </a:r>
            <a:r>
              <a:rPr lang="en-US" altLang="en-US" sz="1600" dirty="0" smtClean="0">
                <a:solidFill>
                  <a:srgbClr val="000099"/>
                </a:solidFill>
                <a:latin typeface="+mn-lt"/>
              </a:rPr>
              <a:t>) 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solidFill>
                  <a:srgbClr val="000099"/>
                </a:solidFill>
                <a:latin typeface="+mn-lt"/>
              </a:rPr>
              <a:t>adding remote resources (CREAM CE - FB)</a:t>
            </a:r>
            <a:endParaRPr lang="en-US" altLang="en-US" sz="1600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52209" y="836712"/>
            <a:ext cx="395629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1600" smtClean="0">
                <a:solidFill>
                  <a:srgbClr val="000099"/>
                </a:solidFill>
                <a:latin typeface="+mn-lt"/>
              </a:rPr>
              <a:t>GOCDB registered services and hosts: </a:t>
            </a:r>
            <a:endParaRPr lang="en-US" altLang="en-US" sz="1600">
              <a:solidFill>
                <a:srgbClr val="000099"/>
              </a:solidFill>
              <a:latin typeface="+mn-lt"/>
            </a:endParaRP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1600" smtClean="0">
                <a:solidFill>
                  <a:srgbClr val="000099"/>
                </a:solidFill>
                <a:latin typeface="+mn-lt"/>
              </a:rPr>
              <a:t>CREAM-CE for concurrent jobs, </a:t>
            </a:r>
            <a:r>
              <a:rPr lang="en-US" altLang="en-US" sz="1600">
                <a:solidFill>
                  <a:srgbClr val="000099"/>
                </a:solidFill>
                <a:latin typeface="+mn-lt"/>
              </a:rPr>
              <a:t>Site-BDII, gLExec, APEL, gLite-APEL (tbit06.nipne.ro) 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1600" smtClean="0">
                <a:solidFill>
                  <a:srgbClr val="000099"/>
                </a:solidFill>
                <a:latin typeface="+mn-lt"/>
              </a:rPr>
              <a:t>CREAM-CE for parallel jobs, </a:t>
            </a:r>
            <a:r>
              <a:rPr lang="en-US" altLang="en-US" sz="1600">
                <a:solidFill>
                  <a:srgbClr val="000099"/>
                </a:solidFill>
                <a:latin typeface="+mn-lt"/>
              </a:rPr>
              <a:t>eu.egi.MPI (hpcec.nipne.ro) </a:t>
            </a:r>
            <a:endParaRPr lang="en-US" altLang="en-US" sz="1600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251521" y="5373216"/>
            <a:ext cx="878497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800" dirty="0" smtClean="0">
                <a:solidFill>
                  <a:srgbClr val="000099"/>
                </a:solidFill>
              </a:rPr>
              <a:t>Software supported:  GEANT </a:t>
            </a:r>
            <a:r>
              <a:rPr lang="en-US" altLang="en-US" sz="1800" dirty="0">
                <a:solidFill>
                  <a:srgbClr val="000099"/>
                </a:solidFill>
              </a:rPr>
              <a:t>4, ROOT 5</a:t>
            </a:r>
            <a:r>
              <a:rPr lang="en-US" altLang="en-US" sz="1800" dirty="0" smtClean="0">
                <a:solidFill>
                  <a:srgbClr val="000099"/>
                </a:solidFill>
              </a:rPr>
              <a:t>, PIC (for </a:t>
            </a:r>
            <a:r>
              <a:rPr lang="en-US" altLang="en-US" sz="1800" dirty="0" err="1" smtClean="0">
                <a:solidFill>
                  <a:srgbClr val="000099"/>
                </a:solidFill>
              </a:rPr>
              <a:t>eli-np.eu</a:t>
            </a:r>
            <a:r>
              <a:rPr lang="en-US" altLang="en-US" sz="1800" dirty="0" smtClean="0">
                <a:solidFill>
                  <a:srgbClr val="000099"/>
                </a:solidFill>
              </a:rPr>
              <a:t>);  VASP, (Tran)Siesta (</a:t>
            </a:r>
            <a:r>
              <a:rPr lang="en-US" altLang="en-US" sz="1800" dirty="0" err="1" smtClean="0">
                <a:solidFill>
                  <a:srgbClr val="000099"/>
                </a:solidFill>
              </a:rPr>
              <a:t>gridifin.ro</a:t>
            </a:r>
            <a:r>
              <a:rPr lang="en-US" altLang="en-US" sz="1800" dirty="0" smtClean="0">
                <a:solidFill>
                  <a:srgbClr val="000099"/>
                </a:solidFill>
              </a:rPr>
              <a:t>);</a:t>
            </a:r>
            <a:endParaRPr lang="en-US" altLang="en-US" sz="1800" dirty="0">
              <a:solidFill>
                <a:srgbClr val="000099"/>
              </a:solidFill>
            </a:endParaRPr>
          </a:p>
          <a:p>
            <a:pPr algn="just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800" dirty="0" smtClean="0">
                <a:solidFill>
                  <a:srgbClr val="000099"/>
                </a:solidFill>
              </a:rPr>
              <a:t>NAMD 2.9, CHARMM C37, GROMACS 5, GAMESS-US, AMBER (for </a:t>
            </a:r>
            <a:r>
              <a:rPr lang="en-US" altLang="en-US" sz="1800" dirty="0" err="1" smtClean="0">
                <a:solidFill>
                  <a:srgbClr val="000099"/>
                </a:solidFill>
              </a:rPr>
              <a:t>ronbio.ro</a:t>
            </a:r>
            <a:r>
              <a:rPr lang="en-US" altLang="en-US" sz="1800" dirty="0" smtClean="0">
                <a:solidFill>
                  <a:srgbClr val="000099"/>
                </a:solidFill>
              </a:rPr>
              <a:t>) </a:t>
            </a:r>
          </a:p>
          <a:p>
            <a:pPr algn="just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800" dirty="0" smtClean="0">
                <a:solidFill>
                  <a:srgbClr val="000099"/>
                </a:solidFill>
              </a:rPr>
              <a:t>Libraries: CUDA, </a:t>
            </a:r>
            <a:r>
              <a:rPr lang="en-US" altLang="en-US" sz="1800" dirty="0" err="1" smtClean="0">
                <a:solidFill>
                  <a:srgbClr val="000099"/>
                </a:solidFill>
              </a:rPr>
              <a:t>OpenMPI</a:t>
            </a:r>
            <a:r>
              <a:rPr lang="en-US" altLang="en-US" sz="1800" dirty="0" smtClean="0">
                <a:solidFill>
                  <a:srgbClr val="000099"/>
                </a:solidFill>
              </a:rPr>
              <a:t>, MVAPICH, Intel compilers, GNU compilers, etc.</a:t>
            </a:r>
          </a:p>
        </p:txBody>
      </p:sp>
      <p:sp>
        <p:nvSpPr>
          <p:cNvPr id="13" name="Date Placeholder 7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x-none" smtClean="0"/>
              <a:t>11/11/2015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- EGI Community Forum 2015, Bari, Italy, 11.11.2015 - </a:t>
            </a:r>
            <a:endParaRPr lang="en-US"/>
          </a:p>
        </p:txBody>
      </p:sp>
      <p:pic>
        <p:nvPicPr>
          <p:cNvPr id="14" name="Picture 28" descr="C:\Documents and Settings\User01\Desktop\img_dubna\ifin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693" y="136525"/>
            <a:ext cx="66198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987366-232D-4151-804F-AE5F78A27C18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9244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354" y="2132856"/>
            <a:ext cx="6534150" cy="4705350"/>
          </a:xfrm>
          <a:prstGeom prst="rect">
            <a:avLst/>
          </a:prstGeom>
        </p:spPr>
      </p:pic>
      <p:sp>
        <p:nvSpPr>
          <p:cNvPr id="2" name="Titel 1"/>
          <p:cNvSpPr txBox="1">
            <a:spLocks/>
          </p:cNvSpPr>
          <p:nvPr/>
        </p:nvSpPr>
        <p:spPr>
          <a:xfrm>
            <a:off x="685800" y="96376"/>
            <a:ext cx="7772400" cy="45230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b="1" smtClean="0">
                <a:solidFill>
                  <a:srgbClr val="000099"/>
                </a:solidFill>
                <a:latin typeface="+mn-lt"/>
                <a:cs typeface="Segoe UI" panose="020B0502040204020203" pitchFamily="34" charset="0"/>
              </a:rPr>
              <a:t>Request for resources</a:t>
            </a:r>
            <a:endParaRPr lang="en-GB" b="1" dirty="0">
              <a:solidFill>
                <a:srgbClr val="000099"/>
              </a:solidFill>
              <a:latin typeface="+mn-lt"/>
              <a:cs typeface="Segoe UI" panose="020B0502040204020203" pitchFamily="34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x-none" smtClean="0"/>
              <a:t>11/11/2015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" y="894159"/>
            <a:ext cx="5572125" cy="59912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499889"/>
            <a:ext cx="5495925" cy="17049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054" y="476672"/>
            <a:ext cx="5505450" cy="6372225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- EGI Community Forum 2015, Bari, Italy, 11.11.2015 - </a:t>
            </a:r>
            <a:endParaRPr lang="en-US"/>
          </a:p>
        </p:txBody>
      </p:sp>
      <p:pic>
        <p:nvPicPr>
          <p:cNvPr id="10" name="Picture 28" descr="C:\Documents and Settings\User01\Desktop\img_dubna\ifin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693" y="136525"/>
            <a:ext cx="66198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987366-232D-4151-804F-AE5F78A27C18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8100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685800" y="312400"/>
            <a:ext cx="7772400" cy="45230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b="1">
                <a:solidFill>
                  <a:srgbClr val="000099"/>
                </a:solidFill>
                <a:latin typeface="+mn-lt"/>
                <a:cs typeface="Segoe UI" panose="020B0502040204020203" pitchFamily="34" charset="0"/>
              </a:rPr>
              <a:t>Account Request Form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579236"/>
            <a:ext cx="7182544" cy="4802092"/>
          </a:xfrm>
          <a:prstGeom prst="rect">
            <a:avLst/>
          </a:prstGeom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539552" y="836712"/>
            <a:ext cx="821925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800" smtClean="0">
                <a:solidFill>
                  <a:srgbClr val="000099"/>
                </a:solidFill>
              </a:rPr>
              <a:t>Electronic access form (request of resources) -&gt; printed, signed, e-mailed -&gt; CRC -&gt; technical staff -&gt; license -&gt; access</a:t>
            </a:r>
            <a:endParaRPr lang="en-US" altLang="en-US" sz="1800" dirty="0" smtClean="0">
              <a:solidFill>
                <a:srgbClr val="000099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x-none" smtClean="0"/>
              <a:t>11/11/2015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- EGI Community Forum 2015, Bari, Italy, 11.11.2015 - </a:t>
            </a:r>
            <a:endParaRPr lang="en-US"/>
          </a:p>
        </p:txBody>
      </p:sp>
      <p:pic>
        <p:nvPicPr>
          <p:cNvPr id="10" name="Picture 28" descr="C:\Documents and Settings\User01\Desktop\img_dubna\ifin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693" y="136525"/>
            <a:ext cx="66198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987366-232D-4151-804F-AE5F78A27C18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8570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8" descr="C:\Documents and Settings\User01\Desktop\img_dubna\ifin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693" y="136525"/>
            <a:ext cx="66198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 txBox="1">
            <a:spLocks/>
          </p:cNvSpPr>
          <p:nvPr/>
        </p:nvSpPr>
        <p:spPr>
          <a:xfrm>
            <a:off x="685800" y="457200"/>
            <a:ext cx="7772400" cy="502921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b="1" smtClean="0">
                <a:solidFill>
                  <a:srgbClr val="00009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Example in computational biology (</a:t>
            </a:r>
            <a:r>
              <a:rPr lang="en-GB" b="1" smtClean="0">
                <a:solidFill>
                  <a:srgbClr val="0000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ronbio.ro</a:t>
            </a:r>
            <a:r>
              <a:rPr lang="en-GB" b="1" smtClean="0">
                <a:solidFill>
                  <a:srgbClr val="00009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  <a:endParaRPr lang="en-GB" b="1" dirty="0">
              <a:solidFill>
                <a:srgbClr val="000099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457200" y="1455162"/>
            <a:ext cx="8363272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altLang="en-US" sz="1800" smtClean="0">
                <a:solidFill>
                  <a:srgbClr val="003399"/>
                </a:solidFill>
              </a:rPr>
              <a:t>A portal that provides sw. tools for microbiology </a:t>
            </a:r>
            <a:r>
              <a:rPr lang="en-US" altLang="en-US" sz="1800">
                <a:solidFill>
                  <a:srgbClr val="003399"/>
                </a:solidFill>
              </a:rPr>
              <a:t>and pharmacology </a:t>
            </a:r>
            <a:r>
              <a:rPr lang="en-US" altLang="en-US" sz="1800" smtClean="0">
                <a:solidFill>
                  <a:srgbClr val="003399"/>
                </a:solidFill>
              </a:rPr>
              <a:t>researchers</a:t>
            </a:r>
          </a:p>
          <a:p>
            <a:pPr marL="285750" indent="-285750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altLang="en-US" sz="1800" smtClean="0">
                <a:solidFill>
                  <a:srgbClr val="000099"/>
                </a:solidFill>
              </a:rPr>
              <a:t>Developed within the "</a:t>
            </a:r>
            <a:r>
              <a:rPr lang="en-US" altLang="en-US" sz="1800" i="1" smtClean="0">
                <a:solidFill>
                  <a:srgbClr val="000099"/>
                </a:solidFill>
              </a:rPr>
              <a:t>Integrated system for biomolecular modeling, with applicability to the study of Gram negative bacteria</a:t>
            </a:r>
            <a:r>
              <a:rPr lang="en-US" altLang="en-US" sz="1800" smtClean="0">
                <a:solidFill>
                  <a:srgbClr val="000099"/>
                </a:solidFill>
              </a:rPr>
              <a:t>” project</a:t>
            </a:r>
          </a:p>
          <a:p>
            <a:pPr marL="285750" indent="-285750" algn="just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altLang="en-US" sz="1800" smtClean="0">
                <a:solidFill>
                  <a:srgbClr val="000099"/>
                </a:solidFill>
              </a:rPr>
              <a:t>The system provides:  </a:t>
            </a:r>
          </a:p>
          <a:p>
            <a:pPr marL="285750" indent="-285750" algn="just">
              <a:spcBef>
                <a:spcPts val="0"/>
              </a:spcBef>
            </a:pPr>
            <a:r>
              <a:rPr lang="en-US" altLang="en-US" sz="1800" smtClean="0">
                <a:solidFill>
                  <a:srgbClr val="000099"/>
                </a:solidFill>
              </a:rPr>
              <a:t>computational modeling at molecular level</a:t>
            </a:r>
          </a:p>
          <a:p>
            <a:pPr marL="285750" indent="-285750" algn="just">
              <a:spcBef>
                <a:spcPts val="0"/>
              </a:spcBef>
            </a:pPr>
            <a:r>
              <a:rPr lang="en-US" altLang="en-US" sz="1800">
                <a:solidFill>
                  <a:srgbClr val="000099"/>
                </a:solidFill>
              </a:rPr>
              <a:t>workflows composed of tasks / modules that correspond to various modeling </a:t>
            </a:r>
            <a:r>
              <a:rPr lang="en-US" altLang="en-US" sz="1800" smtClean="0">
                <a:solidFill>
                  <a:srgbClr val="000099"/>
                </a:solidFill>
              </a:rPr>
              <a:t>steps</a:t>
            </a:r>
          </a:p>
          <a:p>
            <a:pPr marL="285750" indent="-285750" algn="just">
              <a:spcBef>
                <a:spcPts val="0"/>
              </a:spcBef>
              <a:spcAft>
                <a:spcPts val="600"/>
              </a:spcAft>
            </a:pPr>
            <a:r>
              <a:rPr lang="en-US" altLang="en-US" sz="1800" smtClean="0">
                <a:solidFill>
                  <a:srgbClr val="000099"/>
                </a:solidFill>
              </a:rPr>
              <a:t>workflows </a:t>
            </a:r>
            <a:r>
              <a:rPr lang="en-US" altLang="en-US" sz="1800">
                <a:solidFill>
                  <a:srgbClr val="000099"/>
                </a:solidFill>
              </a:rPr>
              <a:t>are submitted for execution on the available </a:t>
            </a:r>
            <a:r>
              <a:rPr lang="en-US" altLang="en-US" sz="1800" smtClean="0">
                <a:solidFill>
                  <a:srgbClr val="000099"/>
                </a:solidFill>
              </a:rPr>
              <a:t>GRIDIFIN resources</a:t>
            </a:r>
          </a:p>
          <a:p>
            <a:pPr marL="285750" indent="-285750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altLang="en-US" sz="1800" smtClean="0">
                <a:solidFill>
                  <a:srgbClr val="000099"/>
                </a:solidFill>
              </a:rPr>
              <a:t>The portal is currently customised for </a:t>
            </a:r>
            <a:r>
              <a:rPr lang="en-US" altLang="en-US" sz="1800">
                <a:solidFill>
                  <a:srgbClr val="000099"/>
                </a:solidFill>
              </a:rPr>
              <a:t>the modeling and simulation of </a:t>
            </a:r>
            <a:r>
              <a:rPr lang="en-US" altLang="en-US" sz="1800" smtClean="0">
                <a:solidFill>
                  <a:srgbClr val="000099"/>
                </a:solidFill>
              </a:rPr>
              <a:t>subcellular structures of Gram-negative bacteria</a:t>
            </a:r>
          </a:p>
          <a:p>
            <a:pPr marL="285750" indent="-285750" algn="just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altLang="en-US" sz="1800" smtClean="0">
                <a:solidFill>
                  <a:srgbClr val="000099"/>
                </a:solidFill>
              </a:rPr>
              <a:t>This choice is motivated by the national </a:t>
            </a:r>
            <a:r>
              <a:rPr lang="en-US" altLang="en-US" sz="1800">
                <a:solidFill>
                  <a:srgbClr val="000099"/>
                </a:solidFill>
              </a:rPr>
              <a:t>priority to investigate the vulnerabilities of drug-resistant bacteria that are resposible for many hospital-acquired infections in </a:t>
            </a:r>
            <a:r>
              <a:rPr lang="en-US" altLang="en-US" sz="1800" smtClean="0">
                <a:solidFill>
                  <a:srgbClr val="000099"/>
                </a:solidFill>
              </a:rPr>
              <a:t>Romania. The </a:t>
            </a:r>
            <a:r>
              <a:rPr lang="en-US" altLang="en-US" sz="1800">
                <a:solidFill>
                  <a:srgbClr val="000099"/>
                </a:solidFill>
              </a:rPr>
              <a:t>project will empower the </a:t>
            </a:r>
            <a:r>
              <a:rPr lang="en-US" altLang="en-US" sz="1800" smtClean="0">
                <a:solidFill>
                  <a:srgbClr val="000099"/>
                </a:solidFill>
              </a:rPr>
              <a:t>researchers </a:t>
            </a:r>
            <a:r>
              <a:rPr lang="en-US" altLang="en-US" sz="1800">
                <a:solidFill>
                  <a:srgbClr val="000099"/>
                </a:solidFill>
              </a:rPr>
              <a:t>with software tools allowing them to perform faster and systematic numerical simulations of the drug-bacteria interactions for the bacterial strains specific to Romanian hospitals</a:t>
            </a:r>
            <a:r>
              <a:rPr lang="en-US" altLang="en-US" sz="1800" smtClean="0">
                <a:solidFill>
                  <a:srgbClr val="000099"/>
                </a:solidFill>
              </a:rPr>
              <a:t>.</a:t>
            </a:r>
            <a:endParaRPr lang="en-US" altLang="en-US" sz="1800">
              <a:solidFill>
                <a:srgbClr val="000099"/>
              </a:solidFill>
            </a:endParaRPr>
          </a:p>
        </p:txBody>
      </p:sp>
      <p:sp>
        <p:nvSpPr>
          <p:cNvPr id="7" name="Date Placeholder 7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x-none" smtClean="0"/>
              <a:t>11/11/2015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- EGI Community Forum 2015, Bari, Italy, 11.11.2015 -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987366-232D-4151-804F-AE5F78A27C18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657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685800" y="312400"/>
            <a:ext cx="7772400" cy="45230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b="1">
                <a:solidFill>
                  <a:srgbClr val="000099"/>
                </a:solidFill>
                <a:latin typeface="+mn-lt"/>
                <a:cs typeface="Segoe UI" panose="020B0502040204020203" pitchFamily="34" charset="0"/>
              </a:rPr>
              <a:t>Bio-Scientifc Workflows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748" y="1224136"/>
            <a:ext cx="5286503" cy="5301208"/>
          </a:xfrm>
          <a:prstGeom prst="rect">
            <a:avLst/>
          </a:prstGeom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539552" y="836712"/>
            <a:ext cx="82192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800" dirty="0" smtClean="0">
                <a:solidFill>
                  <a:srgbClr val="000099"/>
                </a:solidFill>
              </a:rPr>
              <a:t>Example: LPS molecule modeling.</a:t>
            </a:r>
          </a:p>
        </p:txBody>
      </p:sp>
      <p:sp>
        <p:nvSpPr>
          <p:cNvPr id="10" name="Date Placeholder 7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x-none" smtClean="0"/>
              <a:t>11/11/2015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- EGI Community Forum 2015, Bari, Italy, 11.11.2015 - </a:t>
            </a:r>
            <a:endParaRPr lang="en-US"/>
          </a:p>
        </p:txBody>
      </p:sp>
      <p:pic>
        <p:nvPicPr>
          <p:cNvPr id="11" name="Picture 28" descr="C:\Documents and Settings\User01\Desktop\img_dubna\ifin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693" y="136525"/>
            <a:ext cx="66198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987366-232D-4151-804F-AE5F78A27C18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9136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685800" y="457200"/>
            <a:ext cx="7772400" cy="502921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b="1" smtClean="0">
                <a:solidFill>
                  <a:srgbClr val="00009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Using DIRAC for training</a:t>
            </a:r>
            <a:endParaRPr lang="en-GB" b="1" dirty="0">
              <a:solidFill>
                <a:srgbClr val="000099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745232" y="1234495"/>
            <a:ext cx="7643192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algn="just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altLang="en-US" sz="1800" smtClean="0">
                <a:solidFill>
                  <a:srgbClr val="000099"/>
                </a:solidFill>
              </a:rPr>
              <a:t>DIRAC framework was implemented for the integration of heterogeneous distributed systems of resources </a:t>
            </a:r>
            <a:r>
              <a:rPr lang="en-US" altLang="en-US" sz="1800" smtClean="0"/>
              <a:t>(</a:t>
            </a:r>
            <a:r>
              <a:rPr lang="en-US" altLang="en-US" sz="1800" smtClean="0">
                <a:hlinkClick r:id="rId3"/>
              </a:rPr>
              <a:t>https://dirac-ifin.nipne.ro/DIRAC</a:t>
            </a:r>
            <a:r>
              <a:rPr lang="en-US" altLang="en-US" sz="1800" smtClean="0"/>
              <a:t>)</a:t>
            </a:r>
          </a:p>
          <a:p>
            <a:pPr marL="285750" indent="-285750" algn="just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n-US" altLang="en-US" sz="1800" smtClean="0">
                <a:solidFill>
                  <a:srgbClr val="000099"/>
                </a:solidFill>
              </a:rPr>
              <a:t>Used for basic grid training within the user communities supported by the GRIDIFIN site</a:t>
            </a:r>
          </a:p>
        </p:txBody>
      </p:sp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0" r="11627" b="4170"/>
          <a:stretch>
            <a:fillRect/>
          </a:stretch>
        </p:blipFill>
        <p:spPr bwMode="auto">
          <a:xfrm>
            <a:off x="323528" y="2996952"/>
            <a:ext cx="4536504" cy="2651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getImage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091273"/>
            <a:ext cx="3904385" cy="25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x-none" smtClean="0"/>
              <a:t>11/11/2015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- EGI Community Forum 2015, Bari, Italy, 11.11.2015 - </a:t>
            </a:r>
            <a:endParaRPr lang="en-US"/>
          </a:p>
        </p:txBody>
      </p:sp>
      <p:pic>
        <p:nvPicPr>
          <p:cNvPr id="13" name="Picture 28" descr="C:\Documents and Settings\User01\Desktop\img_dubna\ifin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693" y="136525"/>
            <a:ext cx="66198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987366-232D-4151-804F-AE5F78A27C18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4988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8418</TotalTime>
  <Words>784</Words>
  <Application>Microsoft Macintosh PowerPoint</Application>
  <PresentationFormat>On-screen Show (4:3)</PresentationFormat>
  <Paragraphs>97</Paragraphs>
  <Slides>10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calexa</dc:creator>
  <cp:lastModifiedBy>IV</cp:lastModifiedBy>
  <cp:revision>370</cp:revision>
  <dcterms:created xsi:type="dcterms:W3CDTF">2009-12-17T14:06:22Z</dcterms:created>
  <dcterms:modified xsi:type="dcterms:W3CDTF">2015-11-11T09:23:56Z</dcterms:modified>
</cp:coreProperties>
</file>