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25"/>
  </p:notesMasterIdLst>
  <p:handoutMasterIdLst>
    <p:handoutMasterId r:id="rId26"/>
  </p:handoutMasterIdLst>
  <p:sldIdLst>
    <p:sldId id="280" r:id="rId4"/>
    <p:sldId id="291" r:id="rId5"/>
    <p:sldId id="313" r:id="rId6"/>
    <p:sldId id="314" r:id="rId7"/>
    <p:sldId id="311" r:id="rId8"/>
    <p:sldId id="307" r:id="rId9"/>
    <p:sldId id="296" r:id="rId10"/>
    <p:sldId id="293" r:id="rId11"/>
    <p:sldId id="297" r:id="rId12"/>
    <p:sldId id="316" r:id="rId13"/>
    <p:sldId id="315" r:id="rId14"/>
    <p:sldId id="298" r:id="rId15"/>
    <p:sldId id="299" r:id="rId16"/>
    <p:sldId id="300" r:id="rId17"/>
    <p:sldId id="301" r:id="rId18"/>
    <p:sldId id="319" r:id="rId19"/>
    <p:sldId id="318" r:id="rId20"/>
    <p:sldId id="320" r:id="rId21"/>
    <p:sldId id="322" r:id="rId22"/>
    <p:sldId id="323" r:id="rId23"/>
    <p:sldId id="284" r:id="rId2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85695" autoAdjust="0"/>
  </p:normalViewPr>
  <p:slideViewPr>
    <p:cSldViewPr showGuides="1">
      <p:cViewPr varScale="1">
        <p:scale>
          <a:sx n="96" d="100"/>
          <a:sy n="96" d="100"/>
        </p:scale>
        <p:origin x="-19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davidov\Dropbox\IRB\PROJECTS\EGI-Engage\EGI%20DARIAH%20CC\eScience%20Survey\results-survey92258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30"/>
      <c:rotY val="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 w="0" h="0"/>
              <a:contourClr>
                <a:srgbClr val="000000"/>
              </a:contourClr>
            </a:sp3d>
          </c:spPr>
          <c:dLbls>
            <c:txPr>
              <a:bodyPr/>
              <a:lstStyle/>
              <a:p>
                <a:pPr>
                  <a:defRPr sz="1400" b="1" i="0" baseline="0">
                    <a:latin typeface="Segoe UI" pitchFamily="34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Graphs!$A$3:$A$4</c:f>
              <c:strCache>
                <c:ptCount val="2"/>
                <c:pt idx="0">
                  <c:v>Full responses</c:v>
                </c:pt>
                <c:pt idx="1">
                  <c:v>Incomplete responses</c:v>
                </c:pt>
              </c:strCache>
            </c:strRef>
          </c:cat>
          <c:val>
            <c:numRef>
              <c:f>Graphs!$B$3:$B$4</c:f>
              <c:numCache>
                <c:formatCode>General</c:formatCode>
                <c:ptCount val="2"/>
                <c:pt idx="0">
                  <c:v>15</c:v>
                </c:pt>
                <c:pt idx="1">
                  <c:v>20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smtClean="0"/>
              <a:t>Role</a:t>
            </a:r>
            <a:r>
              <a:rPr lang="hr-HR" baseline="0" dirty="0" smtClean="0"/>
              <a:t> </a:t>
            </a:r>
            <a:r>
              <a:rPr lang="hr-HR" baseline="0" dirty="0" err="1" smtClean="0"/>
              <a:t>of</a:t>
            </a:r>
            <a:r>
              <a:rPr lang="hr-HR" baseline="0" dirty="0" smtClean="0"/>
              <a:t> </a:t>
            </a:r>
            <a:r>
              <a:rPr lang="hr-HR" baseline="0" dirty="0" err="1" smtClean="0"/>
              <a:t>participants</a:t>
            </a:r>
            <a:endParaRPr lang="en-GB" dirty="0"/>
          </a:p>
        </c:rich>
      </c:tx>
      <c:layout>
        <c:manualLayout>
          <c:xMode val="edge"/>
          <c:yMode val="edge"/>
          <c:x val="0.32673921647594711"/>
          <c:y val="0"/>
        </c:manualLayout>
      </c:layout>
      <c:overlay val="1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933049352437496"/>
          <c:y val="0.19248796752647046"/>
          <c:w val="0.7088799965578082"/>
          <c:h val="0.68001808633999672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200" b="1" i="0" baseline="0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Graphs!$A$41:$A$44</c:f>
              <c:strCache>
                <c:ptCount val="4"/>
                <c:pt idx="0">
                  <c:v>Providers</c:v>
                </c:pt>
                <c:pt idx="1">
                  <c:v>Developers</c:v>
                </c:pt>
                <c:pt idx="2">
                  <c:v>Researchers</c:v>
                </c:pt>
                <c:pt idx="3">
                  <c:v>Others</c:v>
                </c:pt>
              </c:strCache>
            </c:strRef>
          </c:cat>
          <c:val>
            <c:numRef>
              <c:f>Graphs!$B$41:$B$44</c:f>
              <c:numCache>
                <c:formatCode>General</c:formatCode>
                <c:ptCount val="4"/>
                <c:pt idx="0">
                  <c:v>9</c:v>
                </c:pt>
                <c:pt idx="1">
                  <c:v>9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noProof="0" dirty="0" smtClean="0"/>
              <a:t>Participant</a:t>
            </a:r>
            <a:r>
              <a:rPr lang="en-US" baseline="0" noProof="0" dirty="0" smtClean="0"/>
              <a:t>s per country</a:t>
            </a:r>
            <a:endParaRPr lang="en-US" noProof="0" dirty="0"/>
          </a:p>
        </c:rich>
      </c:tx>
      <c:layout>
        <c:manualLayout>
          <c:xMode val="edge"/>
          <c:yMode val="edge"/>
          <c:x val="0.50442519373749239"/>
          <c:y val="0"/>
        </c:manualLayout>
      </c:layout>
      <c:overlay val="1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03138275391406E-2"/>
          <c:y val="0.10464135021097053"/>
          <c:w val="0.74900230780945409"/>
          <c:h val="0.85822784810126551"/>
        </c:manualLayout>
      </c:layout>
      <c:pie3DChart>
        <c:varyColors val="1"/>
        <c:ser>
          <c:idx val="0"/>
          <c:order val="0"/>
          <c:explosion val="7"/>
          <c:dLbls>
            <c:txPr>
              <a:bodyPr/>
              <a:lstStyle/>
              <a:p>
                <a:pPr>
                  <a:defRPr sz="1200" b="1" i="0" baseline="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1"/>
          </c:dLbls>
          <c:cat>
            <c:strRef>
              <c:f>Graphs!$A$15:$A$29</c:f>
              <c:strCache>
                <c:ptCount val="15"/>
                <c:pt idx="0">
                  <c:v>Croatia</c:v>
                </c:pt>
                <c:pt idx="1">
                  <c:v>France</c:v>
                </c:pt>
                <c:pt idx="2">
                  <c:v>Germany</c:v>
                </c:pt>
                <c:pt idx="3">
                  <c:v>Greece</c:v>
                </c:pt>
                <c:pt idx="4">
                  <c:v>Poland</c:v>
                </c:pt>
                <c:pt idx="5">
                  <c:v>Lithuania</c:v>
                </c:pt>
                <c:pt idx="6">
                  <c:v>Slovenia</c:v>
                </c:pt>
                <c:pt idx="7">
                  <c:v>Belgium</c:v>
                </c:pt>
                <c:pt idx="8">
                  <c:v>Ireland</c:v>
                </c:pt>
                <c:pt idx="9">
                  <c:v>Austria</c:v>
                </c:pt>
                <c:pt idx="10">
                  <c:v>Switzerland</c:v>
                </c:pt>
                <c:pt idx="11">
                  <c:v>Italy</c:v>
                </c:pt>
                <c:pt idx="12">
                  <c:v>Denmark</c:v>
                </c:pt>
                <c:pt idx="13">
                  <c:v>Luxembourg</c:v>
                </c:pt>
                <c:pt idx="14">
                  <c:v>Spain</c:v>
                </c:pt>
              </c:strCache>
            </c:strRef>
          </c:cat>
          <c:val>
            <c:numRef>
              <c:f>Graphs!$B$15:$B$29</c:f>
              <c:numCache>
                <c:formatCode>General</c:formatCode>
                <c:ptCount val="15"/>
                <c:pt idx="0">
                  <c:v>4</c:v>
                </c:pt>
                <c:pt idx="1">
                  <c:v>6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5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/>
              <a:t>Participants per discipline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Graphs!$A$58:$A$66</c:f>
              <c:strCache>
                <c:ptCount val="9"/>
                <c:pt idx="0">
                  <c:v>History, Sociology, Philosophy, Religions</c:v>
                </c:pt>
                <c:pt idx="1">
                  <c:v>Linguistics, Literature, Classical Studies</c:v>
                </c:pt>
                <c:pt idx="2">
                  <c:v>Art, Art History, Architecture, Cultural Heritage, Museology</c:v>
                </c:pt>
                <c:pt idx="3">
                  <c:v>Archaeology and Prehistory</c:v>
                </c:pt>
                <c:pt idx="4">
                  <c:v>Compute science, computer graphics, 
Data management</c:v>
                </c:pt>
                <c:pt idx="5">
                  <c:v>Musicology and performing arts</c:v>
                </c:pt>
                <c:pt idx="6">
                  <c:v>Economics, Finance, Methods and Statistics</c:v>
                </c:pt>
                <c:pt idx="7">
                  <c:v>Law, Political Science</c:v>
                </c:pt>
                <c:pt idx="8">
                  <c:v>Other</c:v>
                </c:pt>
              </c:strCache>
            </c:strRef>
          </c:cat>
          <c:val>
            <c:numRef>
              <c:f>Graphs!$B$58:$B$66</c:f>
              <c:numCache>
                <c:formatCode>General</c:formatCode>
                <c:ptCount val="9"/>
                <c:pt idx="0">
                  <c:v>17</c:v>
                </c:pt>
                <c:pt idx="1">
                  <c:v>12</c:v>
                </c:pt>
                <c:pt idx="2">
                  <c:v>6</c:v>
                </c:pt>
                <c:pt idx="3">
                  <c:v>6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2172416"/>
        <c:axId val="82225408"/>
      </c:barChart>
      <c:catAx>
        <c:axId val="82172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2225408"/>
        <c:crosses val="autoZero"/>
        <c:auto val="1"/>
        <c:lblAlgn val="ctr"/>
        <c:lblOffset val="100"/>
        <c:noMultiLvlLbl val="0"/>
      </c:catAx>
      <c:valAx>
        <c:axId val="82225408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2172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69308331431396E-2"/>
          <c:y val="0.29679319599361681"/>
          <c:w val="0.82221173422732352"/>
          <c:h val="0.65809360100062231"/>
        </c:manualLayout>
      </c:layout>
      <c:pie3DChart>
        <c:varyColors val="1"/>
        <c:ser>
          <c:idx val="0"/>
          <c:order val="0"/>
          <c:tx>
            <c:strRef>
              <c:f>Graphs!$B$111</c:f>
              <c:strCache>
                <c:ptCount val="1"/>
                <c:pt idx="0">
                  <c:v>Number of reponses</c:v>
                </c:pt>
              </c:strCache>
            </c:strRef>
          </c:tx>
          <c:dPt>
            <c:idx val="0"/>
            <c:bubble3D val="0"/>
            <c:explosion val="5"/>
          </c:dPt>
          <c:dPt>
            <c:idx val="1"/>
            <c:bubble3D val="0"/>
            <c:explosion val="10"/>
          </c:dPt>
          <c:dLbls>
            <c:dLbl>
              <c:idx val="1"/>
              <c:layout>
                <c:manualLayout>
                  <c:x val="0.12717218634135585"/>
                  <c:y val="-4.417372866617596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200" b="1" i="0" baseline="0"/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Graphs!$A$112:$A$116</c:f>
              <c:strCache>
                <c:ptCount val="5"/>
                <c:pt idx="0">
                  <c:v>Plain files (text, audio, video, photo)</c:v>
                </c:pt>
                <c:pt idx="1">
                  <c:v>Metadata</c:v>
                </c:pt>
                <c:pt idx="2">
                  <c:v>Collections</c:v>
                </c:pt>
                <c:pt idx="3">
                  <c:v>Annotations</c:v>
                </c:pt>
                <c:pt idx="4">
                  <c:v>3D</c:v>
                </c:pt>
              </c:strCache>
            </c:strRef>
          </c:cat>
          <c:val>
            <c:numRef>
              <c:f>Graphs!$B$112:$B$116</c:f>
              <c:numCache>
                <c:formatCode>General</c:formatCode>
                <c:ptCount val="5"/>
                <c:pt idx="0">
                  <c:v>20</c:v>
                </c:pt>
                <c:pt idx="1">
                  <c:v>18</c:v>
                </c:pt>
                <c:pt idx="2">
                  <c:v>12</c:v>
                </c:pt>
                <c:pt idx="3">
                  <c:v>10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Graphs!$C$111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Graphs!$A$112:$A$116</c:f>
              <c:strCache>
                <c:ptCount val="5"/>
                <c:pt idx="0">
                  <c:v>Plain files (text, audio, video, photo)</c:v>
                </c:pt>
                <c:pt idx="1">
                  <c:v>Metadata</c:v>
                </c:pt>
                <c:pt idx="2">
                  <c:v>Collections</c:v>
                </c:pt>
                <c:pt idx="3">
                  <c:v>Annotations</c:v>
                </c:pt>
                <c:pt idx="4">
                  <c:v>3D</c:v>
                </c:pt>
              </c:strCache>
            </c:strRef>
          </c:cat>
          <c:val>
            <c:numRef>
              <c:f>Graphs!$C$112:$C$116</c:f>
              <c:numCache>
                <c:formatCode>0.00</c:formatCode>
                <c:ptCount val="5"/>
                <c:pt idx="0">
                  <c:v>57.142857142857139</c:v>
                </c:pt>
                <c:pt idx="1">
                  <c:v>51.428571428571459</c:v>
                </c:pt>
                <c:pt idx="2">
                  <c:v>34.285714285714285</c:v>
                </c:pt>
                <c:pt idx="3">
                  <c:v>28.571428571428569</c:v>
                </c:pt>
                <c:pt idx="4">
                  <c:v>5.7142857142857109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 i="0" baseline="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</c:dLbls>
          <c:cat>
            <c:strRef>
              <c:f>'Survey - filtered'!$BS$2:$BV$2</c:f>
              <c:strCache>
                <c:ptCount val="4"/>
                <c:pt idx="0">
                  <c:v>Local machine (personal computer)</c:v>
                </c:pt>
                <c:pt idx="1">
                  <c:v>Institutional storage / repository</c:v>
                </c:pt>
                <c:pt idx="2">
                  <c:v>Public repositories (e.g. Figshare, Zenodo, …)</c:v>
                </c:pt>
                <c:pt idx="3">
                  <c:v>Commercial storage / repository (e.g. Amazon, Dropbox, Google, …)</c:v>
                </c:pt>
              </c:strCache>
            </c:strRef>
          </c:cat>
          <c:val>
            <c:numRef>
              <c:f>'Survey - filtered'!$BS$38:$BV$38</c:f>
              <c:numCache>
                <c:formatCode>General</c:formatCode>
                <c:ptCount val="4"/>
                <c:pt idx="0">
                  <c:v>13</c:v>
                </c:pt>
                <c:pt idx="1">
                  <c:v>13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err="1" smtClean="0"/>
              <a:t>Defiances</a:t>
            </a:r>
            <a:endParaRPr lang="en-GB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100" b="1" i="0" baseline="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'Survey - filtered'!$ED$2:$EI$2</c:f>
              <c:strCache>
                <c:ptCount val="6"/>
                <c:pt idx="0">
                  <c:v>Lack of computational power (e.g. not enough processors at your disposal)</c:v>
                </c:pt>
                <c:pt idx="1">
                  <c:v>Slow bandwidth</c:v>
                </c:pt>
                <c:pt idx="2">
                  <c:v>Insufficient main memory</c:v>
                </c:pt>
                <c:pt idx="3">
                  <c:v>Insufficient amount of storage disk space</c:v>
                </c:pt>
                <c:pt idx="4">
                  <c:v>Authorization / Authentication problems</c:v>
                </c:pt>
                <c:pt idx="5">
                  <c:v>None</c:v>
                </c:pt>
              </c:strCache>
            </c:strRef>
          </c:cat>
          <c:val>
            <c:numRef>
              <c:f>'Survey - filtered'!$ED$38:$EI$38</c:f>
              <c:numCache>
                <c:formatCode>General</c:formatCode>
                <c:ptCount val="6"/>
                <c:pt idx="0">
                  <c:v>2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1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r-HR" dirty="0" err="1" smtClean="0"/>
              <a:t>Technical</a:t>
            </a:r>
            <a:r>
              <a:rPr lang="hr-HR" baseline="0" dirty="0" smtClean="0"/>
              <a:t> </a:t>
            </a:r>
            <a:r>
              <a:rPr lang="hr-HR" baseline="0" dirty="0" err="1" smtClean="0"/>
              <a:t>requirements</a:t>
            </a:r>
            <a:endParaRPr lang="en-GB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'[results-survey922586.xls]Survey - filtered'!$DX$2:$EC$2</c:f>
              <c:strCache>
                <c:ptCount val="6"/>
                <c:pt idx="0">
                  <c:v>Operating system</c:v>
                </c:pt>
                <c:pt idx="1">
                  <c:v>Main memory</c:v>
                </c:pt>
                <c:pt idx="2">
                  <c:v>CPU needs (number of cores)</c:v>
                </c:pt>
                <c:pt idx="3">
                  <c:v>Permanent disk storage required in total (GB)</c:v>
                </c:pt>
                <c:pt idx="4">
                  <c:v>Temporal disk storage required (GB)</c:v>
                </c:pt>
                <c:pt idx="5">
                  <c:v>I don't know</c:v>
                </c:pt>
              </c:strCache>
            </c:strRef>
          </c:cat>
          <c:val>
            <c:numRef>
              <c:f>'[results-survey922586.xls]Survey - filtered'!$DX$38:$EC$38</c:f>
              <c:numCache>
                <c:formatCode>General</c:formatCode>
                <c:ptCount val="6"/>
                <c:pt idx="0">
                  <c:v>1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100" baseline="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13193A-2673-4C33-9EDA-4DBD9DE246D1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B5996E5-63E9-4616-9E2C-FA11CBB59ABD}">
      <dgm:prSet phldrT="[Text]"/>
      <dgm:spPr/>
      <dgm:t>
        <a:bodyPr/>
        <a:lstStyle/>
        <a:p>
          <a:r>
            <a:rPr lang="hr-HR" dirty="0" err="1" smtClean="0"/>
            <a:t>Services</a:t>
          </a:r>
          <a:endParaRPr lang="en-GB" dirty="0"/>
        </a:p>
      </dgm:t>
    </dgm:pt>
    <dgm:pt modelId="{11FF1E91-C651-4B6B-A067-D3D6FBA7D7CA}" type="parTrans" cxnId="{44DF47C5-F33A-4C84-81C0-DD29F21DDC08}">
      <dgm:prSet/>
      <dgm:spPr/>
      <dgm:t>
        <a:bodyPr/>
        <a:lstStyle/>
        <a:p>
          <a:endParaRPr lang="en-GB"/>
        </a:p>
      </dgm:t>
    </dgm:pt>
    <dgm:pt modelId="{F85E8DB0-A1D0-449F-82BC-E57F1392E40B}" type="sibTrans" cxnId="{44DF47C5-F33A-4C84-81C0-DD29F21DDC08}">
      <dgm:prSet/>
      <dgm:spPr/>
      <dgm:t>
        <a:bodyPr/>
        <a:lstStyle/>
        <a:p>
          <a:endParaRPr lang="en-GB"/>
        </a:p>
      </dgm:t>
    </dgm:pt>
    <dgm:pt modelId="{C43ACD35-B8CE-4B0E-B630-BF9EC7FE1630}">
      <dgm:prSet phldrT="[Text]"/>
      <dgm:spPr/>
      <dgm:t>
        <a:bodyPr/>
        <a:lstStyle/>
        <a:p>
          <a:r>
            <a:rPr lang="hr-HR" b="1" dirty="0" err="1" smtClean="0"/>
            <a:t>Gallica</a:t>
          </a:r>
          <a:endParaRPr lang="hr-HR" b="1" dirty="0" smtClean="0"/>
        </a:p>
        <a:p>
          <a:r>
            <a:rPr lang="hr-HR" dirty="0" err="1" smtClean="0"/>
            <a:t>Virtual</a:t>
          </a:r>
          <a:r>
            <a:rPr lang="hr-HR" dirty="0" smtClean="0"/>
            <a:t> </a:t>
          </a:r>
          <a:r>
            <a:rPr lang="hr-HR" dirty="0" err="1" smtClean="0"/>
            <a:t>library</a:t>
          </a:r>
          <a:r>
            <a:rPr lang="hr-HR" dirty="0" smtClean="0"/>
            <a:t> </a:t>
          </a:r>
          <a:r>
            <a:rPr lang="hr-HR" dirty="0" err="1" smtClean="0"/>
            <a:t>of</a:t>
          </a:r>
          <a:r>
            <a:rPr lang="hr-HR" dirty="0" smtClean="0"/>
            <a:t> </a:t>
          </a:r>
          <a:r>
            <a:rPr lang="hr-HR" dirty="0" err="1" smtClean="0"/>
            <a:t>the</a:t>
          </a:r>
          <a:r>
            <a:rPr lang="hr-HR" dirty="0" smtClean="0"/>
            <a:t> </a:t>
          </a:r>
          <a:r>
            <a:rPr lang="hr-HR" dirty="0" err="1" smtClean="0"/>
            <a:t>libraries</a:t>
          </a:r>
          <a:r>
            <a:rPr lang="hr-HR" dirty="0" smtClean="0"/>
            <a:t> France</a:t>
          </a:r>
          <a:endParaRPr lang="en-GB" dirty="0"/>
        </a:p>
      </dgm:t>
    </dgm:pt>
    <dgm:pt modelId="{109FA983-601E-42C4-A651-0332B87CC574}" type="parTrans" cxnId="{799CC4AA-52FF-4D0F-8284-70F0B102AB60}">
      <dgm:prSet/>
      <dgm:spPr/>
      <dgm:t>
        <a:bodyPr/>
        <a:lstStyle/>
        <a:p>
          <a:endParaRPr lang="en-GB"/>
        </a:p>
      </dgm:t>
    </dgm:pt>
    <dgm:pt modelId="{37D0FEA9-DCD0-481B-8669-1D104AC3D185}" type="sibTrans" cxnId="{799CC4AA-52FF-4D0F-8284-70F0B102AB60}">
      <dgm:prSet/>
      <dgm:spPr/>
      <dgm:t>
        <a:bodyPr/>
        <a:lstStyle/>
        <a:p>
          <a:endParaRPr lang="en-GB"/>
        </a:p>
      </dgm:t>
    </dgm:pt>
    <dgm:pt modelId="{CEDA5C71-0068-4B11-BC78-2765F79FF6D3}">
      <dgm:prSet phldrT="[Text]"/>
      <dgm:spPr/>
      <dgm:t>
        <a:bodyPr/>
        <a:lstStyle/>
        <a:p>
          <a:r>
            <a:rPr lang="hr-HR" b="1" dirty="0" err="1" smtClean="0"/>
            <a:t>Fulir</a:t>
          </a:r>
          <a:endParaRPr lang="hr-HR" b="1" dirty="0" smtClean="0"/>
        </a:p>
        <a:p>
          <a:r>
            <a:rPr lang="hr-HR" dirty="0" err="1" smtClean="0"/>
            <a:t>Institutional</a:t>
          </a:r>
          <a:r>
            <a:rPr lang="hr-HR" dirty="0" smtClean="0"/>
            <a:t> </a:t>
          </a:r>
          <a:r>
            <a:rPr lang="hr-HR" dirty="0" err="1" smtClean="0"/>
            <a:t>repository</a:t>
          </a:r>
          <a:r>
            <a:rPr lang="hr-HR" dirty="0" smtClean="0"/>
            <a:t> </a:t>
          </a:r>
          <a:r>
            <a:rPr lang="hr-HR" dirty="0" err="1" smtClean="0"/>
            <a:t>of</a:t>
          </a:r>
          <a:r>
            <a:rPr lang="hr-HR" dirty="0" smtClean="0"/>
            <a:t> </a:t>
          </a:r>
          <a:r>
            <a:rPr lang="hr-HR" dirty="0" err="1" smtClean="0"/>
            <a:t>scientific</a:t>
          </a:r>
          <a:r>
            <a:rPr lang="hr-HR" dirty="0" smtClean="0"/>
            <a:t> </a:t>
          </a:r>
          <a:r>
            <a:rPr lang="hr-HR" dirty="0" err="1" smtClean="0"/>
            <a:t>production</a:t>
          </a:r>
          <a:endParaRPr lang="en-GB" dirty="0"/>
        </a:p>
      </dgm:t>
    </dgm:pt>
    <dgm:pt modelId="{2DF9CA21-CB06-4AC4-A9B7-B02C2DD78BA2}" type="parTrans" cxnId="{85D10C57-39BD-4BDF-8807-13D33515F329}">
      <dgm:prSet/>
      <dgm:spPr/>
      <dgm:t>
        <a:bodyPr/>
        <a:lstStyle/>
        <a:p>
          <a:endParaRPr lang="en-GB"/>
        </a:p>
      </dgm:t>
    </dgm:pt>
    <dgm:pt modelId="{431619F0-0CC6-42C3-8157-4D5D6F9F3B67}" type="sibTrans" cxnId="{85D10C57-39BD-4BDF-8807-13D33515F329}">
      <dgm:prSet/>
      <dgm:spPr/>
      <dgm:t>
        <a:bodyPr/>
        <a:lstStyle/>
        <a:p>
          <a:endParaRPr lang="en-GB"/>
        </a:p>
      </dgm:t>
    </dgm:pt>
    <dgm:pt modelId="{A7902EA5-8306-402F-B2B5-BD475A93C0D4}">
      <dgm:prSet phldrT="[Text]"/>
      <dgm:spPr/>
      <dgm:t>
        <a:bodyPr/>
        <a:lstStyle/>
        <a:p>
          <a:r>
            <a:rPr lang="hr-HR" dirty="0" err="1" smtClean="0"/>
            <a:t>Frameworks</a:t>
          </a:r>
          <a:endParaRPr lang="en-GB" dirty="0"/>
        </a:p>
      </dgm:t>
    </dgm:pt>
    <dgm:pt modelId="{BAC6EFFC-9AED-4041-87A0-5EC4DE913EBB}" type="parTrans" cxnId="{2FE386AE-BA96-477A-9A18-45176619371D}">
      <dgm:prSet/>
      <dgm:spPr/>
      <dgm:t>
        <a:bodyPr/>
        <a:lstStyle/>
        <a:p>
          <a:endParaRPr lang="en-GB"/>
        </a:p>
      </dgm:t>
    </dgm:pt>
    <dgm:pt modelId="{7842C532-9AF4-420C-8B0B-A8273AB4B4FA}" type="sibTrans" cxnId="{2FE386AE-BA96-477A-9A18-45176619371D}">
      <dgm:prSet/>
      <dgm:spPr/>
      <dgm:t>
        <a:bodyPr/>
        <a:lstStyle/>
        <a:p>
          <a:endParaRPr lang="en-GB"/>
        </a:p>
      </dgm:t>
    </dgm:pt>
    <dgm:pt modelId="{801C5623-485D-4FB7-AF9D-974316A35E5C}">
      <dgm:prSet phldrT="[Text]"/>
      <dgm:spPr/>
      <dgm:t>
        <a:bodyPr/>
        <a:lstStyle/>
        <a:p>
          <a:r>
            <a:rPr lang="hr-HR" b="1" dirty="0" err="1" smtClean="0"/>
            <a:t>Koha</a:t>
          </a:r>
          <a:endParaRPr lang="hr-HR" b="1" dirty="0" smtClean="0"/>
        </a:p>
        <a:p>
          <a:r>
            <a:rPr lang="hr-HR" dirty="0" err="1" smtClean="0"/>
            <a:t>Library</a:t>
          </a:r>
          <a:r>
            <a:rPr lang="hr-HR" dirty="0" smtClean="0"/>
            <a:t> management </a:t>
          </a:r>
          <a:r>
            <a:rPr lang="hr-HR" dirty="0" err="1" smtClean="0"/>
            <a:t>system</a:t>
          </a:r>
          <a:endParaRPr lang="en-GB" dirty="0"/>
        </a:p>
      </dgm:t>
    </dgm:pt>
    <dgm:pt modelId="{BE234932-69F3-49C2-A43B-BEB4F6F6BCB8}" type="parTrans" cxnId="{67EBD66A-5B6B-45DA-B5F1-C94584E949D7}">
      <dgm:prSet/>
      <dgm:spPr/>
      <dgm:t>
        <a:bodyPr/>
        <a:lstStyle/>
        <a:p>
          <a:endParaRPr lang="en-GB"/>
        </a:p>
      </dgm:t>
    </dgm:pt>
    <dgm:pt modelId="{FFA3E072-B3AE-4FBC-AFC5-8D07BD77A194}" type="sibTrans" cxnId="{67EBD66A-5B6B-45DA-B5F1-C94584E949D7}">
      <dgm:prSet/>
      <dgm:spPr/>
      <dgm:t>
        <a:bodyPr/>
        <a:lstStyle/>
        <a:p>
          <a:endParaRPr lang="en-GB"/>
        </a:p>
      </dgm:t>
    </dgm:pt>
    <dgm:pt modelId="{B6A67B1C-AC6B-4E05-B3B2-840147B247FA}">
      <dgm:prSet phldrT="[Text]"/>
      <dgm:spPr/>
      <dgm:t>
        <a:bodyPr/>
        <a:lstStyle/>
        <a:p>
          <a:r>
            <a:rPr lang="hr-HR" b="1" dirty="0" err="1" smtClean="0"/>
            <a:t>Python</a:t>
          </a:r>
          <a:endParaRPr lang="en-GB" b="1" dirty="0"/>
        </a:p>
      </dgm:t>
    </dgm:pt>
    <dgm:pt modelId="{6C0B3761-E9DC-4D2C-A4A4-24F8E26600B5}" type="parTrans" cxnId="{F76C8BF2-234A-4C09-B155-DE51DEDE0E94}">
      <dgm:prSet/>
      <dgm:spPr/>
      <dgm:t>
        <a:bodyPr/>
        <a:lstStyle/>
        <a:p>
          <a:endParaRPr lang="en-GB"/>
        </a:p>
      </dgm:t>
    </dgm:pt>
    <dgm:pt modelId="{2335FFB0-322F-4935-A455-E5AEFEABC50E}" type="sibTrans" cxnId="{F76C8BF2-234A-4C09-B155-DE51DEDE0E94}">
      <dgm:prSet/>
      <dgm:spPr/>
      <dgm:t>
        <a:bodyPr/>
        <a:lstStyle/>
        <a:p>
          <a:endParaRPr lang="en-GB"/>
        </a:p>
      </dgm:t>
    </dgm:pt>
    <dgm:pt modelId="{7DB08229-630F-440E-9DD7-F376C8943912}">
      <dgm:prSet phldrT="[Text]"/>
      <dgm:spPr/>
      <dgm:t>
        <a:bodyPr/>
        <a:lstStyle/>
        <a:p>
          <a:r>
            <a:rPr lang="hr-HR" dirty="0" err="1" smtClean="0"/>
            <a:t>Tools</a:t>
          </a:r>
          <a:endParaRPr lang="en-GB" dirty="0"/>
        </a:p>
      </dgm:t>
    </dgm:pt>
    <dgm:pt modelId="{B26B8D0A-1E27-4D6D-8814-8A4B75942E70}" type="parTrans" cxnId="{1185BA68-4CB5-49EB-B4B8-573B34C4D9EB}">
      <dgm:prSet/>
      <dgm:spPr/>
      <dgm:t>
        <a:bodyPr/>
        <a:lstStyle/>
        <a:p>
          <a:endParaRPr lang="en-GB"/>
        </a:p>
      </dgm:t>
    </dgm:pt>
    <dgm:pt modelId="{D5EE09DF-F3BB-4DF3-84F1-9078F85E33D8}" type="sibTrans" cxnId="{1185BA68-4CB5-49EB-B4B8-573B34C4D9EB}">
      <dgm:prSet/>
      <dgm:spPr/>
      <dgm:t>
        <a:bodyPr/>
        <a:lstStyle/>
        <a:p>
          <a:endParaRPr lang="en-GB"/>
        </a:p>
      </dgm:t>
    </dgm:pt>
    <dgm:pt modelId="{D10FD860-0BF3-435F-9ACE-2556486854D6}">
      <dgm:prSet phldrT="[Text]"/>
      <dgm:spPr/>
      <dgm:t>
        <a:bodyPr/>
        <a:lstStyle/>
        <a:p>
          <a:r>
            <a:rPr lang="hr-HR" b="1" dirty="0" err="1" smtClean="0"/>
            <a:t>ArcGis</a:t>
          </a:r>
          <a:endParaRPr lang="hr-HR" b="1" dirty="0" smtClean="0"/>
        </a:p>
        <a:p>
          <a:r>
            <a:rPr lang="hr-HR" dirty="0" smtClean="0"/>
            <a:t>GIS dana </a:t>
          </a:r>
          <a:r>
            <a:rPr lang="hr-HR" dirty="0" err="1" smtClean="0"/>
            <a:t>analysis</a:t>
          </a:r>
          <a:r>
            <a:rPr lang="hr-HR" dirty="0" smtClean="0"/>
            <a:t> </a:t>
          </a:r>
          <a:r>
            <a:rPr lang="hr-HR" dirty="0" err="1" smtClean="0"/>
            <a:t>and</a:t>
          </a:r>
          <a:r>
            <a:rPr lang="hr-HR" dirty="0" smtClean="0"/>
            <a:t> </a:t>
          </a:r>
          <a:r>
            <a:rPr lang="hr-HR" dirty="0" err="1" smtClean="0"/>
            <a:t>visualisatin</a:t>
          </a:r>
          <a:endParaRPr lang="en-GB" dirty="0"/>
        </a:p>
      </dgm:t>
    </dgm:pt>
    <dgm:pt modelId="{2FDE58C9-5632-40F3-BB8D-92585261C4F9}" type="parTrans" cxnId="{7EF3D31A-3E36-48A6-8FB2-C7A89767BEC6}">
      <dgm:prSet/>
      <dgm:spPr/>
      <dgm:t>
        <a:bodyPr/>
        <a:lstStyle/>
        <a:p>
          <a:endParaRPr lang="en-GB"/>
        </a:p>
      </dgm:t>
    </dgm:pt>
    <dgm:pt modelId="{892880A3-210A-437C-B449-A81E0C1C2BD0}" type="sibTrans" cxnId="{7EF3D31A-3E36-48A6-8FB2-C7A89767BEC6}">
      <dgm:prSet/>
      <dgm:spPr/>
      <dgm:t>
        <a:bodyPr/>
        <a:lstStyle/>
        <a:p>
          <a:endParaRPr lang="en-GB"/>
        </a:p>
      </dgm:t>
    </dgm:pt>
    <dgm:pt modelId="{1BA761E4-EEE4-42C1-B7C3-BE41F8514B93}">
      <dgm:prSet phldrT="[Text]"/>
      <dgm:spPr/>
      <dgm:t>
        <a:bodyPr/>
        <a:lstStyle/>
        <a:p>
          <a:r>
            <a:rPr lang="hr-HR" b="1" dirty="0" err="1" smtClean="0"/>
            <a:t>MeshLab</a:t>
          </a:r>
          <a:endParaRPr lang="hr-HR" b="1" dirty="0" smtClean="0"/>
        </a:p>
        <a:p>
          <a:r>
            <a:rPr lang="hr-HR" dirty="0" err="1" smtClean="0"/>
            <a:t>Processing</a:t>
          </a:r>
          <a:r>
            <a:rPr lang="hr-HR" dirty="0" smtClean="0"/>
            <a:t> 3d </a:t>
          </a:r>
          <a:r>
            <a:rPr lang="hr-HR" dirty="0" err="1" smtClean="0"/>
            <a:t>sampled</a:t>
          </a:r>
          <a:r>
            <a:rPr lang="hr-HR" dirty="0" smtClean="0"/>
            <a:t> data</a:t>
          </a:r>
          <a:endParaRPr lang="en-GB" dirty="0"/>
        </a:p>
      </dgm:t>
    </dgm:pt>
    <dgm:pt modelId="{61EC4C6E-DD81-404B-B42F-6027DE40BE98}" type="parTrans" cxnId="{F7068E23-38E0-48FF-8019-F6468C0B2F6A}">
      <dgm:prSet/>
      <dgm:spPr/>
      <dgm:t>
        <a:bodyPr/>
        <a:lstStyle/>
        <a:p>
          <a:endParaRPr lang="en-GB"/>
        </a:p>
      </dgm:t>
    </dgm:pt>
    <dgm:pt modelId="{6A8B439D-A7AE-4176-9CBF-DAFC240DFA19}" type="sibTrans" cxnId="{F7068E23-38E0-48FF-8019-F6468C0B2F6A}">
      <dgm:prSet/>
      <dgm:spPr/>
      <dgm:t>
        <a:bodyPr/>
        <a:lstStyle/>
        <a:p>
          <a:endParaRPr lang="en-GB"/>
        </a:p>
      </dgm:t>
    </dgm:pt>
    <dgm:pt modelId="{EED34B7D-F49B-42E9-B428-18F629A57E48}">
      <dgm:prSet/>
      <dgm:spPr/>
      <dgm:t>
        <a:bodyPr/>
        <a:lstStyle/>
        <a:p>
          <a:r>
            <a:rPr lang="hr-HR" b="1" dirty="0" smtClean="0"/>
            <a:t>HAL-SHS</a:t>
          </a:r>
        </a:p>
        <a:p>
          <a:r>
            <a:rPr lang="en-GB" dirty="0" smtClean="0"/>
            <a:t> archiving and dissemination of scientific literature</a:t>
          </a:r>
          <a:endParaRPr lang="en-GB" dirty="0"/>
        </a:p>
      </dgm:t>
    </dgm:pt>
    <dgm:pt modelId="{6D37B124-B99F-468F-B70F-421597238556}" type="parTrans" cxnId="{01FEF56A-ABA4-454A-9B8A-DFB58EDB5E89}">
      <dgm:prSet/>
      <dgm:spPr/>
      <dgm:t>
        <a:bodyPr/>
        <a:lstStyle/>
        <a:p>
          <a:endParaRPr lang="en-GB"/>
        </a:p>
      </dgm:t>
    </dgm:pt>
    <dgm:pt modelId="{082BE27D-6DAF-4E4F-94D5-540A0970E6DB}" type="sibTrans" cxnId="{01FEF56A-ABA4-454A-9B8A-DFB58EDB5E89}">
      <dgm:prSet/>
      <dgm:spPr/>
      <dgm:t>
        <a:bodyPr/>
        <a:lstStyle/>
        <a:p>
          <a:endParaRPr lang="en-GB"/>
        </a:p>
      </dgm:t>
    </dgm:pt>
    <dgm:pt modelId="{394DE852-3925-433B-BD83-D3F0AFE471EE}">
      <dgm:prSet/>
      <dgm:spPr/>
      <dgm:t>
        <a:bodyPr/>
        <a:lstStyle/>
        <a:p>
          <a:r>
            <a:rPr lang="hr-HR" b="1" dirty="0" err="1" smtClean="0"/>
            <a:t>Topic</a:t>
          </a:r>
          <a:r>
            <a:rPr lang="hr-HR" b="1" dirty="0" smtClean="0"/>
            <a:t> </a:t>
          </a:r>
          <a:r>
            <a:rPr lang="hr-HR" b="1" dirty="0" err="1" smtClean="0"/>
            <a:t>Modeling</a:t>
          </a:r>
          <a:endParaRPr lang="hr-HR" b="1" dirty="0" smtClean="0"/>
        </a:p>
        <a:p>
          <a:r>
            <a:rPr lang="en-GB" dirty="0" smtClean="0"/>
            <a:t>Generating word embedding vectors</a:t>
          </a:r>
          <a:endParaRPr lang="en-GB" dirty="0"/>
        </a:p>
      </dgm:t>
    </dgm:pt>
    <dgm:pt modelId="{90EDC65E-C1F0-47E6-B4C8-B69749E977E3}" type="parTrans" cxnId="{8A46C468-5986-4D8F-B7B2-B4E427FA1C0D}">
      <dgm:prSet/>
      <dgm:spPr/>
      <dgm:t>
        <a:bodyPr/>
        <a:lstStyle/>
        <a:p>
          <a:endParaRPr lang="en-GB"/>
        </a:p>
      </dgm:t>
    </dgm:pt>
    <dgm:pt modelId="{218EAC66-3752-4938-847A-A8E4D24BF089}" type="sibTrans" cxnId="{8A46C468-5986-4D8F-B7B2-B4E427FA1C0D}">
      <dgm:prSet/>
      <dgm:spPr/>
      <dgm:t>
        <a:bodyPr/>
        <a:lstStyle/>
        <a:p>
          <a:endParaRPr lang="en-GB"/>
        </a:p>
      </dgm:t>
    </dgm:pt>
    <dgm:pt modelId="{28D7E9F2-34AF-4EAE-85CA-0872BB35D02F}">
      <dgm:prSet/>
      <dgm:spPr/>
      <dgm:t>
        <a:bodyPr/>
        <a:lstStyle/>
        <a:p>
          <a:r>
            <a:rPr lang="hr-HR" smtClean="0"/>
            <a:t>Google, Google drive, Dropbox</a:t>
          </a:r>
          <a:endParaRPr lang="en-GB"/>
        </a:p>
      </dgm:t>
    </dgm:pt>
    <dgm:pt modelId="{75B977E2-2E27-4CAF-9C1E-E41A43985738}" type="parTrans" cxnId="{4322E539-716D-404F-B23D-02A8075DE5E8}">
      <dgm:prSet/>
      <dgm:spPr/>
      <dgm:t>
        <a:bodyPr/>
        <a:lstStyle/>
        <a:p>
          <a:endParaRPr lang="en-GB"/>
        </a:p>
      </dgm:t>
    </dgm:pt>
    <dgm:pt modelId="{3777C2F9-8C9F-4F2E-8972-7759BDCDF715}" type="sibTrans" cxnId="{4322E539-716D-404F-B23D-02A8075DE5E8}">
      <dgm:prSet/>
      <dgm:spPr/>
      <dgm:t>
        <a:bodyPr/>
        <a:lstStyle/>
        <a:p>
          <a:endParaRPr lang="en-GB"/>
        </a:p>
      </dgm:t>
    </dgm:pt>
    <dgm:pt modelId="{EF8A6328-BC2B-4F68-AB3F-DF3B21E55D37}">
      <dgm:prSet/>
      <dgm:spPr/>
      <dgm:t>
        <a:bodyPr/>
        <a:lstStyle/>
        <a:p>
          <a:r>
            <a:rPr lang="hr-HR" b="1" dirty="0" err="1" smtClean="0"/>
            <a:t>Photoscan</a:t>
          </a:r>
          <a:endParaRPr lang="hr-HR" b="1" dirty="0" smtClean="0"/>
        </a:p>
        <a:p>
          <a:r>
            <a:rPr lang="en-GB" dirty="0" smtClean="0"/>
            <a:t>scene 3D reconstruction software</a:t>
          </a:r>
          <a:endParaRPr lang="en-GB" dirty="0"/>
        </a:p>
      </dgm:t>
    </dgm:pt>
    <dgm:pt modelId="{9A9ECEE2-0105-4E2C-AE51-A851A3B6E4F6}" type="parTrans" cxnId="{16E6F8AA-85FC-48C5-8E60-D787544C61E0}">
      <dgm:prSet/>
      <dgm:spPr/>
    </dgm:pt>
    <dgm:pt modelId="{C2CF387B-E034-492B-BC55-B2D37E06487A}" type="sibTrans" cxnId="{16E6F8AA-85FC-48C5-8E60-D787544C61E0}">
      <dgm:prSet/>
      <dgm:spPr/>
    </dgm:pt>
    <dgm:pt modelId="{F1E8C397-F98E-48A0-B7B2-5D5768B1E16A}">
      <dgm:prSet/>
      <dgm:spPr/>
      <dgm:t>
        <a:bodyPr/>
        <a:lstStyle/>
        <a:p>
          <a:r>
            <a:rPr lang="hr-HR" b="1" dirty="0" err="1" smtClean="0"/>
            <a:t>histoGraph</a:t>
          </a:r>
          <a:endParaRPr lang="hr-HR" b="1" dirty="0" smtClean="0"/>
        </a:p>
        <a:p>
          <a:r>
            <a:rPr lang="en-GB" dirty="0" smtClean="0"/>
            <a:t> graph based visualisation to explore the </a:t>
          </a:r>
          <a:r>
            <a:rPr lang="en-GB" dirty="0" err="1" smtClean="0"/>
            <a:t>collectios</a:t>
          </a:r>
          <a:r>
            <a:rPr lang="en-GB" dirty="0" smtClean="0"/>
            <a:t> </a:t>
          </a:r>
          <a:endParaRPr lang="en-GB" dirty="0"/>
        </a:p>
      </dgm:t>
    </dgm:pt>
    <dgm:pt modelId="{2C7E390D-341E-445E-BB15-178D81B0A86E}" type="parTrans" cxnId="{EF574325-01E7-46D4-8ACD-9EAE637B9138}">
      <dgm:prSet/>
      <dgm:spPr/>
    </dgm:pt>
    <dgm:pt modelId="{51B18459-F35D-4EF0-85A8-E576BE353472}" type="sibTrans" cxnId="{EF574325-01E7-46D4-8ACD-9EAE637B9138}">
      <dgm:prSet/>
      <dgm:spPr/>
    </dgm:pt>
    <dgm:pt modelId="{56FF7225-11CD-497C-AFD1-D693DCDC1816}" type="pres">
      <dgm:prSet presAssocID="{AC13193A-2673-4C33-9EDA-4DBD9DE246D1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68CB97E-7D24-42B9-AAD9-E63EE194E448}" type="pres">
      <dgm:prSet presAssocID="{BB5996E5-63E9-4616-9E2C-FA11CBB59ABD}" presName="compNode" presStyleCnt="0"/>
      <dgm:spPr/>
    </dgm:pt>
    <dgm:pt modelId="{9F27BCC5-BAF4-4621-AADD-D63C39905571}" type="pres">
      <dgm:prSet presAssocID="{BB5996E5-63E9-4616-9E2C-FA11CBB59ABD}" presName="aNode" presStyleLbl="bgShp" presStyleIdx="0" presStyleCnt="3"/>
      <dgm:spPr/>
      <dgm:t>
        <a:bodyPr/>
        <a:lstStyle/>
        <a:p>
          <a:endParaRPr lang="en-GB"/>
        </a:p>
      </dgm:t>
    </dgm:pt>
    <dgm:pt modelId="{6E0062BE-A49D-495C-9141-62458EA442AB}" type="pres">
      <dgm:prSet presAssocID="{BB5996E5-63E9-4616-9E2C-FA11CBB59ABD}" presName="textNode" presStyleLbl="bgShp" presStyleIdx="0" presStyleCnt="3"/>
      <dgm:spPr/>
      <dgm:t>
        <a:bodyPr/>
        <a:lstStyle/>
        <a:p>
          <a:endParaRPr lang="en-GB"/>
        </a:p>
      </dgm:t>
    </dgm:pt>
    <dgm:pt modelId="{2C069D9F-196F-4B68-9DE4-E9E12640ED7D}" type="pres">
      <dgm:prSet presAssocID="{BB5996E5-63E9-4616-9E2C-FA11CBB59ABD}" presName="compChildNode" presStyleCnt="0"/>
      <dgm:spPr/>
    </dgm:pt>
    <dgm:pt modelId="{6CDB2811-5253-4C4F-B9EA-7349404D09AC}" type="pres">
      <dgm:prSet presAssocID="{BB5996E5-63E9-4616-9E2C-FA11CBB59ABD}" presName="theInnerList" presStyleCnt="0"/>
      <dgm:spPr/>
    </dgm:pt>
    <dgm:pt modelId="{48A5E838-F21A-4583-906F-6316FEB461D3}" type="pres">
      <dgm:prSet presAssocID="{C43ACD35-B8CE-4B0E-B630-BF9EC7FE1630}" presName="childNode" presStyleLbl="node1" presStyleIdx="0" presStyleCnt="11" custLinFactNeighborY="1143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29C376A-97FB-4F98-B311-05467F3689CC}" type="pres">
      <dgm:prSet presAssocID="{C43ACD35-B8CE-4B0E-B630-BF9EC7FE1630}" presName="aSpace2" presStyleCnt="0"/>
      <dgm:spPr/>
    </dgm:pt>
    <dgm:pt modelId="{46666508-75FD-4E0F-8DEB-1E17DEABBA18}" type="pres">
      <dgm:prSet presAssocID="{CEDA5C71-0068-4B11-BC78-2765F79FF6D3}" presName="childNode" presStyleLbl="node1" presStyleIdx="1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A774ADA-123C-4914-ADB0-EE4C0DC993B0}" type="pres">
      <dgm:prSet presAssocID="{CEDA5C71-0068-4B11-BC78-2765F79FF6D3}" presName="aSpace2" presStyleCnt="0"/>
      <dgm:spPr/>
    </dgm:pt>
    <dgm:pt modelId="{C23DEC60-84AC-43D6-932B-10D4AEE8BB9A}" type="pres">
      <dgm:prSet presAssocID="{28D7E9F2-34AF-4EAE-85CA-0872BB35D02F}" presName="childNode" presStyleLbl="node1" presStyleIdx="2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F242E67-5F52-4E3C-A647-90BDEFC23AFE}" type="pres">
      <dgm:prSet presAssocID="{28D7E9F2-34AF-4EAE-85CA-0872BB35D02F}" presName="aSpace2" presStyleCnt="0"/>
      <dgm:spPr/>
    </dgm:pt>
    <dgm:pt modelId="{91F44255-B1A8-4964-A4FD-C7B7AE8165E1}" type="pres">
      <dgm:prSet presAssocID="{F1E8C397-F98E-48A0-B7B2-5D5768B1E16A}" presName="childNode" presStyleLbl="node1" presStyleIdx="3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BB26674-64F5-4081-A34B-38953FD4FA3E}" type="pres">
      <dgm:prSet presAssocID="{BB5996E5-63E9-4616-9E2C-FA11CBB59ABD}" presName="aSpace" presStyleCnt="0"/>
      <dgm:spPr/>
    </dgm:pt>
    <dgm:pt modelId="{2577A102-0044-4623-BF18-A3495C6B0D58}" type="pres">
      <dgm:prSet presAssocID="{A7902EA5-8306-402F-B2B5-BD475A93C0D4}" presName="compNode" presStyleCnt="0"/>
      <dgm:spPr/>
    </dgm:pt>
    <dgm:pt modelId="{A2D7FB73-62B0-46A4-B829-1F295EA84A1E}" type="pres">
      <dgm:prSet presAssocID="{A7902EA5-8306-402F-B2B5-BD475A93C0D4}" presName="aNode" presStyleLbl="bgShp" presStyleIdx="1" presStyleCnt="3"/>
      <dgm:spPr/>
      <dgm:t>
        <a:bodyPr/>
        <a:lstStyle/>
        <a:p>
          <a:endParaRPr lang="en-GB"/>
        </a:p>
      </dgm:t>
    </dgm:pt>
    <dgm:pt modelId="{B8812E3E-D2F1-4030-989D-5D603F401C73}" type="pres">
      <dgm:prSet presAssocID="{A7902EA5-8306-402F-B2B5-BD475A93C0D4}" presName="textNode" presStyleLbl="bgShp" presStyleIdx="1" presStyleCnt="3"/>
      <dgm:spPr/>
      <dgm:t>
        <a:bodyPr/>
        <a:lstStyle/>
        <a:p>
          <a:endParaRPr lang="en-GB"/>
        </a:p>
      </dgm:t>
    </dgm:pt>
    <dgm:pt modelId="{60A89B2A-70BE-43E1-BA09-ADFC418B35EE}" type="pres">
      <dgm:prSet presAssocID="{A7902EA5-8306-402F-B2B5-BD475A93C0D4}" presName="compChildNode" presStyleCnt="0"/>
      <dgm:spPr/>
    </dgm:pt>
    <dgm:pt modelId="{65EB9F6D-5065-418C-92F5-B7134DF226A2}" type="pres">
      <dgm:prSet presAssocID="{A7902EA5-8306-402F-B2B5-BD475A93C0D4}" presName="theInnerList" presStyleCnt="0"/>
      <dgm:spPr/>
    </dgm:pt>
    <dgm:pt modelId="{D60F3E17-4274-4D46-B5B1-F67E2298AE94}" type="pres">
      <dgm:prSet presAssocID="{801C5623-485D-4FB7-AF9D-974316A35E5C}" presName="childNode" presStyleLbl="node1" presStyleIdx="4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189548A-3C86-418D-84AA-1842F0C6DB34}" type="pres">
      <dgm:prSet presAssocID="{801C5623-485D-4FB7-AF9D-974316A35E5C}" presName="aSpace2" presStyleCnt="0"/>
      <dgm:spPr/>
    </dgm:pt>
    <dgm:pt modelId="{1CA27F61-8E56-4CAA-894D-18E7CF401D85}" type="pres">
      <dgm:prSet presAssocID="{B6A67B1C-AC6B-4E05-B3B2-840147B247FA}" presName="childNode" presStyleLbl="node1" presStyleIdx="5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A4D2568-2CCA-4DC4-BD5D-7344E95A10ED}" type="pres">
      <dgm:prSet presAssocID="{B6A67B1C-AC6B-4E05-B3B2-840147B247FA}" presName="aSpace2" presStyleCnt="0"/>
      <dgm:spPr/>
    </dgm:pt>
    <dgm:pt modelId="{A7777368-379E-4DD1-9CA3-3608701EE650}" type="pres">
      <dgm:prSet presAssocID="{EED34B7D-F49B-42E9-B428-18F629A57E48}" presName="childNode" presStyleLbl="node1" presStyleIdx="6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4816D-9A1F-44C5-95AA-FF3B042CC174}" type="pres">
      <dgm:prSet presAssocID="{A7902EA5-8306-402F-B2B5-BD475A93C0D4}" presName="aSpace" presStyleCnt="0"/>
      <dgm:spPr/>
    </dgm:pt>
    <dgm:pt modelId="{F2E57155-3B56-4542-A5CD-58BDCECB1304}" type="pres">
      <dgm:prSet presAssocID="{7DB08229-630F-440E-9DD7-F376C8943912}" presName="compNode" presStyleCnt="0"/>
      <dgm:spPr/>
    </dgm:pt>
    <dgm:pt modelId="{DD370290-5735-406E-B53A-66A5FCB4E1C9}" type="pres">
      <dgm:prSet presAssocID="{7DB08229-630F-440E-9DD7-F376C8943912}" presName="aNode" presStyleLbl="bgShp" presStyleIdx="2" presStyleCnt="3"/>
      <dgm:spPr/>
      <dgm:t>
        <a:bodyPr/>
        <a:lstStyle/>
        <a:p>
          <a:endParaRPr lang="en-GB"/>
        </a:p>
      </dgm:t>
    </dgm:pt>
    <dgm:pt modelId="{06AC53E3-4A63-4F2B-9DBC-E662268F5218}" type="pres">
      <dgm:prSet presAssocID="{7DB08229-630F-440E-9DD7-F376C8943912}" presName="textNode" presStyleLbl="bgShp" presStyleIdx="2" presStyleCnt="3"/>
      <dgm:spPr/>
      <dgm:t>
        <a:bodyPr/>
        <a:lstStyle/>
        <a:p>
          <a:endParaRPr lang="en-GB"/>
        </a:p>
      </dgm:t>
    </dgm:pt>
    <dgm:pt modelId="{770423BA-C296-48FF-9E52-BE83D82560F8}" type="pres">
      <dgm:prSet presAssocID="{7DB08229-630F-440E-9DD7-F376C8943912}" presName="compChildNode" presStyleCnt="0"/>
      <dgm:spPr/>
    </dgm:pt>
    <dgm:pt modelId="{A5ADA329-CAAF-4964-9CF8-0919E9819A8A}" type="pres">
      <dgm:prSet presAssocID="{7DB08229-630F-440E-9DD7-F376C8943912}" presName="theInnerList" presStyleCnt="0"/>
      <dgm:spPr/>
    </dgm:pt>
    <dgm:pt modelId="{614D0709-7739-4B2E-82CE-52839AC66B0C}" type="pres">
      <dgm:prSet presAssocID="{D10FD860-0BF3-435F-9ACE-2556486854D6}" presName="childNode" presStyleLbl="node1" presStyleIdx="7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EB3FB75-7E9D-4475-B6C2-94C0227CBE3F}" type="pres">
      <dgm:prSet presAssocID="{D10FD860-0BF3-435F-9ACE-2556486854D6}" presName="aSpace2" presStyleCnt="0"/>
      <dgm:spPr/>
    </dgm:pt>
    <dgm:pt modelId="{BF464503-6E66-4894-9F94-42B611B4E484}" type="pres">
      <dgm:prSet presAssocID="{1BA761E4-EEE4-42C1-B7C3-BE41F8514B93}" presName="childNode" presStyleLbl="node1" presStyleIdx="8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882D0B7-E19D-4994-8FD8-D46E56761F52}" type="pres">
      <dgm:prSet presAssocID="{1BA761E4-EEE4-42C1-B7C3-BE41F8514B93}" presName="aSpace2" presStyleCnt="0"/>
      <dgm:spPr/>
    </dgm:pt>
    <dgm:pt modelId="{16F1B6A6-B198-42F4-A9C3-3C1B190B8B21}" type="pres">
      <dgm:prSet presAssocID="{394DE852-3925-433B-BD83-D3F0AFE471EE}" presName="childNode" presStyleLbl="node1" presStyleIdx="9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C23361-AF98-48CD-A1C6-9A9398238303}" type="pres">
      <dgm:prSet presAssocID="{394DE852-3925-433B-BD83-D3F0AFE471EE}" presName="aSpace2" presStyleCnt="0"/>
      <dgm:spPr/>
    </dgm:pt>
    <dgm:pt modelId="{BDDB837F-D677-45E6-BA9C-26F061E11533}" type="pres">
      <dgm:prSet presAssocID="{EF8A6328-BC2B-4F68-AB3F-DF3B21E55D37}" presName="childNode" presStyleLbl="node1" presStyleIdx="10" presStyleCnt="1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F574325-01E7-46D4-8ACD-9EAE637B9138}" srcId="{BB5996E5-63E9-4616-9E2C-FA11CBB59ABD}" destId="{F1E8C397-F98E-48A0-B7B2-5D5768B1E16A}" srcOrd="3" destOrd="0" parTransId="{2C7E390D-341E-445E-BB15-178D81B0A86E}" sibTransId="{51B18459-F35D-4EF0-85A8-E576BE353472}"/>
    <dgm:cxn modelId="{F0DE648F-2FF7-4513-AE3B-9A9520883941}" type="presOf" srcId="{28D7E9F2-34AF-4EAE-85CA-0872BB35D02F}" destId="{C23DEC60-84AC-43D6-932B-10D4AEE8BB9A}" srcOrd="0" destOrd="0" presId="urn:microsoft.com/office/officeart/2005/8/layout/lProcess2"/>
    <dgm:cxn modelId="{1115EB47-3DC0-4411-844D-26FDD89A3E12}" type="presOf" srcId="{BB5996E5-63E9-4616-9E2C-FA11CBB59ABD}" destId="{6E0062BE-A49D-495C-9141-62458EA442AB}" srcOrd="1" destOrd="0" presId="urn:microsoft.com/office/officeart/2005/8/layout/lProcess2"/>
    <dgm:cxn modelId="{1198E814-AFE7-486B-9FAB-1CB1E2015B13}" type="presOf" srcId="{1BA761E4-EEE4-42C1-B7C3-BE41F8514B93}" destId="{BF464503-6E66-4894-9F94-42B611B4E484}" srcOrd="0" destOrd="0" presId="urn:microsoft.com/office/officeart/2005/8/layout/lProcess2"/>
    <dgm:cxn modelId="{887461F1-CAB3-47C2-9B96-33B313D54F52}" type="presOf" srcId="{7DB08229-630F-440E-9DD7-F376C8943912}" destId="{06AC53E3-4A63-4F2B-9DBC-E662268F5218}" srcOrd="1" destOrd="0" presId="urn:microsoft.com/office/officeart/2005/8/layout/lProcess2"/>
    <dgm:cxn modelId="{67EBD66A-5B6B-45DA-B5F1-C94584E949D7}" srcId="{A7902EA5-8306-402F-B2B5-BD475A93C0D4}" destId="{801C5623-485D-4FB7-AF9D-974316A35E5C}" srcOrd="0" destOrd="0" parTransId="{BE234932-69F3-49C2-A43B-BEB4F6F6BCB8}" sibTransId="{FFA3E072-B3AE-4FBC-AFC5-8D07BD77A194}"/>
    <dgm:cxn modelId="{2915CF21-D8DC-4191-933C-C9EC6D15952C}" type="presOf" srcId="{AC13193A-2673-4C33-9EDA-4DBD9DE246D1}" destId="{56FF7225-11CD-497C-AFD1-D693DCDC1816}" srcOrd="0" destOrd="0" presId="urn:microsoft.com/office/officeart/2005/8/layout/lProcess2"/>
    <dgm:cxn modelId="{15C4EEBC-5D94-48A2-A2A8-C81CC26F4ED8}" type="presOf" srcId="{801C5623-485D-4FB7-AF9D-974316A35E5C}" destId="{D60F3E17-4274-4D46-B5B1-F67E2298AE94}" srcOrd="0" destOrd="0" presId="urn:microsoft.com/office/officeart/2005/8/layout/lProcess2"/>
    <dgm:cxn modelId="{7F3A60CE-1FAE-4C57-96FB-538FD0C66E88}" type="presOf" srcId="{F1E8C397-F98E-48A0-B7B2-5D5768B1E16A}" destId="{91F44255-B1A8-4964-A4FD-C7B7AE8165E1}" srcOrd="0" destOrd="0" presId="urn:microsoft.com/office/officeart/2005/8/layout/lProcess2"/>
    <dgm:cxn modelId="{94E1B3AE-CC35-4D25-806B-44597A37EDA3}" type="presOf" srcId="{BB5996E5-63E9-4616-9E2C-FA11CBB59ABD}" destId="{9F27BCC5-BAF4-4621-AADD-D63C39905571}" srcOrd="0" destOrd="0" presId="urn:microsoft.com/office/officeart/2005/8/layout/lProcess2"/>
    <dgm:cxn modelId="{16E6F8AA-85FC-48C5-8E60-D787544C61E0}" srcId="{7DB08229-630F-440E-9DD7-F376C8943912}" destId="{EF8A6328-BC2B-4F68-AB3F-DF3B21E55D37}" srcOrd="3" destOrd="0" parTransId="{9A9ECEE2-0105-4E2C-AE51-A851A3B6E4F6}" sibTransId="{C2CF387B-E034-492B-BC55-B2D37E06487A}"/>
    <dgm:cxn modelId="{F2FD97AF-BCEC-4485-97AE-EBF06C5D4833}" type="presOf" srcId="{C43ACD35-B8CE-4B0E-B630-BF9EC7FE1630}" destId="{48A5E838-F21A-4583-906F-6316FEB461D3}" srcOrd="0" destOrd="0" presId="urn:microsoft.com/office/officeart/2005/8/layout/lProcess2"/>
    <dgm:cxn modelId="{7EF3D31A-3E36-48A6-8FB2-C7A89767BEC6}" srcId="{7DB08229-630F-440E-9DD7-F376C8943912}" destId="{D10FD860-0BF3-435F-9ACE-2556486854D6}" srcOrd="0" destOrd="0" parTransId="{2FDE58C9-5632-40F3-BB8D-92585261C4F9}" sibTransId="{892880A3-210A-437C-B449-A81E0C1C2BD0}"/>
    <dgm:cxn modelId="{E087FAEA-6C6C-4687-85DC-1F9898A63282}" type="presOf" srcId="{A7902EA5-8306-402F-B2B5-BD475A93C0D4}" destId="{A2D7FB73-62B0-46A4-B829-1F295EA84A1E}" srcOrd="0" destOrd="0" presId="urn:microsoft.com/office/officeart/2005/8/layout/lProcess2"/>
    <dgm:cxn modelId="{01FEF56A-ABA4-454A-9B8A-DFB58EDB5E89}" srcId="{A7902EA5-8306-402F-B2B5-BD475A93C0D4}" destId="{EED34B7D-F49B-42E9-B428-18F629A57E48}" srcOrd="2" destOrd="0" parTransId="{6D37B124-B99F-468F-B70F-421597238556}" sibTransId="{082BE27D-6DAF-4E4F-94D5-540A0970E6DB}"/>
    <dgm:cxn modelId="{F7068E23-38E0-48FF-8019-F6468C0B2F6A}" srcId="{7DB08229-630F-440E-9DD7-F376C8943912}" destId="{1BA761E4-EEE4-42C1-B7C3-BE41F8514B93}" srcOrd="1" destOrd="0" parTransId="{61EC4C6E-DD81-404B-B42F-6027DE40BE98}" sibTransId="{6A8B439D-A7AE-4176-9CBF-DAFC240DFA19}"/>
    <dgm:cxn modelId="{1D48D464-51D2-44DF-9F7C-5705E12D0B45}" type="presOf" srcId="{394DE852-3925-433B-BD83-D3F0AFE471EE}" destId="{16F1B6A6-B198-42F4-A9C3-3C1B190B8B21}" srcOrd="0" destOrd="0" presId="urn:microsoft.com/office/officeart/2005/8/layout/lProcess2"/>
    <dgm:cxn modelId="{799CC4AA-52FF-4D0F-8284-70F0B102AB60}" srcId="{BB5996E5-63E9-4616-9E2C-FA11CBB59ABD}" destId="{C43ACD35-B8CE-4B0E-B630-BF9EC7FE1630}" srcOrd="0" destOrd="0" parTransId="{109FA983-601E-42C4-A651-0332B87CC574}" sibTransId="{37D0FEA9-DCD0-481B-8669-1D104AC3D185}"/>
    <dgm:cxn modelId="{2FE386AE-BA96-477A-9A18-45176619371D}" srcId="{AC13193A-2673-4C33-9EDA-4DBD9DE246D1}" destId="{A7902EA5-8306-402F-B2B5-BD475A93C0D4}" srcOrd="1" destOrd="0" parTransId="{BAC6EFFC-9AED-4041-87A0-5EC4DE913EBB}" sibTransId="{7842C532-9AF4-420C-8B0B-A8273AB4B4FA}"/>
    <dgm:cxn modelId="{1185BA68-4CB5-49EB-B4B8-573B34C4D9EB}" srcId="{AC13193A-2673-4C33-9EDA-4DBD9DE246D1}" destId="{7DB08229-630F-440E-9DD7-F376C8943912}" srcOrd="2" destOrd="0" parTransId="{B26B8D0A-1E27-4D6D-8814-8A4B75942E70}" sibTransId="{D5EE09DF-F3BB-4DF3-84F1-9078F85E33D8}"/>
    <dgm:cxn modelId="{4FDDD19C-58F2-42C8-B7C4-6082596DAE0B}" type="presOf" srcId="{EF8A6328-BC2B-4F68-AB3F-DF3B21E55D37}" destId="{BDDB837F-D677-45E6-BA9C-26F061E11533}" srcOrd="0" destOrd="0" presId="urn:microsoft.com/office/officeart/2005/8/layout/lProcess2"/>
    <dgm:cxn modelId="{4322E539-716D-404F-B23D-02A8075DE5E8}" srcId="{BB5996E5-63E9-4616-9E2C-FA11CBB59ABD}" destId="{28D7E9F2-34AF-4EAE-85CA-0872BB35D02F}" srcOrd="2" destOrd="0" parTransId="{75B977E2-2E27-4CAF-9C1E-E41A43985738}" sibTransId="{3777C2F9-8C9F-4F2E-8972-7759BDCDF715}"/>
    <dgm:cxn modelId="{617B5961-2437-4D68-B48E-F7E05B185F03}" type="presOf" srcId="{7DB08229-630F-440E-9DD7-F376C8943912}" destId="{DD370290-5735-406E-B53A-66A5FCB4E1C9}" srcOrd="0" destOrd="0" presId="urn:microsoft.com/office/officeart/2005/8/layout/lProcess2"/>
    <dgm:cxn modelId="{5B0E6BD4-8BD5-4F80-8023-3C6F3F1B2758}" type="presOf" srcId="{EED34B7D-F49B-42E9-B428-18F629A57E48}" destId="{A7777368-379E-4DD1-9CA3-3608701EE650}" srcOrd="0" destOrd="0" presId="urn:microsoft.com/office/officeart/2005/8/layout/lProcess2"/>
    <dgm:cxn modelId="{44DF47C5-F33A-4C84-81C0-DD29F21DDC08}" srcId="{AC13193A-2673-4C33-9EDA-4DBD9DE246D1}" destId="{BB5996E5-63E9-4616-9E2C-FA11CBB59ABD}" srcOrd="0" destOrd="0" parTransId="{11FF1E91-C651-4B6B-A067-D3D6FBA7D7CA}" sibTransId="{F85E8DB0-A1D0-449F-82BC-E57F1392E40B}"/>
    <dgm:cxn modelId="{03710B85-D022-49DE-8308-8E35E871D0E0}" type="presOf" srcId="{B6A67B1C-AC6B-4E05-B3B2-840147B247FA}" destId="{1CA27F61-8E56-4CAA-894D-18E7CF401D85}" srcOrd="0" destOrd="0" presId="urn:microsoft.com/office/officeart/2005/8/layout/lProcess2"/>
    <dgm:cxn modelId="{C4889DCD-B38B-4410-ADC0-894E7C97E819}" type="presOf" srcId="{A7902EA5-8306-402F-B2B5-BD475A93C0D4}" destId="{B8812E3E-D2F1-4030-989D-5D603F401C73}" srcOrd="1" destOrd="0" presId="urn:microsoft.com/office/officeart/2005/8/layout/lProcess2"/>
    <dgm:cxn modelId="{8A46C468-5986-4D8F-B7B2-B4E427FA1C0D}" srcId="{7DB08229-630F-440E-9DD7-F376C8943912}" destId="{394DE852-3925-433B-BD83-D3F0AFE471EE}" srcOrd="2" destOrd="0" parTransId="{90EDC65E-C1F0-47E6-B4C8-B69749E977E3}" sibTransId="{218EAC66-3752-4938-847A-A8E4D24BF089}"/>
    <dgm:cxn modelId="{F76C8BF2-234A-4C09-B155-DE51DEDE0E94}" srcId="{A7902EA5-8306-402F-B2B5-BD475A93C0D4}" destId="{B6A67B1C-AC6B-4E05-B3B2-840147B247FA}" srcOrd="1" destOrd="0" parTransId="{6C0B3761-E9DC-4D2C-A4A4-24F8E26600B5}" sibTransId="{2335FFB0-322F-4935-A455-E5AEFEABC50E}"/>
    <dgm:cxn modelId="{95F42D75-F20E-4683-AFCF-B3431C22434C}" type="presOf" srcId="{CEDA5C71-0068-4B11-BC78-2765F79FF6D3}" destId="{46666508-75FD-4E0F-8DEB-1E17DEABBA18}" srcOrd="0" destOrd="0" presId="urn:microsoft.com/office/officeart/2005/8/layout/lProcess2"/>
    <dgm:cxn modelId="{85D10C57-39BD-4BDF-8807-13D33515F329}" srcId="{BB5996E5-63E9-4616-9E2C-FA11CBB59ABD}" destId="{CEDA5C71-0068-4B11-BC78-2765F79FF6D3}" srcOrd="1" destOrd="0" parTransId="{2DF9CA21-CB06-4AC4-A9B7-B02C2DD78BA2}" sibTransId="{431619F0-0CC6-42C3-8157-4D5D6F9F3B67}"/>
    <dgm:cxn modelId="{517F08FF-23C9-406C-A6BF-3FD975BE7C5F}" type="presOf" srcId="{D10FD860-0BF3-435F-9ACE-2556486854D6}" destId="{614D0709-7739-4B2E-82CE-52839AC66B0C}" srcOrd="0" destOrd="0" presId="urn:microsoft.com/office/officeart/2005/8/layout/lProcess2"/>
    <dgm:cxn modelId="{B32AB344-CDEF-448E-9CA9-DC8B0E9542F4}" type="presParOf" srcId="{56FF7225-11CD-497C-AFD1-D693DCDC1816}" destId="{E68CB97E-7D24-42B9-AAD9-E63EE194E448}" srcOrd="0" destOrd="0" presId="urn:microsoft.com/office/officeart/2005/8/layout/lProcess2"/>
    <dgm:cxn modelId="{EF6FC22A-7D02-4C73-A0DC-375ABD4CCD1D}" type="presParOf" srcId="{E68CB97E-7D24-42B9-AAD9-E63EE194E448}" destId="{9F27BCC5-BAF4-4621-AADD-D63C39905571}" srcOrd="0" destOrd="0" presId="urn:microsoft.com/office/officeart/2005/8/layout/lProcess2"/>
    <dgm:cxn modelId="{76C5BBFF-4F26-471F-942E-1F3B55B1FD15}" type="presParOf" srcId="{E68CB97E-7D24-42B9-AAD9-E63EE194E448}" destId="{6E0062BE-A49D-495C-9141-62458EA442AB}" srcOrd="1" destOrd="0" presId="urn:microsoft.com/office/officeart/2005/8/layout/lProcess2"/>
    <dgm:cxn modelId="{A7950D73-775D-4C3E-B9E5-1246D25D173E}" type="presParOf" srcId="{E68CB97E-7D24-42B9-AAD9-E63EE194E448}" destId="{2C069D9F-196F-4B68-9DE4-E9E12640ED7D}" srcOrd="2" destOrd="0" presId="urn:microsoft.com/office/officeart/2005/8/layout/lProcess2"/>
    <dgm:cxn modelId="{A41B03DB-2623-4AFA-BCBF-9DB29A5F9877}" type="presParOf" srcId="{2C069D9F-196F-4B68-9DE4-E9E12640ED7D}" destId="{6CDB2811-5253-4C4F-B9EA-7349404D09AC}" srcOrd="0" destOrd="0" presId="urn:microsoft.com/office/officeart/2005/8/layout/lProcess2"/>
    <dgm:cxn modelId="{68D2611D-E58F-4A0C-A95A-300AB760B9A7}" type="presParOf" srcId="{6CDB2811-5253-4C4F-B9EA-7349404D09AC}" destId="{48A5E838-F21A-4583-906F-6316FEB461D3}" srcOrd="0" destOrd="0" presId="urn:microsoft.com/office/officeart/2005/8/layout/lProcess2"/>
    <dgm:cxn modelId="{2F171F3E-5431-4C50-B307-6905B7AB8CA2}" type="presParOf" srcId="{6CDB2811-5253-4C4F-B9EA-7349404D09AC}" destId="{429C376A-97FB-4F98-B311-05467F3689CC}" srcOrd="1" destOrd="0" presId="urn:microsoft.com/office/officeart/2005/8/layout/lProcess2"/>
    <dgm:cxn modelId="{945F8077-CC6F-4284-B571-13B594C7E1C0}" type="presParOf" srcId="{6CDB2811-5253-4C4F-B9EA-7349404D09AC}" destId="{46666508-75FD-4E0F-8DEB-1E17DEABBA18}" srcOrd="2" destOrd="0" presId="urn:microsoft.com/office/officeart/2005/8/layout/lProcess2"/>
    <dgm:cxn modelId="{EE14BA66-0AF7-4A1F-84FE-08443C7BEA25}" type="presParOf" srcId="{6CDB2811-5253-4C4F-B9EA-7349404D09AC}" destId="{BA774ADA-123C-4914-ADB0-EE4C0DC993B0}" srcOrd="3" destOrd="0" presId="urn:microsoft.com/office/officeart/2005/8/layout/lProcess2"/>
    <dgm:cxn modelId="{6EBC35C9-8595-46FF-AC69-7209873899EB}" type="presParOf" srcId="{6CDB2811-5253-4C4F-B9EA-7349404D09AC}" destId="{C23DEC60-84AC-43D6-932B-10D4AEE8BB9A}" srcOrd="4" destOrd="0" presId="urn:microsoft.com/office/officeart/2005/8/layout/lProcess2"/>
    <dgm:cxn modelId="{254BD624-FD04-4A57-A691-B013C248FFFE}" type="presParOf" srcId="{6CDB2811-5253-4C4F-B9EA-7349404D09AC}" destId="{EF242E67-5F52-4E3C-A647-90BDEFC23AFE}" srcOrd="5" destOrd="0" presId="urn:microsoft.com/office/officeart/2005/8/layout/lProcess2"/>
    <dgm:cxn modelId="{76F1340E-F90A-4124-95F3-EB3AC47501FB}" type="presParOf" srcId="{6CDB2811-5253-4C4F-B9EA-7349404D09AC}" destId="{91F44255-B1A8-4964-A4FD-C7B7AE8165E1}" srcOrd="6" destOrd="0" presId="urn:microsoft.com/office/officeart/2005/8/layout/lProcess2"/>
    <dgm:cxn modelId="{2822D0BA-1F05-4707-B090-350CD0C42844}" type="presParOf" srcId="{56FF7225-11CD-497C-AFD1-D693DCDC1816}" destId="{FBB26674-64F5-4081-A34B-38953FD4FA3E}" srcOrd="1" destOrd="0" presId="urn:microsoft.com/office/officeart/2005/8/layout/lProcess2"/>
    <dgm:cxn modelId="{1E418591-6527-4829-8D93-CA0EA1E6FC4C}" type="presParOf" srcId="{56FF7225-11CD-497C-AFD1-D693DCDC1816}" destId="{2577A102-0044-4623-BF18-A3495C6B0D58}" srcOrd="2" destOrd="0" presId="urn:microsoft.com/office/officeart/2005/8/layout/lProcess2"/>
    <dgm:cxn modelId="{52D0383A-C9EC-4817-94A6-BDB8C3A93603}" type="presParOf" srcId="{2577A102-0044-4623-BF18-A3495C6B0D58}" destId="{A2D7FB73-62B0-46A4-B829-1F295EA84A1E}" srcOrd="0" destOrd="0" presId="urn:microsoft.com/office/officeart/2005/8/layout/lProcess2"/>
    <dgm:cxn modelId="{02AD3FE4-6751-4A6C-82A2-E6C179C3F326}" type="presParOf" srcId="{2577A102-0044-4623-BF18-A3495C6B0D58}" destId="{B8812E3E-D2F1-4030-989D-5D603F401C73}" srcOrd="1" destOrd="0" presId="urn:microsoft.com/office/officeart/2005/8/layout/lProcess2"/>
    <dgm:cxn modelId="{73ADB35C-F8DC-498D-8FAC-D47BEE0FB40B}" type="presParOf" srcId="{2577A102-0044-4623-BF18-A3495C6B0D58}" destId="{60A89B2A-70BE-43E1-BA09-ADFC418B35EE}" srcOrd="2" destOrd="0" presId="urn:microsoft.com/office/officeart/2005/8/layout/lProcess2"/>
    <dgm:cxn modelId="{3397BD86-739C-4222-A0B3-5E3504C96783}" type="presParOf" srcId="{60A89B2A-70BE-43E1-BA09-ADFC418B35EE}" destId="{65EB9F6D-5065-418C-92F5-B7134DF226A2}" srcOrd="0" destOrd="0" presId="urn:microsoft.com/office/officeart/2005/8/layout/lProcess2"/>
    <dgm:cxn modelId="{52C15067-2B9A-44E4-9884-29F11422809B}" type="presParOf" srcId="{65EB9F6D-5065-418C-92F5-B7134DF226A2}" destId="{D60F3E17-4274-4D46-B5B1-F67E2298AE94}" srcOrd="0" destOrd="0" presId="urn:microsoft.com/office/officeart/2005/8/layout/lProcess2"/>
    <dgm:cxn modelId="{794DB410-3797-4ABD-AA11-B03057911B59}" type="presParOf" srcId="{65EB9F6D-5065-418C-92F5-B7134DF226A2}" destId="{A189548A-3C86-418D-84AA-1842F0C6DB34}" srcOrd="1" destOrd="0" presId="urn:microsoft.com/office/officeart/2005/8/layout/lProcess2"/>
    <dgm:cxn modelId="{051DF8F7-A86B-4963-96B2-640BBFBC7FFA}" type="presParOf" srcId="{65EB9F6D-5065-418C-92F5-B7134DF226A2}" destId="{1CA27F61-8E56-4CAA-894D-18E7CF401D85}" srcOrd="2" destOrd="0" presId="urn:microsoft.com/office/officeart/2005/8/layout/lProcess2"/>
    <dgm:cxn modelId="{8D1F74C3-78D2-4424-8EC6-47E8ED172D11}" type="presParOf" srcId="{65EB9F6D-5065-418C-92F5-B7134DF226A2}" destId="{CA4D2568-2CCA-4DC4-BD5D-7344E95A10ED}" srcOrd="3" destOrd="0" presId="urn:microsoft.com/office/officeart/2005/8/layout/lProcess2"/>
    <dgm:cxn modelId="{480E2BA9-B921-43F8-A201-405662452711}" type="presParOf" srcId="{65EB9F6D-5065-418C-92F5-B7134DF226A2}" destId="{A7777368-379E-4DD1-9CA3-3608701EE650}" srcOrd="4" destOrd="0" presId="urn:microsoft.com/office/officeart/2005/8/layout/lProcess2"/>
    <dgm:cxn modelId="{91250F2B-2497-4721-959E-1120FDA1BFF9}" type="presParOf" srcId="{56FF7225-11CD-497C-AFD1-D693DCDC1816}" destId="{3D74816D-9A1F-44C5-95AA-FF3B042CC174}" srcOrd="3" destOrd="0" presId="urn:microsoft.com/office/officeart/2005/8/layout/lProcess2"/>
    <dgm:cxn modelId="{06921890-DDCF-4E8C-876B-D23C46C770F0}" type="presParOf" srcId="{56FF7225-11CD-497C-AFD1-D693DCDC1816}" destId="{F2E57155-3B56-4542-A5CD-58BDCECB1304}" srcOrd="4" destOrd="0" presId="urn:microsoft.com/office/officeart/2005/8/layout/lProcess2"/>
    <dgm:cxn modelId="{38F2FCAF-701C-4B1A-A24F-2B5B9ACCD028}" type="presParOf" srcId="{F2E57155-3B56-4542-A5CD-58BDCECB1304}" destId="{DD370290-5735-406E-B53A-66A5FCB4E1C9}" srcOrd="0" destOrd="0" presId="urn:microsoft.com/office/officeart/2005/8/layout/lProcess2"/>
    <dgm:cxn modelId="{D9586FD7-C73A-4682-85DE-233A143AF7AF}" type="presParOf" srcId="{F2E57155-3B56-4542-A5CD-58BDCECB1304}" destId="{06AC53E3-4A63-4F2B-9DBC-E662268F5218}" srcOrd="1" destOrd="0" presId="urn:microsoft.com/office/officeart/2005/8/layout/lProcess2"/>
    <dgm:cxn modelId="{79FA3F59-F042-4CCE-B698-11437773A675}" type="presParOf" srcId="{F2E57155-3B56-4542-A5CD-58BDCECB1304}" destId="{770423BA-C296-48FF-9E52-BE83D82560F8}" srcOrd="2" destOrd="0" presId="urn:microsoft.com/office/officeart/2005/8/layout/lProcess2"/>
    <dgm:cxn modelId="{1934C75A-841F-4B05-805F-69A5638D76B7}" type="presParOf" srcId="{770423BA-C296-48FF-9E52-BE83D82560F8}" destId="{A5ADA329-CAAF-4964-9CF8-0919E9819A8A}" srcOrd="0" destOrd="0" presId="urn:microsoft.com/office/officeart/2005/8/layout/lProcess2"/>
    <dgm:cxn modelId="{436D50E4-6083-448B-901A-35C0081DE205}" type="presParOf" srcId="{A5ADA329-CAAF-4964-9CF8-0919E9819A8A}" destId="{614D0709-7739-4B2E-82CE-52839AC66B0C}" srcOrd="0" destOrd="0" presId="urn:microsoft.com/office/officeart/2005/8/layout/lProcess2"/>
    <dgm:cxn modelId="{1226B236-C217-4ADB-8212-CE9EA5CCAE97}" type="presParOf" srcId="{A5ADA329-CAAF-4964-9CF8-0919E9819A8A}" destId="{5EB3FB75-7E9D-4475-B6C2-94C0227CBE3F}" srcOrd="1" destOrd="0" presId="urn:microsoft.com/office/officeart/2005/8/layout/lProcess2"/>
    <dgm:cxn modelId="{A95A88F0-D699-40C7-BE71-7C753D4B690C}" type="presParOf" srcId="{A5ADA329-CAAF-4964-9CF8-0919E9819A8A}" destId="{BF464503-6E66-4894-9F94-42B611B4E484}" srcOrd="2" destOrd="0" presId="urn:microsoft.com/office/officeart/2005/8/layout/lProcess2"/>
    <dgm:cxn modelId="{38710E34-16BC-4A67-81EF-E95840A36DA1}" type="presParOf" srcId="{A5ADA329-CAAF-4964-9CF8-0919E9819A8A}" destId="{E882D0B7-E19D-4994-8FD8-D46E56761F52}" srcOrd="3" destOrd="0" presId="urn:microsoft.com/office/officeart/2005/8/layout/lProcess2"/>
    <dgm:cxn modelId="{91F19103-85ED-4031-9A06-9235AC7C701A}" type="presParOf" srcId="{A5ADA329-CAAF-4964-9CF8-0919E9819A8A}" destId="{16F1B6A6-B198-42F4-A9C3-3C1B190B8B21}" srcOrd="4" destOrd="0" presId="urn:microsoft.com/office/officeart/2005/8/layout/lProcess2"/>
    <dgm:cxn modelId="{C0293960-E394-4019-9B92-287DD9062348}" type="presParOf" srcId="{A5ADA329-CAAF-4964-9CF8-0919E9819A8A}" destId="{2EC23361-AF98-48CD-A1C6-9A9398238303}" srcOrd="5" destOrd="0" presId="urn:microsoft.com/office/officeart/2005/8/layout/lProcess2"/>
    <dgm:cxn modelId="{4557CA57-5850-43EB-9141-4EACE411EAFA}" type="presParOf" srcId="{A5ADA329-CAAF-4964-9CF8-0919E9819A8A}" destId="{BDDB837F-D677-45E6-BA9C-26F061E11533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9546AD-41B5-48E0-AD17-CD72AD2EE77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41650-4B87-417F-B69B-2AF43AA94ED7}">
      <dgm:prSet phldrT="[Text]"/>
      <dgm:spPr/>
      <dgm:t>
        <a:bodyPr/>
        <a:lstStyle/>
        <a:p>
          <a:r>
            <a:rPr lang="hr-HR" dirty="0" smtClean="0"/>
            <a:t>Resources</a:t>
          </a:r>
          <a:endParaRPr lang="en-GB" dirty="0"/>
        </a:p>
      </dgm:t>
    </dgm:pt>
    <dgm:pt modelId="{20729F2A-4FCB-4B07-AA77-F895CF302E9C}" type="parTrans" cxnId="{8620644F-4039-44D7-B622-794E2022F98C}">
      <dgm:prSet/>
      <dgm:spPr/>
      <dgm:t>
        <a:bodyPr/>
        <a:lstStyle/>
        <a:p>
          <a:endParaRPr lang="en-GB"/>
        </a:p>
      </dgm:t>
    </dgm:pt>
    <dgm:pt modelId="{C282F69E-5C2C-4825-87FD-3261AC5AA98A}" type="sibTrans" cxnId="{8620644F-4039-44D7-B622-794E2022F98C}">
      <dgm:prSet/>
      <dgm:spPr/>
      <dgm:t>
        <a:bodyPr/>
        <a:lstStyle/>
        <a:p>
          <a:endParaRPr lang="en-GB"/>
        </a:p>
      </dgm:t>
    </dgm:pt>
    <dgm:pt modelId="{97F1E691-A6BE-45E3-AB5D-FA457AC5A874}">
      <dgm:prSet phldrT="[Text]"/>
      <dgm:spPr/>
      <dgm:t>
        <a:bodyPr/>
        <a:lstStyle/>
        <a:p>
          <a:r>
            <a:rPr lang="en-US" noProof="0" smtClean="0"/>
            <a:t>Processing power</a:t>
          </a:r>
          <a:endParaRPr lang="en-US" noProof="0"/>
        </a:p>
      </dgm:t>
    </dgm:pt>
    <dgm:pt modelId="{80160F15-0D34-4B4E-BA24-FFBCF35D940F}" type="parTrans" cxnId="{3C24FEDD-11FD-4C0D-8D38-7E9E8FE98709}">
      <dgm:prSet/>
      <dgm:spPr/>
      <dgm:t>
        <a:bodyPr/>
        <a:lstStyle/>
        <a:p>
          <a:endParaRPr lang="en-GB"/>
        </a:p>
      </dgm:t>
    </dgm:pt>
    <dgm:pt modelId="{2BA032DB-628B-4967-9C5E-52075E171697}" type="sibTrans" cxnId="{3C24FEDD-11FD-4C0D-8D38-7E9E8FE98709}">
      <dgm:prSet/>
      <dgm:spPr/>
      <dgm:t>
        <a:bodyPr/>
        <a:lstStyle/>
        <a:p>
          <a:endParaRPr lang="en-GB"/>
        </a:p>
      </dgm:t>
    </dgm:pt>
    <dgm:pt modelId="{77D86537-7E01-487F-9E7A-92A6403BE513}">
      <dgm:prSet phldrT="[Text]"/>
      <dgm:spPr/>
      <dgm:t>
        <a:bodyPr/>
        <a:lstStyle/>
        <a:p>
          <a:r>
            <a:rPr lang="en-US" noProof="0" dirty="0" smtClean="0"/>
            <a:t>Other computational resources – clusters/GPU</a:t>
          </a:r>
          <a:endParaRPr lang="en-US" noProof="0" dirty="0"/>
        </a:p>
      </dgm:t>
    </dgm:pt>
    <dgm:pt modelId="{E6AE6834-E2D7-490A-A795-A5F06467AC09}" type="parTrans" cxnId="{CA85C632-5786-46AD-81DB-A75B4329AA2D}">
      <dgm:prSet/>
      <dgm:spPr/>
      <dgm:t>
        <a:bodyPr/>
        <a:lstStyle/>
        <a:p>
          <a:endParaRPr lang="en-GB"/>
        </a:p>
      </dgm:t>
    </dgm:pt>
    <dgm:pt modelId="{D4EC8A06-10E0-43EF-9FB5-2081F57E9480}" type="sibTrans" cxnId="{CA85C632-5786-46AD-81DB-A75B4329AA2D}">
      <dgm:prSet/>
      <dgm:spPr/>
      <dgm:t>
        <a:bodyPr/>
        <a:lstStyle/>
        <a:p>
          <a:endParaRPr lang="en-GB"/>
        </a:p>
      </dgm:t>
    </dgm:pt>
    <dgm:pt modelId="{C20FE567-9C64-4957-88E0-4E21F9A132E6}">
      <dgm:prSet phldrT="[Text]"/>
      <dgm:spPr/>
      <dgm:t>
        <a:bodyPr/>
        <a:lstStyle/>
        <a:p>
          <a:r>
            <a:rPr lang="en-US" noProof="0" dirty="0" smtClean="0"/>
            <a:t>Data sharing and accessing</a:t>
          </a:r>
          <a:endParaRPr lang="en-US" noProof="0" dirty="0"/>
        </a:p>
      </dgm:t>
    </dgm:pt>
    <dgm:pt modelId="{95A7D296-3686-4B6D-8E3B-090A8194B6C6}" type="parTrans" cxnId="{D2274F84-FC12-4C8F-8DF3-7B21C531D850}">
      <dgm:prSet/>
      <dgm:spPr/>
      <dgm:t>
        <a:bodyPr/>
        <a:lstStyle/>
        <a:p>
          <a:endParaRPr lang="en-GB"/>
        </a:p>
      </dgm:t>
    </dgm:pt>
    <dgm:pt modelId="{CDD1A4F4-8A44-497A-A92C-A9AEE9F1BDCF}" type="sibTrans" cxnId="{D2274F84-FC12-4C8F-8DF3-7B21C531D850}">
      <dgm:prSet/>
      <dgm:spPr/>
      <dgm:t>
        <a:bodyPr/>
        <a:lstStyle/>
        <a:p>
          <a:endParaRPr lang="en-GB"/>
        </a:p>
      </dgm:t>
    </dgm:pt>
    <dgm:pt modelId="{875C3F87-BBE6-42D9-A3B8-8E33F7C911DB}">
      <dgm:prSet phldrT="[Text]"/>
      <dgm:spPr/>
      <dgm:t>
        <a:bodyPr/>
        <a:lstStyle/>
        <a:p>
          <a:r>
            <a:rPr lang="hr-HR" noProof="0" dirty="0" smtClean="0"/>
            <a:t>AAI</a:t>
          </a:r>
          <a:endParaRPr lang="en-US" noProof="0" dirty="0"/>
        </a:p>
      </dgm:t>
    </dgm:pt>
    <dgm:pt modelId="{C4260EEE-FB82-4BA8-BCD6-1FC2E4551EBC}" type="parTrans" cxnId="{A8F31ABC-844D-4BCD-8FE0-EE91660EF40C}">
      <dgm:prSet/>
      <dgm:spPr/>
      <dgm:t>
        <a:bodyPr/>
        <a:lstStyle/>
        <a:p>
          <a:endParaRPr lang="en-GB"/>
        </a:p>
      </dgm:t>
    </dgm:pt>
    <dgm:pt modelId="{062E9DEA-FE93-47FB-A071-BE47CC7827B0}" type="sibTrans" cxnId="{A8F31ABC-844D-4BCD-8FE0-EE91660EF40C}">
      <dgm:prSet/>
      <dgm:spPr/>
      <dgm:t>
        <a:bodyPr/>
        <a:lstStyle/>
        <a:p>
          <a:endParaRPr lang="en-GB"/>
        </a:p>
      </dgm:t>
    </dgm:pt>
    <dgm:pt modelId="{78D3D6F5-36B7-4938-B705-86CEF187516D}">
      <dgm:prSet phldrT="[Text]"/>
      <dgm:spPr/>
      <dgm:t>
        <a:bodyPr/>
        <a:lstStyle/>
        <a:p>
          <a:r>
            <a:rPr lang="en-US" noProof="0" dirty="0" smtClean="0"/>
            <a:t>DARIAH </a:t>
          </a:r>
          <a:r>
            <a:rPr lang="en-US" noProof="0" dirty="0" err="1" smtClean="0"/>
            <a:t>IdP</a:t>
          </a:r>
          <a:r>
            <a:rPr lang="en-US" noProof="0" dirty="0" smtClean="0"/>
            <a:t>  </a:t>
          </a:r>
          <a:endParaRPr lang="en-US" noProof="0" dirty="0"/>
        </a:p>
      </dgm:t>
    </dgm:pt>
    <dgm:pt modelId="{4B66249B-D4C6-4764-BF10-862774A318C9}" type="parTrans" cxnId="{9DA4FC21-A808-401D-9ED1-93F67B0218EF}">
      <dgm:prSet/>
      <dgm:spPr/>
      <dgm:t>
        <a:bodyPr/>
        <a:lstStyle/>
        <a:p>
          <a:endParaRPr lang="en-GB"/>
        </a:p>
      </dgm:t>
    </dgm:pt>
    <dgm:pt modelId="{4C892ABD-272E-4B92-85D6-9F97C1B260B3}" type="sibTrans" cxnId="{9DA4FC21-A808-401D-9ED1-93F67B0218EF}">
      <dgm:prSet/>
      <dgm:spPr/>
      <dgm:t>
        <a:bodyPr/>
        <a:lstStyle/>
        <a:p>
          <a:endParaRPr lang="en-GB"/>
        </a:p>
      </dgm:t>
    </dgm:pt>
    <dgm:pt modelId="{7B57944A-4EFB-4819-AF05-AC3D2B2A53BA}">
      <dgm:prSet phldrT="[Text]"/>
      <dgm:spPr/>
      <dgm:t>
        <a:bodyPr/>
        <a:lstStyle/>
        <a:p>
          <a:r>
            <a:rPr lang="hr-HR" noProof="0" dirty="0" smtClean="0"/>
            <a:t>Problem </a:t>
          </a:r>
          <a:r>
            <a:rPr lang="hr-HR" noProof="0" dirty="0" err="1" smtClean="0"/>
            <a:t>with</a:t>
          </a:r>
          <a:r>
            <a:rPr lang="hr-HR" noProof="0" dirty="0" smtClean="0"/>
            <a:t> </a:t>
          </a:r>
          <a:r>
            <a:rPr lang="hr-HR" noProof="0" dirty="0" err="1" smtClean="0"/>
            <a:t>accessing</a:t>
          </a:r>
          <a:r>
            <a:rPr lang="hr-HR" noProof="0" dirty="0" smtClean="0"/>
            <a:t> EGI resources</a:t>
          </a:r>
          <a:endParaRPr lang="en-US" noProof="0" dirty="0"/>
        </a:p>
      </dgm:t>
    </dgm:pt>
    <dgm:pt modelId="{69366D84-97E9-4C8C-BE69-8184E811888F}" type="parTrans" cxnId="{BFD5573B-5F91-4194-9FF8-79F536EC40D6}">
      <dgm:prSet/>
      <dgm:spPr/>
      <dgm:t>
        <a:bodyPr/>
        <a:lstStyle/>
        <a:p>
          <a:endParaRPr lang="en-GB"/>
        </a:p>
      </dgm:t>
    </dgm:pt>
    <dgm:pt modelId="{8B13D880-ACE8-4D3A-A4BF-7B98F9A22D66}" type="sibTrans" cxnId="{BFD5573B-5F91-4194-9FF8-79F536EC40D6}">
      <dgm:prSet/>
      <dgm:spPr/>
      <dgm:t>
        <a:bodyPr/>
        <a:lstStyle/>
        <a:p>
          <a:endParaRPr lang="en-GB"/>
        </a:p>
      </dgm:t>
    </dgm:pt>
    <dgm:pt modelId="{008EB9B9-55F2-4DFF-BB99-B0157E14E6E2}">
      <dgm:prSet/>
      <dgm:spPr/>
      <dgm:t>
        <a:bodyPr/>
        <a:lstStyle/>
        <a:p>
          <a:r>
            <a:rPr lang="en-US" noProof="0" dirty="0" smtClean="0"/>
            <a:t>Support and training</a:t>
          </a:r>
          <a:endParaRPr lang="en-US" noProof="0" dirty="0"/>
        </a:p>
      </dgm:t>
    </dgm:pt>
    <dgm:pt modelId="{694D53FF-0494-4B50-BE2E-8ED27E8439E8}" type="parTrans" cxnId="{4700726F-A3A0-4F50-A755-B759AC34CE8D}">
      <dgm:prSet/>
      <dgm:spPr/>
      <dgm:t>
        <a:bodyPr/>
        <a:lstStyle/>
        <a:p>
          <a:endParaRPr lang="en-GB"/>
        </a:p>
      </dgm:t>
    </dgm:pt>
    <dgm:pt modelId="{6E9AA898-C7EC-4CCB-8936-12274103AFBB}" type="sibTrans" cxnId="{4700726F-A3A0-4F50-A755-B759AC34CE8D}">
      <dgm:prSet/>
      <dgm:spPr/>
      <dgm:t>
        <a:bodyPr/>
        <a:lstStyle/>
        <a:p>
          <a:endParaRPr lang="en-GB"/>
        </a:p>
      </dgm:t>
    </dgm:pt>
    <dgm:pt modelId="{AEB4268C-999C-46DE-99E7-29BBAB724529}">
      <dgm:prSet phldrT="[Text]"/>
      <dgm:spPr/>
      <dgm:t>
        <a:bodyPr/>
        <a:lstStyle/>
        <a:p>
          <a:r>
            <a:rPr lang="en-US" noProof="0" smtClean="0"/>
            <a:t>Storage/main memory</a:t>
          </a:r>
          <a:endParaRPr lang="en-US" noProof="0"/>
        </a:p>
      </dgm:t>
    </dgm:pt>
    <dgm:pt modelId="{C024BE72-AFBF-4200-8381-200C4B483174}" type="parTrans" cxnId="{0F1BB943-0AA7-4433-B32F-960890C8105C}">
      <dgm:prSet/>
      <dgm:spPr/>
      <dgm:t>
        <a:bodyPr/>
        <a:lstStyle/>
        <a:p>
          <a:endParaRPr lang="en-GB"/>
        </a:p>
      </dgm:t>
    </dgm:pt>
    <dgm:pt modelId="{CAFAA09C-A8C5-4CBC-85FF-9053D0B944CA}" type="sibTrans" cxnId="{0F1BB943-0AA7-4433-B32F-960890C8105C}">
      <dgm:prSet/>
      <dgm:spPr/>
      <dgm:t>
        <a:bodyPr/>
        <a:lstStyle/>
        <a:p>
          <a:endParaRPr lang="en-GB"/>
        </a:p>
      </dgm:t>
    </dgm:pt>
    <dgm:pt modelId="{408E8AF5-679B-4151-B14D-02BCFA32EAA8}">
      <dgm:prSet phldrT="[Text]"/>
      <dgm:spPr/>
      <dgm:t>
        <a:bodyPr/>
        <a:lstStyle/>
        <a:p>
          <a:r>
            <a:rPr lang="en-US" noProof="0" smtClean="0"/>
            <a:t>Local access (username/password)</a:t>
          </a:r>
          <a:endParaRPr lang="en-US" noProof="0"/>
        </a:p>
      </dgm:t>
    </dgm:pt>
    <dgm:pt modelId="{2D7DB92C-F403-4EDB-83BB-22AA52300886}" type="parTrans" cxnId="{CFF575B3-1DE8-4F5D-9362-58E8F467E474}">
      <dgm:prSet/>
      <dgm:spPr/>
      <dgm:t>
        <a:bodyPr/>
        <a:lstStyle/>
        <a:p>
          <a:endParaRPr lang="en-GB"/>
        </a:p>
      </dgm:t>
    </dgm:pt>
    <dgm:pt modelId="{3285F40D-41A7-4F29-8F8C-06CEC86E9650}" type="sibTrans" cxnId="{CFF575B3-1DE8-4F5D-9362-58E8F467E474}">
      <dgm:prSet/>
      <dgm:spPr/>
      <dgm:t>
        <a:bodyPr/>
        <a:lstStyle/>
        <a:p>
          <a:endParaRPr lang="en-GB"/>
        </a:p>
      </dgm:t>
    </dgm:pt>
    <dgm:pt modelId="{C42F6E14-691B-4A59-B771-4775F07D5F00}">
      <dgm:prSet/>
      <dgm:spPr/>
      <dgm:t>
        <a:bodyPr/>
        <a:lstStyle/>
        <a:p>
          <a:r>
            <a:rPr lang="hr-HR" dirty="0" err="1" smtClean="0"/>
            <a:t>Benefits</a:t>
          </a:r>
          <a:r>
            <a:rPr lang="hr-HR" dirty="0" smtClean="0"/>
            <a:t> </a:t>
          </a:r>
          <a:r>
            <a:rPr lang="hr-HR" dirty="0" err="1" smtClean="0"/>
            <a:t>of</a:t>
          </a:r>
          <a:r>
            <a:rPr lang="hr-HR" dirty="0" smtClean="0"/>
            <a:t> </a:t>
          </a:r>
          <a:r>
            <a:rPr lang="hr-HR" dirty="0" err="1" smtClean="0"/>
            <a:t>Cloud</a:t>
          </a:r>
          <a:r>
            <a:rPr lang="hr-HR" dirty="0" smtClean="0"/>
            <a:t> </a:t>
          </a:r>
          <a:r>
            <a:rPr lang="hr-HR" dirty="0" err="1" smtClean="0"/>
            <a:t>services</a:t>
          </a:r>
          <a:endParaRPr lang="en-GB" dirty="0"/>
        </a:p>
      </dgm:t>
    </dgm:pt>
    <dgm:pt modelId="{F38E4F76-EB52-4235-A8F2-9EDFBFEF5BA0}" type="parTrans" cxnId="{AFE3A060-C77A-4998-8A81-6C7F92E16F2A}">
      <dgm:prSet/>
      <dgm:spPr/>
    </dgm:pt>
    <dgm:pt modelId="{3F3D1F81-F172-484C-96DE-DFF0EB0F8E6F}" type="sibTrans" cxnId="{AFE3A060-C77A-4998-8A81-6C7F92E16F2A}">
      <dgm:prSet/>
      <dgm:spPr/>
    </dgm:pt>
    <dgm:pt modelId="{FC48E0F4-B4CC-4473-B679-48D3ADF495ED}">
      <dgm:prSet/>
      <dgm:spPr/>
      <dgm:t>
        <a:bodyPr/>
        <a:lstStyle/>
        <a:p>
          <a:endParaRPr lang="en-GB" dirty="0"/>
        </a:p>
      </dgm:t>
    </dgm:pt>
    <dgm:pt modelId="{5E08EED1-4500-4E3B-A309-096868A72345}" type="parTrans" cxnId="{2DE99FD1-AD80-453E-A4E9-8D8481A88B99}">
      <dgm:prSet/>
      <dgm:spPr/>
    </dgm:pt>
    <dgm:pt modelId="{0AFB6724-DAA2-4F11-956C-5425777D331C}" type="sibTrans" cxnId="{2DE99FD1-AD80-453E-A4E9-8D8481A88B99}">
      <dgm:prSet/>
      <dgm:spPr/>
    </dgm:pt>
    <dgm:pt modelId="{13F836F5-8FFE-48F2-831B-1D3680B57D71}">
      <dgm:prSet phldrT="[Text]"/>
      <dgm:spPr/>
      <dgm:t>
        <a:bodyPr/>
        <a:lstStyle/>
        <a:p>
          <a:r>
            <a:rPr lang="en-US" noProof="0" smtClean="0"/>
            <a:t>Repositories and digital archives -&gt; portals/gateways</a:t>
          </a:r>
          <a:endParaRPr lang="en-US" noProof="0"/>
        </a:p>
      </dgm:t>
    </dgm:pt>
    <dgm:pt modelId="{782E7E50-36DB-4AA8-B555-761306B8FC74}" type="sibTrans" cxnId="{ACB3188D-07AE-4BE3-9FA7-24E27BA63EEF}">
      <dgm:prSet/>
      <dgm:spPr/>
      <dgm:t>
        <a:bodyPr/>
        <a:lstStyle/>
        <a:p>
          <a:endParaRPr lang="en-GB"/>
        </a:p>
      </dgm:t>
    </dgm:pt>
    <dgm:pt modelId="{53EF3C79-8082-4716-B2ED-C3BAD3A8288C}" type="parTrans" cxnId="{ACB3188D-07AE-4BE3-9FA7-24E27BA63EEF}">
      <dgm:prSet/>
      <dgm:spPr/>
      <dgm:t>
        <a:bodyPr/>
        <a:lstStyle/>
        <a:p>
          <a:endParaRPr lang="en-GB"/>
        </a:p>
      </dgm:t>
    </dgm:pt>
    <dgm:pt modelId="{A262B974-8EB3-4444-94B9-774BF446E0AC}">
      <dgm:prSet phldrT="[Text]"/>
      <dgm:spPr/>
      <dgm:t>
        <a:bodyPr/>
        <a:lstStyle/>
        <a:p>
          <a:r>
            <a:rPr lang="en-US" noProof="0" smtClean="0"/>
            <a:t>Local or institutional repositories</a:t>
          </a:r>
          <a:endParaRPr lang="en-US" noProof="0"/>
        </a:p>
      </dgm:t>
    </dgm:pt>
    <dgm:pt modelId="{C5B9F554-0D3A-449F-9871-4C11B01689BE}" type="sibTrans" cxnId="{176FA256-7A8E-47E2-A21A-F81B220B729D}">
      <dgm:prSet/>
      <dgm:spPr/>
      <dgm:t>
        <a:bodyPr/>
        <a:lstStyle/>
        <a:p>
          <a:endParaRPr lang="en-GB"/>
        </a:p>
      </dgm:t>
    </dgm:pt>
    <dgm:pt modelId="{6CDDFF3E-6B33-425A-8893-DFA93E388941}" type="parTrans" cxnId="{176FA256-7A8E-47E2-A21A-F81B220B729D}">
      <dgm:prSet/>
      <dgm:spPr/>
      <dgm:t>
        <a:bodyPr/>
        <a:lstStyle/>
        <a:p>
          <a:endParaRPr lang="en-GB"/>
        </a:p>
      </dgm:t>
    </dgm:pt>
    <dgm:pt modelId="{1CCC18A3-210E-4373-A8EC-541F62419389}">
      <dgm:prSet phldrT="[Text]"/>
      <dgm:spPr/>
      <dgm:t>
        <a:bodyPr/>
        <a:lstStyle/>
        <a:p>
          <a:r>
            <a:rPr lang="en-US" noProof="0" dirty="0" smtClean="0"/>
            <a:t>Low storage capacities</a:t>
          </a:r>
          <a:endParaRPr lang="en-US" noProof="0" dirty="0"/>
        </a:p>
      </dgm:t>
    </dgm:pt>
    <dgm:pt modelId="{66B0AF0C-9C49-452D-A015-6F8A191F5A47}" type="parTrans" cxnId="{9E6B93CF-72B8-4B7F-96C8-7DE57CB86E47}">
      <dgm:prSet/>
      <dgm:spPr/>
    </dgm:pt>
    <dgm:pt modelId="{4954285C-C1B8-41C1-AC63-63FD1C3CC1CB}" type="sibTrans" cxnId="{9E6B93CF-72B8-4B7F-96C8-7DE57CB86E47}">
      <dgm:prSet/>
      <dgm:spPr/>
    </dgm:pt>
    <dgm:pt modelId="{1A014B51-DA24-4157-ACC0-7E57516AB9BC}">
      <dgm:prSet/>
      <dgm:spPr/>
      <dgm:t>
        <a:bodyPr/>
        <a:lstStyle/>
        <a:p>
          <a:endParaRPr lang="en-GB" dirty="0"/>
        </a:p>
      </dgm:t>
    </dgm:pt>
    <dgm:pt modelId="{63AC19B8-F66A-4CEC-9036-DE96E0537933}" type="parTrans" cxnId="{A0EDA2A2-F24E-4DBF-89F6-3F69641FE50B}">
      <dgm:prSet/>
      <dgm:spPr/>
    </dgm:pt>
    <dgm:pt modelId="{8E96E088-5C81-4F15-8816-C1BCFBA6FD67}" type="sibTrans" cxnId="{A0EDA2A2-F24E-4DBF-89F6-3F69641FE50B}">
      <dgm:prSet/>
      <dgm:spPr/>
    </dgm:pt>
    <dgm:pt modelId="{1C86E741-39F1-4799-BF07-620F9C63853A}" type="pres">
      <dgm:prSet presAssocID="{1B9546AD-41B5-48E0-AD17-CD72AD2EE7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388E15-7A13-48EC-8CD0-E68A09CC5052}" type="pres">
      <dgm:prSet presAssocID="{4D941650-4B87-417F-B69B-2AF43AA94ED7}" presName="linNode" presStyleCnt="0"/>
      <dgm:spPr/>
    </dgm:pt>
    <dgm:pt modelId="{DD8197E7-E2DB-4B05-A50C-5AE6D5905C80}" type="pres">
      <dgm:prSet presAssocID="{4D941650-4B87-417F-B69B-2AF43AA94ED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7D6FF-2789-4BA2-AC56-E32F17D9A9C4}" type="pres">
      <dgm:prSet presAssocID="{4D941650-4B87-417F-B69B-2AF43AA94ED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89291F-7A05-47F8-9471-D54EC8CBAFF5}" type="pres">
      <dgm:prSet presAssocID="{C282F69E-5C2C-4825-87FD-3261AC5AA98A}" presName="sp" presStyleCnt="0"/>
      <dgm:spPr/>
    </dgm:pt>
    <dgm:pt modelId="{7B075DE7-FAF2-4B31-9882-695F1717C7B8}" type="pres">
      <dgm:prSet presAssocID="{C20FE567-9C64-4957-88E0-4E21F9A132E6}" presName="linNode" presStyleCnt="0"/>
      <dgm:spPr/>
    </dgm:pt>
    <dgm:pt modelId="{F6F57D22-043B-4019-99A2-0B6D24F3FA47}" type="pres">
      <dgm:prSet presAssocID="{C20FE567-9C64-4957-88E0-4E21F9A132E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9F1D89-BABE-4F1C-A030-6EC0FDA9E735}" type="pres">
      <dgm:prSet presAssocID="{C20FE567-9C64-4957-88E0-4E21F9A132E6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5F7830-AB0C-44EB-8B46-0C1286621B78}" type="pres">
      <dgm:prSet presAssocID="{CDD1A4F4-8A44-497A-A92C-A9AEE9F1BDCF}" presName="sp" presStyleCnt="0"/>
      <dgm:spPr/>
    </dgm:pt>
    <dgm:pt modelId="{C763150A-DC5C-4CA2-970E-1B75C62A5EB8}" type="pres">
      <dgm:prSet presAssocID="{875C3F87-BBE6-42D9-A3B8-8E33F7C911DB}" presName="linNode" presStyleCnt="0"/>
      <dgm:spPr/>
    </dgm:pt>
    <dgm:pt modelId="{3935FCF2-5923-4FFB-9318-868AC202BCB6}" type="pres">
      <dgm:prSet presAssocID="{875C3F87-BBE6-42D9-A3B8-8E33F7C911D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86556A-4777-41F7-8464-AB87A86DE31F}" type="pres">
      <dgm:prSet presAssocID="{875C3F87-BBE6-42D9-A3B8-8E33F7C911DB}" presName="descendantText" presStyleLbl="alignAccFollowNode1" presStyleIdx="2" presStyleCnt="4" custLinFactNeighborX="-309" custLinFactNeighborY="-18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B66FB4-B4DD-46F0-9D33-60772BC4B85C}" type="pres">
      <dgm:prSet presAssocID="{062E9DEA-FE93-47FB-A071-BE47CC7827B0}" presName="sp" presStyleCnt="0"/>
      <dgm:spPr/>
    </dgm:pt>
    <dgm:pt modelId="{B3E1FD42-5C93-41FA-8E52-388844F58835}" type="pres">
      <dgm:prSet presAssocID="{008EB9B9-55F2-4DFF-BB99-B0157E14E6E2}" presName="linNode" presStyleCnt="0"/>
      <dgm:spPr/>
    </dgm:pt>
    <dgm:pt modelId="{D6851E9B-423F-4E4E-BD3D-774F92BE627A}" type="pres">
      <dgm:prSet presAssocID="{008EB9B9-55F2-4DFF-BB99-B0157E14E6E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1C4801-74DC-420E-AF8B-4D902427683B}" type="pres">
      <dgm:prSet presAssocID="{008EB9B9-55F2-4DFF-BB99-B0157E14E6E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8D2BCB0-D265-48BC-A291-E9EA4C98B848}" type="presOf" srcId="{408E8AF5-679B-4151-B14D-02BCFA32EAA8}" destId="{EA86556A-4777-41F7-8464-AB87A86DE31F}" srcOrd="0" destOrd="1" presId="urn:microsoft.com/office/officeart/2005/8/layout/vList5"/>
    <dgm:cxn modelId="{B7BCD2AC-16BC-4093-8693-8F095672A1A2}" type="presOf" srcId="{77D86537-7E01-487F-9E7A-92A6403BE513}" destId="{DF27D6FF-2789-4BA2-AC56-E32F17D9A9C4}" srcOrd="0" destOrd="2" presId="urn:microsoft.com/office/officeart/2005/8/layout/vList5"/>
    <dgm:cxn modelId="{0515B32F-8F00-48AD-9849-97BCF47835E0}" type="presOf" srcId="{13F836F5-8FFE-48F2-831B-1D3680B57D71}" destId="{359F1D89-BABE-4F1C-A030-6EC0FDA9E735}" srcOrd="0" destOrd="1" presId="urn:microsoft.com/office/officeart/2005/8/layout/vList5"/>
    <dgm:cxn modelId="{1C12C596-D8B6-4442-A311-CBDD87D98202}" type="presOf" srcId="{1A014B51-DA24-4157-ACC0-7E57516AB9BC}" destId="{791C4801-74DC-420E-AF8B-4D902427683B}" srcOrd="0" destOrd="1" presId="urn:microsoft.com/office/officeart/2005/8/layout/vList5"/>
    <dgm:cxn modelId="{A0EDA2A2-F24E-4DBF-89F6-3F69641FE50B}" srcId="{008EB9B9-55F2-4DFF-BB99-B0157E14E6E2}" destId="{1A014B51-DA24-4157-ACC0-7E57516AB9BC}" srcOrd="1" destOrd="0" parTransId="{63AC19B8-F66A-4CEC-9036-DE96E0537933}" sibTransId="{8E96E088-5C81-4F15-8816-C1BCFBA6FD67}"/>
    <dgm:cxn modelId="{5A845C18-C2E2-4100-8556-B0CFD136BDD0}" type="presOf" srcId="{1CCC18A3-210E-4373-A8EC-541F62419389}" destId="{359F1D89-BABE-4F1C-A030-6EC0FDA9E735}" srcOrd="0" destOrd="2" presId="urn:microsoft.com/office/officeart/2005/8/layout/vList5"/>
    <dgm:cxn modelId="{60D61A45-003B-4BA2-BA5B-C3B3E3F4E329}" type="presOf" srcId="{1B9546AD-41B5-48E0-AD17-CD72AD2EE776}" destId="{1C86E741-39F1-4799-BF07-620F9C63853A}" srcOrd="0" destOrd="0" presId="urn:microsoft.com/office/officeart/2005/8/layout/vList5"/>
    <dgm:cxn modelId="{31F762AA-24DD-4E71-A260-CA20E44AE4FC}" type="presOf" srcId="{7B57944A-4EFB-4819-AF05-AC3D2B2A53BA}" destId="{EA86556A-4777-41F7-8464-AB87A86DE31F}" srcOrd="0" destOrd="2" presId="urn:microsoft.com/office/officeart/2005/8/layout/vList5"/>
    <dgm:cxn modelId="{CA85C632-5786-46AD-81DB-A75B4329AA2D}" srcId="{4D941650-4B87-417F-B69B-2AF43AA94ED7}" destId="{77D86537-7E01-487F-9E7A-92A6403BE513}" srcOrd="2" destOrd="0" parTransId="{E6AE6834-E2D7-490A-A795-A5F06467AC09}" sibTransId="{D4EC8A06-10E0-43EF-9FB5-2081F57E9480}"/>
    <dgm:cxn modelId="{9DA4FC21-A808-401D-9ED1-93F67B0218EF}" srcId="{875C3F87-BBE6-42D9-A3B8-8E33F7C911DB}" destId="{78D3D6F5-36B7-4938-B705-86CEF187516D}" srcOrd="0" destOrd="0" parTransId="{4B66249B-D4C6-4764-BF10-862774A318C9}" sibTransId="{4C892ABD-272E-4B92-85D6-9F97C1B260B3}"/>
    <dgm:cxn modelId="{0F1BB943-0AA7-4433-B32F-960890C8105C}" srcId="{4D941650-4B87-417F-B69B-2AF43AA94ED7}" destId="{AEB4268C-999C-46DE-99E7-29BBAB724529}" srcOrd="1" destOrd="0" parTransId="{C024BE72-AFBF-4200-8381-200C4B483174}" sibTransId="{CAFAA09C-A8C5-4CBC-85FF-9053D0B944CA}"/>
    <dgm:cxn modelId="{640657C4-2A43-4DF3-A9D9-1C3C88C30D07}" type="presOf" srcId="{008EB9B9-55F2-4DFF-BB99-B0157E14E6E2}" destId="{D6851E9B-423F-4E4E-BD3D-774F92BE627A}" srcOrd="0" destOrd="0" presId="urn:microsoft.com/office/officeart/2005/8/layout/vList5"/>
    <dgm:cxn modelId="{3C24FEDD-11FD-4C0D-8D38-7E9E8FE98709}" srcId="{4D941650-4B87-417F-B69B-2AF43AA94ED7}" destId="{97F1E691-A6BE-45E3-AB5D-FA457AC5A874}" srcOrd="0" destOrd="0" parTransId="{80160F15-0D34-4B4E-BA24-FFBCF35D940F}" sibTransId="{2BA032DB-628B-4967-9C5E-52075E171697}"/>
    <dgm:cxn modelId="{8620644F-4039-44D7-B622-794E2022F98C}" srcId="{1B9546AD-41B5-48E0-AD17-CD72AD2EE776}" destId="{4D941650-4B87-417F-B69B-2AF43AA94ED7}" srcOrd="0" destOrd="0" parTransId="{20729F2A-4FCB-4B07-AA77-F895CF302E9C}" sibTransId="{C282F69E-5C2C-4825-87FD-3261AC5AA98A}"/>
    <dgm:cxn modelId="{9E6B93CF-72B8-4B7F-96C8-7DE57CB86E47}" srcId="{C20FE567-9C64-4957-88E0-4E21F9A132E6}" destId="{1CCC18A3-210E-4373-A8EC-541F62419389}" srcOrd="2" destOrd="0" parTransId="{66B0AF0C-9C49-452D-A015-6F8A191F5A47}" sibTransId="{4954285C-C1B8-41C1-AC63-63FD1C3CC1CB}"/>
    <dgm:cxn modelId="{BFD5573B-5F91-4194-9FF8-79F536EC40D6}" srcId="{875C3F87-BBE6-42D9-A3B8-8E33F7C911DB}" destId="{7B57944A-4EFB-4819-AF05-AC3D2B2A53BA}" srcOrd="2" destOrd="0" parTransId="{69366D84-97E9-4C8C-BE69-8184E811888F}" sibTransId="{8B13D880-ACE8-4D3A-A4BF-7B98F9A22D66}"/>
    <dgm:cxn modelId="{FCBE4231-AC6C-4D5E-9F72-EC5118CBC707}" type="presOf" srcId="{78D3D6F5-36B7-4938-B705-86CEF187516D}" destId="{EA86556A-4777-41F7-8464-AB87A86DE31F}" srcOrd="0" destOrd="0" presId="urn:microsoft.com/office/officeart/2005/8/layout/vList5"/>
    <dgm:cxn modelId="{67A7997A-2116-4152-856B-C196BD5FEE77}" type="presOf" srcId="{4D941650-4B87-417F-B69B-2AF43AA94ED7}" destId="{DD8197E7-E2DB-4B05-A50C-5AE6D5905C80}" srcOrd="0" destOrd="0" presId="urn:microsoft.com/office/officeart/2005/8/layout/vList5"/>
    <dgm:cxn modelId="{DD15F22B-1A86-468F-BFE8-E7CFFD3DA7D3}" type="presOf" srcId="{875C3F87-BBE6-42D9-A3B8-8E33F7C911DB}" destId="{3935FCF2-5923-4FFB-9318-868AC202BCB6}" srcOrd="0" destOrd="0" presId="urn:microsoft.com/office/officeart/2005/8/layout/vList5"/>
    <dgm:cxn modelId="{ACB3188D-07AE-4BE3-9FA7-24E27BA63EEF}" srcId="{C20FE567-9C64-4957-88E0-4E21F9A132E6}" destId="{13F836F5-8FFE-48F2-831B-1D3680B57D71}" srcOrd="1" destOrd="0" parTransId="{53EF3C79-8082-4716-B2ED-C3BAD3A8288C}" sibTransId="{782E7E50-36DB-4AA8-B555-761306B8FC74}"/>
    <dgm:cxn modelId="{4700726F-A3A0-4F50-A755-B759AC34CE8D}" srcId="{1B9546AD-41B5-48E0-AD17-CD72AD2EE776}" destId="{008EB9B9-55F2-4DFF-BB99-B0157E14E6E2}" srcOrd="3" destOrd="0" parTransId="{694D53FF-0494-4B50-BE2E-8ED27E8439E8}" sibTransId="{6E9AA898-C7EC-4CCB-8936-12274103AFBB}"/>
    <dgm:cxn modelId="{C6C466C9-55B1-4A36-88D7-1B4F04FFC068}" type="presOf" srcId="{A262B974-8EB3-4444-94B9-774BF446E0AC}" destId="{359F1D89-BABE-4F1C-A030-6EC0FDA9E735}" srcOrd="0" destOrd="0" presId="urn:microsoft.com/office/officeart/2005/8/layout/vList5"/>
    <dgm:cxn modelId="{FC69F471-4ADA-4911-B474-8DDD80B6B2DC}" type="presOf" srcId="{FC48E0F4-B4CC-4473-B679-48D3ADF495ED}" destId="{791C4801-74DC-420E-AF8B-4D902427683B}" srcOrd="0" destOrd="2" presId="urn:microsoft.com/office/officeart/2005/8/layout/vList5"/>
    <dgm:cxn modelId="{1F948E52-AF1A-470C-A896-D393A095AB19}" type="presOf" srcId="{97F1E691-A6BE-45E3-AB5D-FA457AC5A874}" destId="{DF27D6FF-2789-4BA2-AC56-E32F17D9A9C4}" srcOrd="0" destOrd="0" presId="urn:microsoft.com/office/officeart/2005/8/layout/vList5"/>
    <dgm:cxn modelId="{AFE3A060-C77A-4998-8A81-6C7F92E16F2A}" srcId="{008EB9B9-55F2-4DFF-BB99-B0157E14E6E2}" destId="{C42F6E14-691B-4A59-B771-4775F07D5F00}" srcOrd="0" destOrd="0" parTransId="{F38E4F76-EB52-4235-A8F2-9EDFBFEF5BA0}" sibTransId="{3F3D1F81-F172-484C-96DE-DFF0EB0F8E6F}"/>
    <dgm:cxn modelId="{176FA256-7A8E-47E2-A21A-F81B220B729D}" srcId="{C20FE567-9C64-4957-88E0-4E21F9A132E6}" destId="{A262B974-8EB3-4444-94B9-774BF446E0AC}" srcOrd="0" destOrd="0" parTransId="{6CDDFF3E-6B33-425A-8893-DFA93E388941}" sibTransId="{C5B9F554-0D3A-449F-9871-4C11B01689BE}"/>
    <dgm:cxn modelId="{CFF575B3-1DE8-4F5D-9362-58E8F467E474}" srcId="{875C3F87-BBE6-42D9-A3B8-8E33F7C911DB}" destId="{408E8AF5-679B-4151-B14D-02BCFA32EAA8}" srcOrd="1" destOrd="0" parTransId="{2D7DB92C-F403-4EDB-83BB-22AA52300886}" sibTransId="{3285F40D-41A7-4F29-8F8C-06CEC86E9650}"/>
    <dgm:cxn modelId="{2DE99FD1-AD80-453E-A4E9-8D8481A88B99}" srcId="{008EB9B9-55F2-4DFF-BB99-B0157E14E6E2}" destId="{FC48E0F4-B4CC-4473-B679-48D3ADF495ED}" srcOrd="2" destOrd="0" parTransId="{5E08EED1-4500-4E3B-A309-096868A72345}" sibTransId="{0AFB6724-DAA2-4F11-956C-5425777D331C}"/>
    <dgm:cxn modelId="{1F72B4C0-B6A4-4AD5-A652-7F29B7961F5A}" type="presOf" srcId="{C20FE567-9C64-4957-88E0-4E21F9A132E6}" destId="{F6F57D22-043B-4019-99A2-0B6D24F3FA47}" srcOrd="0" destOrd="0" presId="urn:microsoft.com/office/officeart/2005/8/layout/vList5"/>
    <dgm:cxn modelId="{5881E967-858E-47E7-B3B1-8976DF43C290}" type="presOf" srcId="{C42F6E14-691B-4A59-B771-4775F07D5F00}" destId="{791C4801-74DC-420E-AF8B-4D902427683B}" srcOrd="0" destOrd="0" presId="urn:microsoft.com/office/officeart/2005/8/layout/vList5"/>
    <dgm:cxn modelId="{D2274F84-FC12-4C8F-8DF3-7B21C531D850}" srcId="{1B9546AD-41B5-48E0-AD17-CD72AD2EE776}" destId="{C20FE567-9C64-4957-88E0-4E21F9A132E6}" srcOrd="1" destOrd="0" parTransId="{95A7D296-3686-4B6D-8E3B-090A8194B6C6}" sibTransId="{CDD1A4F4-8A44-497A-A92C-A9AEE9F1BDCF}"/>
    <dgm:cxn modelId="{A8F31ABC-844D-4BCD-8FE0-EE91660EF40C}" srcId="{1B9546AD-41B5-48E0-AD17-CD72AD2EE776}" destId="{875C3F87-BBE6-42D9-A3B8-8E33F7C911DB}" srcOrd="2" destOrd="0" parTransId="{C4260EEE-FB82-4BA8-BCD6-1FC2E4551EBC}" sibTransId="{062E9DEA-FE93-47FB-A071-BE47CC7827B0}"/>
    <dgm:cxn modelId="{EC19C301-DC5B-4DA8-B298-ECC1BC812B9F}" type="presOf" srcId="{AEB4268C-999C-46DE-99E7-29BBAB724529}" destId="{DF27D6FF-2789-4BA2-AC56-E32F17D9A9C4}" srcOrd="0" destOrd="1" presId="urn:microsoft.com/office/officeart/2005/8/layout/vList5"/>
    <dgm:cxn modelId="{BE4F85C6-0CE4-49EC-BC8A-8EF7BF945DEE}" type="presParOf" srcId="{1C86E741-39F1-4799-BF07-620F9C63853A}" destId="{D5388E15-7A13-48EC-8CD0-E68A09CC5052}" srcOrd="0" destOrd="0" presId="urn:microsoft.com/office/officeart/2005/8/layout/vList5"/>
    <dgm:cxn modelId="{5DC8D4A9-4D27-477E-98E0-EB329F3C0812}" type="presParOf" srcId="{D5388E15-7A13-48EC-8CD0-E68A09CC5052}" destId="{DD8197E7-E2DB-4B05-A50C-5AE6D5905C80}" srcOrd="0" destOrd="0" presId="urn:microsoft.com/office/officeart/2005/8/layout/vList5"/>
    <dgm:cxn modelId="{ADB57509-F40A-432E-9F8A-AF1FA49E36E9}" type="presParOf" srcId="{D5388E15-7A13-48EC-8CD0-E68A09CC5052}" destId="{DF27D6FF-2789-4BA2-AC56-E32F17D9A9C4}" srcOrd="1" destOrd="0" presId="urn:microsoft.com/office/officeart/2005/8/layout/vList5"/>
    <dgm:cxn modelId="{86545321-09B6-4C74-8CE1-0BD5054643D5}" type="presParOf" srcId="{1C86E741-39F1-4799-BF07-620F9C63853A}" destId="{B989291F-7A05-47F8-9471-D54EC8CBAFF5}" srcOrd="1" destOrd="0" presId="urn:microsoft.com/office/officeart/2005/8/layout/vList5"/>
    <dgm:cxn modelId="{CAAE7709-3F97-4B9D-A170-EAD97DF750CF}" type="presParOf" srcId="{1C86E741-39F1-4799-BF07-620F9C63853A}" destId="{7B075DE7-FAF2-4B31-9882-695F1717C7B8}" srcOrd="2" destOrd="0" presId="urn:microsoft.com/office/officeart/2005/8/layout/vList5"/>
    <dgm:cxn modelId="{04EA2ADA-0761-474F-A8AF-1C4EF28E3279}" type="presParOf" srcId="{7B075DE7-FAF2-4B31-9882-695F1717C7B8}" destId="{F6F57D22-043B-4019-99A2-0B6D24F3FA47}" srcOrd="0" destOrd="0" presId="urn:microsoft.com/office/officeart/2005/8/layout/vList5"/>
    <dgm:cxn modelId="{4C88EFB2-E045-4BE0-8D4D-545A84377DB1}" type="presParOf" srcId="{7B075DE7-FAF2-4B31-9882-695F1717C7B8}" destId="{359F1D89-BABE-4F1C-A030-6EC0FDA9E735}" srcOrd="1" destOrd="0" presId="urn:microsoft.com/office/officeart/2005/8/layout/vList5"/>
    <dgm:cxn modelId="{79836AF1-D57F-493F-9C23-78142BC6B1F2}" type="presParOf" srcId="{1C86E741-39F1-4799-BF07-620F9C63853A}" destId="{F35F7830-AB0C-44EB-8B46-0C1286621B78}" srcOrd="3" destOrd="0" presId="urn:microsoft.com/office/officeart/2005/8/layout/vList5"/>
    <dgm:cxn modelId="{0B21297E-C3BD-4DDB-AD97-167775150D2C}" type="presParOf" srcId="{1C86E741-39F1-4799-BF07-620F9C63853A}" destId="{C763150A-DC5C-4CA2-970E-1B75C62A5EB8}" srcOrd="4" destOrd="0" presId="urn:microsoft.com/office/officeart/2005/8/layout/vList5"/>
    <dgm:cxn modelId="{38E8036C-A28E-4945-A58D-D2B8DA9A17E9}" type="presParOf" srcId="{C763150A-DC5C-4CA2-970E-1B75C62A5EB8}" destId="{3935FCF2-5923-4FFB-9318-868AC202BCB6}" srcOrd="0" destOrd="0" presId="urn:microsoft.com/office/officeart/2005/8/layout/vList5"/>
    <dgm:cxn modelId="{D06CE15F-D4E4-47DB-85D0-503574EBDA11}" type="presParOf" srcId="{C763150A-DC5C-4CA2-970E-1B75C62A5EB8}" destId="{EA86556A-4777-41F7-8464-AB87A86DE31F}" srcOrd="1" destOrd="0" presId="urn:microsoft.com/office/officeart/2005/8/layout/vList5"/>
    <dgm:cxn modelId="{F42BC4C9-1095-4D7F-8CF7-219BE33C2477}" type="presParOf" srcId="{1C86E741-39F1-4799-BF07-620F9C63853A}" destId="{35B66FB4-B4DD-46F0-9D33-60772BC4B85C}" srcOrd="5" destOrd="0" presId="urn:microsoft.com/office/officeart/2005/8/layout/vList5"/>
    <dgm:cxn modelId="{A6F24B10-C474-4EE3-B6BE-A5AE515ECEF6}" type="presParOf" srcId="{1C86E741-39F1-4799-BF07-620F9C63853A}" destId="{B3E1FD42-5C93-41FA-8E52-388844F58835}" srcOrd="6" destOrd="0" presId="urn:microsoft.com/office/officeart/2005/8/layout/vList5"/>
    <dgm:cxn modelId="{5EB3BC33-E174-482D-9C16-49EDFCAF56A5}" type="presParOf" srcId="{B3E1FD42-5C93-41FA-8E52-388844F58835}" destId="{D6851E9B-423F-4E4E-BD3D-774F92BE627A}" srcOrd="0" destOrd="0" presId="urn:microsoft.com/office/officeart/2005/8/layout/vList5"/>
    <dgm:cxn modelId="{24297446-BF72-4F54-9B5F-B3D89FA5033E}" type="presParOf" srcId="{B3E1FD42-5C93-41FA-8E52-388844F58835}" destId="{791C4801-74DC-420E-AF8B-4D90242768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9546AD-41B5-48E0-AD17-CD72AD2EE77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D941650-4B87-417F-B69B-2AF43AA94ED7}">
      <dgm:prSet phldrT="[Text]"/>
      <dgm:spPr/>
      <dgm:t>
        <a:bodyPr/>
        <a:lstStyle/>
        <a:p>
          <a:r>
            <a:rPr lang="hr-HR" dirty="0" smtClean="0"/>
            <a:t>Resources</a:t>
          </a:r>
          <a:endParaRPr lang="en-GB" dirty="0"/>
        </a:p>
      </dgm:t>
    </dgm:pt>
    <dgm:pt modelId="{20729F2A-4FCB-4B07-AA77-F895CF302E9C}" type="parTrans" cxnId="{8620644F-4039-44D7-B622-794E2022F98C}">
      <dgm:prSet/>
      <dgm:spPr/>
      <dgm:t>
        <a:bodyPr/>
        <a:lstStyle/>
        <a:p>
          <a:endParaRPr lang="en-GB"/>
        </a:p>
      </dgm:t>
    </dgm:pt>
    <dgm:pt modelId="{C282F69E-5C2C-4825-87FD-3261AC5AA98A}" type="sibTrans" cxnId="{8620644F-4039-44D7-B622-794E2022F98C}">
      <dgm:prSet/>
      <dgm:spPr/>
      <dgm:t>
        <a:bodyPr/>
        <a:lstStyle/>
        <a:p>
          <a:endParaRPr lang="en-GB"/>
        </a:p>
      </dgm:t>
    </dgm:pt>
    <dgm:pt modelId="{97F1E691-A6BE-45E3-AB5D-FA457AC5A874}">
      <dgm:prSet phldrT="[Text]"/>
      <dgm:spPr/>
      <dgm:t>
        <a:bodyPr/>
        <a:lstStyle/>
        <a:p>
          <a:r>
            <a:rPr lang="en-US" noProof="0" smtClean="0"/>
            <a:t>Provide EGI Grid and Cloud resources (virtualization)</a:t>
          </a:r>
          <a:endParaRPr lang="en-US" noProof="0"/>
        </a:p>
      </dgm:t>
    </dgm:pt>
    <dgm:pt modelId="{80160F15-0D34-4B4E-BA24-FFBCF35D940F}" type="parTrans" cxnId="{3C24FEDD-11FD-4C0D-8D38-7E9E8FE98709}">
      <dgm:prSet/>
      <dgm:spPr/>
      <dgm:t>
        <a:bodyPr/>
        <a:lstStyle/>
        <a:p>
          <a:endParaRPr lang="en-GB"/>
        </a:p>
      </dgm:t>
    </dgm:pt>
    <dgm:pt modelId="{2BA032DB-628B-4967-9C5E-52075E171697}" type="sibTrans" cxnId="{3C24FEDD-11FD-4C0D-8D38-7E9E8FE98709}">
      <dgm:prSet/>
      <dgm:spPr/>
      <dgm:t>
        <a:bodyPr/>
        <a:lstStyle/>
        <a:p>
          <a:endParaRPr lang="en-GB"/>
        </a:p>
      </dgm:t>
    </dgm:pt>
    <dgm:pt modelId="{77D86537-7E01-487F-9E7A-92A6403BE513}">
      <dgm:prSet phldrT="[Text]"/>
      <dgm:spPr/>
      <dgm:t>
        <a:bodyPr/>
        <a:lstStyle/>
        <a:p>
          <a:r>
            <a:rPr lang="en-US" noProof="0" dirty="0" smtClean="0"/>
            <a:t>EGI GPU cloud access (?)</a:t>
          </a:r>
          <a:endParaRPr lang="en-US" noProof="0" dirty="0"/>
        </a:p>
      </dgm:t>
    </dgm:pt>
    <dgm:pt modelId="{E6AE6834-E2D7-490A-A795-A5F06467AC09}" type="parTrans" cxnId="{CA85C632-5786-46AD-81DB-A75B4329AA2D}">
      <dgm:prSet/>
      <dgm:spPr/>
      <dgm:t>
        <a:bodyPr/>
        <a:lstStyle/>
        <a:p>
          <a:endParaRPr lang="en-GB"/>
        </a:p>
      </dgm:t>
    </dgm:pt>
    <dgm:pt modelId="{D4EC8A06-10E0-43EF-9FB5-2081F57E9480}" type="sibTrans" cxnId="{CA85C632-5786-46AD-81DB-A75B4329AA2D}">
      <dgm:prSet/>
      <dgm:spPr/>
      <dgm:t>
        <a:bodyPr/>
        <a:lstStyle/>
        <a:p>
          <a:endParaRPr lang="en-GB"/>
        </a:p>
      </dgm:t>
    </dgm:pt>
    <dgm:pt modelId="{C20FE567-9C64-4957-88E0-4E21F9A132E6}">
      <dgm:prSet phldrT="[Text]"/>
      <dgm:spPr/>
      <dgm:t>
        <a:bodyPr/>
        <a:lstStyle/>
        <a:p>
          <a:r>
            <a:rPr lang="en-US" noProof="0" dirty="0" smtClean="0"/>
            <a:t>Data sharing and accessing</a:t>
          </a:r>
          <a:endParaRPr lang="en-US" noProof="0" dirty="0"/>
        </a:p>
      </dgm:t>
    </dgm:pt>
    <dgm:pt modelId="{95A7D296-3686-4B6D-8E3B-090A8194B6C6}" type="parTrans" cxnId="{D2274F84-FC12-4C8F-8DF3-7B21C531D850}">
      <dgm:prSet/>
      <dgm:spPr/>
      <dgm:t>
        <a:bodyPr/>
        <a:lstStyle/>
        <a:p>
          <a:endParaRPr lang="en-GB"/>
        </a:p>
      </dgm:t>
    </dgm:pt>
    <dgm:pt modelId="{CDD1A4F4-8A44-497A-A92C-A9AEE9F1BDCF}" type="sibTrans" cxnId="{D2274F84-FC12-4C8F-8DF3-7B21C531D850}">
      <dgm:prSet/>
      <dgm:spPr/>
      <dgm:t>
        <a:bodyPr/>
        <a:lstStyle/>
        <a:p>
          <a:endParaRPr lang="en-GB"/>
        </a:p>
      </dgm:t>
    </dgm:pt>
    <dgm:pt modelId="{875C3F87-BBE6-42D9-A3B8-8E33F7C911DB}">
      <dgm:prSet phldrT="[Text]"/>
      <dgm:spPr/>
      <dgm:t>
        <a:bodyPr/>
        <a:lstStyle/>
        <a:p>
          <a:r>
            <a:rPr lang="hr-HR" noProof="0" dirty="0" smtClean="0"/>
            <a:t>AAI</a:t>
          </a:r>
          <a:endParaRPr lang="en-US" noProof="0" dirty="0"/>
        </a:p>
      </dgm:t>
    </dgm:pt>
    <dgm:pt modelId="{C4260EEE-FB82-4BA8-BCD6-1FC2E4551EBC}" type="parTrans" cxnId="{A8F31ABC-844D-4BCD-8FE0-EE91660EF40C}">
      <dgm:prSet/>
      <dgm:spPr/>
      <dgm:t>
        <a:bodyPr/>
        <a:lstStyle/>
        <a:p>
          <a:endParaRPr lang="en-GB"/>
        </a:p>
      </dgm:t>
    </dgm:pt>
    <dgm:pt modelId="{062E9DEA-FE93-47FB-A071-BE47CC7827B0}" type="sibTrans" cxnId="{A8F31ABC-844D-4BCD-8FE0-EE91660EF40C}">
      <dgm:prSet/>
      <dgm:spPr/>
      <dgm:t>
        <a:bodyPr/>
        <a:lstStyle/>
        <a:p>
          <a:endParaRPr lang="en-GB"/>
        </a:p>
      </dgm:t>
    </dgm:pt>
    <dgm:pt modelId="{78D3D6F5-36B7-4938-B705-86CEF187516D}">
      <dgm:prSet phldrT="[Text]"/>
      <dgm:spPr/>
      <dgm:t>
        <a:bodyPr/>
        <a:lstStyle/>
        <a:p>
          <a:r>
            <a:rPr lang="en-US" noProof="0" smtClean="0"/>
            <a:t>DARIAH IdP – interoperability with EGI VOMS </a:t>
          </a:r>
          <a:endParaRPr lang="en-US" noProof="0"/>
        </a:p>
      </dgm:t>
    </dgm:pt>
    <dgm:pt modelId="{4B66249B-D4C6-4764-BF10-862774A318C9}" type="parTrans" cxnId="{9DA4FC21-A808-401D-9ED1-93F67B0218EF}">
      <dgm:prSet/>
      <dgm:spPr/>
      <dgm:t>
        <a:bodyPr/>
        <a:lstStyle/>
        <a:p>
          <a:endParaRPr lang="en-GB"/>
        </a:p>
      </dgm:t>
    </dgm:pt>
    <dgm:pt modelId="{4C892ABD-272E-4B92-85D6-9F97C1B260B3}" type="sibTrans" cxnId="{9DA4FC21-A808-401D-9ED1-93F67B0218EF}">
      <dgm:prSet/>
      <dgm:spPr/>
      <dgm:t>
        <a:bodyPr/>
        <a:lstStyle/>
        <a:p>
          <a:endParaRPr lang="en-GB"/>
        </a:p>
      </dgm:t>
    </dgm:pt>
    <dgm:pt modelId="{7B57944A-4EFB-4819-AF05-AC3D2B2A53BA}">
      <dgm:prSet phldrT="[Text]"/>
      <dgm:spPr/>
      <dgm:t>
        <a:bodyPr/>
        <a:lstStyle/>
        <a:p>
          <a:r>
            <a:rPr lang="en-US" noProof="0" dirty="0" smtClean="0"/>
            <a:t>Collaboration with EGI AAI</a:t>
          </a:r>
          <a:endParaRPr lang="en-US" noProof="0" dirty="0"/>
        </a:p>
      </dgm:t>
    </dgm:pt>
    <dgm:pt modelId="{69366D84-97E9-4C8C-BE69-8184E811888F}" type="parTrans" cxnId="{BFD5573B-5F91-4194-9FF8-79F536EC40D6}">
      <dgm:prSet/>
      <dgm:spPr/>
      <dgm:t>
        <a:bodyPr/>
        <a:lstStyle/>
        <a:p>
          <a:endParaRPr lang="en-GB"/>
        </a:p>
      </dgm:t>
    </dgm:pt>
    <dgm:pt modelId="{8B13D880-ACE8-4D3A-A4BF-7B98F9A22D66}" type="sibTrans" cxnId="{BFD5573B-5F91-4194-9FF8-79F536EC40D6}">
      <dgm:prSet/>
      <dgm:spPr/>
      <dgm:t>
        <a:bodyPr/>
        <a:lstStyle/>
        <a:p>
          <a:endParaRPr lang="en-GB"/>
        </a:p>
      </dgm:t>
    </dgm:pt>
    <dgm:pt modelId="{008EB9B9-55F2-4DFF-BB99-B0157E14E6E2}">
      <dgm:prSet/>
      <dgm:spPr/>
      <dgm:t>
        <a:bodyPr/>
        <a:lstStyle/>
        <a:p>
          <a:r>
            <a:rPr lang="en-US" noProof="0" dirty="0" smtClean="0"/>
            <a:t>Support and training</a:t>
          </a:r>
          <a:endParaRPr lang="en-US" noProof="0" dirty="0"/>
        </a:p>
      </dgm:t>
    </dgm:pt>
    <dgm:pt modelId="{694D53FF-0494-4B50-BE2E-8ED27E8439E8}" type="parTrans" cxnId="{4700726F-A3A0-4F50-A755-B759AC34CE8D}">
      <dgm:prSet/>
      <dgm:spPr/>
      <dgm:t>
        <a:bodyPr/>
        <a:lstStyle/>
        <a:p>
          <a:endParaRPr lang="en-GB"/>
        </a:p>
      </dgm:t>
    </dgm:pt>
    <dgm:pt modelId="{6E9AA898-C7EC-4CCB-8936-12274103AFBB}" type="sibTrans" cxnId="{4700726F-A3A0-4F50-A755-B759AC34CE8D}">
      <dgm:prSet/>
      <dgm:spPr/>
      <dgm:t>
        <a:bodyPr/>
        <a:lstStyle/>
        <a:p>
          <a:endParaRPr lang="en-GB"/>
        </a:p>
      </dgm:t>
    </dgm:pt>
    <dgm:pt modelId="{AEB4268C-999C-46DE-99E7-29BBAB724529}">
      <dgm:prSet phldrT="[Text]"/>
      <dgm:spPr/>
      <dgm:t>
        <a:bodyPr/>
        <a:lstStyle/>
        <a:p>
          <a:r>
            <a:rPr lang="en-US" noProof="0" smtClean="0"/>
            <a:t>Object storage for archiving </a:t>
          </a:r>
          <a:endParaRPr lang="en-US" noProof="0"/>
        </a:p>
      </dgm:t>
    </dgm:pt>
    <dgm:pt modelId="{C024BE72-AFBF-4200-8381-200C4B483174}" type="parTrans" cxnId="{0F1BB943-0AA7-4433-B32F-960890C8105C}">
      <dgm:prSet/>
      <dgm:spPr/>
      <dgm:t>
        <a:bodyPr/>
        <a:lstStyle/>
        <a:p>
          <a:endParaRPr lang="en-GB"/>
        </a:p>
      </dgm:t>
    </dgm:pt>
    <dgm:pt modelId="{CAFAA09C-A8C5-4CBC-85FF-9053D0B944CA}" type="sibTrans" cxnId="{0F1BB943-0AA7-4433-B32F-960890C8105C}">
      <dgm:prSet/>
      <dgm:spPr/>
      <dgm:t>
        <a:bodyPr/>
        <a:lstStyle/>
        <a:p>
          <a:endParaRPr lang="en-GB"/>
        </a:p>
      </dgm:t>
    </dgm:pt>
    <dgm:pt modelId="{408E8AF5-679B-4151-B14D-02BCFA32EAA8}">
      <dgm:prSet phldrT="[Text]"/>
      <dgm:spPr/>
      <dgm:t>
        <a:bodyPr/>
        <a:lstStyle/>
        <a:p>
          <a:r>
            <a:rPr lang="en-US" noProof="0" smtClean="0"/>
            <a:t>Virtual organization -&gt; vo.dariah.eu (robot certificates</a:t>
          </a:r>
          <a:endParaRPr lang="en-US" noProof="0"/>
        </a:p>
      </dgm:t>
    </dgm:pt>
    <dgm:pt modelId="{2D7DB92C-F403-4EDB-83BB-22AA52300886}" type="parTrans" cxnId="{CFF575B3-1DE8-4F5D-9362-58E8F467E474}">
      <dgm:prSet/>
      <dgm:spPr/>
      <dgm:t>
        <a:bodyPr/>
        <a:lstStyle/>
        <a:p>
          <a:endParaRPr lang="en-GB"/>
        </a:p>
      </dgm:t>
    </dgm:pt>
    <dgm:pt modelId="{3285F40D-41A7-4F29-8F8C-06CEC86E9650}" type="sibTrans" cxnId="{CFF575B3-1DE8-4F5D-9362-58E8F467E474}">
      <dgm:prSet/>
      <dgm:spPr/>
      <dgm:t>
        <a:bodyPr/>
        <a:lstStyle/>
        <a:p>
          <a:endParaRPr lang="en-GB"/>
        </a:p>
      </dgm:t>
    </dgm:pt>
    <dgm:pt modelId="{C42F6E14-691B-4A59-B771-4775F07D5F00}">
      <dgm:prSet/>
      <dgm:spPr/>
      <dgm:t>
        <a:bodyPr/>
        <a:lstStyle/>
        <a:p>
          <a:r>
            <a:rPr lang="en-US" noProof="0" smtClean="0"/>
            <a:t>Promote the usage of EGI training framework</a:t>
          </a:r>
          <a:endParaRPr lang="en-US" noProof="0"/>
        </a:p>
      </dgm:t>
    </dgm:pt>
    <dgm:pt modelId="{F38E4F76-EB52-4235-A8F2-9EDFBFEF5BA0}" type="parTrans" cxnId="{AFE3A060-C77A-4998-8A81-6C7F92E16F2A}">
      <dgm:prSet/>
      <dgm:spPr/>
      <dgm:t>
        <a:bodyPr/>
        <a:lstStyle/>
        <a:p>
          <a:endParaRPr lang="en-GB"/>
        </a:p>
      </dgm:t>
    </dgm:pt>
    <dgm:pt modelId="{3F3D1F81-F172-484C-96DE-DFF0EB0F8E6F}" type="sibTrans" cxnId="{AFE3A060-C77A-4998-8A81-6C7F92E16F2A}">
      <dgm:prSet/>
      <dgm:spPr/>
      <dgm:t>
        <a:bodyPr/>
        <a:lstStyle/>
        <a:p>
          <a:endParaRPr lang="en-GB"/>
        </a:p>
      </dgm:t>
    </dgm:pt>
    <dgm:pt modelId="{FC48E0F4-B4CC-4473-B679-48D3ADF495ED}">
      <dgm:prSet/>
      <dgm:spPr/>
      <dgm:t>
        <a:bodyPr/>
        <a:lstStyle/>
        <a:p>
          <a:r>
            <a:rPr lang="en-US" noProof="0" dirty="0" smtClean="0"/>
            <a:t>Demonstrate successful stories on DARIAH related events</a:t>
          </a:r>
          <a:endParaRPr lang="en-US" noProof="0" dirty="0"/>
        </a:p>
      </dgm:t>
    </dgm:pt>
    <dgm:pt modelId="{5E08EED1-4500-4E3B-A309-096868A72345}" type="parTrans" cxnId="{2DE99FD1-AD80-453E-A4E9-8D8481A88B99}">
      <dgm:prSet/>
      <dgm:spPr/>
      <dgm:t>
        <a:bodyPr/>
        <a:lstStyle/>
        <a:p>
          <a:endParaRPr lang="en-GB"/>
        </a:p>
      </dgm:t>
    </dgm:pt>
    <dgm:pt modelId="{0AFB6724-DAA2-4F11-956C-5425777D331C}" type="sibTrans" cxnId="{2DE99FD1-AD80-453E-A4E9-8D8481A88B99}">
      <dgm:prSet/>
      <dgm:spPr/>
      <dgm:t>
        <a:bodyPr/>
        <a:lstStyle/>
        <a:p>
          <a:endParaRPr lang="en-GB"/>
        </a:p>
      </dgm:t>
    </dgm:pt>
    <dgm:pt modelId="{13F836F5-8FFE-48F2-831B-1D3680B57D71}">
      <dgm:prSet phldrT="[Text]"/>
      <dgm:spPr/>
      <dgm:t>
        <a:bodyPr/>
        <a:lstStyle/>
        <a:p>
          <a:r>
            <a:rPr lang="en-US" noProof="0" smtClean="0"/>
            <a:t>Science portals/gateways for accessing EGI services</a:t>
          </a:r>
          <a:endParaRPr lang="en-US" noProof="0"/>
        </a:p>
      </dgm:t>
    </dgm:pt>
    <dgm:pt modelId="{782E7E50-36DB-4AA8-B555-761306B8FC74}" type="sibTrans" cxnId="{ACB3188D-07AE-4BE3-9FA7-24E27BA63EEF}">
      <dgm:prSet/>
      <dgm:spPr/>
      <dgm:t>
        <a:bodyPr/>
        <a:lstStyle/>
        <a:p>
          <a:endParaRPr lang="en-GB"/>
        </a:p>
      </dgm:t>
    </dgm:pt>
    <dgm:pt modelId="{53EF3C79-8082-4716-B2ED-C3BAD3A8288C}" type="parTrans" cxnId="{ACB3188D-07AE-4BE3-9FA7-24E27BA63EEF}">
      <dgm:prSet/>
      <dgm:spPr/>
      <dgm:t>
        <a:bodyPr/>
        <a:lstStyle/>
        <a:p>
          <a:endParaRPr lang="en-GB"/>
        </a:p>
      </dgm:t>
    </dgm:pt>
    <dgm:pt modelId="{A262B974-8EB3-4444-94B9-774BF446E0AC}">
      <dgm:prSet phldrT="[Text]"/>
      <dgm:spPr/>
      <dgm:t>
        <a:bodyPr/>
        <a:lstStyle/>
        <a:p>
          <a:r>
            <a:rPr lang="en-US" noProof="0" smtClean="0"/>
            <a:t>EGI long-tail of science platform</a:t>
          </a:r>
          <a:endParaRPr lang="en-US" noProof="0"/>
        </a:p>
      </dgm:t>
    </dgm:pt>
    <dgm:pt modelId="{C5B9F554-0D3A-449F-9871-4C11B01689BE}" type="sibTrans" cxnId="{176FA256-7A8E-47E2-A21A-F81B220B729D}">
      <dgm:prSet/>
      <dgm:spPr/>
      <dgm:t>
        <a:bodyPr/>
        <a:lstStyle/>
        <a:p>
          <a:endParaRPr lang="en-GB"/>
        </a:p>
      </dgm:t>
    </dgm:pt>
    <dgm:pt modelId="{6CDDFF3E-6B33-425A-8893-DFA93E388941}" type="parTrans" cxnId="{176FA256-7A8E-47E2-A21A-F81B220B729D}">
      <dgm:prSet/>
      <dgm:spPr/>
      <dgm:t>
        <a:bodyPr/>
        <a:lstStyle/>
        <a:p>
          <a:endParaRPr lang="en-GB"/>
        </a:p>
      </dgm:t>
    </dgm:pt>
    <dgm:pt modelId="{1CCC18A3-210E-4373-A8EC-541F62419389}">
      <dgm:prSet phldrT="[Text]"/>
      <dgm:spPr/>
      <dgm:t>
        <a:bodyPr/>
        <a:lstStyle/>
        <a:p>
          <a:r>
            <a:rPr lang="en-US" noProof="0" dirty="0" err="1" smtClean="0"/>
            <a:t>gLibrary</a:t>
          </a:r>
          <a:r>
            <a:rPr lang="en-US" noProof="0" dirty="0" smtClean="0"/>
            <a:t>, CDSTAR, WS-PGRADE, other</a:t>
          </a:r>
          <a:endParaRPr lang="en-US" noProof="0" dirty="0"/>
        </a:p>
      </dgm:t>
    </dgm:pt>
    <dgm:pt modelId="{66B0AF0C-9C49-452D-A015-6F8A191F5A47}" type="parTrans" cxnId="{9E6B93CF-72B8-4B7F-96C8-7DE57CB86E47}">
      <dgm:prSet/>
      <dgm:spPr/>
      <dgm:t>
        <a:bodyPr/>
        <a:lstStyle/>
        <a:p>
          <a:endParaRPr lang="en-GB"/>
        </a:p>
      </dgm:t>
    </dgm:pt>
    <dgm:pt modelId="{4954285C-C1B8-41C1-AC63-63FD1C3CC1CB}" type="sibTrans" cxnId="{9E6B93CF-72B8-4B7F-96C8-7DE57CB86E47}">
      <dgm:prSet/>
      <dgm:spPr/>
      <dgm:t>
        <a:bodyPr/>
        <a:lstStyle/>
        <a:p>
          <a:endParaRPr lang="en-GB"/>
        </a:p>
      </dgm:t>
    </dgm:pt>
    <dgm:pt modelId="{1A014B51-DA24-4157-ACC0-7E57516AB9BC}">
      <dgm:prSet/>
      <dgm:spPr/>
      <dgm:t>
        <a:bodyPr/>
        <a:lstStyle/>
        <a:p>
          <a:r>
            <a:rPr lang="en-US" noProof="0" smtClean="0"/>
            <a:t>Provide user support (on EGI level)</a:t>
          </a:r>
          <a:endParaRPr lang="en-US" noProof="0"/>
        </a:p>
      </dgm:t>
    </dgm:pt>
    <dgm:pt modelId="{63AC19B8-F66A-4CEC-9036-DE96E0537933}" type="parTrans" cxnId="{A0EDA2A2-F24E-4DBF-89F6-3F69641FE50B}">
      <dgm:prSet/>
      <dgm:spPr/>
      <dgm:t>
        <a:bodyPr/>
        <a:lstStyle/>
        <a:p>
          <a:endParaRPr lang="en-GB"/>
        </a:p>
      </dgm:t>
    </dgm:pt>
    <dgm:pt modelId="{8E96E088-5C81-4F15-8816-C1BCFBA6FD67}" type="sibTrans" cxnId="{A0EDA2A2-F24E-4DBF-89F6-3F69641FE50B}">
      <dgm:prSet/>
      <dgm:spPr/>
      <dgm:t>
        <a:bodyPr/>
        <a:lstStyle/>
        <a:p>
          <a:endParaRPr lang="en-GB"/>
        </a:p>
      </dgm:t>
    </dgm:pt>
    <dgm:pt modelId="{1C86E741-39F1-4799-BF07-620F9C63853A}" type="pres">
      <dgm:prSet presAssocID="{1B9546AD-41B5-48E0-AD17-CD72AD2EE7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5388E15-7A13-48EC-8CD0-E68A09CC5052}" type="pres">
      <dgm:prSet presAssocID="{4D941650-4B87-417F-B69B-2AF43AA94ED7}" presName="linNode" presStyleCnt="0"/>
      <dgm:spPr/>
    </dgm:pt>
    <dgm:pt modelId="{DD8197E7-E2DB-4B05-A50C-5AE6D5905C80}" type="pres">
      <dgm:prSet presAssocID="{4D941650-4B87-417F-B69B-2AF43AA94ED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27D6FF-2789-4BA2-AC56-E32F17D9A9C4}" type="pres">
      <dgm:prSet presAssocID="{4D941650-4B87-417F-B69B-2AF43AA94ED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989291F-7A05-47F8-9471-D54EC8CBAFF5}" type="pres">
      <dgm:prSet presAssocID="{C282F69E-5C2C-4825-87FD-3261AC5AA98A}" presName="sp" presStyleCnt="0"/>
      <dgm:spPr/>
    </dgm:pt>
    <dgm:pt modelId="{7B075DE7-FAF2-4B31-9882-695F1717C7B8}" type="pres">
      <dgm:prSet presAssocID="{C20FE567-9C64-4957-88E0-4E21F9A132E6}" presName="linNode" presStyleCnt="0"/>
      <dgm:spPr/>
    </dgm:pt>
    <dgm:pt modelId="{F6F57D22-043B-4019-99A2-0B6D24F3FA47}" type="pres">
      <dgm:prSet presAssocID="{C20FE567-9C64-4957-88E0-4E21F9A132E6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9F1D89-BABE-4F1C-A030-6EC0FDA9E735}" type="pres">
      <dgm:prSet presAssocID="{C20FE567-9C64-4957-88E0-4E21F9A132E6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35F7830-AB0C-44EB-8B46-0C1286621B78}" type="pres">
      <dgm:prSet presAssocID="{CDD1A4F4-8A44-497A-A92C-A9AEE9F1BDCF}" presName="sp" presStyleCnt="0"/>
      <dgm:spPr/>
    </dgm:pt>
    <dgm:pt modelId="{C763150A-DC5C-4CA2-970E-1B75C62A5EB8}" type="pres">
      <dgm:prSet presAssocID="{875C3F87-BBE6-42D9-A3B8-8E33F7C911DB}" presName="linNode" presStyleCnt="0"/>
      <dgm:spPr/>
    </dgm:pt>
    <dgm:pt modelId="{3935FCF2-5923-4FFB-9318-868AC202BCB6}" type="pres">
      <dgm:prSet presAssocID="{875C3F87-BBE6-42D9-A3B8-8E33F7C911DB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86556A-4777-41F7-8464-AB87A86DE31F}" type="pres">
      <dgm:prSet presAssocID="{875C3F87-BBE6-42D9-A3B8-8E33F7C911DB}" presName="descendantText" presStyleLbl="alignAccFollowNode1" presStyleIdx="2" presStyleCnt="4" custLinFactNeighborX="-309" custLinFactNeighborY="-181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5B66FB4-B4DD-46F0-9D33-60772BC4B85C}" type="pres">
      <dgm:prSet presAssocID="{062E9DEA-FE93-47FB-A071-BE47CC7827B0}" presName="sp" presStyleCnt="0"/>
      <dgm:spPr/>
    </dgm:pt>
    <dgm:pt modelId="{B3E1FD42-5C93-41FA-8E52-388844F58835}" type="pres">
      <dgm:prSet presAssocID="{008EB9B9-55F2-4DFF-BB99-B0157E14E6E2}" presName="linNode" presStyleCnt="0"/>
      <dgm:spPr/>
    </dgm:pt>
    <dgm:pt modelId="{D6851E9B-423F-4E4E-BD3D-774F92BE627A}" type="pres">
      <dgm:prSet presAssocID="{008EB9B9-55F2-4DFF-BB99-B0157E14E6E2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1C4801-74DC-420E-AF8B-4D902427683B}" type="pres">
      <dgm:prSet presAssocID="{008EB9B9-55F2-4DFF-BB99-B0157E14E6E2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A0890E-9A38-4BCA-845E-9E148D1835DF}" type="presOf" srcId="{875C3F87-BBE6-42D9-A3B8-8E33F7C911DB}" destId="{3935FCF2-5923-4FFB-9318-868AC202BCB6}" srcOrd="0" destOrd="0" presId="urn:microsoft.com/office/officeart/2005/8/layout/vList5"/>
    <dgm:cxn modelId="{F56E55C4-0903-4398-92CB-2F91E8636F3C}" type="presOf" srcId="{A262B974-8EB3-4444-94B9-774BF446E0AC}" destId="{359F1D89-BABE-4F1C-A030-6EC0FDA9E735}" srcOrd="0" destOrd="0" presId="urn:microsoft.com/office/officeart/2005/8/layout/vList5"/>
    <dgm:cxn modelId="{54790325-D25F-4BA8-9D1D-997870B90AD2}" type="presOf" srcId="{7B57944A-4EFB-4819-AF05-AC3D2B2A53BA}" destId="{EA86556A-4777-41F7-8464-AB87A86DE31F}" srcOrd="0" destOrd="2" presId="urn:microsoft.com/office/officeart/2005/8/layout/vList5"/>
    <dgm:cxn modelId="{86734C36-4725-4AF9-B8A4-332F52B6FC3C}" type="presOf" srcId="{13F836F5-8FFE-48F2-831B-1D3680B57D71}" destId="{359F1D89-BABE-4F1C-A030-6EC0FDA9E735}" srcOrd="0" destOrd="1" presId="urn:microsoft.com/office/officeart/2005/8/layout/vList5"/>
    <dgm:cxn modelId="{A0EDA2A2-F24E-4DBF-89F6-3F69641FE50B}" srcId="{008EB9B9-55F2-4DFF-BB99-B0157E14E6E2}" destId="{1A014B51-DA24-4157-ACC0-7E57516AB9BC}" srcOrd="1" destOrd="0" parTransId="{63AC19B8-F66A-4CEC-9036-DE96E0537933}" sibTransId="{8E96E088-5C81-4F15-8816-C1BCFBA6FD67}"/>
    <dgm:cxn modelId="{CE6A63AB-D029-4516-8136-E8DB9D47DF93}" type="presOf" srcId="{4D941650-4B87-417F-B69B-2AF43AA94ED7}" destId="{DD8197E7-E2DB-4B05-A50C-5AE6D5905C80}" srcOrd="0" destOrd="0" presId="urn:microsoft.com/office/officeart/2005/8/layout/vList5"/>
    <dgm:cxn modelId="{C0F67505-A9A3-4C3D-9335-E05F61C6F799}" type="presOf" srcId="{1A014B51-DA24-4157-ACC0-7E57516AB9BC}" destId="{791C4801-74DC-420E-AF8B-4D902427683B}" srcOrd="0" destOrd="1" presId="urn:microsoft.com/office/officeart/2005/8/layout/vList5"/>
    <dgm:cxn modelId="{1550A460-31D1-4DF6-B029-03D9B76C089D}" type="presOf" srcId="{77D86537-7E01-487F-9E7A-92A6403BE513}" destId="{DF27D6FF-2789-4BA2-AC56-E32F17D9A9C4}" srcOrd="0" destOrd="2" presId="urn:microsoft.com/office/officeart/2005/8/layout/vList5"/>
    <dgm:cxn modelId="{CA85C632-5786-46AD-81DB-A75B4329AA2D}" srcId="{4D941650-4B87-417F-B69B-2AF43AA94ED7}" destId="{77D86537-7E01-487F-9E7A-92A6403BE513}" srcOrd="2" destOrd="0" parTransId="{E6AE6834-E2D7-490A-A795-A5F06467AC09}" sibTransId="{D4EC8A06-10E0-43EF-9FB5-2081F57E9480}"/>
    <dgm:cxn modelId="{A02E6A64-056B-495C-9311-86E39E45F3ED}" type="presOf" srcId="{C20FE567-9C64-4957-88E0-4E21F9A132E6}" destId="{F6F57D22-043B-4019-99A2-0B6D24F3FA47}" srcOrd="0" destOrd="0" presId="urn:microsoft.com/office/officeart/2005/8/layout/vList5"/>
    <dgm:cxn modelId="{9DA4FC21-A808-401D-9ED1-93F67B0218EF}" srcId="{875C3F87-BBE6-42D9-A3B8-8E33F7C911DB}" destId="{78D3D6F5-36B7-4938-B705-86CEF187516D}" srcOrd="0" destOrd="0" parTransId="{4B66249B-D4C6-4764-BF10-862774A318C9}" sibTransId="{4C892ABD-272E-4B92-85D6-9F97C1B260B3}"/>
    <dgm:cxn modelId="{1974409E-CE07-48EF-B718-DF0416B488E0}" type="presOf" srcId="{78D3D6F5-36B7-4938-B705-86CEF187516D}" destId="{EA86556A-4777-41F7-8464-AB87A86DE31F}" srcOrd="0" destOrd="0" presId="urn:microsoft.com/office/officeart/2005/8/layout/vList5"/>
    <dgm:cxn modelId="{F069B983-0E03-424C-B305-95F09A8925F2}" type="presOf" srcId="{1CCC18A3-210E-4373-A8EC-541F62419389}" destId="{359F1D89-BABE-4F1C-A030-6EC0FDA9E735}" srcOrd="0" destOrd="2" presId="urn:microsoft.com/office/officeart/2005/8/layout/vList5"/>
    <dgm:cxn modelId="{0F1BB943-0AA7-4433-B32F-960890C8105C}" srcId="{4D941650-4B87-417F-B69B-2AF43AA94ED7}" destId="{AEB4268C-999C-46DE-99E7-29BBAB724529}" srcOrd="1" destOrd="0" parTransId="{C024BE72-AFBF-4200-8381-200C4B483174}" sibTransId="{CAFAA09C-A8C5-4CBC-85FF-9053D0B944CA}"/>
    <dgm:cxn modelId="{23B11884-F08F-4FE3-BF43-7B160DF2B1F3}" type="presOf" srcId="{C42F6E14-691B-4A59-B771-4775F07D5F00}" destId="{791C4801-74DC-420E-AF8B-4D902427683B}" srcOrd="0" destOrd="0" presId="urn:microsoft.com/office/officeart/2005/8/layout/vList5"/>
    <dgm:cxn modelId="{3C24FEDD-11FD-4C0D-8D38-7E9E8FE98709}" srcId="{4D941650-4B87-417F-B69B-2AF43AA94ED7}" destId="{97F1E691-A6BE-45E3-AB5D-FA457AC5A874}" srcOrd="0" destOrd="0" parTransId="{80160F15-0D34-4B4E-BA24-FFBCF35D940F}" sibTransId="{2BA032DB-628B-4967-9C5E-52075E171697}"/>
    <dgm:cxn modelId="{8620644F-4039-44D7-B622-794E2022F98C}" srcId="{1B9546AD-41B5-48E0-AD17-CD72AD2EE776}" destId="{4D941650-4B87-417F-B69B-2AF43AA94ED7}" srcOrd="0" destOrd="0" parTransId="{20729F2A-4FCB-4B07-AA77-F895CF302E9C}" sibTransId="{C282F69E-5C2C-4825-87FD-3261AC5AA98A}"/>
    <dgm:cxn modelId="{87430519-A5D4-476B-B7BB-1BC81C00A555}" type="presOf" srcId="{1B9546AD-41B5-48E0-AD17-CD72AD2EE776}" destId="{1C86E741-39F1-4799-BF07-620F9C63853A}" srcOrd="0" destOrd="0" presId="urn:microsoft.com/office/officeart/2005/8/layout/vList5"/>
    <dgm:cxn modelId="{9E6B93CF-72B8-4B7F-96C8-7DE57CB86E47}" srcId="{C20FE567-9C64-4957-88E0-4E21F9A132E6}" destId="{1CCC18A3-210E-4373-A8EC-541F62419389}" srcOrd="2" destOrd="0" parTransId="{66B0AF0C-9C49-452D-A015-6F8A191F5A47}" sibTransId="{4954285C-C1B8-41C1-AC63-63FD1C3CC1CB}"/>
    <dgm:cxn modelId="{BFD5573B-5F91-4194-9FF8-79F536EC40D6}" srcId="{875C3F87-BBE6-42D9-A3B8-8E33F7C911DB}" destId="{7B57944A-4EFB-4819-AF05-AC3D2B2A53BA}" srcOrd="2" destOrd="0" parTransId="{69366D84-97E9-4C8C-BE69-8184E811888F}" sibTransId="{8B13D880-ACE8-4D3A-A4BF-7B98F9A22D66}"/>
    <dgm:cxn modelId="{ACB3188D-07AE-4BE3-9FA7-24E27BA63EEF}" srcId="{C20FE567-9C64-4957-88E0-4E21F9A132E6}" destId="{13F836F5-8FFE-48F2-831B-1D3680B57D71}" srcOrd="1" destOrd="0" parTransId="{53EF3C79-8082-4716-B2ED-C3BAD3A8288C}" sibTransId="{782E7E50-36DB-4AA8-B555-761306B8FC74}"/>
    <dgm:cxn modelId="{4700726F-A3A0-4F50-A755-B759AC34CE8D}" srcId="{1B9546AD-41B5-48E0-AD17-CD72AD2EE776}" destId="{008EB9B9-55F2-4DFF-BB99-B0157E14E6E2}" srcOrd="3" destOrd="0" parTransId="{694D53FF-0494-4B50-BE2E-8ED27E8439E8}" sibTransId="{6E9AA898-C7EC-4CCB-8936-12274103AFBB}"/>
    <dgm:cxn modelId="{4B614E09-B439-436E-AC41-8B254E103C27}" type="presOf" srcId="{008EB9B9-55F2-4DFF-BB99-B0157E14E6E2}" destId="{D6851E9B-423F-4E4E-BD3D-774F92BE627A}" srcOrd="0" destOrd="0" presId="urn:microsoft.com/office/officeart/2005/8/layout/vList5"/>
    <dgm:cxn modelId="{4B50148E-A8BF-4074-91A5-DCA1A0E071D0}" type="presOf" srcId="{AEB4268C-999C-46DE-99E7-29BBAB724529}" destId="{DF27D6FF-2789-4BA2-AC56-E32F17D9A9C4}" srcOrd="0" destOrd="1" presId="urn:microsoft.com/office/officeart/2005/8/layout/vList5"/>
    <dgm:cxn modelId="{AFE3A060-C77A-4998-8A81-6C7F92E16F2A}" srcId="{008EB9B9-55F2-4DFF-BB99-B0157E14E6E2}" destId="{C42F6E14-691B-4A59-B771-4775F07D5F00}" srcOrd="0" destOrd="0" parTransId="{F38E4F76-EB52-4235-A8F2-9EDFBFEF5BA0}" sibTransId="{3F3D1F81-F172-484C-96DE-DFF0EB0F8E6F}"/>
    <dgm:cxn modelId="{176FA256-7A8E-47E2-A21A-F81B220B729D}" srcId="{C20FE567-9C64-4957-88E0-4E21F9A132E6}" destId="{A262B974-8EB3-4444-94B9-774BF446E0AC}" srcOrd="0" destOrd="0" parTransId="{6CDDFF3E-6B33-425A-8893-DFA93E388941}" sibTransId="{C5B9F554-0D3A-449F-9871-4C11B01689BE}"/>
    <dgm:cxn modelId="{CFF575B3-1DE8-4F5D-9362-58E8F467E474}" srcId="{875C3F87-BBE6-42D9-A3B8-8E33F7C911DB}" destId="{408E8AF5-679B-4151-B14D-02BCFA32EAA8}" srcOrd="1" destOrd="0" parTransId="{2D7DB92C-F403-4EDB-83BB-22AA52300886}" sibTransId="{3285F40D-41A7-4F29-8F8C-06CEC86E9650}"/>
    <dgm:cxn modelId="{CF915A07-2FD0-41BA-84F5-44062D8604D0}" type="presOf" srcId="{FC48E0F4-B4CC-4473-B679-48D3ADF495ED}" destId="{791C4801-74DC-420E-AF8B-4D902427683B}" srcOrd="0" destOrd="2" presId="urn:microsoft.com/office/officeart/2005/8/layout/vList5"/>
    <dgm:cxn modelId="{2DE99FD1-AD80-453E-A4E9-8D8481A88B99}" srcId="{008EB9B9-55F2-4DFF-BB99-B0157E14E6E2}" destId="{FC48E0F4-B4CC-4473-B679-48D3ADF495ED}" srcOrd="2" destOrd="0" parTransId="{5E08EED1-4500-4E3B-A309-096868A72345}" sibTransId="{0AFB6724-DAA2-4F11-956C-5425777D331C}"/>
    <dgm:cxn modelId="{00A5F7EC-F6FC-450B-9BB9-7A9B901F3D20}" type="presOf" srcId="{97F1E691-A6BE-45E3-AB5D-FA457AC5A874}" destId="{DF27D6FF-2789-4BA2-AC56-E32F17D9A9C4}" srcOrd="0" destOrd="0" presId="urn:microsoft.com/office/officeart/2005/8/layout/vList5"/>
    <dgm:cxn modelId="{A8F31ABC-844D-4BCD-8FE0-EE91660EF40C}" srcId="{1B9546AD-41B5-48E0-AD17-CD72AD2EE776}" destId="{875C3F87-BBE6-42D9-A3B8-8E33F7C911DB}" srcOrd="2" destOrd="0" parTransId="{C4260EEE-FB82-4BA8-BCD6-1FC2E4551EBC}" sibTransId="{062E9DEA-FE93-47FB-A071-BE47CC7827B0}"/>
    <dgm:cxn modelId="{D2274F84-FC12-4C8F-8DF3-7B21C531D850}" srcId="{1B9546AD-41B5-48E0-AD17-CD72AD2EE776}" destId="{C20FE567-9C64-4957-88E0-4E21F9A132E6}" srcOrd="1" destOrd="0" parTransId="{95A7D296-3686-4B6D-8E3B-090A8194B6C6}" sibTransId="{CDD1A4F4-8A44-497A-A92C-A9AEE9F1BDCF}"/>
    <dgm:cxn modelId="{24D17307-DB25-4C63-A1A2-118CA14AFF55}" type="presOf" srcId="{408E8AF5-679B-4151-B14D-02BCFA32EAA8}" destId="{EA86556A-4777-41F7-8464-AB87A86DE31F}" srcOrd="0" destOrd="1" presId="urn:microsoft.com/office/officeart/2005/8/layout/vList5"/>
    <dgm:cxn modelId="{17088495-D369-48B7-8343-1ACE383AD11A}" type="presParOf" srcId="{1C86E741-39F1-4799-BF07-620F9C63853A}" destId="{D5388E15-7A13-48EC-8CD0-E68A09CC5052}" srcOrd="0" destOrd="0" presId="urn:microsoft.com/office/officeart/2005/8/layout/vList5"/>
    <dgm:cxn modelId="{EC37DFEA-2B8E-4EBD-903F-94E1E9DFB085}" type="presParOf" srcId="{D5388E15-7A13-48EC-8CD0-E68A09CC5052}" destId="{DD8197E7-E2DB-4B05-A50C-5AE6D5905C80}" srcOrd="0" destOrd="0" presId="urn:microsoft.com/office/officeart/2005/8/layout/vList5"/>
    <dgm:cxn modelId="{C8F8C3C5-9FA7-4DE8-97DE-B1C8B86AC8D6}" type="presParOf" srcId="{D5388E15-7A13-48EC-8CD0-E68A09CC5052}" destId="{DF27D6FF-2789-4BA2-AC56-E32F17D9A9C4}" srcOrd="1" destOrd="0" presId="urn:microsoft.com/office/officeart/2005/8/layout/vList5"/>
    <dgm:cxn modelId="{CB03BCA3-CB9F-4C74-8FE5-824BC6466CCA}" type="presParOf" srcId="{1C86E741-39F1-4799-BF07-620F9C63853A}" destId="{B989291F-7A05-47F8-9471-D54EC8CBAFF5}" srcOrd="1" destOrd="0" presId="urn:microsoft.com/office/officeart/2005/8/layout/vList5"/>
    <dgm:cxn modelId="{B3188540-FC7C-4F24-81F2-4B4276C378FA}" type="presParOf" srcId="{1C86E741-39F1-4799-BF07-620F9C63853A}" destId="{7B075DE7-FAF2-4B31-9882-695F1717C7B8}" srcOrd="2" destOrd="0" presId="urn:microsoft.com/office/officeart/2005/8/layout/vList5"/>
    <dgm:cxn modelId="{C0EA3684-DC0C-4BCA-81D8-CA9E80D034F7}" type="presParOf" srcId="{7B075DE7-FAF2-4B31-9882-695F1717C7B8}" destId="{F6F57D22-043B-4019-99A2-0B6D24F3FA47}" srcOrd="0" destOrd="0" presId="urn:microsoft.com/office/officeart/2005/8/layout/vList5"/>
    <dgm:cxn modelId="{DF84F719-CDC6-4BAE-8D33-48F15579687F}" type="presParOf" srcId="{7B075DE7-FAF2-4B31-9882-695F1717C7B8}" destId="{359F1D89-BABE-4F1C-A030-6EC0FDA9E735}" srcOrd="1" destOrd="0" presId="urn:microsoft.com/office/officeart/2005/8/layout/vList5"/>
    <dgm:cxn modelId="{66EECE1C-70BC-4A57-AF5A-D49A3CE98E51}" type="presParOf" srcId="{1C86E741-39F1-4799-BF07-620F9C63853A}" destId="{F35F7830-AB0C-44EB-8B46-0C1286621B78}" srcOrd="3" destOrd="0" presId="urn:microsoft.com/office/officeart/2005/8/layout/vList5"/>
    <dgm:cxn modelId="{8CF523D0-FAC7-44F8-A329-6324F29A60D7}" type="presParOf" srcId="{1C86E741-39F1-4799-BF07-620F9C63853A}" destId="{C763150A-DC5C-4CA2-970E-1B75C62A5EB8}" srcOrd="4" destOrd="0" presId="urn:microsoft.com/office/officeart/2005/8/layout/vList5"/>
    <dgm:cxn modelId="{AC270809-A6A1-4BCC-BBA3-2EB87E69AA6A}" type="presParOf" srcId="{C763150A-DC5C-4CA2-970E-1B75C62A5EB8}" destId="{3935FCF2-5923-4FFB-9318-868AC202BCB6}" srcOrd="0" destOrd="0" presId="urn:microsoft.com/office/officeart/2005/8/layout/vList5"/>
    <dgm:cxn modelId="{C2A46817-D061-44EB-9CC2-D7C63C573CDB}" type="presParOf" srcId="{C763150A-DC5C-4CA2-970E-1B75C62A5EB8}" destId="{EA86556A-4777-41F7-8464-AB87A86DE31F}" srcOrd="1" destOrd="0" presId="urn:microsoft.com/office/officeart/2005/8/layout/vList5"/>
    <dgm:cxn modelId="{1EB57595-AD29-4CD1-A060-CA6356F8B41C}" type="presParOf" srcId="{1C86E741-39F1-4799-BF07-620F9C63853A}" destId="{35B66FB4-B4DD-46F0-9D33-60772BC4B85C}" srcOrd="5" destOrd="0" presId="urn:microsoft.com/office/officeart/2005/8/layout/vList5"/>
    <dgm:cxn modelId="{4BAC86C1-74D3-4B35-B94D-1697FD2A9E1C}" type="presParOf" srcId="{1C86E741-39F1-4799-BF07-620F9C63853A}" destId="{B3E1FD42-5C93-41FA-8E52-388844F58835}" srcOrd="6" destOrd="0" presId="urn:microsoft.com/office/officeart/2005/8/layout/vList5"/>
    <dgm:cxn modelId="{170E81FE-CA1B-43B6-B84B-2B011BF88650}" type="presParOf" srcId="{B3E1FD42-5C93-41FA-8E52-388844F58835}" destId="{D6851E9B-423F-4E4E-BD3D-774F92BE627A}" srcOrd="0" destOrd="0" presId="urn:microsoft.com/office/officeart/2005/8/layout/vList5"/>
    <dgm:cxn modelId="{61701282-3803-41AC-A33C-3E532B6F580C}" type="presParOf" srcId="{B3E1FD42-5C93-41FA-8E52-388844F58835}" destId="{791C4801-74DC-420E-AF8B-4D90242768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BCC5-BAF4-4621-AADD-D63C39905571}">
      <dsp:nvSpPr>
        <dsp:cNvPr id="0" name=""/>
        <dsp:cNvSpPr/>
      </dsp:nvSpPr>
      <dsp:spPr>
        <a:xfrm>
          <a:off x="1010" y="0"/>
          <a:ext cx="2628221" cy="48965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 err="1" smtClean="0"/>
            <a:t>Services</a:t>
          </a:r>
          <a:endParaRPr lang="en-GB" sz="3700" kern="1200" dirty="0"/>
        </a:p>
      </dsp:txBody>
      <dsp:txXfrm>
        <a:off x="1010" y="0"/>
        <a:ext cx="2628221" cy="1468963"/>
      </dsp:txXfrm>
    </dsp:sp>
    <dsp:sp modelId="{48A5E838-F21A-4583-906F-6316FEB461D3}">
      <dsp:nvSpPr>
        <dsp:cNvPr id="0" name=""/>
        <dsp:cNvSpPr/>
      </dsp:nvSpPr>
      <dsp:spPr>
        <a:xfrm>
          <a:off x="263833" y="1481626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Gallica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err="1" smtClean="0"/>
            <a:t>Virtual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library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of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the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libraries</a:t>
          </a:r>
          <a:r>
            <a:rPr lang="hr-HR" sz="1300" kern="1200" dirty="0" smtClean="0"/>
            <a:t> France</a:t>
          </a:r>
          <a:endParaRPr lang="en-GB" sz="1300" kern="1200" dirty="0"/>
        </a:p>
      </dsp:txBody>
      <dsp:txXfrm>
        <a:off x="284725" y="1502518"/>
        <a:ext cx="2060793" cy="671538"/>
      </dsp:txXfrm>
    </dsp:sp>
    <dsp:sp modelId="{46666508-75FD-4E0F-8DEB-1E17DEABBA18}">
      <dsp:nvSpPr>
        <dsp:cNvPr id="0" name=""/>
        <dsp:cNvSpPr/>
      </dsp:nvSpPr>
      <dsp:spPr>
        <a:xfrm>
          <a:off x="263833" y="2292146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Fulir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err="1" smtClean="0"/>
            <a:t>Institutional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repository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of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scientific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production</a:t>
          </a:r>
          <a:endParaRPr lang="en-GB" sz="1300" kern="1200" dirty="0"/>
        </a:p>
      </dsp:txBody>
      <dsp:txXfrm>
        <a:off x="284725" y="2313038"/>
        <a:ext cx="2060793" cy="671538"/>
      </dsp:txXfrm>
    </dsp:sp>
    <dsp:sp modelId="{C23DEC60-84AC-43D6-932B-10D4AEE8BB9A}">
      <dsp:nvSpPr>
        <dsp:cNvPr id="0" name=""/>
        <dsp:cNvSpPr/>
      </dsp:nvSpPr>
      <dsp:spPr>
        <a:xfrm>
          <a:off x="263833" y="3115210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smtClean="0"/>
            <a:t>Google, Google drive, Dropbox</a:t>
          </a:r>
          <a:endParaRPr lang="en-GB" sz="1300" kern="1200"/>
        </a:p>
      </dsp:txBody>
      <dsp:txXfrm>
        <a:off x="284725" y="3136102"/>
        <a:ext cx="2060793" cy="671538"/>
      </dsp:txXfrm>
    </dsp:sp>
    <dsp:sp modelId="{91F44255-B1A8-4964-A4FD-C7B7AE8165E1}">
      <dsp:nvSpPr>
        <dsp:cNvPr id="0" name=""/>
        <dsp:cNvSpPr/>
      </dsp:nvSpPr>
      <dsp:spPr>
        <a:xfrm>
          <a:off x="263833" y="3938275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histoGraph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 graph based visualisation to explore the </a:t>
          </a:r>
          <a:r>
            <a:rPr lang="en-GB" sz="1300" kern="1200" dirty="0" err="1" smtClean="0"/>
            <a:t>collectios</a:t>
          </a:r>
          <a:r>
            <a:rPr lang="en-GB" sz="1300" kern="1200" dirty="0" smtClean="0"/>
            <a:t> </a:t>
          </a:r>
          <a:endParaRPr lang="en-GB" sz="1300" kern="1200" dirty="0"/>
        </a:p>
      </dsp:txBody>
      <dsp:txXfrm>
        <a:off x="284725" y="3959167"/>
        <a:ext cx="2060793" cy="671538"/>
      </dsp:txXfrm>
    </dsp:sp>
    <dsp:sp modelId="{A2D7FB73-62B0-46A4-B829-1F295EA84A1E}">
      <dsp:nvSpPr>
        <dsp:cNvPr id="0" name=""/>
        <dsp:cNvSpPr/>
      </dsp:nvSpPr>
      <dsp:spPr>
        <a:xfrm>
          <a:off x="2826349" y="0"/>
          <a:ext cx="2628221" cy="48965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 err="1" smtClean="0"/>
            <a:t>Frameworks</a:t>
          </a:r>
          <a:endParaRPr lang="en-GB" sz="3700" kern="1200" dirty="0"/>
        </a:p>
      </dsp:txBody>
      <dsp:txXfrm>
        <a:off x="2826349" y="0"/>
        <a:ext cx="2628221" cy="1468963"/>
      </dsp:txXfrm>
    </dsp:sp>
    <dsp:sp modelId="{D60F3E17-4274-4D46-B5B1-F67E2298AE94}">
      <dsp:nvSpPr>
        <dsp:cNvPr id="0" name=""/>
        <dsp:cNvSpPr/>
      </dsp:nvSpPr>
      <dsp:spPr>
        <a:xfrm>
          <a:off x="3089171" y="1469381"/>
          <a:ext cx="2102577" cy="9619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Koha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err="1" smtClean="0"/>
            <a:t>Library</a:t>
          </a:r>
          <a:r>
            <a:rPr lang="hr-HR" sz="1300" kern="1200" dirty="0" smtClean="0"/>
            <a:t> management </a:t>
          </a:r>
          <a:r>
            <a:rPr lang="hr-HR" sz="1300" kern="1200" dirty="0" err="1" smtClean="0"/>
            <a:t>system</a:t>
          </a:r>
          <a:endParaRPr lang="en-GB" sz="1300" kern="1200" dirty="0"/>
        </a:p>
      </dsp:txBody>
      <dsp:txXfrm>
        <a:off x="3117346" y="1497556"/>
        <a:ext cx="2046227" cy="905624"/>
      </dsp:txXfrm>
    </dsp:sp>
    <dsp:sp modelId="{1CA27F61-8E56-4CAA-894D-18E7CF401D85}">
      <dsp:nvSpPr>
        <dsp:cNvPr id="0" name=""/>
        <dsp:cNvSpPr/>
      </dsp:nvSpPr>
      <dsp:spPr>
        <a:xfrm>
          <a:off x="3089171" y="2579352"/>
          <a:ext cx="2102577" cy="9619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Python</a:t>
          </a:r>
          <a:endParaRPr lang="en-GB" sz="1300" b="1" kern="1200" dirty="0"/>
        </a:p>
      </dsp:txBody>
      <dsp:txXfrm>
        <a:off x="3117346" y="2607527"/>
        <a:ext cx="2046227" cy="905624"/>
      </dsp:txXfrm>
    </dsp:sp>
    <dsp:sp modelId="{A7777368-379E-4DD1-9CA3-3608701EE650}">
      <dsp:nvSpPr>
        <dsp:cNvPr id="0" name=""/>
        <dsp:cNvSpPr/>
      </dsp:nvSpPr>
      <dsp:spPr>
        <a:xfrm>
          <a:off x="3089171" y="3689323"/>
          <a:ext cx="2102577" cy="9619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smtClean="0"/>
            <a:t>HAL-SHS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 archiving and dissemination of scientific literature</a:t>
          </a:r>
          <a:endParaRPr lang="en-GB" sz="1300" kern="1200" dirty="0"/>
        </a:p>
      </dsp:txBody>
      <dsp:txXfrm>
        <a:off x="3117346" y="3717498"/>
        <a:ext cx="2046227" cy="905624"/>
      </dsp:txXfrm>
    </dsp:sp>
    <dsp:sp modelId="{DD370290-5735-406E-B53A-66A5FCB4E1C9}">
      <dsp:nvSpPr>
        <dsp:cNvPr id="0" name=""/>
        <dsp:cNvSpPr/>
      </dsp:nvSpPr>
      <dsp:spPr>
        <a:xfrm>
          <a:off x="5651687" y="0"/>
          <a:ext cx="2628221" cy="489654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700" kern="1200" dirty="0" err="1" smtClean="0"/>
            <a:t>Tools</a:t>
          </a:r>
          <a:endParaRPr lang="en-GB" sz="3700" kern="1200" dirty="0"/>
        </a:p>
      </dsp:txBody>
      <dsp:txXfrm>
        <a:off x="5651687" y="0"/>
        <a:ext cx="2628221" cy="1468963"/>
      </dsp:txXfrm>
    </dsp:sp>
    <dsp:sp modelId="{614D0709-7739-4B2E-82CE-52839AC66B0C}">
      <dsp:nvSpPr>
        <dsp:cNvPr id="0" name=""/>
        <dsp:cNvSpPr/>
      </dsp:nvSpPr>
      <dsp:spPr>
        <a:xfrm>
          <a:off x="5914509" y="1469082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ArcGis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smtClean="0"/>
            <a:t>GIS dana </a:t>
          </a:r>
          <a:r>
            <a:rPr lang="hr-HR" sz="1300" kern="1200" dirty="0" err="1" smtClean="0"/>
            <a:t>analysis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and</a:t>
          </a:r>
          <a:r>
            <a:rPr lang="hr-HR" sz="1300" kern="1200" dirty="0" smtClean="0"/>
            <a:t> </a:t>
          </a:r>
          <a:r>
            <a:rPr lang="hr-HR" sz="1300" kern="1200" dirty="0" err="1" smtClean="0"/>
            <a:t>visualisatin</a:t>
          </a:r>
          <a:endParaRPr lang="en-GB" sz="1300" kern="1200" dirty="0"/>
        </a:p>
      </dsp:txBody>
      <dsp:txXfrm>
        <a:off x="5935401" y="1489974"/>
        <a:ext cx="2060793" cy="671538"/>
      </dsp:txXfrm>
    </dsp:sp>
    <dsp:sp modelId="{BF464503-6E66-4894-9F94-42B611B4E484}">
      <dsp:nvSpPr>
        <dsp:cNvPr id="0" name=""/>
        <dsp:cNvSpPr/>
      </dsp:nvSpPr>
      <dsp:spPr>
        <a:xfrm>
          <a:off x="5914509" y="2292146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MeshLab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kern="1200" dirty="0" err="1" smtClean="0"/>
            <a:t>Processing</a:t>
          </a:r>
          <a:r>
            <a:rPr lang="hr-HR" sz="1300" kern="1200" dirty="0" smtClean="0"/>
            <a:t> 3d </a:t>
          </a:r>
          <a:r>
            <a:rPr lang="hr-HR" sz="1300" kern="1200" dirty="0" err="1" smtClean="0"/>
            <a:t>sampled</a:t>
          </a:r>
          <a:r>
            <a:rPr lang="hr-HR" sz="1300" kern="1200" dirty="0" smtClean="0"/>
            <a:t> data</a:t>
          </a:r>
          <a:endParaRPr lang="en-GB" sz="1300" kern="1200" dirty="0"/>
        </a:p>
      </dsp:txBody>
      <dsp:txXfrm>
        <a:off x="5935401" y="2313038"/>
        <a:ext cx="2060793" cy="671538"/>
      </dsp:txXfrm>
    </dsp:sp>
    <dsp:sp modelId="{16F1B6A6-B198-42F4-A9C3-3C1B190B8B21}">
      <dsp:nvSpPr>
        <dsp:cNvPr id="0" name=""/>
        <dsp:cNvSpPr/>
      </dsp:nvSpPr>
      <dsp:spPr>
        <a:xfrm>
          <a:off x="5914509" y="3115210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Topic</a:t>
          </a:r>
          <a:r>
            <a:rPr lang="hr-HR" sz="1300" b="1" kern="1200" dirty="0" smtClean="0"/>
            <a:t> </a:t>
          </a:r>
          <a:r>
            <a:rPr lang="hr-HR" sz="1300" b="1" kern="1200" dirty="0" err="1" smtClean="0"/>
            <a:t>Modeling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Generating word embedding vectors</a:t>
          </a:r>
          <a:endParaRPr lang="en-GB" sz="1300" kern="1200" dirty="0"/>
        </a:p>
      </dsp:txBody>
      <dsp:txXfrm>
        <a:off x="5935401" y="3136102"/>
        <a:ext cx="2060793" cy="671538"/>
      </dsp:txXfrm>
    </dsp:sp>
    <dsp:sp modelId="{BDDB837F-D677-45E6-BA9C-26F061E11533}">
      <dsp:nvSpPr>
        <dsp:cNvPr id="0" name=""/>
        <dsp:cNvSpPr/>
      </dsp:nvSpPr>
      <dsp:spPr>
        <a:xfrm>
          <a:off x="5914509" y="3938275"/>
          <a:ext cx="2102577" cy="713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 err="1" smtClean="0"/>
            <a:t>Photoscan</a:t>
          </a:r>
          <a:endParaRPr lang="hr-HR" sz="1300" b="1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scene 3D reconstruction software</a:t>
          </a:r>
          <a:endParaRPr lang="en-GB" sz="1300" kern="1200" dirty="0"/>
        </a:p>
      </dsp:txBody>
      <dsp:txXfrm>
        <a:off x="5935401" y="3959167"/>
        <a:ext cx="2060793" cy="671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7D6FF-2789-4BA2-AC56-E32F17D9A9C4}">
      <dsp:nvSpPr>
        <dsp:cNvPr id="0" name=""/>
        <dsp:cNvSpPr/>
      </dsp:nvSpPr>
      <dsp:spPr>
        <a:xfrm rot="5400000">
          <a:off x="5268189" y="-2117665"/>
          <a:ext cx="921433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smtClean="0"/>
            <a:t>Processing power</a:t>
          </a:r>
          <a:endParaRPr lang="en-US" sz="1600" kern="1200" noProof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smtClean="0"/>
            <a:t>Storage/main memory</a:t>
          </a:r>
          <a:endParaRPr lang="en-US" sz="1600" kern="1200" noProof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Other computational resources – clusters/GPU</a:t>
          </a:r>
          <a:endParaRPr lang="en-US" sz="1600" kern="1200" noProof="0" dirty="0"/>
        </a:p>
      </dsp:txBody>
      <dsp:txXfrm rot="-5400000">
        <a:off x="3032951" y="162554"/>
        <a:ext cx="5346930" cy="831471"/>
      </dsp:txXfrm>
    </dsp:sp>
    <dsp:sp modelId="{DD8197E7-E2DB-4B05-A50C-5AE6D5905C80}">
      <dsp:nvSpPr>
        <dsp:cNvPr id="0" name=""/>
        <dsp:cNvSpPr/>
      </dsp:nvSpPr>
      <dsp:spPr>
        <a:xfrm>
          <a:off x="0" y="2394"/>
          <a:ext cx="3032950" cy="1151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Resources</a:t>
          </a:r>
          <a:endParaRPr lang="en-GB" sz="3200" kern="1200" dirty="0"/>
        </a:p>
      </dsp:txBody>
      <dsp:txXfrm>
        <a:off x="56226" y="58620"/>
        <a:ext cx="2920498" cy="1039339"/>
      </dsp:txXfrm>
    </dsp:sp>
    <dsp:sp modelId="{359F1D89-BABE-4F1C-A030-6EC0FDA9E735}">
      <dsp:nvSpPr>
        <dsp:cNvPr id="0" name=""/>
        <dsp:cNvSpPr/>
      </dsp:nvSpPr>
      <dsp:spPr>
        <a:xfrm rot="5400000">
          <a:off x="5268189" y="-908283"/>
          <a:ext cx="921433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smtClean="0"/>
            <a:t>Local or institutional repositories</a:t>
          </a:r>
          <a:endParaRPr lang="en-US" sz="1600" kern="1200" noProof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smtClean="0"/>
            <a:t>Repositories and digital archives -&gt; portals/gateways</a:t>
          </a:r>
          <a:endParaRPr lang="en-US" sz="1600" kern="1200" noProof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Low storage capacities</a:t>
          </a:r>
          <a:endParaRPr lang="en-US" sz="1600" kern="1200" noProof="0" dirty="0"/>
        </a:p>
      </dsp:txBody>
      <dsp:txXfrm rot="-5400000">
        <a:off x="3032951" y="1371936"/>
        <a:ext cx="5346930" cy="831471"/>
      </dsp:txXfrm>
    </dsp:sp>
    <dsp:sp modelId="{F6F57D22-043B-4019-99A2-0B6D24F3FA47}">
      <dsp:nvSpPr>
        <dsp:cNvPr id="0" name=""/>
        <dsp:cNvSpPr/>
      </dsp:nvSpPr>
      <dsp:spPr>
        <a:xfrm>
          <a:off x="0" y="1211775"/>
          <a:ext cx="3032950" cy="1151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Data sharing and accessing</a:t>
          </a:r>
          <a:endParaRPr lang="en-US" sz="3200" kern="1200" noProof="0" dirty="0"/>
        </a:p>
      </dsp:txBody>
      <dsp:txXfrm>
        <a:off x="56226" y="1268001"/>
        <a:ext cx="2920498" cy="1039339"/>
      </dsp:txXfrm>
    </dsp:sp>
    <dsp:sp modelId="{EA86556A-4777-41F7-8464-AB87A86DE31F}">
      <dsp:nvSpPr>
        <dsp:cNvPr id="0" name=""/>
        <dsp:cNvSpPr/>
      </dsp:nvSpPr>
      <dsp:spPr>
        <a:xfrm rot="5400000">
          <a:off x="5258817" y="284373"/>
          <a:ext cx="921433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dirty="0" smtClean="0"/>
            <a:t>DARIAH </a:t>
          </a:r>
          <a:r>
            <a:rPr lang="en-US" sz="1600" kern="1200" noProof="0" dirty="0" err="1" smtClean="0"/>
            <a:t>IdP</a:t>
          </a:r>
          <a:r>
            <a:rPr lang="en-US" sz="1600" kern="1200" noProof="0" dirty="0" smtClean="0"/>
            <a:t>  </a:t>
          </a:r>
          <a:endParaRPr lang="en-US" sz="1600" kern="1200" noProof="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noProof="0" smtClean="0"/>
            <a:t>Local access (username/password)</a:t>
          </a:r>
          <a:endParaRPr lang="en-US" sz="1600" kern="1200" noProof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noProof="0" dirty="0" smtClean="0"/>
            <a:t>Problem </a:t>
          </a:r>
          <a:r>
            <a:rPr lang="hr-HR" sz="1600" kern="1200" noProof="0" dirty="0" err="1" smtClean="0"/>
            <a:t>with</a:t>
          </a:r>
          <a:r>
            <a:rPr lang="hr-HR" sz="1600" kern="1200" noProof="0" dirty="0" smtClean="0"/>
            <a:t> </a:t>
          </a:r>
          <a:r>
            <a:rPr lang="hr-HR" sz="1600" kern="1200" noProof="0" dirty="0" err="1" smtClean="0"/>
            <a:t>accessing</a:t>
          </a:r>
          <a:r>
            <a:rPr lang="hr-HR" sz="1600" kern="1200" noProof="0" dirty="0" smtClean="0"/>
            <a:t> EGI resources</a:t>
          </a:r>
          <a:endParaRPr lang="en-US" sz="1600" kern="1200" noProof="0" dirty="0"/>
        </a:p>
      </dsp:txBody>
      <dsp:txXfrm rot="-5400000">
        <a:off x="3023579" y="2564593"/>
        <a:ext cx="5346930" cy="831471"/>
      </dsp:txXfrm>
    </dsp:sp>
    <dsp:sp modelId="{3935FCF2-5923-4FFB-9318-868AC202BCB6}">
      <dsp:nvSpPr>
        <dsp:cNvPr id="0" name=""/>
        <dsp:cNvSpPr/>
      </dsp:nvSpPr>
      <dsp:spPr>
        <a:xfrm>
          <a:off x="0" y="2421157"/>
          <a:ext cx="3032950" cy="1151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noProof="0" dirty="0" smtClean="0"/>
            <a:t>AAI</a:t>
          </a:r>
          <a:endParaRPr lang="en-US" sz="3200" kern="1200" noProof="0" dirty="0"/>
        </a:p>
      </dsp:txBody>
      <dsp:txXfrm>
        <a:off x="56226" y="2477383"/>
        <a:ext cx="2920498" cy="1039339"/>
      </dsp:txXfrm>
    </dsp:sp>
    <dsp:sp modelId="{791C4801-74DC-420E-AF8B-4D902427683B}">
      <dsp:nvSpPr>
        <dsp:cNvPr id="0" name=""/>
        <dsp:cNvSpPr/>
      </dsp:nvSpPr>
      <dsp:spPr>
        <a:xfrm rot="5400000">
          <a:off x="5268189" y="1510478"/>
          <a:ext cx="921433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600" kern="1200" dirty="0" err="1" smtClean="0"/>
            <a:t>Benefits</a:t>
          </a:r>
          <a:r>
            <a:rPr lang="hr-HR" sz="1600" kern="1200" dirty="0" smtClean="0"/>
            <a:t> </a:t>
          </a:r>
          <a:r>
            <a:rPr lang="hr-HR" sz="1600" kern="1200" dirty="0" err="1" smtClean="0"/>
            <a:t>of</a:t>
          </a:r>
          <a:r>
            <a:rPr lang="hr-HR" sz="1600" kern="1200" dirty="0" smtClean="0"/>
            <a:t> </a:t>
          </a:r>
          <a:r>
            <a:rPr lang="hr-HR" sz="1600" kern="1200" dirty="0" err="1" smtClean="0"/>
            <a:t>Cloud</a:t>
          </a:r>
          <a:r>
            <a:rPr lang="hr-HR" sz="1600" kern="1200" dirty="0" smtClean="0"/>
            <a:t> </a:t>
          </a:r>
          <a:r>
            <a:rPr lang="hr-HR" sz="1600" kern="1200" dirty="0" err="1" smtClean="0"/>
            <a:t>services</a:t>
          </a: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GB" sz="1600" kern="1200" dirty="0"/>
        </a:p>
      </dsp:txBody>
      <dsp:txXfrm rot="-5400000">
        <a:off x="3032951" y="3790698"/>
        <a:ext cx="5346930" cy="831471"/>
      </dsp:txXfrm>
    </dsp:sp>
    <dsp:sp modelId="{D6851E9B-423F-4E4E-BD3D-774F92BE627A}">
      <dsp:nvSpPr>
        <dsp:cNvPr id="0" name=""/>
        <dsp:cNvSpPr/>
      </dsp:nvSpPr>
      <dsp:spPr>
        <a:xfrm>
          <a:off x="0" y="3630538"/>
          <a:ext cx="3032950" cy="11517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noProof="0" dirty="0" smtClean="0"/>
            <a:t>Support and training</a:t>
          </a:r>
          <a:endParaRPr lang="en-US" sz="3200" kern="1200" noProof="0" dirty="0"/>
        </a:p>
      </dsp:txBody>
      <dsp:txXfrm>
        <a:off x="56226" y="3686764"/>
        <a:ext cx="2920498" cy="10393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27D6FF-2789-4BA2-AC56-E32F17D9A9C4}">
      <dsp:nvSpPr>
        <dsp:cNvPr id="0" name=""/>
        <dsp:cNvSpPr/>
      </dsp:nvSpPr>
      <dsp:spPr>
        <a:xfrm rot="5400000">
          <a:off x="5288990" y="-2143774"/>
          <a:ext cx="879831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Provide EGI Grid and Cloud resources (virtualization)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Object storage for archiving 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/>
            <a:t>EGI GPU cloud access (?)</a:t>
          </a:r>
          <a:endParaRPr lang="en-US" sz="1500" kern="1200" noProof="0" dirty="0"/>
        </a:p>
      </dsp:txBody>
      <dsp:txXfrm rot="-5400000">
        <a:off x="3032950" y="155216"/>
        <a:ext cx="5348961" cy="793931"/>
      </dsp:txXfrm>
    </dsp:sp>
    <dsp:sp modelId="{DD8197E7-E2DB-4B05-A50C-5AE6D5905C80}">
      <dsp:nvSpPr>
        <dsp:cNvPr id="0" name=""/>
        <dsp:cNvSpPr/>
      </dsp:nvSpPr>
      <dsp:spPr>
        <a:xfrm>
          <a:off x="0" y="2286"/>
          <a:ext cx="3032950" cy="109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dirty="0" smtClean="0"/>
            <a:t>Resources</a:t>
          </a:r>
          <a:endParaRPr lang="en-GB" sz="3100" kern="1200" dirty="0"/>
        </a:p>
      </dsp:txBody>
      <dsp:txXfrm>
        <a:off x="53687" y="55973"/>
        <a:ext cx="2925576" cy="992415"/>
      </dsp:txXfrm>
    </dsp:sp>
    <dsp:sp modelId="{359F1D89-BABE-4F1C-A030-6EC0FDA9E735}">
      <dsp:nvSpPr>
        <dsp:cNvPr id="0" name=""/>
        <dsp:cNvSpPr/>
      </dsp:nvSpPr>
      <dsp:spPr>
        <a:xfrm rot="5400000">
          <a:off x="5288990" y="-988995"/>
          <a:ext cx="879831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EGI long-tail of science platform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Science portals/gateways for accessing EGI services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err="1" smtClean="0"/>
            <a:t>gLibrary</a:t>
          </a:r>
          <a:r>
            <a:rPr lang="en-US" sz="1500" kern="1200" noProof="0" dirty="0" smtClean="0"/>
            <a:t>, CDSTAR, WS-PGRADE, other</a:t>
          </a:r>
          <a:endParaRPr lang="en-US" sz="1500" kern="1200" noProof="0" dirty="0"/>
        </a:p>
      </dsp:txBody>
      <dsp:txXfrm rot="-5400000">
        <a:off x="3032950" y="1309995"/>
        <a:ext cx="5348961" cy="793931"/>
      </dsp:txXfrm>
    </dsp:sp>
    <dsp:sp modelId="{F6F57D22-043B-4019-99A2-0B6D24F3FA47}">
      <dsp:nvSpPr>
        <dsp:cNvPr id="0" name=""/>
        <dsp:cNvSpPr/>
      </dsp:nvSpPr>
      <dsp:spPr>
        <a:xfrm>
          <a:off x="0" y="1157065"/>
          <a:ext cx="3032950" cy="109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Data sharing and accessing</a:t>
          </a:r>
          <a:endParaRPr lang="en-US" sz="3100" kern="1200" noProof="0" dirty="0"/>
        </a:p>
      </dsp:txBody>
      <dsp:txXfrm>
        <a:off x="53687" y="1210752"/>
        <a:ext cx="2925576" cy="992415"/>
      </dsp:txXfrm>
    </dsp:sp>
    <dsp:sp modelId="{EA86556A-4777-41F7-8464-AB87A86DE31F}">
      <dsp:nvSpPr>
        <dsp:cNvPr id="0" name=""/>
        <dsp:cNvSpPr/>
      </dsp:nvSpPr>
      <dsp:spPr>
        <a:xfrm rot="5400000">
          <a:off x="5279618" y="149815"/>
          <a:ext cx="879831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DARIAH IdP – interoperability with EGI VOMS 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Virtual organization -&gt; vo.dariah.eu (robot certificates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/>
            <a:t>Collaboration with EGI AAI</a:t>
          </a:r>
          <a:endParaRPr lang="en-US" sz="1500" kern="1200" noProof="0" dirty="0"/>
        </a:p>
      </dsp:txBody>
      <dsp:txXfrm rot="-5400000">
        <a:off x="3023578" y="2448805"/>
        <a:ext cx="5348961" cy="793931"/>
      </dsp:txXfrm>
    </dsp:sp>
    <dsp:sp modelId="{3935FCF2-5923-4FFB-9318-868AC202BCB6}">
      <dsp:nvSpPr>
        <dsp:cNvPr id="0" name=""/>
        <dsp:cNvSpPr/>
      </dsp:nvSpPr>
      <dsp:spPr>
        <a:xfrm>
          <a:off x="0" y="2311845"/>
          <a:ext cx="3032950" cy="109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100" kern="1200" noProof="0" dirty="0" smtClean="0"/>
            <a:t>AAI</a:t>
          </a:r>
          <a:endParaRPr lang="en-US" sz="3100" kern="1200" noProof="0" dirty="0"/>
        </a:p>
      </dsp:txBody>
      <dsp:txXfrm>
        <a:off x="53687" y="2365532"/>
        <a:ext cx="2925576" cy="992415"/>
      </dsp:txXfrm>
    </dsp:sp>
    <dsp:sp modelId="{791C4801-74DC-420E-AF8B-4D902427683B}">
      <dsp:nvSpPr>
        <dsp:cNvPr id="0" name=""/>
        <dsp:cNvSpPr/>
      </dsp:nvSpPr>
      <dsp:spPr>
        <a:xfrm rot="5400000">
          <a:off x="5288990" y="1320563"/>
          <a:ext cx="879831" cy="53919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Promote the usage of EGI training framework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smtClean="0"/>
            <a:t>Provide user support (on EGI level)</a:t>
          </a:r>
          <a:endParaRPr lang="en-US" sz="1500" kern="1200" noProof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noProof="0" dirty="0" smtClean="0"/>
            <a:t>Demonstrate successful stories on DARIAH related events</a:t>
          </a:r>
          <a:endParaRPr lang="en-US" sz="1500" kern="1200" noProof="0" dirty="0"/>
        </a:p>
      </dsp:txBody>
      <dsp:txXfrm rot="-5400000">
        <a:off x="3032950" y="3619553"/>
        <a:ext cx="5348961" cy="793931"/>
      </dsp:txXfrm>
    </dsp:sp>
    <dsp:sp modelId="{D6851E9B-423F-4E4E-BD3D-774F92BE627A}">
      <dsp:nvSpPr>
        <dsp:cNvPr id="0" name=""/>
        <dsp:cNvSpPr/>
      </dsp:nvSpPr>
      <dsp:spPr>
        <a:xfrm>
          <a:off x="0" y="3466624"/>
          <a:ext cx="3032950" cy="1099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noProof="0" dirty="0" smtClean="0"/>
            <a:t>Support and training</a:t>
          </a:r>
          <a:endParaRPr lang="en-US" sz="3100" kern="1200" noProof="0" dirty="0"/>
        </a:p>
      </dsp:txBody>
      <dsp:txXfrm>
        <a:off x="53687" y="3520311"/>
        <a:ext cx="2925576" cy="992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pPr/>
              <a:t>13/11/2015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pPr/>
              <a:t>13-11-2015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58AE9-46A5-49CB-B815-3CC2120EE87D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EGI Community Forum 10-13 November 2015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EGI Community Forum 10-13 November 2015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EGI Community Forum 10-13 November 2015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r>
              <a:rPr lang="en-US" noProof="0" dirty="0" smtClean="0"/>
              <a:t>EGI Community Forum 10-13 November 2015</a:t>
            </a:r>
            <a:endParaRPr lang="en-US" noProof="0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pPr/>
              <a:t>11/13/2015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urveys.dcu.gr/index.php/survey/index/sid/922586/newtest/Y/lang/en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DARIAH requirements and roadmap in EGI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991580" y="3068960"/>
            <a:ext cx="7160840" cy="1080120"/>
          </a:xfrm>
        </p:spPr>
        <p:txBody>
          <a:bodyPr/>
          <a:lstStyle/>
          <a:p>
            <a:r>
              <a:rPr lang="hr-HR" dirty="0" smtClean="0"/>
              <a:t>Davor Davidović*</a:t>
            </a:r>
            <a:r>
              <a:rPr lang="hr-HR" b="0" dirty="0" smtClean="0"/>
              <a:t>, Eva Cetinić, Karolj Skala</a:t>
            </a:r>
          </a:p>
          <a:p>
            <a:r>
              <a:rPr lang="hr-HR" b="0" dirty="0" smtClean="0"/>
              <a:t>Ruđer Bošković Institute</a:t>
            </a:r>
            <a:endParaRPr lang="en-US" b="0" dirty="0"/>
          </a:p>
        </p:txBody>
      </p:sp>
      <p:pic>
        <p:nvPicPr>
          <p:cNvPr id="5" name="Picture 4" descr="IRB-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5109692"/>
            <a:ext cx="1224136" cy="851043"/>
          </a:xfrm>
          <a:prstGeom prst="rect">
            <a:avLst/>
          </a:prstGeom>
        </p:spPr>
      </p:pic>
      <p:pic>
        <p:nvPicPr>
          <p:cNvPr id="9" name="Picture 8" descr="dariah-e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5274935"/>
            <a:ext cx="4286250" cy="685800"/>
          </a:xfrm>
          <a:prstGeom prst="rect">
            <a:avLst/>
          </a:prstGeom>
        </p:spPr>
      </p:pic>
      <p:sp>
        <p:nvSpPr>
          <p:cNvPr id="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763688" y="4365104"/>
            <a:ext cx="5689178" cy="865920"/>
          </a:xfrm>
        </p:spPr>
        <p:txBody>
          <a:bodyPr>
            <a:normAutofit/>
          </a:bodyPr>
          <a:lstStyle/>
          <a:p>
            <a:r>
              <a:rPr lang="en-US" dirty="0" smtClean="0"/>
              <a:t>EGI Community Forum 2015</a:t>
            </a:r>
          </a:p>
          <a:p>
            <a:r>
              <a:rPr lang="en-US" dirty="0" smtClean="0"/>
              <a:t> Bari, Italy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Collecting process – target population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3 different user roles:</a:t>
            </a:r>
          </a:p>
          <a:p>
            <a:pPr lvl="1"/>
            <a:r>
              <a:rPr lang="en-GB" b="1" i="1" dirty="0" smtClean="0"/>
              <a:t>Application/service developers</a:t>
            </a:r>
            <a:r>
              <a:rPr lang="en-GB" dirty="0" smtClean="0"/>
              <a:t>, i.e. computer scientists who design, develop and</a:t>
            </a:r>
            <a:r>
              <a:rPr lang="hr-HR" dirty="0" smtClean="0"/>
              <a:t>/or</a:t>
            </a:r>
            <a:r>
              <a:rPr lang="en-GB" dirty="0" smtClean="0"/>
              <a:t> </a:t>
            </a:r>
            <a:r>
              <a:rPr lang="hr-HR" dirty="0" err="1" smtClean="0"/>
              <a:t>implement</a:t>
            </a:r>
            <a:r>
              <a:rPr lang="en-GB" dirty="0" smtClean="0"/>
              <a:t> applications and services used by other DARIAH members</a:t>
            </a:r>
          </a:p>
          <a:p>
            <a:pPr lvl="1"/>
            <a:r>
              <a:rPr lang="en-GB" b="1" i="1" dirty="0" smtClean="0"/>
              <a:t>Application/service providers</a:t>
            </a:r>
            <a:r>
              <a:rPr lang="en-GB" dirty="0" smtClean="0"/>
              <a:t>, i.e. computer specialists who are re</a:t>
            </a:r>
            <a:r>
              <a:rPr lang="hr-HR" dirty="0" smtClean="0"/>
              <a:t>s</a:t>
            </a:r>
            <a:r>
              <a:rPr lang="en-GB" dirty="0" err="1" smtClean="0"/>
              <a:t>ponsible</a:t>
            </a:r>
            <a:r>
              <a:rPr lang="en-GB" dirty="0" smtClean="0"/>
              <a:t> for providing applications/services to other DARIAH members</a:t>
            </a:r>
          </a:p>
          <a:p>
            <a:pPr lvl="1"/>
            <a:r>
              <a:rPr lang="en-GB" b="1" i="1" dirty="0" smtClean="0"/>
              <a:t>Researchers</a:t>
            </a:r>
            <a:r>
              <a:rPr lang="en-GB" dirty="0" smtClean="0"/>
              <a:t> in digital arts and humanities, i.e. consumers of the applications and tools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Full responses: 15</a:t>
            </a:r>
          </a:p>
          <a:p>
            <a:r>
              <a:rPr lang="en-US" dirty="0" smtClean="0"/>
              <a:t>Incomplete responses: 20</a:t>
            </a:r>
          </a:p>
          <a:p>
            <a:r>
              <a:rPr lang="en-US" dirty="0" smtClean="0"/>
              <a:t>Total responses: 35</a:t>
            </a:r>
          </a:p>
          <a:p>
            <a:r>
              <a:rPr lang="en-US" dirty="0" smtClean="0"/>
              <a:t>2 interviews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graphicFrame>
        <p:nvGraphicFramePr>
          <p:cNvPr id="5" name="Chart 4"/>
          <p:cNvGraphicFramePr/>
          <p:nvPr/>
        </p:nvGraphicFramePr>
        <p:xfrm>
          <a:off x="3635896" y="2276872"/>
          <a:ext cx="5107782" cy="3893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Who are </a:t>
            </a:r>
            <a:r>
              <a:rPr lang="hr-HR" dirty="0" err="1" smtClean="0"/>
              <a:t>participants</a:t>
            </a:r>
            <a:r>
              <a:rPr lang="hr-HR" dirty="0" smtClean="0"/>
              <a:t>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2771800" y="2492896"/>
          <a:ext cx="5760640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3995936" y="3429000"/>
          <a:ext cx="5544616" cy="296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ontent Placeholder 4"/>
          <p:cNvSpPr>
            <a:spLocks noGrp="1"/>
          </p:cNvSpPr>
          <p:nvPr>
            <p:ph sz="half" idx="1"/>
          </p:nvPr>
        </p:nvSpPr>
        <p:spPr>
          <a:xfrm>
            <a:off x="467544" y="1268760"/>
            <a:ext cx="3814762" cy="2447925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/>
              <a:t>A </a:t>
            </a:r>
            <a:r>
              <a:rPr lang="hr-HR" dirty="0" err="1" smtClean="0"/>
              <a:t>significant</a:t>
            </a:r>
            <a:r>
              <a:rPr lang="hr-HR" dirty="0" smtClean="0"/>
              <a:t> </a:t>
            </a:r>
            <a:r>
              <a:rPr lang="hr-HR" dirty="0" err="1" smtClean="0"/>
              <a:t>number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research</a:t>
            </a:r>
            <a:r>
              <a:rPr lang="hr-HR" dirty="0" smtClean="0"/>
              <a:t> </a:t>
            </a:r>
            <a:r>
              <a:rPr lang="hr-HR" dirty="0" err="1" smtClean="0"/>
              <a:t>scientists</a:t>
            </a:r>
            <a:r>
              <a:rPr lang="hr-HR" dirty="0" smtClean="0"/>
              <a:t> (52%)</a:t>
            </a:r>
          </a:p>
          <a:p>
            <a:r>
              <a:rPr lang="hr-HR" dirty="0" smtClean="0"/>
              <a:t>‘</a:t>
            </a:r>
            <a:r>
              <a:rPr lang="hr-HR" dirty="0" err="1" smtClean="0"/>
              <a:t>Others</a:t>
            </a:r>
            <a:r>
              <a:rPr lang="hr-HR" dirty="0" smtClean="0"/>
              <a:t>’ -&gt; </a:t>
            </a:r>
            <a:r>
              <a:rPr lang="hr-HR" dirty="0" err="1" smtClean="0"/>
              <a:t>two</a:t>
            </a:r>
            <a:r>
              <a:rPr lang="hr-HR" dirty="0" smtClean="0"/>
              <a:t> </a:t>
            </a:r>
            <a:r>
              <a:rPr lang="hr-HR" dirty="0" err="1" smtClean="0"/>
              <a:t>roles</a:t>
            </a:r>
            <a:endParaRPr lang="hr-HR" dirty="0" smtClean="0"/>
          </a:p>
          <a:p>
            <a:r>
              <a:rPr lang="hr-HR" dirty="0" err="1" smtClean="0"/>
              <a:t>Better</a:t>
            </a:r>
            <a:r>
              <a:rPr lang="hr-HR" dirty="0" smtClean="0"/>
              <a:t> </a:t>
            </a:r>
            <a:r>
              <a:rPr lang="hr-HR" dirty="0" err="1" smtClean="0"/>
              <a:t>technical</a:t>
            </a:r>
            <a:r>
              <a:rPr lang="hr-HR" dirty="0" smtClean="0"/>
              <a:t> </a:t>
            </a:r>
            <a:r>
              <a:rPr lang="hr-HR" dirty="0" err="1" smtClean="0"/>
              <a:t>background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expected</a:t>
            </a:r>
            <a:endParaRPr lang="en-GB" dirty="0"/>
          </a:p>
        </p:txBody>
      </p:sp>
      <p:graphicFrame>
        <p:nvGraphicFramePr>
          <p:cNvPr id="13" name="Chart 12"/>
          <p:cNvGraphicFramePr>
            <a:graphicFrameLocks/>
          </p:cNvGraphicFramePr>
          <p:nvPr/>
        </p:nvGraphicFramePr>
        <p:xfrm>
          <a:off x="395536" y="908720"/>
          <a:ext cx="511256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Content Placeholder 4"/>
          <p:cNvSpPr>
            <a:spLocks noGrp="1"/>
          </p:cNvSpPr>
          <p:nvPr>
            <p:ph sz="half" idx="1"/>
          </p:nvPr>
        </p:nvSpPr>
        <p:spPr>
          <a:xfrm>
            <a:off x="0" y="4077072"/>
            <a:ext cx="3815655" cy="792088"/>
          </a:xfrm>
        </p:spPr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hr-HR" dirty="0" smtClean="0"/>
              <a:t>‘</a:t>
            </a:r>
            <a:r>
              <a:rPr lang="hr-HR" dirty="0" err="1" smtClean="0"/>
              <a:t>History</a:t>
            </a:r>
            <a:r>
              <a:rPr lang="hr-HR" dirty="0" smtClean="0"/>
              <a:t>’-&gt; </a:t>
            </a:r>
            <a:r>
              <a:rPr lang="hr-HR" dirty="0" err="1" smtClean="0"/>
              <a:t>emphasis</a:t>
            </a:r>
            <a:r>
              <a:rPr lang="hr-HR" dirty="0" smtClean="0"/>
              <a:t> is on </a:t>
            </a:r>
            <a:r>
              <a:rPr lang="hr-HR" dirty="0" err="1" smtClean="0"/>
              <a:t>storage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computation</a:t>
            </a:r>
            <a:r>
              <a:rPr lang="hr-HR" dirty="0" smtClean="0"/>
              <a:t> </a:t>
            </a:r>
            <a:endParaRPr lang="en-GB" dirty="0"/>
          </a:p>
        </p:txBody>
      </p:sp>
      <p:cxnSp>
        <p:nvCxnSpPr>
          <p:cNvPr id="16" name="Straight Arrow Connector 15"/>
          <p:cNvCxnSpPr>
            <a:stCxn id="14" idx="0"/>
          </p:cNvCxnSpPr>
          <p:nvPr/>
        </p:nvCxnSpPr>
        <p:spPr>
          <a:xfrm flipV="1">
            <a:off x="1907828" y="3429000"/>
            <a:ext cx="287908" cy="64807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Graphic spid="10" grpId="0">
        <p:bldAsOne/>
      </p:bldGraphic>
      <p:bldP spid="12" grpId="0" uiExpand="1" build="p"/>
      <p:bldGraphic spid="13" grpId="0">
        <p:bldAsOne/>
      </p:bldGraphic>
      <p:bldP spid="1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Experience</a:t>
            </a:r>
            <a:r>
              <a:rPr lang="hr-HR" dirty="0" smtClean="0"/>
              <a:t> </a:t>
            </a:r>
            <a:r>
              <a:rPr lang="en-GB" dirty="0" smtClean="0"/>
              <a:t>with e-Infrastructure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1341438"/>
            <a:ext cx="8424936" cy="1871538"/>
          </a:xfrm>
        </p:spPr>
        <p:txBody>
          <a:bodyPr/>
          <a:lstStyle/>
          <a:p>
            <a:r>
              <a:rPr lang="en-US" dirty="0" smtClean="0"/>
              <a:t>Only 5 positive </a:t>
            </a:r>
            <a:r>
              <a:rPr lang="en-US" dirty="0" err="1" smtClean="0"/>
              <a:t>reponses</a:t>
            </a:r>
            <a:r>
              <a:rPr lang="en-US" dirty="0" smtClean="0"/>
              <a:t> on “Do you know what e-Infrastructure is?”</a:t>
            </a:r>
          </a:p>
          <a:p>
            <a:pPr lvl="1"/>
            <a:r>
              <a:rPr lang="en-US" dirty="0" smtClean="0"/>
              <a:t>Requires more </a:t>
            </a:r>
            <a:r>
              <a:rPr lang="hr-HR" dirty="0" err="1" smtClean="0"/>
              <a:t>effort</a:t>
            </a:r>
            <a:r>
              <a:rPr lang="hr-HR" dirty="0" smtClean="0"/>
              <a:t> to </a:t>
            </a:r>
            <a:r>
              <a:rPr lang="hr-HR" dirty="0" err="1" smtClean="0"/>
              <a:t>be</a:t>
            </a:r>
            <a:r>
              <a:rPr lang="hr-HR" dirty="0" smtClean="0"/>
              <a:t> put </a:t>
            </a:r>
            <a:r>
              <a:rPr lang="hr-HR" dirty="0" err="1" smtClean="0"/>
              <a:t>in</a:t>
            </a:r>
            <a:r>
              <a:rPr lang="en-US" dirty="0" smtClean="0"/>
              <a:t> dissemination</a:t>
            </a:r>
          </a:p>
          <a:p>
            <a:r>
              <a:rPr lang="en-US" dirty="0" smtClean="0"/>
              <a:t>The infrastructure services used: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9552" y="3429000"/>
          <a:ext cx="8352928" cy="899929"/>
        </p:xfrm>
        <a:graphic>
          <a:graphicData uri="http://schemas.openxmlformats.org/drawingml/2006/table">
            <a:tbl>
              <a:tblPr/>
              <a:tblGrid>
                <a:gridCol w="1843154"/>
                <a:gridCol w="2638243"/>
                <a:gridCol w="2312979"/>
                <a:gridCol w="1558552"/>
              </a:tblGrid>
              <a:tr h="53416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Digital Repositories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Computational resources (e.g. computer cluster, grid, or cloud))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Authorization / Authentication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latin typeface="Arial"/>
                        </a:rPr>
                        <a:t>Web-oriented services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22%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9" name="Content Placeholder 6"/>
          <p:cNvSpPr txBox="1">
            <a:spLocks/>
          </p:cNvSpPr>
          <p:nvPr/>
        </p:nvSpPr>
        <p:spPr>
          <a:xfrm>
            <a:off x="539552" y="4509790"/>
            <a:ext cx="8424936" cy="122346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Resource they have (or wish) access to</a:t>
            </a:r>
          </a:p>
          <a:p>
            <a:pPr marL="8001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Mostly repositories and digital archives</a:t>
            </a:r>
            <a:r>
              <a:rPr lang="hr-HR" sz="2800" dirty="0" smtClean="0">
                <a:latin typeface="Segoe UI" pitchFamily="34" charset="0"/>
                <a:cs typeface="Segoe UI" pitchFamily="34" charset="0"/>
              </a:rPr>
              <a:t> (55%)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 </a:t>
            </a:r>
            <a:endParaRPr kumimoji="0" lang="en-US" sz="28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Authentificatin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Authorization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12 (34.29%) of participants is aware of Identity Federations </a:t>
            </a:r>
            <a:endParaRPr lang="hr-HR" dirty="0" smtClean="0"/>
          </a:p>
          <a:p>
            <a:r>
              <a:rPr lang="en-GB" dirty="0" smtClean="0"/>
              <a:t>7 (20.00%) of participants institutions are part of national Identity Federations</a:t>
            </a:r>
            <a:endParaRPr lang="hr-HR" dirty="0" smtClean="0"/>
          </a:p>
          <a:p>
            <a:r>
              <a:rPr lang="en-GB" dirty="0" smtClean="0"/>
              <a:t>Main barriers/</a:t>
            </a:r>
            <a:r>
              <a:rPr lang="en-GB" dirty="0" err="1" smtClean="0"/>
              <a:t>chall</a:t>
            </a:r>
            <a:r>
              <a:rPr lang="hr-HR" dirty="0" smtClean="0"/>
              <a:t>e</a:t>
            </a:r>
            <a:r>
              <a:rPr lang="en-GB" dirty="0" err="1" smtClean="0"/>
              <a:t>nges</a:t>
            </a:r>
            <a:r>
              <a:rPr lang="en-GB" dirty="0" smtClean="0"/>
              <a:t> to join an identity federation </a:t>
            </a:r>
            <a:endParaRPr lang="hr-HR" dirty="0" smtClean="0"/>
          </a:p>
          <a:p>
            <a:pPr lvl="1"/>
            <a:r>
              <a:rPr lang="hr-HR" dirty="0" err="1" smtClean="0"/>
              <a:t>Lack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</a:t>
            </a:r>
            <a:r>
              <a:rPr lang="en-GB" dirty="0" err="1" smtClean="0"/>
              <a:t>rus</a:t>
            </a:r>
            <a:r>
              <a:rPr lang="hr-HR" dirty="0" smtClean="0"/>
              <a:t>t</a:t>
            </a:r>
            <a:r>
              <a:rPr lang="en-GB" dirty="0" smtClean="0"/>
              <a:t> (8.57%) </a:t>
            </a:r>
            <a:endParaRPr lang="hr-HR" dirty="0" smtClean="0"/>
          </a:p>
          <a:p>
            <a:pPr lvl="1"/>
            <a:r>
              <a:rPr lang="hr-HR" dirty="0" err="1" smtClean="0"/>
              <a:t>Lack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en-GB" dirty="0" smtClean="0"/>
              <a:t>Manpower (11.43%)</a:t>
            </a:r>
            <a:endParaRPr lang="hr-HR" dirty="0" smtClean="0"/>
          </a:p>
          <a:p>
            <a:r>
              <a:rPr lang="hr-HR" dirty="0" smtClean="0"/>
              <a:t>DARIAH </a:t>
            </a:r>
            <a:r>
              <a:rPr lang="hr-HR" dirty="0" err="1" smtClean="0"/>
              <a:t>level</a:t>
            </a:r>
            <a:endParaRPr lang="hr-HR" dirty="0" smtClean="0"/>
          </a:p>
          <a:p>
            <a:pPr lvl="1"/>
            <a:r>
              <a:rPr lang="hr-HR" dirty="0" smtClean="0"/>
              <a:t>DARIAH </a:t>
            </a:r>
            <a:r>
              <a:rPr lang="hr-HR" dirty="0" err="1" smtClean="0"/>
              <a:t>IdP</a:t>
            </a:r>
            <a:r>
              <a:rPr lang="hr-HR" dirty="0" smtClean="0"/>
              <a:t> </a:t>
            </a:r>
            <a:r>
              <a:rPr lang="hr-HR" dirty="0" err="1" smtClean="0"/>
              <a:t>based</a:t>
            </a:r>
            <a:r>
              <a:rPr lang="hr-HR" dirty="0" smtClean="0"/>
              <a:t> on SAML, </a:t>
            </a:r>
            <a:r>
              <a:rPr lang="hr-HR" dirty="0" err="1" smtClean="0"/>
              <a:t>member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Edugain</a:t>
            </a:r>
            <a:endParaRPr lang="hr-HR" dirty="0" smtClean="0"/>
          </a:p>
          <a:p>
            <a:pPr lvl="1"/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Storing and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4506" y="2132857"/>
            <a:ext cx="4040188" cy="2016224"/>
          </a:xfrm>
        </p:spPr>
        <p:txBody>
          <a:bodyPr/>
          <a:lstStyle/>
          <a:p>
            <a:r>
              <a:rPr lang="en-US" b="1" dirty="0" smtClean="0"/>
              <a:t>37%</a:t>
            </a:r>
            <a:r>
              <a:rPr lang="en-US" dirty="0" smtClean="0"/>
              <a:t> use local machine and </a:t>
            </a:r>
            <a:r>
              <a:rPr lang="en-US" b="1" dirty="0" smtClean="0"/>
              <a:t>37%</a:t>
            </a:r>
            <a:r>
              <a:rPr lang="en-US" dirty="0" smtClean="0"/>
              <a:t> institutional storage/repositories</a:t>
            </a:r>
          </a:p>
          <a:p>
            <a:r>
              <a:rPr lang="en-US" dirty="0" smtClean="0"/>
              <a:t>Only </a:t>
            </a:r>
            <a:r>
              <a:rPr lang="en-US" b="1" dirty="0" smtClean="0"/>
              <a:t>11%</a:t>
            </a:r>
            <a:r>
              <a:rPr lang="en-US" dirty="0" smtClean="0"/>
              <a:t> share their research data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5508104" y="1341041"/>
            <a:ext cx="2736304" cy="639762"/>
          </a:xfrm>
        </p:spPr>
        <p:txBody>
          <a:bodyPr/>
          <a:lstStyle/>
          <a:p>
            <a:r>
              <a:rPr lang="hr-HR" dirty="0" smtClean="0"/>
              <a:t>D</a:t>
            </a:r>
            <a:r>
              <a:rPr lang="en-US" dirty="0" err="1" smtClean="0"/>
              <a:t>ata</a:t>
            </a:r>
            <a:r>
              <a:rPr lang="en-US" dirty="0" smtClean="0"/>
              <a:t> types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Digital A</a:t>
            </a:r>
            <a:r>
              <a:rPr lang="hr-HR" dirty="0" smtClean="0"/>
              <a:t>&amp;H</a:t>
            </a:r>
            <a:r>
              <a:rPr lang="en-GB" dirty="0" smtClean="0"/>
              <a:t> assets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data management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139208" y="1844824"/>
          <a:ext cx="5004792" cy="25149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39552" y="4517800"/>
          <a:ext cx="3744416" cy="15754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761506"/>
                <a:gridCol w="982910"/>
              </a:tblGrid>
              <a:tr h="3024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smtClean="0"/>
                        <a:t>Data generated per year (in GB)</a:t>
                      </a:r>
                      <a:endParaRPr lang="en-US" sz="1200" b="1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smtClean="0"/>
                        <a:t>Number</a:t>
                      </a:r>
                      <a:r>
                        <a:rPr lang="en-US" sz="1200" u="none" strike="noStrike" baseline="0" noProof="0" smtClean="0"/>
                        <a:t> of responses</a:t>
                      </a:r>
                      <a:endParaRPr lang="en-US" sz="1200" b="1" i="0" u="none" strike="noStrike" noProof="0">
                        <a:solidFill>
                          <a:srgbClr val="FFFFFF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noProof="0" smtClean="0"/>
                        <a:t>1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smtClean="0"/>
                        <a:t>1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noProof="0" smtClean="0"/>
                        <a:t>360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smtClean="0"/>
                        <a:t>1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noProof="0" smtClean="0"/>
                        <a:t>500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smtClean="0"/>
                        <a:t>1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  <a:tr h="302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noProof="0" smtClean="0"/>
                        <a:t>1000</a:t>
                      </a:r>
                      <a:endParaRPr lang="en-US" sz="1200" b="0" i="0" u="none" strike="noStrike" noProof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noProof="0" dirty="0" smtClean="0"/>
                        <a:t>4</a:t>
                      </a:r>
                      <a:endParaRPr lang="en-US" sz="1200" b="0" i="0" u="none" strike="noStrike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/>
        </p:nvGraphicFramePr>
        <p:xfrm>
          <a:off x="4017864" y="2204864"/>
          <a:ext cx="5126136" cy="2829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9"/>
          <p:cNvSpPr txBox="1">
            <a:spLocks/>
          </p:cNvSpPr>
          <p:nvPr/>
        </p:nvSpPr>
        <p:spPr>
          <a:xfrm>
            <a:off x="5076056" y="1340768"/>
            <a:ext cx="3888432" cy="639762"/>
          </a:xfrm>
          <a:prstGeom prst="rect">
            <a:avLst/>
          </a:prstGeom>
        </p:spPr>
        <p:txBody>
          <a:bodyPr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hr-HR" sz="2400" b="1" noProof="0" dirty="0" err="1" smtClean="0">
                <a:latin typeface="Segoe UI" pitchFamily="34" charset="0"/>
                <a:cs typeface="Segoe UI" pitchFamily="34" charset="0"/>
              </a:rPr>
              <a:t>Where</a:t>
            </a:r>
            <a:r>
              <a:rPr lang="hr-HR" sz="2400" b="1" noProof="0" dirty="0" smtClean="0">
                <a:latin typeface="Segoe UI" pitchFamily="34" charset="0"/>
                <a:cs typeface="Segoe UI" pitchFamily="34" charset="0"/>
              </a:rPr>
              <a:t> data are </a:t>
            </a:r>
            <a:r>
              <a:rPr lang="hr-HR" sz="2400" b="1" noProof="0" dirty="0" err="1" smtClean="0">
                <a:latin typeface="Segoe UI" pitchFamily="34" charset="0"/>
                <a:cs typeface="Segoe UI" pitchFamily="34" charset="0"/>
              </a:rPr>
              <a:t>stored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 build="p"/>
      <p:bldP spid="10" grpId="0" build="p"/>
      <p:bldGraphic spid="7" grpId="0">
        <p:bldAsOne/>
      </p:bldGraphic>
      <p:bldGraphic spid="11" grpId="0">
        <p:bldAsOne/>
      </p:bldGraphic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Services</a:t>
            </a:r>
            <a:r>
              <a:rPr lang="hr-HR" dirty="0" smtClean="0"/>
              <a:t>, </a:t>
            </a:r>
            <a:r>
              <a:rPr lang="hr-HR" dirty="0" err="1" smtClean="0"/>
              <a:t>applications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tools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graphicFrame>
        <p:nvGraphicFramePr>
          <p:cNvPr id="9" name="Diagram 8"/>
          <p:cNvGraphicFramePr/>
          <p:nvPr/>
        </p:nvGraphicFramePr>
        <p:xfrm>
          <a:off x="539552" y="1196752"/>
          <a:ext cx="828092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Infrastructure</a:t>
            </a:r>
            <a:r>
              <a:rPr lang="hr-HR" dirty="0" smtClean="0"/>
              <a:t> </a:t>
            </a:r>
            <a:r>
              <a:rPr lang="hr-HR" dirty="0" err="1" smtClean="0"/>
              <a:t>requirements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r-HR" dirty="0" smtClean="0"/>
              <a:t>Data </a:t>
            </a:r>
            <a:r>
              <a:rPr lang="hr-HR" dirty="0" err="1" smtClean="0"/>
              <a:t>intensive</a:t>
            </a:r>
            <a:endParaRPr lang="hr-HR" dirty="0" smtClean="0"/>
          </a:p>
          <a:p>
            <a:r>
              <a:rPr lang="en-US" dirty="0" smtClean="0"/>
              <a:t>Two ma</a:t>
            </a:r>
            <a:r>
              <a:rPr lang="hr-HR" dirty="0" smtClean="0"/>
              <a:t>y</a:t>
            </a:r>
            <a:r>
              <a:rPr lang="en-US" dirty="0" smtClean="0"/>
              <a:t>or issues</a:t>
            </a:r>
          </a:p>
          <a:p>
            <a:pPr lvl="1"/>
            <a:r>
              <a:rPr lang="en-US" dirty="0" smtClean="0"/>
              <a:t>Computational power</a:t>
            </a:r>
          </a:p>
          <a:p>
            <a:pPr lvl="1"/>
            <a:r>
              <a:rPr lang="en-US" dirty="0" smtClean="0"/>
              <a:t>Main memory</a:t>
            </a:r>
            <a:endParaRPr lang="hr-HR" dirty="0" smtClean="0"/>
          </a:p>
          <a:p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GPU (</a:t>
            </a:r>
            <a:r>
              <a:rPr lang="hr-HR" dirty="0" err="1" smtClean="0"/>
              <a:t>TopicModelling</a:t>
            </a:r>
            <a:r>
              <a:rPr lang="hr-HR" dirty="0" smtClean="0"/>
              <a:t>) -&gt; GPGPU </a:t>
            </a:r>
            <a:r>
              <a:rPr lang="hr-HR" dirty="0" err="1" smtClean="0"/>
              <a:t>cloud</a:t>
            </a:r>
            <a:r>
              <a:rPr lang="hr-HR" dirty="0" smtClean="0"/>
              <a:t> access</a:t>
            </a:r>
          </a:p>
          <a:p>
            <a:pPr lvl="1"/>
            <a:endParaRPr lang="en-GB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251520" y="1412776"/>
          <a:ext cx="4032448" cy="4879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/>
        </p:nvGraphicFramePr>
        <p:xfrm>
          <a:off x="323528" y="1412776"/>
          <a:ext cx="388843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err="1" smtClean="0"/>
              <a:t>histoGraph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4506" y="2132856"/>
            <a:ext cx="4040188" cy="3774405"/>
          </a:xfrm>
        </p:spPr>
        <p:txBody>
          <a:bodyPr/>
          <a:lstStyle/>
          <a:p>
            <a:r>
              <a:rPr lang="en-US" dirty="0" smtClean="0"/>
              <a:t>Multiple independent jobs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Main memory/storage</a:t>
            </a:r>
          </a:p>
          <a:p>
            <a:pPr lvl="1"/>
            <a:r>
              <a:rPr lang="en-US" dirty="0" smtClean="0"/>
              <a:t>CPU power</a:t>
            </a:r>
          </a:p>
          <a:p>
            <a:r>
              <a:rPr lang="en-US" dirty="0" smtClean="0"/>
              <a:t>Defiance:</a:t>
            </a:r>
          </a:p>
          <a:p>
            <a:pPr lvl="1"/>
            <a:r>
              <a:rPr lang="en-US" dirty="0" smtClean="0"/>
              <a:t>Main memory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http://histograph.eu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r-HR" dirty="0" err="1" smtClean="0"/>
              <a:t>Topic</a:t>
            </a:r>
            <a:r>
              <a:rPr lang="hr-HR" dirty="0" smtClean="0"/>
              <a:t> </a:t>
            </a:r>
            <a:r>
              <a:rPr lang="hr-HR" dirty="0" err="1" smtClean="0"/>
              <a:t>Modeling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22601" y="2060848"/>
            <a:ext cx="4041775" cy="3774405"/>
          </a:xfrm>
        </p:spPr>
        <p:txBody>
          <a:bodyPr/>
          <a:lstStyle/>
          <a:p>
            <a:r>
              <a:rPr lang="en-US" dirty="0" smtClean="0"/>
              <a:t>MPI-based application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CPU power</a:t>
            </a:r>
          </a:p>
          <a:p>
            <a:pPr lvl="1"/>
            <a:r>
              <a:rPr lang="en-US" dirty="0" smtClean="0"/>
              <a:t>Main memory/storage</a:t>
            </a:r>
          </a:p>
          <a:p>
            <a:r>
              <a:rPr lang="en-US" dirty="0" smtClean="0"/>
              <a:t>Defiance:</a:t>
            </a:r>
          </a:p>
          <a:p>
            <a:pPr lvl="1"/>
            <a:r>
              <a:rPr lang="en-US" dirty="0" smtClean="0"/>
              <a:t>Computational power</a:t>
            </a:r>
          </a:p>
          <a:p>
            <a:pPr lvl="1"/>
            <a:r>
              <a:rPr lang="en-US" dirty="0" smtClean="0"/>
              <a:t>Main memory</a:t>
            </a:r>
          </a:p>
          <a:p>
            <a:r>
              <a:rPr lang="en-US" dirty="0" smtClean="0"/>
              <a:t>Requirements: GPGPU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Examples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Survey</a:t>
            </a:r>
            <a:r>
              <a:rPr lang="hr-HR" dirty="0" smtClean="0"/>
              <a:t> </a:t>
            </a:r>
            <a:r>
              <a:rPr lang="hr-HR" dirty="0" err="1" smtClean="0"/>
              <a:t>conclusion</a:t>
            </a:r>
            <a:r>
              <a:rPr lang="hr-HR" dirty="0" smtClean="0"/>
              <a:t> - </a:t>
            </a:r>
            <a:r>
              <a:rPr lang="hr-HR" dirty="0" err="1" smtClean="0"/>
              <a:t>requirements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8313" y="1341438"/>
          <a:ext cx="8424862" cy="4784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en-GB" dirty="0" smtClean="0"/>
              <a:t>Introduction</a:t>
            </a:r>
            <a:endParaRPr lang="hr-HR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hr-HR" dirty="0" err="1" smtClean="0"/>
              <a:t>What</a:t>
            </a:r>
            <a:r>
              <a:rPr lang="hr-HR" dirty="0" smtClean="0"/>
              <a:t> is DARIAH?</a:t>
            </a:r>
            <a:endParaRPr lang="en-GB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hr-HR" dirty="0" err="1" smtClean="0"/>
              <a:t>Survey</a:t>
            </a:r>
            <a:endParaRPr lang="hr-HR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hr-HR" dirty="0" err="1" smtClean="0"/>
              <a:t>Requirements</a:t>
            </a:r>
            <a:r>
              <a:rPr lang="hr-HR" dirty="0" smtClean="0"/>
              <a:t> </a:t>
            </a:r>
            <a:r>
              <a:rPr lang="hr-HR" dirty="0" err="1" smtClean="0"/>
              <a:t>analysis</a:t>
            </a:r>
            <a:endParaRPr lang="en-GB" dirty="0" smtClean="0"/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hr-HR" dirty="0" smtClean="0"/>
              <a:t>DARIAH’s </a:t>
            </a:r>
            <a:r>
              <a:rPr lang="hr-HR" dirty="0" err="1" smtClean="0"/>
              <a:t>roadmap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EGI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293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DARIAH </a:t>
            </a:r>
            <a:r>
              <a:rPr lang="hr-HR" dirty="0" err="1" smtClean="0"/>
              <a:t>roadmap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EGI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67544" y="1772816"/>
          <a:ext cx="8424862" cy="45687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55576" y="1196752"/>
            <a:ext cx="7632848" cy="86409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Per use-case approach is required!</a:t>
            </a:r>
          </a:p>
          <a:p>
            <a:pPr algn="ctr"/>
            <a:r>
              <a:rPr lang="en-US" sz="2200" b="1" dirty="0" smtClean="0">
                <a:solidFill>
                  <a:schemeClr val="bg1"/>
                </a:solidFill>
              </a:rPr>
              <a:t>Sustainable long-tail user support and training is obligatory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is DARIAH?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 smtClean="0"/>
              <a:t>EGI Community Forum 10-13 November 2015</a:t>
            </a:r>
            <a:endParaRPr lang="en-US" noProof="0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395536" y="1341438"/>
            <a:ext cx="8424936" cy="179953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3429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DARIAH, the Digital Research Infrastructure for the Arts and Humanities</a:t>
            </a:r>
            <a:r>
              <a:rPr kumimoji="0" lang="hr-H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…</a:t>
            </a:r>
          </a:p>
          <a:p>
            <a:pPr marL="3429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…</a:t>
            </a:r>
            <a:r>
              <a:rPr kumimoji="0" lang="en-GB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itchFamily="34" charset="0"/>
                <a:ea typeface="+mn-ea"/>
                <a:cs typeface="Segoe UI" pitchFamily="34" charset="0"/>
              </a:rPr>
              <a:t>aims to enhance and support digitally-enabled research and teaching across the humanities and arts. </a:t>
            </a:r>
            <a:endParaRPr kumimoji="0" lang="hr-H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  <p:sp>
        <p:nvSpPr>
          <p:cNvPr id="6" name="Content Placeholder 7"/>
          <p:cNvSpPr txBox="1">
            <a:spLocks/>
          </p:cNvSpPr>
          <p:nvPr/>
        </p:nvSpPr>
        <p:spPr>
          <a:xfrm>
            <a:off x="395536" y="3501008"/>
            <a:ext cx="8424936" cy="27363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lvl="0">
              <a:spcBef>
                <a:spcPct val="20000"/>
              </a:spcBef>
            </a:pPr>
            <a:r>
              <a:rPr lang="en-US" sz="2600" dirty="0" smtClean="0">
                <a:latin typeface="Segoe UI" pitchFamily="34" charset="0"/>
                <a:cs typeface="Segoe UI" pitchFamily="34" charset="0"/>
              </a:rPr>
              <a:t>It is a connected network of tools, information, people and methodologies for investigating, exploring and supporting research across the digital arts and humanities for researchers and humanists.</a:t>
            </a:r>
            <a:endParaRPr kumimoji="0" lang="en-US" sz="2600" b="0" u="none" strike="noStrike" kern="1200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 pitchFamily="34" charset="0"/>
              <a:ea typeface="+mn-ea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About</a:t>
            </a:r>
            <a:r>
              <a:rPr lang="hr-HR" dirty="0" smtClean="0"/>
              <a:t> DARIAH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268760"/>
            <a:ext cx="8424936" cy="3959770"/>
          </a:xfrm>
        </p:spPr>
        <p:txBody>
          <a:bodyPr/>
          <a:lstStyle/>
          <a:p>
            <a:r>
              <a:rPr lang="en-US" dirty="0" smtClean="0"/>
              <a:t>Established as European Research Infrastructure Consortium (ERIC)</a:t>
            </a:r>
          </a:p>
          <a:p>
            <a:r>
              <a:rPr lang="en-US" dirty="0" smtClean="0"/>
              <a:t>18 member states:</a:t>
            </a:r>
          </a:p>
          <a:p>
            <a:pPr lvl="1" indent="0">
              <a:buNone/>
            </a:pPr>
            <a:r>
              <a:rPr lang="en-US" sz="2000" i="1" dirty="0" smtClean="0"/>
              <a:t>Austria, Belgium, Croatia, Cyprus, Denmark, France, Germany, Greece, Ireland, Italy, Luxembourg, Malta, Netherlands, Poland, Portugal, Serbia, Slovenia, Switzerland</a:t>
            </a:r>
          </a:p>
          <a:p>
            <a:r>
              <a:rPr lang="en-US" dirty="0" smtClean="0"/>
              <a:t>National DARIAH organization: DARIAH-DE, DARIAH-IT,…</a:t>
            </a:r>
          </a:p>
          <a:p>
            <a:r>
              <a:rPr lang="en-US" dirty="0" smtClean="0"/>
              <a:t>In-kind contribution + associated projects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smtClean="0"/>
              <a:t>EGI Community Forum 10-13 November 2015</a:t>
            </a:r>
            <a:endParaRPr lang="en-US" noProof="0" dirty="0"/>
          </a:p>
        </p:txBody>
      </p:sp>
      <p:pic>
        <p:nvPicPr>
          <p:cNvPr id="5" name="Picture 4" descr="ariad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517232"/>
            <a:ext cx="2088232" cy="469853"/>
          </a:xfrm>
          <a:prstGeom prst="rect">
            <a:avLst/>
          </a:prstGeom>
        </p:spPr>
      </p:pic>
      <p:pic>
        <p:nvPicPr>
          <p:cNvPr id="6" name="Picture 5" descr="cenda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5487746"/>
            <a:ext cx="1963936" cy="677558"/>
          </a:xfrm>
          <a:prstGeom prst="rect">
            <a:avLst/>
          </a:prstGeom>
        </p:spPr>
      </p:pic>
      <p:pic>
        <p:nvPicPr>
          <p:cNvPr id="7" name="Picture 6" descr="charism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35909" y="5517232"/>
            <a:ext cx="2196331" cy="450247"/>
          </a:xfrm>
          <a:prstGeom prst="rect">
            <a:avLst/>
          </a:prstGeom>
        </p:spPr>
      </p:pic>
      <p:pic>
        <p:nvPicPr>
          <p:cNvPr id="8" name="Picture 7" descr="dasish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5085184"/>
            <a:ext cx="1905000" cy="1276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DARIAH Organization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34793" y="1836009"/>
            <a:ext cx="3033151" cy="3033151"/>
            <a:chOff x="3127779" y="2056546"/>
            <a:chExt cx="3033151" cy="3033151"/>
          </a:xfrm>
        </p:grpSpPr>
        <p:sp>
          <p:nvSpPr>
            <p:cNvPr id="10" name="Freeform 9"/>
            <p:cNvSpPr/>
            <p:nvPr/>
          </p:nvSpPr>
          <p:spPr>
            <a:xfrm>
              <a:off x="3155205" y="2099599"/>
              <a:ext cx="1460406" cy="1460406"/>
            </a:xfrm>
            <a:custGeom>
              <a:avLst/>
              <a:gdLst>
                <a:gd name="connsiteX0" fmla="*/ 0 w 1460406"/>
                <a:gd name="connsiteY0" fmla="*/ 243406 h 1460406"/>
                <a:gd name="connsiteX1" fmla="*/ 71292 w 1460406"/>
                <a:gd name="connsiteY1" fmla="*/ 71292 h 1460406"/>
                <a:gd name="connsiteX2" fmla="*/ 243406 w 1460406"/>
                <a:gd name="connsiteY2" fmla="*/ 0 h 1460406"/>
                <a:gd name="connsiteX3" fmla="*/ 1217000 w 1460406"/>
                <a:gd name="connsiteY3" fmla="*/ 0 h 1460406"/>
                <a:gd name="connsiteX4" fmla="*/ 1389114 w 1460406"/>
                <a:gd name="connsiteY4" fmla="*/ 71292 h 1460406"/>
                <a:gd name="connsiteX5" fmla="*/ 1460406 w 1460406"/>
                <a:gd name="connsiteY5" fmla="*/ 243406 h 1460406"/>
                <a:gd name="connsiteX6" fmla="*/ 1460406 w 1460406"/>
                <a:gd name="connsiteY6" fmla="*/ 1217000 h 1460406"/>
                <a:gd name="connsiteX7" fmla="*/ 1389114 w 1460406"/>
                <a:gd name="connsiteY7" fmla="*/ 1389114 h 1460406"/>
                <a:gd name="connsiteX8" fmla="*/ 1217000 w 1460406"/>
                <a:gd name="connsiteY8" fmla="*/ 1460406 h 1460406"/>
                <a:gd name="connsiteX9" fmla="*/ 243406 w 1460406"/>
                <a:gd name="connsiteY9" fmla="*/ 1460406 h 1460406"/>
                <a:gd name="connsiteX10" fmla="*/ 71292 w 1460406"/>
                <a:gd name="connsiteY10" fmla="*/ 1389114 h 1460406"/>
                <a:gd name="connsiteX11" fmla="*/ 0 w 1460406"/>
                <a:gd name="connsiteY11" fmla="*/ 1217000 h 1460406"/>
                <a:gd name="connsiteX12" fmla="*/ 0 w 1460406"/>
                <a:gd name="connsiteY12" fmla="*/ 243406 h 146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0406" h="1460406">
                  <a:moveTo>
                    <a:pt x="0" y="243406"/>
                  </a:moveTo>
                  <a:cubicBezTo>
                    <a:pt x="0" y="178851"/>
                    <a:pt x="25645" y="116939"/>
                    <a:pt x="71292" y="71292"/>
                  </a:cubicBezTo>
                  <a:cubicBezTo>
                    <a:pt x="116940" y="25645"/>
                    <a:pt x="178851" y="0"/>
                    <a:pt x="243406" y="0"/>
                  </a:cubicBezTo>
                  <a:lnTo>
                    <a:pt x="1217000" y="0"/>
                  </a:lnTo>
                  <a:cubicBezTo>
                    <a:pt x="1281555" y="0"/>
                    <a:pt x="1343467" y="25645"/>
                    <a:pt x="1389114" y="71292"/>
                  </a:cubicBezTo>
                  <a:cubicBezTo>
                    <a:pt x="1434761" y="116940"/>
                    <a:pt x="1460406" y="178851"/>
                    <a:pt x="1460406" y="243406"/>
                  </a:cubicBezTo>
                  <a:lnTo>
                    <a:pt x="1460406" y="1217000"/>
                  </a:lnTo>
                  <a:cubicBezTo>
                    <a:pt x="1460406" y="1281555"/>
                    <a:pt x="1434761" y="1343467"/>
                    <a:pt x="1389114" y="1389114"/>
                  </a:cubicBezTo>
                  <a:cubicBezTo>
                    <a:pt x="1343466" y="1434761"/>
                    <a:pt x="1281555" y="1460406"/>
                    <a:pt x="1217000" y="1460406"/>
                  </a:cubicBezTo>
                  <a:lnTo>
                    <a:pt x="243406" y="1460406"/>
                  </a:lnTo>
                  <a:cubicBezTo>
                    <a:pt x="178851" y="1460406"/>
                    <a:pt x="116939" y="1434761"/>
                    <a:pt x="71292" y="1389114"/>
                  </a:cubicBezTo>
                  <a:cubicBezTo>
                    <a:pt x="25645" y="1343466"/>
                    <a:pt x="0" y="1281555"/>
                    <a:pt x="0" y="1217000"/>
                  </a:cubicBezTo>
                  <a:lnTo>
                    <a:pt x="0" y="243406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251" tIns="132251" rIns="132251" bIns="1322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VCC e-Infrastructure</a:t>
              </a:r>
              <a:endParaRPr lang="en-US" sz="16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700524" y="2056546"/>
              <a:ext cx="1460406" cy="1460406"/>
            </a:xfrm>
            <a:custGeom>
              <a:avLst/>
              <a:gdLst>
                <a:gd name="connsiteX0" fmla="*/ 0 w 1460406"/>
                <a:gd name="connsiteY0" fmla="*/ 243406 h 1460406"/>
                <a:gd name="connsiteX1" fmla="*/ 71292 w 1460406"/>
                <a:gd name="connsiteY1" fmla="*/ 71292 h 1460406"/>
                <a:gd name="connsiteX2" fmla="*/ 243406 w 1460406"/>
                <a:gd name="connsiteY2" fmla="*/ 0 h 1460406"/>
                <a:gd name="connsiteX3" fmla="*/ 1217000 w 1460406"/>
                <a:gd name="connsiteY3" fmla="*/ 0 h 1460406"/>
                <a:gd name="connsiteX4" fmla="*/ 1389114 w 1460406"/>
                <a:gd name="connsiteY4" fmla="*/ 71292 h 1460406"/>
                <a:gd name="connsiteX5" fmla="*/ 1460406 w 1460406"/>
                <a:gd name="connsiteY5" fmla="*/ 243406 h 1460406"/>
                <a:gd name="connsiteX6" fmla="*/ 1460406 w 1460406"/>
                <a:gd name="connsiteY6" fmla="*/ 1217000 h 1460406"/>
                <a:gd name="connsiteX7" fmla="*/ 1389114 w 1460406"/>
                <a:gd name="connsiteY7" fmla="*/ 1389114 h 1460406"/>
                <a:gd name="connsiteX8" fmla="*/ 1217000 w 1460406"/>
                <a:gd name="connsiteY8" fmla="*/ 1460406 h 1460406"/>
                <a:gd name="connsiteX9" fmla="*/ 243406 w 1460406"/>
                <a:gd name="connsiteY9" fmla="*/ 1460406 h 1460406"/>
                <a:gd name="connsiteX10" fmla="*/ 71292 w 1460406"/>
                <a:gd name="connsiteY10" fmla="*/ 1389114 h 1460406"/>
                <a:gd name="connsiteX11" fmla="*/ 0 w 1460406"/>
                <a:gd name="connsiteY11" fmla="*/ 1217000 h 1460406"/>
                <a:gd name="connsiteX12" fmla="*/ 0 w 1460406"/>
                <a:gd name="connsiteY12" fmla="*/ 243406 h 146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0406" h="1460406">
                  <a:moveTo>
                    <a:pt x="0" y="243406"/>
                  </a:moveTo>
                  <a:cubicBezTo>
                    <a:pt x="0" y="178851"/>
                    <a:pt x="25645" y="116939"/>
                    <a:pt x="71292" y="71292"/>
                  </a:cubicBezTo>
                  <a:cubicBezTo>
                    <a:pt x="116940" y="25645"/>
                    <a:pt x="178851" y="0"/>
                    <a:pt x="243406" y="0"/>
                  </a:cubicBezTo>
                  <a:lnTo>
                    <a:pt x="1217000" y="0"/>
                  </a:lnTo>
                  <a:cubicBezTo>
                    <a:pt x="1281555" y="0"/>
                    <a:pt x="1343467" y="25645"/>
                    <a:pt x="1389114" y="71292"/>
                  </a:cubicBezTo>
                  <a:cubicBezTo>
                    <a:pt x="1434761" y="116940"/>
                    <a:pt x="1460406" y="178851"/>
                    <a:pt x="1460406" y="243406"/>
                  </a:cubicBezTo>
                  <a:lnTo>
                    <a:pt x="1460406" y="1217000"/>
                  </a:lnTo>
                  <a:cubicBezTo>
                    <a:pt x="1460406" y="1281555"/>
                    <a:pt x="1434761" y="1343467"/>
                    <a:pt x="1389114" y="1389114"/>
                  </a:cubicBezTo>
                  <a:cubicBezTo>
                    <a:pt x="1343466" y="1434761"/>
                    <a:pt x="1281555" y="1460406"/>
                    <a:pt x="1217000" y="1460406"/>
                  </a:cubicBezTo>
                  <a:lnTo>
                    <a:pt x="243406" y="1460406"/>
                  </a:lnTo>
                  <a:cubicBezTo>
                    <a:pt x="178851" y="1460406"/>
                    <a:pt x="116939" y="1434761"/>
                    <a:pt x="71292" y="1389114"/>
                  </a:cubicBezTo>
                  <a:cubicBezTo>
                    <a:pt x="25645" y="1343466"/>
                    <a:pt x="0" y="1281555"/>
                    <a:pt x="0" y="1217000"/>
                  </a:cubicBezTo>
                  <a:lnTo>
                    <a:pt x="0" y="243406"/>
                  </a:lnTo>
                  <a:close/>
                </a:path>
              </a:pathLst>
            </a:cu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251" tIns="132251" rIns="132251" bIns="1322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VCC Research and Education</a:t>
              </a:r>
              <a:endParaRPr lang="en-US" sz="1600" kern="1200" dirty="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3127779" y="3629291"/>
              <a:ext cx="1460406" cy="1460406"/>
            </a:xfrm>
            <a:custGeom>
              <a:avLst/>
              <a:gdLst>
                <a:gd name="connsiteX0" fmla="*/ 0 w 1460406"/>
                <a:gd name="connsiteY0" fmla="*/ 243406 h 1460406"/>
                <a:gd name="connsiteX1" fmla="*/ 71292 w 1460406"/>
                <a:gd name="connsiteY1" fmla="*/ 71292 h 1460406"/>
                <a:gd name="connsiteX2" fmla="*/ 243406 w 1460406"/>
                <a:gd name="connsiteY2" fmla="*/ 0 h 1460406"/>
                <a:gd name="connsiteX3" fmla="*/ 1217000 w 1460406"/>
                <a:gd name="connsiteY3" fmla="*/ 0 h 1460406"/>
                <a:gd name="connsiteX4" fmla="*/ 1389114 w 1460406"/>
                <a:gd name="connsiteY4" fmla="*/ 71292 h 1460406"/>
                <a:gd name="connsiteX5" fmla="*/ 1460406 w 1460406"/>
                <a:gd name="connsiteY5" fmla="*/ 243406 h 1460406"/>
                <a:gd name="connsiteX6" fmla="*/ 1460406 w 1460406"/>
                <a:gd name="connsiteY6" fmla="*/ 1217000 h 1460406"/>
                <a:gd name="connsiteX7" fmla="*/ 1389114 w 1460406"/>
                <a:gd name="connsiteY7" fmla="*/ 1389114 h 1460406"/>
                <a:gd name="connsiteX8" fmla="*/ 1217000 w 1460406"/>
                <a:gd name="connsiteY8" fmla="*/ 1460406 h 1460406"/>
                <a:gd name="connsiteX9" fmla="*/ 243406 w 1460406"/>
                <a:gd name="connsiteY9" fmla="*/ 1460406 h 1460406"/>
                <a:gd name="connsiteX10" fmla="*/ 71292 w 1460406"/>
                <a:gd name="connsiteY10" fmla="*/ 1389114 h 1460406"/>
                <a:gd name="connsiteX11" fmla="*/ 0 w 1460406"/>
                <a:gd name="connsiteY11" fmla="*/ 1217000 h 1460406"/>
                <a:gd name="connsiteX12" fmla="*/ 0 w 1460406"/>
                <a:gd name="connsiteY12" fmla="*/ 243406 h 146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0406" h="1460406">
                  <a:moveTo>
                    <a:pt x="0" y="243406"/>
                  </a:moveTo>
                  <a:cubicBezTo>
                    <a:pt x="0" y="178851"/>
                    <a:pt x="25645" y="116939"/>
                    <a:pt x="71292" y="71292"/>
                  </a:cubicBezTo>
                  <a:cubicBezTo>
                    <a:pt x="116940" y="25645"/>
                    <a:pt x="178851" y="0"/>
                    <a:pt x="243406" y="0"/>
                  </a:cubicBezTo>
                  <a:lnTo>
                    <a:pt x="1217000" y="0"/>
                  </a:lnTo>
                  <a:cubicBezTo>
                    <a:pt x="1281555" y="0"/>
                    <a:pt x="1343467" y="25645"/>
                    <a:pt x="1389114" y="71292"/>
                  </a:cubicBezTo>
                  <a:cubicBezTo>
                    <a:pt x="1434761" y="116940"/>
                    <a:pt x="1460406" y="178851"/>
                    <a:pt x="1460406" y="243406"/>
                  </a:cubicBezTo>
                  <a:lnTo>
                    <a:pt x="1460406" y="1217000"/>
                  </a:lnTo>
                  <a:cubicBezTo>
                    <a:pt x="1460406" y="1281555"/>
                    <a:pt x="1434761" y="1343467"/>
                    <a:pt x="1389114" y="1389114"/>
                  </a:cubicBezTo>
                  <a:cubicBezTo>
                    <a:pt x="1343466" y="1434761"/>
                    <a:pt x="1281555" y="1460406"/>
                    <a:pt x="1217000" y="1460406"/>
                  </a:cubicBezTo>
                  <a:lnTo>
                    <a:pt x="243406" y="1460406"/>
                  </a:lnTo>
                  <a:cubicBezTo>
                    <a:pt x="178851" y="1460406"/>
                    <a:pt x="116939" y="1434761"/>
                    <a:pt x="71292" y="1389114"/>
                  </a:cubicBezTo>
                  <a:cubicBezTo>
                    <a:pt x="25645" y="1343466"/>
                    <a:pt x="0" y="1281555"/>
                    <a:pt x="0" y="1217000"/>
                  </a:cubicBezTo>
                  <a:lnTo>
                    <a:pt x="0" y="24340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251" tIns="132251" rIns="132251" bIns="1322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VCC Scholar</a:t>
              </a:r>
              <a:r>
                <a:rPr lang="hr-HR" sz="1600" kern="1200" dirty="0" smtClean="0"/>
                <a:t>l</a:t>
              </a:r>
              <a:r>
                <a:rPr lang="en-US" sz="1600" kern="1200" dirty="0" smtClean="0"/>
                <a:t>y Context Management</a:t>
              </a:r>
              <a:endParaRPr lang="en-US" sz="16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4700524" y="3629291"/>
              <a:ext cx="1460406" cy="1460406"/>
            </a:xfrm>
            <a:custGeom>
              <a:avLst/>
              <a:gdLst>
                <a:gd name="connsiteX0" fmla="*/ 0 w 1460406"/>
                <a:gd name="connsiteY0" fmla="*/ 243406 h 1460406"/>
                <a:gd name="connsiteX1" fmla="*/ 71292 w 1460406"/>
                <a:gd name="connsiteY1" fmla="*/ 71292 h 1460406"/>
                <a:gd name="connsiteX2" fmla="*/ 243406 w 1460406"/>
                <a:gd name="connsiteY2" fmla="*/ 0 h 1460406"/>
                <a:gd name="connsiteX3" fmla="*/ 1217000 w 1460406"/>
                <a:gd name="connsiteY3" fmla="*/ 0 h 1460406"/>
                <a:gd name="connsiteX4" fmla="*/ 1389114 w 1460406"/>
                <a:gd name="connsiteY4" fmla="*/ 71292 h 1460406"/>
                <a:gd name="connsiteX5" fmla="*/ 1460406 w 1460406"/>
                <a:gd name="connsiteY5" fmla="*/ 243406 h 1460406"/>
                <a:gd name="connsiteX6" fmla="*/ 1460406 w 1460406"/>
                <a:gd name="connsiteY6" fmla="*/ 1217000 h 1460406"/>
                <a:gd name="connsiteX7" fmla="*/ 1389114 w 1460406"/>
                <a:gd name="connsiteY7" fmla="*/ 1389114 h 1460406"/>
                <a:gd name="connsiteX8" fmla="*/ 1217000 w 1460406"/>
                <a:gd name="connsiteY8" fmla="*/ 1460406 h 1460406"/>
                <a:gd name="connsiteX9" fmla="*/ 243406 w 1460406"/>
                <a:gd name="connsiteY9" fmla="*/ 1460406 h 1460406"/>
                <a:gd name="connsiteX10" fmla="*/ 71292 w 1460406"/>
                <a:gd name="connsiteY10" fmla="*/ 1389114 h 1460406"/>
                <a:gd name="connsiteX11" fmla="*/ 0 w 1460406"/>
                <a:gd name="connsiteY11" fmla="*/ 1217000 h 1460406"/>
                <a:gd name="connsiteX12" fmla="*/ 0 w 1460406"/>
                <a:gd name="connsiteY12" fmla="*/ 243406 h 146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60406" h="1460406">
                  <a:moveTo>
                    <a:pt x="0" y="243406"/>
                  </a:moveTo>
                  <a:cubicBezTo>
                    <a:pt x="0" y="178851"/>
                    <a:pt x="25645" y="116939"/>
                    <a:pt x="71292" y="71292"/>
                  </a:cubicBezTo>
                  <a:cubicBezTo>
                    <a:pt x="116940" y="25645"/>
                    <a:pt x="178851" y="0"/>
                    <a:pt x="243406" y="0"/>
                  </a:cubicBezTo>
                  <a:lnTo>
                    <a:pt x="1217000" y="0"/>
                  </a:lnTo>
                  <a:cubicBezTo>
                    <a:pt x="1281555" y="0"/>
                    <a:pt x="1343467" y="25645"/>
                    <a:pt x="1389114" y="71292"/>
                  </a:cubicBezTo>
                  <a:cubicBezTo>
                    <a:pt x="1434761" y="116940"/>
                    <a:pt x="1460406" y="178851"/>
                    <a:pt x="1460406" y="243406"/>
                  </a:cubicBezTo>
                  <a:lnTo>
                    <a:pt x="1460406" y="1217000"/>
                  </a:lnTo>
                  <a:cubicBezTo>
                    <a:pt x="1460406" y="1281555"/>
                    <a:pt x="1434761" y="1343467"/>
                    <a:pt x="1389114" y="1389114"/>
                  </a:cubicBezTo>
                  <a:cubicBezTo>
                    <a:pt x="1343466" y="1434761"/>
                    <a:pt x="1281555" y="1460406"/>
                    <a:pt x="1217000" y="1460406"/>
                  </a:cubicBezTo>
                  <a:lnTo>
                    <a:pt x="243406" y="1460406"/>
                  </a:lnTo>
                  <a:cubicBezTo>
                    <a:pt x="178851" y="1460406"/>
                    <a:pt x="116939" y="1434761"/>
                    <a:pt x="71292" y="1389114"/>
                  </a:cubicBezTo>
                  <a:cubicBezTo>
                    <a:pt x="25645" y="1343466"/>
                    <a:pt x="0" y="1281555"/>
                    <a:pt x="0" y="1217000"/>
                  </a:cubicBezTo>
                  <a:lnTo>
                    <a:pt x="0" y="243406"/>
                  </a:lnTo>
                  <a:close/>
                </a:path>
              </a:pathLst>
            </a:custGeom>
            <a:solidFill>
              <a:srgbClr val="00B05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2251" tIns="132251" rIns="132251" bIns="132251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VCC Advocacy</a:t>
              </a:r>
              <a:endParaRPr lang="en-US" sz="1600" kern="1200" dirty="0"/>
            </a:p>
          </p:txBody>
        </p:sp>
      </p:grpSp>
      <p:sp>
        <p:nvSpPr>
          <p:cNvPr id="14" name="Plus 13"/>
          <p:cNvSpPr/>
          <p:nvPr/>
        </p:nvSpPr>
        <p:spPr>
          <a:xfrm>
            <a:off x="4402832" y="3003396"/>
            <a:ext cx="770384" cy="698376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508104" y="1906034"/>
            <a:ext cx="316835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b="1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15 Working Groups: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Text and Data Analytics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Natural Language Processing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Training and Education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Digital Annotation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Visual Media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Guidelines and Standards</a:t>
            </a:r>
          </a:p>
          <a:p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…</a:t>
            </a:r>
          </a:p>
          <a:p>
            <a:endParaRPr lang="en-US" sz="22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3568" y="1268760"/>
            <a:ext cx="397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Virtual Competency </a:t>
            </a:r>
            <a:r>
              <a:rPr lang="en-US" sz="24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Centres</a:t>
            </a:r>
            <a:endParaRPr lang="en-US" sz="2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860032" y="4221086"/>
            <a:ext cx="3960440" cy="1813269"/>
            <a:chOff x="4860032" y="4221086"/>
            <a:chExt cx="3960440" cy="1813269"/>
          </a:xfrm>
        </p:grpSpPr>
        <p:sp>
          <p:nvSpPr>
            <p:cNvPr id="23" name="TextBox 22"/>
            <p:cNvSpPr txBox="1"/>
            <p:nvPr/>
          </p:nvSpPr>
          <p:spPr>
            <a:xfrm>
              <a:off x="4860032" y="5157192"/>
              <a:ext cx="3960440" cy="877163"/>
            </a:xfrm>
            <a:prstGeom prst="rect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700" dirty="0" smtClean="0">
                  <a:latin typeface="Segoe UI" pitchFamily="34" charset="0"/>
                  <a:ea typeface="Segoe UI" pitchFamily="34" charset="0"/>
                  <a:cs typeface="Segoe UI" pitchFamily="34" charset="0"/>
                </a:rPr>
                <a:t>Dynamic and flexible units with specific goals and outcomes, related to one or more VCCs</a:t>
              </a:r>
              <a:endParaRPr lang="en-US" sz="17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0" name="Right Arrow 29"/>
            <p:cNvSpPr/>
            <p:nvPr/>
          </p:nvSpPr>
          <p:spPr>
            <a:xfrm rot="16200000">
              <a:off x="6336195" y="4545123"/>
              <a:ext cx="864097" cy="216024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23528" y="4776476"/>
            <a:ext cx="3960440" cy="1414669"/>
            <a:chOff x="323528" y="4776476"/>
            <a:chExt cx="3960440" cy="1414669"/>
          </a:xfrm>
        </p:grpSpPr>
        <p:sp>
          <p:nvSpPr>
            <p:cNvPr id="22" name="TextBox 21"/>
            <p:cNvSpPr txBox="1"/>
            <p:nvPr/>
          </p:nvSpPr>
          <p:spPr>
            <a:xfrm>
              <a:off x="323528" y="5313982"/>
              <a:ext cx="3960440" cy="877163"/>
            </a:xfrm>
            <a:prstGeom prst="rect">
              <a:avLst/>
            </a:prstGeom>
            <a:noFill/>
            <a:ln w="19050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Segoe UI" pitchFamily="34" charset="0"/>
                  <a:ea typeface="Segoe UI" pitchFamily="34" charset="0"/>
                  <a:cs typeface="Segoe UI" pitchFamily="34" charset="0"/>
                </a:rPr>
                <a:t>Cover strategic areas and topics, provide sustainability and incorporate the outcomes of working groups</a:t>
              </a:r>
              <a:endParaRPr lang="en-US" sz="17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31" name="Right Arrow 30"/>
            <p:cNvSpPr/>
            <p:nvPr/>
          </p:nvSpPr>
          <p:spPr>
            <a:xfrm rot="17232866">
              <a:off x="2193477" y="4920492"/>
              <a:ext cx="504056" cy="216023"/>
            </a:xfrm>
            <a:prstGeom prst="rightArrow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DARIAH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 unique answer on that questions</a:t>
            </a:r>
          </a:p>
          <a:p>
            <a:r>
              <a:rPr lang="en-US" dirty="0" smtClean="0"/>
              <a:t>Very heterogeneous community with numerous research disciplines, applications and tools utilized, types of media objects, etc…</a:t>
            </a:r>
          </a:p>
          <a:p>
            <a:r>
              <a:rPr lang="en-US" dirty="0" smtClean="0"/>
              <a:t>DARIAH has not conducted any comprehensive survey on the member’s technical requirements</a:t>
            </a:r>
          </a:p>
          <a:p>
            <a:r>
              <a:rPr lang="en-US" dirty="0" smtClean="0"/>
              <a:t>Therefore…</a:t>
            </a:r>
          </a:p>
          <a:p>
            <a:pPr lvl="1">
              <a:buNone/>
            </a:pPr>
            <a:r>
              <a:rPr lang="en-US" dirty="0" smtClean="0"/>
              <a:t>…</a:t>
            </a:r>
            <a:r>
              <a:rPr lang="en-US" b="1" i="1" dirty="0" smtClean="0"/>
              <a:t>hard to define DARIAH needs and provide the right solutions!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goal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survey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924944"/>
            <a:ext cx="8424936" cy="3312368"/>
          </a:xfrm>
        </p:spPr>
        <p:txBody>
          <a:bodyPr>
            <a:normAutofit lnSpcReduction="10000"/>
          </a:bodyPr>
          <a:lstStyle/>
          <a:p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want</a:t>
            </a:r>
            <a:r>
              <a:rPr lang="hr-HR" dirty="0" smtClean="0"/>
              <a:t> </a:t>
            </a:r>
            <a:r>
              <a:rPr lang="hr-HR" dirty="0" err="1" smtClean="0"/>
              <a:t>answers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:</a:t>
            </a:r>
          </a:p>
          <a:p>
            <a:pPr lvl="1">
              <a:spcBef>
                <a:spcPts val="600"/>
              </a:spcBef>
            </a:pPr>
            <a:r>
              <a:rPr lang="hr-HR" dirty="0" smtClean="0"/>
              <a:t>Who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targeted</a:t>
            </a:r>
            <a:r>
              <a:rPr lang="hr-HR" dirty="0" smtClean="0"/>
              <a:t> </a:t>
            </a:r>
            <a:r>
              <a:rPr lang="hr-HR" dirty="0" err="1" smtClean="0"/>
              <a:t>research</a:t>
            </a:r>
            <a:r>
              <a:rPr lang="hr-HR" dirty="0" smtClean="0"/>
              <a:t> group</a:t>
            </a:r>
          </a:p>
          <a:p>
            <a:pPr lvl="1">
              <a:spcBef>
                <a:spcPts val="600"/>
              </a:spcBef>
            </a:pPr>
            <a:r>
              <a:rPr lang="hr-HR" dirty="0" err="1" smtClean="0"/>
              <a:t>What</a:t>
            </a:r>
            <a:r>
              <a:rPr lang="hr-HR" dirty="0" smtClean="0"/>
              <a:t> is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technical</a:t>
            </a:r>
            <a:r>
              <a:rPr lang="hr-HR" dirty="0" smtClean="0"/>
              <a:t> </a:t>
            </a:r>
            <a:r>
              <a:rPr lang="hr-HR" dirty="0" err="1" smtClean="0"/>
              <a:t>background</a:t>
            </a:r>
            <a:endParaRPr lang="hr-HR" dirty="0" smtClean="0"/>
          </a:p>
          <a:p>
            <a:pPr lvl="1">
              <a:spcBef>
                <a:spcPts val="600"/>
              </a:spcBef>
            </a:pP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application</a:t>
            </a:r>
            <a:r>
              <a:rPr lang="hr-HR" dirty="0" smtClean="0"/>
              <a:t>/</a:t>
            </a:r>
            <a:r>
              <a:rPr lang="hr-HR" dirty="0" err="1" smtClean="0"/>
              <a:t>services</a:t>
            </a:r>
            <a:r>
              <a:rPr lang="hr-HR" dirty="0" smtClean="0"/>
              <a:t>/</a:t>
            </a:r>
            <a:r>
              <a:rPr lang="hr-HR" dirty="0" err="1" smtClean="0"/>
              <a:t>tools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use </a:t>
            </a:r>
            <a:r>
              <a:rPr lang="hr-HR" dirty="0" err="1" smtClean="0"/>
              <a:t>and</a:t>
            </a:r>
            <a:r>
              <a:rPr lang="hr-HR" dirty="0" smtClean="0"/>
              <a:t> how</a:t>
            </a:r>
          </a:p>
          <a:p>
            <a:pPr lvl="1">
              <a:spcBef>
                <a:spcPts val="600"/>
              </a:spcBef>
            </a:pP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current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future </a:t>
            </a:r>
            <a:r>
              <a:rPr lang="hr-HR" dirty="0" err="1" smtClean="0"/>
              <a:t>needs</a:t>
            </a:r>
            <a:r>
              <a:rPr lang="hr-HR" dirty="0" smtClean="0"/>
              <a:t> for e-</a:t>
            </a:r>
            <a:r>
              <a:rPr lang="hr-HR" dirty="0" err="1" smtClean="0"/>
              <a:t>Infrastructure</a:t>
            </a:r>
            <a:endParaRPr lang="hr-HR" dirty="0" smtClean="0"/>
          </a:p>
          <a:p>
            <a:pPr lvl="1">
              <a:spcBef>
                <a:spcPts val="600"/>
              </a:spcBef>
            </a:pPr>
            <a:r>
              <a:rPr lang="hr-HR" dirty="0" err="1" smtClean="0"/>
              <a:t>How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digital</a:t>
            </a:r>
            <a:r>
              <a:rPr lang="hr-HR" dirty="0" smtClean="0"/>
              <a:t> </a:t>
            </a:r>
            <a:r>
              <a:rPr lang="hr-HR" dirty="0" err="1" smtClean="0"/>
              <a:t>objects</a:t>
            </a:r>
            <a:r>
              <a:rPr lang="hr-HR" dirty="0" smtClean="0"/>
              <a:t> are </a:t>
            </a:r>
            <a:r>
              <a:rPr lang="hr-HR" dirty="0" err="1" smtClean="0"/>
              <a:t>stored</a:t>
            </a:r>
            <a:r>
              <a:rPr lang="hr-HR" dirty="0" smtClean="0"/>
              <a:t>, </a:t>
            </a:r>
            <a:r>
              <a:rPr lang="hr-HR" dirty="0" err="1" smtClean="0"/>
              <a:t>managed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shared</a:t>
            </a:r>
            <a:r>
              <a:rPr lang="hr-HR" dirty="0" smtClean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1323925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To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collect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information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on e-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Infrastructure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requirements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, </a:t>
            </a:r>
            <a:r>
              <a:rPr lang="hr-HR" sz="28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experience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and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b="1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needs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of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the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A&amp;H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research</a:t>
            </a:r>
            <a:r>
              <a:rPr lang="hr-HR" sz="28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hr-HR" sz="2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community</a:t>
            </a:r>
            <a:endParaRPr lang="en-US" sz="28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Collection process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Online survey rounded with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en-GB" dirty="0" smtClean="0"/>
              <a:t>interviews (</a:t>
            </a:r>
            <a:r>
              <a:rPr lang="en-GB" dirty="0" smtClean="0">
                <a:hlinkClick r:id="rId2"/>
              </a:rPr>
              <a:t>link</a:t>
            </a:r>
            <a:r>
              <a:rPr lang="en-GB" dirty="0" smtClean="0"/>
              <a:t>)</a:t>
            </a:r>
            <a:endParaRPr lang="hr-HR" dirty="0" smtClean="0"/>
          </a:p>
          <a:p>
            <a:r>
              <a:rPr lang="hr-HR" dirty="0" err="1" smtClean="0"/>
              <a:t>Tools</a:t>
            </a:r>
            <a:r>
              <a:rPr lang="hr-HR" dirty="0" smtClean="0"/>
              <a:t>: </a:t>
            </a:r>
            <a:r>
              <a:rPr lang="hr-HR" dirty="0" err="1" smtClean="0"/>
              <a:t>LimeSurvey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skype</a:t>
            </a:r>
            <a:endParaRPr lang="en-GB" dirty="0" smtClean="0"/>
          </a:p>
          <a:p>
            <a:r>
              <a:rPr lang="en-GB" dirty="0" smtClean="0"/>
              <a:t>Collection period: </a:t>
            </a:r>
          </a:p>
          <a:p>
            <a:pPr>
              <a:buNone/>
            </a:pPr>
            <a:r>
              <a:rPr lang="en-GB" b="1" dirty="0" smtClean="0"/>
              <a:t>		15</a:t>
            </a:r>
            <a:r>
              <a:rPr lang="en-GB" b="1" baseline="30000" dirty="0" smtClean="0"/>
              <a:t>th</a:t>
            </a:r>
            <a:r>
              <a:rPr lang="en-GB" b="1" dirty="0" smtClean="0"/>
              <a:t> August – 30</a:t>
            </a:r>
            <a:r>
              <a:rPr lang="en-GB" b="1" baseline="30000" dirty="0" smtClean="0"/>
              <a:t>th</a:t>
            </a:r>
            <a:r>
              <a:rPr lang="en-GB" b="1" dirty="0" smtClean="0"/>
              <a:t> September 2015</a:t>
            </a:r>
          </a:p>
          <a:p>
            <a:r>
              <a:rPr lang="en-GB" dirty="0" smtClean="0"/>
              <a:t>Total number of questions: </a:t>
            </a:r>
            <a:r>
              <a:rPr lang="en-GB" b="1" dirty="0" smtClean="0"/>
              <a:t>65</a:t>
            </a:r>
          </a:p>
          <a:p>
            <a:r>
              <a:rPr lang="en-GB" dirty="0" smtClean="0"/>
              <a:t>Questions divided into groups:</a:t>
            </a:r>
          </a:p>
          <a:p>
            <a:pPr lvl="1"/>
            <a:r>
              <a:rPr lang="en-GB" dirty="0" smtClean="0"/>
              <a:t>About participants (3)</a:t>
            </a:r>
          </a:p>
          <a:p>
            <a:pPr lvl="1"/>
            <a:r>
              <a:rPr lang="en-GB" dirty="0" smtClean="0"/>
              <a:t>Experience with e-Infrastructure (3)</a:t>
            </a:r>
          </a:p>
          <a:p>
            <a:pPr lvl="1"/>
            <a:r>
              <a:rPr lang="en-GB" dirty="0" smtClean="0"/>
              <a:t>Authentication and authorization (6)</a:t>
            </a:r>
          </a:p>
          <a:p>
            <a:pPr lvl="1"/>
            <a:r>
              <a:rPr lang="en-GB" dirty="0" smtClean="0"/>
              <a:t>Digital Arts and Humanities assets (4)</a:t>
            </a:r>
          </a:p>
          <a:p>
            <a:pPr lvl="1"/>
            <a:r>
              <a:rPr lang="en-GB" dirty="0" smtClean="0"/>
              <a:t>Data management – sharing and accessing data (17)</a:t>
            </a:r>
          </a:p>
          <a:p>
            <a:pPr lvl="1"/>
            <a:r>
              <a:rPr lang="en-GB" dirty="0" smtClean="0"/>
              <a:t>Services and applications for data analysis (9 x 3)</a:t>
            </a:r>
          </a:p>
          <a:p>
            <a:pPr lvl="1"/>
            <a:r>
              <a:rPr lang="en-GB" dirty="0" smtClean="0"/>
              <a:t>Future planning (3)</a:t>
            </a:r>
          </a:p>
          <a:p>
            <a:pPr lvl="1"/>
            <a:r>
              <a:rPr lang="en-GB" dirty="0" smtClean="0"/>
              <a:t>Contacts (optional)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</p:spTree>
    <p:extLst>
      <p:ext uri="{BB962C8B-B14F-4D97-AF65-F5344CB8AC3E}">
        <p14:creationId xmlns:p14="http://schemas.microsoft.com/office/powerpoint/2010/main" val="411092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Collecting process – target population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3 different user roles:</a:t>
            </a:r>
          </a:p>
          <a:p>
            <a:pPr lvl="1"/>
            <a:r>
              <a:rPr lang="en-GB" b="1" i="1" dirty="0" smtClean="0"/>
              <a:t>Application/service developers</a:t>
            </a:r>
            <a:r>
              <a:rPr lang="en-GB" dirty="0" smtClean="0"/>
              <a:t>, i.e. computer scientists who design, develop and</a:t>
            </a:r>
            <a:r>
              <a:rPr lang="hr-HR" dirty="0" smtClean="0"/>
              <a:t>/or</a:t>
            </a:r>
            <a:r>
              <a:rPr lang="en-GB" dirty="0" smtClean="0"/>
              <a:t> </a:t>
            </a:r>
            <a:r>
              <a:rPr lang="hr-HR" dirty="0" err="1" smtClean="0"/>
              <a:t>implement</a:t>
            </a:r>
            <a:r>
              <a:rPr lang="en-GB" dirty="0" smtClean="0"/>
              <a:t> applications and services used by other DARIAH members</a:t>
            </a:r>
          </a:p>
          <a:p>
            <a:pPr lvl="1"/>
            <a:r>
              <a:rPr lang="en-GB" b="1" i="1" dirty="0" smtClean="0"/>
              <a:t>Application/service providers</a:t>
            </a:r>
            <a:r>
              <a:rPr lang="en-GB" dirty="0" smtClean="0"/>
              <a:t>, i.e. computer specialists who are re</a:t>
            </a:r>
            <a:r>
              <a:rPr lang="hr-HR" dirty="0" smtClean="0"/>
              <a:t>s</a:t>
            </a:r>
            <a:r>
              <a:rPr lang="en-GB" dirty="0" err="1" smtClean="0"/>
              <a:t>ponsible</a:t>
            </a:r>
            <a:r>
              <a:rPr lang="en-GB" dirty="0" smtClean="0"/>
              <a:t> for providing applications/services to other DARIAH members</a:t>
            </a:r>
          </a:p>
          <a:p>
            <a:pPr lvl="1"/>
            <a:r>
              <a:rPr lang="en-GB" b="1" i="1" dirty="0" smtClean="0"/>
              <a:t>Researchers</a:t>
            </a:r>
            <a:r>
              <a:rPr lang="en-GB" dirty="0" smtClean="0"/>
              <a:t> in digital arts and humanities, i.e. consumers of the applications and tools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EGI Community Forum 10-13 November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ARIAH CC survey - results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DARIAH CC survey - results</Template>
  <TotalTime>1027</TotalTime>
  <Words>1155</Words>
  <Application>Microsoft Office PowerPoint</Application>
  <PresentationFormat>On-screen Show (4:3)</PresentationFormat>
  <Paragraphs>237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DARIAH CC survey - results</vt:lpstr>
      <vt:lpstr>EGI Powerpoint Presentation (body)</vt:lpstr>
      <vt:lpstr>EGI Powerpoint Presentation (closing)</vt:lpstr>
      <vt:lpstr>DARIAH requirements and roadmap in EGI</vt:lpstr>
      <vt:lpstr>Contents</vt:lpstr>
      <vt:lpstr>What is DARIAH?</vt:lpstr>
      <vt:lpstr>About DARIAH</vt:lpstr>
      <vt:lpstr>DARIAH Organization</vt:lpstr>
      <vt:lpstr>What are the DARIAH requirements?</vt:lpstr>
      <vt:lpstr>The goal of the survey</vt:lpstr>
      <vt:lpstr>Collection process</vt:lpstr>
      <vt:lpstr>Collecting process – target population</vt:lpstr>
      <vt:lpstr>Collecting process – target population</vt:lpstr>
      <vt:lpstr>Survey statistics</vt:lpstr>
      <vt:lpstr>Who are participants?</vt:lpstr>
      <vt:lpstr>Experience with e-Infrastructure </vt:lpstr>
      <vt:lpstr>Authentificatin and Authorization </vt:lpstr>
      <vt:lpstr>Digital A&amp;H assets and data management</vt:lpstr>
      <vt:lpstr>Services, applications and tools</vt:lpstr>
      <vt:lpstr>Infrastructure requirements</vt:lpstr>
      <vt:lpstr>Examples</vt:lpstr>
      <vt:lpstr>Survey conclusion - requirements</vt:lpstr>
      <vt:lpstr>DARIAH roadmap in EGI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EGI DARIAH CC e-Infrastructure Survey</dc:title>
  <dc:creator>ddavidov</dc:creator>
  <cp:lastModifiedBy>Davor</cp:lastModifiedBy>
  <cp:revision>140</cp:revision>
  <dcterms:created xsi:type="dcterms:W3CDTF">2015-11-05T21:05:13Z</dcterms:created>
  <dcterms:modified xsi:type="dcterms:W3CDTF">2015-11-13T14:01:22Z</dcterms:modified>
</cp:coreProperties>
</file>