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95" r:id="rId3"/>
    <p:sldId id="307" r:id="rId4"/>
    <p:sldId id="300" r:id="rId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08" autoAdjust="0"/>
  </p:normalViewPr>
  <p:slideViewPr>
    <p:cSldViewPr snapToGrid="0" snapToObjects="1">
      <p:cViewPr>
        <p:scale>
          <a:sx n="108" d="100"/>
          <a:sy n="108" d="100"/>
        </p:scale>
        <p:origin x="-151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FBC2A-563A-4FE6-80D7-3ADDF809A06C}" type="datetimeFigureOut">
              <a:rPr lang="it-IT" smtClean="0"/>
              <a:t>12/11/15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536EE-B8A3-478E-9CA9-86A396F8BD5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544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536EE-B8A3-478E-9CA9-86A396F8BD5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4632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Mongo</a:t>
            </a:r>
            <a:r>
              <a:rPr lang="it-IT" dirty="0" smtClean="0"/>
              <a:t> DB NO SQL </a:t>
            </a:r>
          </a:p>
          <a:p>
            <a:r>
              <a:rPr lang="it-IT" dirty="0" smtClean="0"/>
              <a:t>VIRTUOSO triple </a:t>
            </a:r>
            <a:r>
              <a:rPr lang="it-IT" dirty="0" err="1" smtClean="0"/>
              <a:t>store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536EE-B8A3-478E-9CA9-86A396F8BD5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3331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536EE-B8A3-478E-9CA9-86A396F8BD5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7623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536EE-B8A3-478E-9CA9-86A396F8BD5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762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C1C2-86EC-1840-9D43-D3DCD52A8671}" type="datetimeFigureOut">
              <a:rPr lang="it-IT" smtClean="0"/>
              <a:t>12/11/15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8E58-235C-0547-8D02-B7ABF3F33595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C1C2-86EC-1840-9D43-D3DCD52A8671}" type="datetimeFigureOut">
              <a:rPr lang="it-IT" smtClean="0"/>
              <a:t>12/11/15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8E58-235C-0547-8D02-B7ABF3F33595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C1C2-86EC-1840-9D43-D3DCD52A8671}" type="datetimeFigureOut">
              <a:rPr lang="it-IT" smtClean="0"/>
              <a:t>12/11/15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8E58-235C-0547-8D02-B7ABF3F33595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C1C2-86EC-1840-9D43-D3DCD52A8671}" type="datetimeFigureOut">
              <a:rPr lang="it-IT" smtClean="0"/>
              <a:t>12/11/15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8E58-235C-0547-8D02-B7ABF3F33595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C1C2-86EC-1840-9D43-D3DCD52A8671}" type="datetimeFigureOut">
              <a:rPr lang="it-IT" smtClean="0"/>
              <a:t>12/11/15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8E58-235C-0547-8D02-B7ABF3F33595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C1C2-86EC-1840-9D43-D3DCD52A8671}" type="datetimeFigureOut">
              <a:rPr lang="it-IT" smtClean="0"/>
              <a:t>12/11/15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8E58-235C-0547-8D02-B7ABF3F33595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C1C2-86EC-1840-9D43-D3DCD52A8671}" type="datetimeFigureOut">
              <a:rPr lang="it-IT" smtClean="0"/>
              <a:t>12/11/15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8E58-235C-0547-8D02-B7ABF3F33595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C1C2-86EC-1840-9D43-D3DCD52A8671}" type="datetimeFigureOut">
              <a:rPr lang="it-IT" smtClean="0"/>
              <a:t>12/11/15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8E58-235C-0547-8D02-B7ABF3F33595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C1C2-86EC-1840-9D43-D3DCD52A8671}" type="datetimeFigureOut">
              <a:rPr lang="it-IT" smtClean="0"/>
              <a:t>12/11/15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8E58-235C-0547-8D02-B7ABF3F33595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C1C2-86EC-1840-9D43-D3DCD52A8671}" type="datetimeFigureOut">
              <a:rPr lang="it-IT" smtClean="0"/>
              <a:t>12/11/15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8E58-235C-0547-8D02-B7ABF3F33595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C1C2-86EC-1840-9D43-D3DCD52A8671}" type="datetimeFigureOut">
              <a:rPr lang="it-IT" smtClean="0"/>
              <a:t>12/11/15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B8E58-235C-0547-8D02-B7ABF3F33595}" type="slidenum">
              <a:rPr lang="it-IT" smtClean="0"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AC1C2-86EC-1840-9D43-D3DCD52A8671}" type="datetimeFigureOut">
              <a:rPr lang="it-IT" smtClean="0"/>
              <a:t>12/11/15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B8E58-235C-0547-8D02-B7ABF3F33595}" type="slidenum">
              <a:rPr lang="it-IT" smtClean="0"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dx.doi.org/10.6084/m9.figshare.1597713" TargetMode="External"/><Relationship Id="rId5" Type="http://schemas.openxmlformats.org/officeDocument/2006/relationships/hyperlink" Target="http://dx.doi.org/10.6084/m9.figshare.1600909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6084/m9.figshare.1597713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3419" y="1163432"/>
            <a:ext cx="8772125" cy="1940749"/>
          </a:xfrm>
        </p:spPr>
        <p:txBody>
          <a:bodyPr>
            <a:normAutofit/>
          </a:bodyPr>
          <a:lstStyle/>
          <a:p>
            <a:r>
              <a:rPr lang="en-GB" b="1" dirty="0" smtClean="0"/>
              <a:t>LifeWatch Italy: </a:t>
            </a:r>
            <a:r>
              <a:rPr lang="it-IT" b="1" dirty="0" smtClean="0"/>
              <a:t>Data </a:t>
            </a:r>
            <a:r>
              <a:rPr lang="it-IT" b="1" dirty="0"/>
              <a:t>Portal 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and </a:t>
            </a:r>
            <a:r>
              <a:rPr lang="it-IT" b="1" dirty="0"/>
              <a:t>Virtual </a:t>
            </a:r>
            <a:r>
              <a:rPr lang="it-IT" b="1" dirty="0" smtClean="0"/>
              <a:t>Lab Integration</a:t>
            </a:r>
            <a:endParaRPr lang="it-IT" b="1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282792" y="4294813"/>
            <a:ext cx="4996451" cy="1255082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</a:pPr>
            <a:r>
              <a:rPr lang="it-IT" sz="2600" b="1" dirty="0" smtClean="0"/>
              <a:t>*LifeWatch </a:t>
            </a:r>
            <a:r>
              <a:rPr lang="it-IT" sz="2600" b="1" dirty="0" err="1" smtClean="0"/>
              <a:t>Italy</a:t>
            </a:r>
            <a:endParaRPr lang="it-IT" sz="2600" b="1" dirty="0" smtClean="0"/>
          </a:p>
          <a:p>
            <a:pPr algn="l">
              <a:lnSpc>
                <a:spcPct val="70000"/>
              </a:lnSpc>
            </a:pPr>
            <a:endParaRPr lang="it-IT" sz="2000" b="1" dirty="0" smtClean="0"/>
          </a:p>
          <a:p>
            <a:pPr algn="l">
              <a:lnSpc>
                <a:spcPct val="70000"/>
              </a:lnSpc>
            </a:pPr>
            <a:r>
              <a:rPr lang="it-IT" sz="2000" b="1" dirty="0" smtClean="0"/>
              <a:t>** Links Management &amp; Technologies SPA</a:t>
            </a:r>
            <a:endParaRPr lang="it-IT" sz="2000" b="1" dirty="0" smtClean="0"/>
          </a:p>
        </p:txBody>
      </p:sp>
      <p:sp>
        <p:nvSpPr>
          <p:cNvPr id="3" name="CasellaDiTesto 2"/>
          <p:cNvSpPr txBox="1"/>
          <p:nvPr/>
        </p:nvSpPr>
        <p:spPr>
          <a:xfrm>
            <a:off x="1282790" y="3151219"/>
            <a:ext cx="5607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N. </a:t>
            </a:r>
            <a:r>
              <a:rPr lang="it-IT" sz="2400" dirty="0" smtClean="0"/>
              <a:t>Fiore*, </a:t>
            </a:r>
            <a:r>
              <a:rPr lang="it-IT" sz="2400" dirty="0"/>
              <a:t>A. </a:t>
            </a:r>
            <a:r>
              <a:rPr lang="it-IT" sz="2400" dirty="0" smtClean="0"/>
              <a:t>Oggioni*, </a:t>
            </a:r>
            <a:r>
              <a:rPr lang="it-IT" sz="2400" dirty="0"/>
              <a:t>P. </a:t>
            </a:r>
            <a:r>
              <a:rPr lang="it-IT" sz="2400" dirty="0" err="1" smtClean="0"/>
              <a:t>Tagliolato</a:t>
            </a:r>
            <a:r>
              <a:rPr lang="it-IT" sz="2400" dirty="0" smtClean="0"/>
              <a:t>*,</a:t>
            </a:r>
            <a:endParaRPr lang="it-IT" sz="2400" dirty="0"/>
          </a:p>
          <a:p>
            <a:r>
              <a:rPr lang="it-IT" sz="2400" dirty="0" smtClean="0"/>
              <a:t>P. </a:t>
            </a:r>
            <a:r>
              <a:rPr lang="it-IT" sz="2400" dirty="0" smtClean="0"/>
              <a:t>Colangelo*, </a:t>
            </a:r>
            <a:r>
              <a:rPr lang="it-IT" sz="2400" dirty="0" smtClean="0"/>
              <a:t>G. </a:t>
            </a:r>
            <a:r>
              <a:rPr lang="it-IT" sz="2400" dirty="0" err="1" smtClean="0"/>
              <a:t>Morgante</a:t>
            </a:r>
            <a:r>
              <a:rPr lang="it-IT" sz="2400" dirty="0" smtClean="0"/>
              <a:t>**, </a:t>
            </a:r>
            <a:r>
              <a:rPr lang="it-IT" sz="2400" dirty="0" smtClean="0"/>
              <a:t>I. </a:t>
            </a:r>
            <a:r>
              <a:rPr lang="it-IT" sz="2400" dirty="0" smtClean="0"/>
              <a:t>Rosati*</a:t>
            </a:r>
            <a:endParaRPr lang="it-IT" sz="2400" dirty="0" smtClean="0"/>
          </a:p>
        </p:txBody>
      </p:sp>
      <p:sp>
        <p:nvSpPr>
          <p:cNvPr id="4" name="CasellaDiTesto 3"/>
          <p:cNvSpPr txBox="1"/>
          <p:nvPr/>
        </p:nvSpPr>
        <p:spPr>
          <a:xfrm>
            <a:off x="5444362" y="5549895"/>
            <a:ext cx="3057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EGI Community Forum 2015</a:t>
            </a:r>
          </a:p>
          <a:p>
            <a:r>
              <a:rPr lang="it-IT" dirty="0" smtClean="0"/>
              <a:t>11 </a:t>
            </a:r>
            <a:r>
              <a:rPr lang="it-IT" dirty="0" err="1" smtClean="0"/>
              <a:t>November</a:t>
            </a:r>
            <a:r>
              <a:rPr lang="it-IT" dirty="0" smtClean="0"/>
              <a:t> 2015 </a:t>
            </a: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24469" y="807933"/>
            <a:ext cx="1511941" cy="2911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it-IT" sz="1600" dirty="0" smtClean="0"/>
              <a:t>DATASETS</a:t>
            </a:r>
          </a:p>
          <a:p>
            <a:pPr algn="ctr"/>
            <a:endParaRPr lang="it-IT" sz="1600" dirty="0" smtClean="0"/>
          </a:p>
          <a:p>
            <a:pPr algn="ctr"/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62704" y="1357298"/>
            <a:ext cx="1209552" cy="2601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Darwin Core</a:t>
            </a:r>
            <a:endParaRPr lang="it-IT" sz="1400" dirty="0"/>
          </a:p>
        </p:txBody>
      </p:sp>
      <p:sp>
        <p:nvSpPr>
          <p:cNvPr id="5" name="Rettangolo 4"/>
          <p:cNvSpPr/>
          <p:nvPr/>
        </p:nvSpPr>
        <p:spPr>
          <a:xfrm>
            <a:off x="462704" y="1748498"/>
            <a:ext cx="1209552" cy="2601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ABCD</a:t>
            </a:r>
            <a:endParaRPr lang="it-IT" sz="1400" dirty="0"/>
          </a:p>
        </p:txBody>
      </p:sp>
      <p:sp>
        <p:nvSpPr>
          <p:cNvPr id="7" name="Rettangolo 6"/>
          <p:cNvSpPr/>
          <p:nvPr/>
        </p:nvSpPr>
        <p:spPr>
          <a:xfrm>
            <a:off x="464629" y="2964427"/>
            <a:ext cx="1209552" cy="2601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O&amp;M</a:t>
            </a:r>
            <a:endParaRPr lang="it-IT" sz="1400" dirty="0"/>
          </a:p>
        </p:txBody>
      </p:sp>
      <p:sp>
        <p:nvSpPr>
          <p:cNvPr id="8" name="Rettangolo 7"/>
          <p:cNvSpPr/>
          <p:nvPr/>
        </p:nvSpPr>
        <p:spPr>
          <a:xfrm>
            <a:off x="462704" y="2161615"/>
            <a:ext cx="1209552" cy="2601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CSV</a:t>
            </a:r>
            <a:endParaRPr lang="it-IT" sz="1400" dirty="0"/>
          </a:p>
        </p:txBody>
      </p:sp>
      <p:sp>
        <p:nvSpPr>
          <p:cNvPr id="9" name="Rettangolo 8"/>
          <p:cNvSpPr/>
          <p:nvPr/>
        </p:nvSpPr>
        <p:spPr>
          <a:xfrm>
            <a:off x="464629" y="2568118"/>
            <a:ext cx="1209552" cy="2601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RDBMS</a:t>
            </a:r>
            <a:endParaRPr lang="it-IT" sz="1400" dirty="0"/>
          </a:p>
        </p:txBody>
      </p:sp>
      <p:sp>
        <p:nvSpPr>
          <p:cNvPr id="10" name="Rettangolo 9"/>
          <p:cNvSpPr/>
          <p:nvPr/>
        </p:nvSpPr>
        <p:spPr>
          <a:xfrm>
            <a:off x="2336655" y="803102"/>
            <a:ext cx="3751385" cy="2911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it-IT" dirty="0" smtClean="0"/>
              <a:t>LIFEWATCH DATA PORTAL</a:t>
            </a:r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2473424" y="2671471"/>
            <a:ext cx="1025771" cy="9419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it-IT" sz="1600" dirty="0" err="1" smtClean="0"/>
              <a:t>Dataset</a:t>
            </a:r>
            <a:r>
              <a:rPr lang="it-IT" sz="1600" dirty="0" smtClean="0"/>
              <a:t> </a:t>
            </a:r>
            <a:r>
              <a:rPr lang="it-IT" sz="1600" dirty="0" err="1" smtClean="0"/>
              <a:t>Mapping</a:t>
            </a:r>
            <a:endParaRPr lang="it-IT" sz="1600" dirty="0"/>
          </a:p>
        </p:txBody>
      </p:sp>
      <p:sp>
        <p:nvSpPr>
          <p:cNvPr id="12" name="Rettangolo 11"/>
          <p:cNvSpPr/>
          <p:nvPr/>
        </p:nvSpPr>
        <p:spPr>
          <a:xfrm>
            <a:off x="2473425" y="1198814"/>
            <a:ext cx="1025770" cy="6569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it-IT" sz="1400" dirty="0" smtClean="0"/>
              <a:t>General</a:t>
            </a:r>
          </a:p>
          <a:p>
            <a:pPr algn="ctr"/>
            <a:r>
              <a:rPr lang="it-IT" sz="1400" dirty="0" err="1" smtClean="0"/>
              <a:t>Search</a:t>
            </a:r>
            <a:endParaRPr lang="it-IT" sz="1400" dirty="0"/>
          </a:p>
        </p:txBody>
      </p:sp>
      <p:sp>
        <p:nvSpPr>
          <p:cNvPr id="13" name="Rettangolo 12"/>
          <p:cNvSpPr/>
          <p:nvPr/>
        </p:nvSpPr>
        <p:spPr>
          <a:xfrm>
            <a:off x="3694581" y="1195197"/>
            <a:ext cx="957383" cy="66057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it-IT" sz="1400" dirty="0" smtClean="0"/>
              <a:t>Advanced Data </a:t>
            </a:r>
            <a:r>
              <a:rPr lang="it-IT" sz="1400" dirty="0" err="1" smtClean="0"/>
              <a:t>Search</a:t>
            </a:r>
            <a:endParaRPr lang="it-IT" sz="1400" dirty="0"/>
          </a:p>
        </p:txBody>
      </p:sp>
      <p:sp>
        <p:nvSpPr>
          <p:cNvPr id="14" name="Rettangolo 13"/>
          <p:cNvSpPr/>
          <p:nvPr/>
        </p:nvSpPr>
        <p:spPr>
          <a:xfrm>
            <a:off x="2473431" y="1943295"/>
            <a:ext cx="3399687" cy="6394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it-IT" sz="1400" dirty="0" err="1" smtClean="0"/>
              <a:t>Thesauri</a:t>
            </a:r>
            <a:endParaRPr lang="it-IT" sz="1400" dirty="0"/>
          </a:p>
        </p:txBody>
      </p:sp>
      <p:sp>
        <p:nvSpPr>
          <p:cNvPr id="15" name="Rettangolo 14"/>
          <p:cNvSpPr/>
          <p:nvPr/>
        </p:nvSpPr>
        <p:spPr>
          <a:xfrm>
            <a:off x="4808271" y="1195197"/>
            <a:ext cx="1094155" cy="66057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it-IT" sz="1400" dirty="0" err="1" smtClean="0"/>
              <a:t>Geospatial</a:t>
            </a:r>
            <a:r>
              <a:rPr lang="it-IT" sz="1400" dirty="0" smtClean="0"/>
              <a:t> </a:t>
            </a:r>
            <a:r>
              <a:rPr lang="it-IT" sz="1400" dirty="0" err="1" smtClean="0"/>
              <a:t>Search</a:t>
            </a:r>
            <a:endParaRPr lang="it-IT" sz="1400" dirty="0"/>
          </a:p>
        </p:txBody>
      </p:sp>
      <p:sp>
        <p:nvSpPr>
          <p:cNvPr id="16" name="Freccia destra 15"/>
          <p:cNvSpPr/>
          <p:nvPr/>
        </p:nvSpPr>
        <p:spPr>
          <a:xfrm>
            <a:off x="1895024" y="2966269"/>
            <a:ext cx="500246" cy="43344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4847348" y="2671471"/>
            <a:ext cx="1025771" cy="95170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it-IT" sz="1600" dirty="0" smtClean="0"/>
              <a:t>REST API</a:t>
            </a:r>
            <a:endParaRPr lang="it-IT" sz="1600" dirty="0"/>
          </a:p>
        </p:txBody>
      </p:sp>
      <p:sp>
        <p:nvSpPr>
          <p:cNvPr id="18" name="Rettangolo 17"/>
          <p:cNvSpPr/>
          <p:nvPr/>
        </p:nvSpPr>
        <p:spPr>
          <a:xfrm>
            <a:off x="3645733" y="2681240"/>
            <a:ext cx="1035538" cy="9051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it-IT" sz="1400" dirty="0" err="1" smtClean="0"/>
              <a:t>Inference</a:t>
            </a:r>
            <a:r>
              <a:rPr lang="it-IT" sz="1400" dirty="0" smtClean="0"/>
              <a:t> </a:t>
            </a:r>
            <a:r>
              <a:rPr lang="it-IT" sz="1400" dirty="0" err="1" smtClean="0"/>
              <a:t>Search</a:t>
            </a:r>
            <a:r>
              <a:rPr lang="it-IT" sz="1400" dirty="0" smtClean="0"/>
              <a:t> (SPARQL)</a:t>
            </a:r>
            <a:endParaRPr lang="it-IT" sz="1400" dirty="0"/>
          </a:p>
        </p:txBody>
      </p:sp>
      <p:sp>
        <p:nvSpPr>
          <p:cNvPr id="19" name="Rettangolo 18"/>
          <p:cNvSpPr/>
          <p:nvPr/>
        </p:nvSpPr>
        <p:spPr>
          <a:xfrm>
            <a:off x="6371349" y="803102"/>
            <a:ext cx="2452077" cy="29165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it-IT" dirty="0" smtClean="0"/>
              <a:t>VIRTUAL LAB</a:t>
            </a:r>
            <a:endParaRPr lang="it-IT" dirty="0"/>
          </a:p>
        </p:txBody>
      </p:sp>
      <p:sp>
        <p:nvSpPr>
          <p:cNvPr id="20" name="Rettangolo 19"/>
          <p:cNvSpPr/>
          <p:nvPr/>
        </p:nvSpPr>
        <p:spPr>
          <a:xfrm>
            <a:off x="6527656" y="1186549"/>
            <a:ext cx="2061308" cy="148492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Tools</a:t>
            </a:r>
          </a:p>
          <a:p>
            <a:pPr algn="ctr"/>
            <a:endParaRPr lang="it-IT" sz="1200" dirty="0" smtClean="0"/>
          </a:p>
          <a:p>
            <a:pPr algn="ctr"/>
            <a:r>
              <a:rPr lang="it-IT" sz="1200" dirty="0" err="1" smtClean="0"/>
              <a:t>R</a:t>
            </a:r>
            <a:r>
              <a:rPr lang="it-IT" sz="1200" dirty="0" smtClean="0"/>
              <a:t> Studio</a:t>
            </a:r>
          </a:p>
          <a:p>
            <a:pPr algn="ctr"/>
            <a:r>
              <a:rPr lang="it-IT" sz="1200" dirty="0" smtClean="0"/>
              <a:t>Taverna Workbench</a:t>
            </a:r>
          </a:p>
          <a:p>
            <a:pPr algn="ctr"/>
            <a:r>
              <a:rPr lang="it-IT" sz="1200" dirty="0" smtClean="0"/>
              <a:t>ARCGIS Suite</a:t>
            </a:r>
          </a:p>
          <a:p>
            <a:pPr algn="ctr"/>
            <a:r>
              <a:rPr lang="it-IT" sz="1200" dirty="0" smtClean="0"/>
              <a:t>…</a:t>
            </a:r>
          </a:p>
          <a:p>
            <a:pPr algn="ctr"/>
            <a:endParaRPr lang="it-IT" sz="1200" dirty="0" smtClean="0"/>
          </a:p>
          <a:p>
            <a:pPr algn="ctr"/>
            <a:endParaRPr lang="it-IT" sz="1200" dirty="0"/>
          </a:p>
        </p:txBody>
      </p:sp>
      <p:sp>
        <p:nvSpPr>
          <p:cNvPr id="21" name="Rettangolo 20"/>
          <p:cNvSpPr/>
          <p:nvPr/>
        </p:nvSpPr>
        <p:spPr>
          <a:xfrm>
            <a:off x="6527656" y="2823871"/>
            <a:ext cx="2061308" cy="69479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Services</a:t>
            </a:r>
            <a:endParaRPr lang="it-IT" dirty="0"/>
          </a:p>
        </p:txBody>
      </p:sp>
      <p:sp>
        <p:nvSpPr>
          <p:cNvPr id="23" name="Rettangolo 22"/>
          <p:cNvSpPr/>
          <p:nvPr/>
        </p:nvSpPr>
        <p:spPr>
          <a:xfrm>
            <a:off x="3892189" y="3882013"/>
            <a:ext cx="4931235" cy="10746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it-IT" dirty="0" smtClean="0"/>
              <a:t>SERVICE LAYER</a:t>
            </a:r>
            <a:endParaRPr lang="it-IT" dirty="0"/>
          </a:p>
        </p:txBody>
      </p:sp>
      <p:sp>
        <p:nvSpPr>
          <p:cNvPr id="24" name="Cilindro 23"/>
          <p:cNvSpPr/>
          <p:nvPr/>
        </p:nvSpPr>
        <p:spPr>
          <a:xfrm rot="16200000">
            <a:off x="5095648" y="3765083"/>
            <a:ext cx="415191" cy="1432319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it-IT" sz="1600" dirty="0" smtClean="0"/>
              <a:t>ESB (</a:t>
            </a:r>
            <a:r>
              <a:rPr lang="it-IT" sz="1600" dirty="0" err="1" smtClean="0"/>
              <a:t>Search</a:t>
            </a:r>
            <a:r>
              <a:rPr lang="it-IT" sz="1600" dirty="0" smtClean="0"/>
              <a:t>)</a:t>
            </a:r>
            <a:endParaRPr lang="it-IT" sz="1600" dirty="0"/>
          </a:p>
        </p:txBody>
      </p:sp>
      <p:sp>
        <p:nvSpPr>
          <p:cNvPr id="25" name="Rettangolo 24"/>
          <p:cNvSpPr/>
          <p:nvPr/>
        </p:nvSpPr>
        <p:spPr>
          <a:xfrm>
            <a:off x="7543648" y="4481243"/>
            <a:ext cx="1084386" cy="4151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/>
              <a:t>API REST</a:t>
            </a:r>
            <a:endParaRPr lang="it-IT" sz="1400" dirty="0"/>
          </a:p>
        </p:txBody>
      </p:sp>
      <p:sp>
        <p:nvSpPr>
          <p:cNvPr id="26" name="Rettangolo 25"/>
          <p:cNvSpPr/>
          <p:nvPr/>
        </p:nvSpPr>
        <p:spPr>
          <a:xfrm>
            <a:off x="6332715" y="4481243"/>
            <a:ext cx="1084386" cy="4151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 smtClean="0"/>
              <a:t>Cleaning</a:t>
            </a:r>
            <a:r>
              <a:rPr lang="it-IT" sz="1400" dirty="0" smtClean="0"/>
              <a:t> ETL</a:t>
            </a:r>
            <a:endParaRPr lang="it-IT" sz="1400" dirty="0"/>
          </a:p>
        </p:txBody>
      </p:sp>
      <p:sp>
        <p:nvSpPr>
          <p:cNvPr id="27" name="Rettangolo 26"/>
          <p:cNvSpPr/>
          <p:nvPr/>
        </p:nvSpPr>
        <p:spPr>
          <a:xfrm>
            <a:off x="6333247" y="3916204"/>
            <a:ext cx="1084386" cy="4151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 smtClean="0"/>
              <a:t>Ontology</a:t>
            </a:r>
            <a:r>
              <a:rPr lang="it-IT" sz="1400" dirty="0" smtClean="0"/>
              <a:t> ETL</a:t>
            </a:r>
            <a:endParaRPr lang="it-IT" sz="1400" dirty="0"/>
          </a:p>
        </p:txBody>
      </p:sp>
      <p:sp>
        <p:nvSpPr>
          <p:cNvPr id="28" name="Rettangolo 27"/>
          <p:cNvSpPr/>
          <p:nvPr/>
        </p:nvSpPr>
        <p:spPr>
          <a:xfrm>
            <a:off x="7543648" y="3916204"/>
            <a:ext cx="1084386" cy="4151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err="1" smtClean="0"/>
              <a:t>Inference</a:t>
            </a:r>
            <a:r>
              <a:rPr lang="it-IT" sz="1400" dirty="0" smtClean="0"/>
              <a:t>  Engine</a:t>
            </a:r>
            <a:endParaRPr lang="it-IT" sz="1400" dirty="0"/>
          </a:p>
        </p:txBody>
      </p:sp>
      <p:sp>
        <p:nvSpPr>
          <p:cNvPr id="29" name="Freccia bidirezionale verticale 28"/>
          <p:cNvSpPr/>
          <p:nvPr/>
        </p:nvSpPr>
        <p:spPr>
          <a:xfrm>
            <a:off x="5596007" y="3598831"/>
            <a:ext cx="371227" cy="489616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reccia bidirezionale verticale 29"/>
          <p:cNvSpPr/>
          <p:nvPr/>
        </p:nvSpPr>
        <p:spPr>
          <a:xfrm>
            <a:off x="7298764" y="3613412"/>
            <a:ext cx="371227" cy="489616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363452" y="5098795"/>
            <a:ext cx="2784050" cy="14892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it-IT" sz="1600" b="1" dirty="0" err="1" smtClean="0"/>
              <a:t>Legacy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Scientific</a:t>
            </a:r>
            <a:r>
              <a:rPr lang="it-IT" sz="1600" b="1" dirty="0" smtClean="0"/>
              <a:t> Data </a:t>
            </a:r>
            <a:endParaRPr lang="it-IT" sz="1600" b="1" dirty="0"/>
          </a:p>
        </p:txBody>
      </p:sp>
      <p:pic>
        <p:nvPicPr>
          <p:cNvPr id="32" name="Picture 2" descr="C:\Users\Asus Nicola\AppData\Local\Microsoft\Windows\Temporary Internet Files\Content.IE5\4ULEQ9RP\MC90043155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39" y="5607189"/>
            <a:ext cx="289316" cy="3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Asus Nicola\AppData\Local\Microsoft\Windows\Temporary Internet Files\Content.IE5\4ULEQ9RP\MC90043155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5" y="5486881"/>
            <a:ext cx="487375" cy="4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asellaDiTesto 33"/>
          <p:cNvSpPr txBox="1"/>
          <p:nvPr/>
        </p:nvSpPr>
        <p:spPr>
          <a:xfrm>
            <a:off x="1977082" y="6003353"/>
            <a:ext cx="4806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GBIF</a:t>
            </a:r>
            <a:endParaRPr lang="it-IT" sz="1200" b="1" dirty="0"/>
          </a:p>
        </p:txBody>
      </p:sp>
      <p:pic>
        <p:nvPicPr>
          <p:cNvPr id="35" name="Picture 2" descr="C:\Users\Asus Nicola\AppData\Local\Microsoft\Windows\Temporary Internet Files\Content.IE5\4ULEQ9RP\MC90043155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540" y="5636209"/>
            <a:ext cx="289316" cy="3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Asus Nicola\AppData\Local\Microsoft\Windows\Temporary Internet Files\Content.IE5\4ULEQ9RP\MC90043155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806" y="5515901"/>
            <a:ext cx="487375" cy="4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asellaDiTesto 36"/>
          <p:cNvSpPr txBox="1"/>
          <p:nvPr/>
        </p:nvSpPr>
        <p:spPr>
          <a:xfrm>
            <a:off x="1125158" y="5991518"/>
            <a:ext cx="7007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err="1" smtClean="0"/>
              <a:t>WoRMS</a:t>
            </a:r>
            <a:endParaRPr lang="it-IT" sz="1200" b="1" dirty="0"/>
          </a:p>
        </p:txBody>
      </p:sp>
      <p:pic>
        <p:nvPicPr>
          <p:cNvPr id="38" name="Picture 2" descr="C:\Users\Asus Nicola\AppData\Local\Microsoft\Windows\Temporary Internet Files\Content.IE5\4ULEQ9RP\MC90043155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246" y="5625515"/>
            <a:ext cx="289316" cy="3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Asus Nicola\AppData\Local\Microsoft\Windows\Temporary Internet Files\Content.IE5\4ULEQ9RP\MC90043155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512" y="5505207"/>
            <a:ext cx="487375" cy="4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asellaDiTesto 39"/>
          <p:cNvSpPr txBox="1"/>
          <p:nvPr/>
        </p:nvSpPr>
        <p:spPr>
          <a:xfrm>
            <a:off x="495036" y="5995485"/>
            <a:ext cx="455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PESI</a:t>
            </a:r>
            <a:endParaRPr lang="it-IT" sz="1200" b="1" dirty="0"/>
          </a:p>
        </p:txBody>
      </p:sp>
      <p:sp>
        <p:nvSpPr>
          <p:cNvPr id="41" name="CasellaDiTesto 40"/>
          <p:cNvSpPr txBox="1"/>
          <p:nvPr/>
        </p:nvSpPr>
        <p:spPr>
          <a:xfrm>
            <a:off x="2683465" y="5841260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….</a:t>
            </a:r>
            <a:endParaRPr lang="it-IT" sz="1200" b="1" dirty="0"/>
          </a:p>
        </p:txBody>
      </p:sp>
      <p:sp>
        <p:nvSpPr>
          <p:cNvPr id="42" name="Freccia destra 41"/>
          <p:cNvSpPr/>
          <p:nvPr/>
        </p:nvSpPr>
        <p:spPr>
          <a:xfrm>
            <a:off x="5967234" y="2901945"/>
            <a:ext cx="500246" cy="433447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43"/>
          <p:cNvSpPr/>
          <p:nvPr/>
        </p:nvSpPr>
        <p:spPr>
          <a:xfrm>
            <a:off x="3289245" y="5096612"/>
            <a:ext cx="5534179" cy="14892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it-IT" sz="1600" b="1" dirty="0" err="1" smtClean="0"/>
              <a:t>Persistence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Layer</a:t>
            </a:r>
            <a:endParaRPr lang="it-IT" sz="1600" b="1" dirty="0"/>
          </a:p>
        </p:txBody>
      </p:sp>
      <p:sp>
        <p:nvSpPr>
          <p:cNvPr id="45" name="Freccia bidirezionale verticale 44"/>
          <p:cNvSpPr/>
          <p:nvPr/>
        </p:nvSpPr>
        <p:spPr>
          <a:xfrm>
            <a:off x="5047527" y="4744403"/>
            <a:ext cx="302763" cy="489616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Cilindro 45"/>
          <p:cNvSpPr/>
          <p:nvPr/>
        </p:nvSpPr>
        <p:spPr>
          <a:xfrm>
            <a:off x="3475677" y="5468869"/>
            <a:ext cx="957383" cy="673163"/>
          </a:xfrm>
          <a:prstGeom prst="ca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Cilindro 46"/>
          <p:cNvSpPr/>
          <p:nvPr/>
        </p:nvSpPr>
        <p:spPr>
          <a:xfrm>
            <a:off x="4925861" y="5476500"/>
            <a:ext cx="957383" cy="673163"/>
          </a:xfrm>
          <a:prstGeom prst="ca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8" name="Cilindro 47"/>
          <p:cNvSpPr/>
          <p:nvPr/>
        </p:nvSpPr>
        <p:spPr>
          <a:xfrm>
            <a:off x="6383356" y="5481162"/>
            <a:ext cx="957383" cy="673163"/>
          </a:xfrm>
          <a:prstGeom prst="ca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Cilindro 48"/>
          <p:cNvSpPr/>
          <p:nvPr/>
        </p:nvSpPr>
        <p:spPr>
          <a:xfrm>
            <a:off x="7762688" y="5476500"/>
            <a:ext cx="957383" cy="673163"/>
          </a:xfrm>
          <a:prstGeom prst="can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CasellaDiTesto 49"/>
          <p:cNvSpPr txBox="1"/>
          <p:nvPr/>
        </p:nvSpPr>
        <p:spPr>
          <a:xfrm>
            <a:off x="3508705" y="6217337"/>
            <a:ext cx="9011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LW RDBMS</a:t>
            </a:r>
            <a:endParaRPr lang="it-IT" sz="1200" b="1" dirty="0"/>
          </a:p>
        </p:txBody>
      </p:sp>
      <p:sp>
        <p:nvSpPr>
          <p:cNvPr id="51" name="CasellaDiTesto 50"/>
          <p:cNvSpPr txBox="1"/>
          <p:nvPr/>
        </p:nvSpPr>
        <p:spPr>
          <a:xfrm>
            <a:off x="4895679" y="6126425"/>
            <a:ext cx="989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 smtClean="0"/>
              <a:t>LW NO-SQL</a:t>
            </a:r>
          </a:p>
          <a:p>
            <a:pPr algn="ctr"/>
            <a:r>
              <a:rPr lang="it-IT" sz="1200" b="1" dirty="0" err="1" smtClean="0"/>
              <a:t>Staging</a:t>
            </a:r>
            <a:r>
              <a:rPr lang="it-IT" sz="1200" b="1" dirty="0" smtClean="0"/>
              <a:t> Area</a:t>
            </a:r>
            <a:endParaRPr lang="it-IT" sz="1200" b="1" dirty="0"/>
          </a:p>
        </p:txBody>
      </p:sp>
      <p:sp>
        <p:nvSpPr>
          <p:cNvPr id="52" name="CasellaDiTesto 51"/>
          <p:cNvSpPr txBox="1"/>
          <p:nvPr/>
        </p:nvSpPr>
        <p:spPr>
          <a:xfrm>
            <a:off x="6356909" y="6135031"/>
            <a:ext cx="1037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 smtClean="0"/>
              <a:t>LW NO-SQL</a:t>
            </a:r>
          </a:p>
          <a:p>
            <a:pPr algn="ctr"/>
            <a:r>
              <a:rPr lang="it-IT" sz="1200" b="1" dirty="0" err="1" smtClean="0"/>
              <a:t>Cleaned</a:t>
            </a:r>
            <a:r>
              <a:rPr lang="it-IT" sz="1200" b="1" dirty="0" smtClean="0"/>
              <a:t> Data</a:t>
            </a:r>
            <a:endParaRPr lang="it-IT" sz="1200" b="1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7793089" y="6146428"/>
            <a:ext cx="926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200" b="1" dirty="0" smtClean="0"/>
              <a:t>LW </a:t>
            </a:r>
          </a:p>
          <a:p>
            <a:pPr algn="ctr"/>
            <a:r>
              <a:rPr lang="it-IT" sz="1200" b="1" dirty="0" smtClean="0"/>
              <a:t>Triple </a:t>
            </a:r>
            <a:r>
              <a:rPr lang="it-IT" sz="1200" b="1" dirty="0" err="1" smtClean="0"/>
              <a:t>Store</a:t>
            </a:r>
            <a:endParaRPr lang="it-IT" sz="1200" b="1" dirty="0"/>
          </a:p>
        </p:txBody>
      </p:sp>
      <p:sp>
        <p:nvSpPr>
          <p:cNvPr id="54" name="Titel 1"/>
          <p:cNvSpPr txBox="1">
            <a:spLocks/>
          </p:cNvSpPr>
          <p:nvPr/>
        </p:nvSpPr>
        <p:spPr>
          <a:xfrm>
            <a:off x="1453904" y="0"/>
            <a:ext cx="6708733" cy="658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200" b="1" dirty="0" smtClean="0">
                <a:latin typeface="Verdana" charset="0"/>
                <a:ea typeface="ＭＳ Ｐゴシック" charset="0"/>
                <a:cs typeface="ＭＳ Ｐゴシック" charset="0"/>
              </a:rPr>
              <a:t>DATA PORTAL ARCHITECTURE</a:t>
            </a:r>
            <a:endParaRPr lang="nl-NL" sz="3200" b="1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" name="Rettangolo 54"/>
          <p:cNvSpPr/>
          <p:nvPr/>
        </p:nvSpPr>
        <p:spPr>
          <a:xfrm>
            <a:off x="363452" y="3853754"/>
            <a:ext cx="2784050" cy="11028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it-IT" sz="1600" b="1" dirty="0" err="1" smtClean="0"/>
              <a:t>External</a:t>
            </a:r>
            <a:r>
              <a:rPr lang="it-IT" sz="1600" b="1" dirty="0" smtClean="0"/>
              <a:t> Providers</a:t>
            </a:r>
            <a:endParaRPr lang="it-IT" sz="1600" b="1" dirty="0"/>
          </a:p>
        </p:txBody>
      </p:sp>
      <p:pic>
        <p:nvPicPr>
          <p:cNvPr id="56" name="Picture 2" descr="C:\Users\Asus Nicola\AppData\Local\Microsoft\Windows\Temporary Internet Files\Content.IE5\4ULEQ9RP\MC90043155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39" y="4362147"/>
            <a:ext cx="289316" cy="3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Asus Nicola\AppData\Local\Microsoft\Windows\Temporary Internet Files\Content.IE5\4ULEQ9RP\MC90043155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5" y="4241839"/>
            <a:ext cx="487375" cy="4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C:\Users\Asus Nicola\AppData\Local\Microsoft\Windows\Temporary Internet Files\Content.IE5\4ULEQ9RP\MC90043155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540" y="4391167"/>
            <a:ext cx="289316" cy="3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C:\Users\Asus Nicola\AppData\Local\Microsoft\Windows\Temporary Internet Files\Content.IE5\4ULEQ9RP\MC90043155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806" y="4270859"/>
            <a:ext cx="487375" cy="4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Asus Nicola\AppData\Local\Microsoft\Windows\Temporary Internet Files\Content.IE5\4ULEQ9RP\MC90043155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246" y="4380473"/>
            <a:ext cx="289316" cy="3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3" descr="C:\Users\Asus Nicola\AppData\Local\Microsoft\Windows\Temporary Internet Files\Content.IE5\4ULEQ9RP\MC900431556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512" y="4260165"/>
            <a:ext cx="487375" cy="4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CasellaDiTesto 64"/>
          <p:cNvSpPr txBox="1"/>
          <p:nvPr/>
        </p:nvSpPr>
        <p:spPr>
          <a:xfrm>
            <a:off x="2683465" y="4596218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….</a:t>
            </a:r>
            <a:endParaRPr lang="it-IT" sz="1200" b="1" dirty="0"/>
          </a:p>
        </p:txBody>
      </p:sp>
      <p:sp>
        <p:nvSpPr>
          <p:cNvPr id="66" name="Freccia bidirezionale verticale 65"/>
          <p:cNvSpPr/>
          <p:nvPr/>
        </p:nvSpPr>
        <p:spPr>
          <a:xfrm rot="5400000">
            <a:off x="3220412" y="4001751"/>
            <a:ext cx="473382" cy="870169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7" name="Freccia bidirezionale verticale 66"/>
          <p:cNvSpPr/>
          <p:nvPr/>
        </p:nvSpPr>
        <p:spPr>
          <a:xfrm rot="4569476">
            <a:off x="3260222" y="4592740"/>
            <a:ext cx="473382" cy="832578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6854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 descr="data:image/jpeg;base64,/9j/4AAQSkZJRgABAQAAAQABAAD/2wCEAAkGBhQSEBQUERMVFRQUEhcVFxYYGRgZFRUYFRQVGBgVFBkXGyceFxwlGhUXIC8gJScpLC0sFh4xNTAqNSYsLSkBCQoKDgwOGg8PGjUkHyQvLzI0KzUtLzUzKTItNDItMDMxMzUvLzQwMzUrNTUsLDUvNCk1KjUtLC4sLDQpLywsNf/AABEIAJYBUAMBIgACEQEDEQH/xAAcAAEAAwEBAQEBAAAAAAAAAAAABgcIBQQCAwH/xABKEAABAwIDBAYECQkHBAMAAAABAAIDBBEFEiEGBzFBEyJRYXGBFDKRoQgjQlJicoKxsxU0NUNUdJKi0hYzc5OyweEXJMLRJWOU/8QAGgEBAAIDAQAAAAAAAAAAAAAAAAQFAQIDBv/EAC4RAAIBAwEFBgcBAQAAAAAAAAABAgMRIQQSMUFRYQUTInGh8BSBkbHB0eEjUv/aAAwDAQACEQMRAD8AvFERAEREAREQBERAEREAREQBERAEREAREQBERAEREAREQBERAEREAREQBERAEREAREQBERAEREAREQBERAEREAREQBFy8d2npqJmeqnZE3lmPWdb5rRdzvIFRD/qlNVaYVhtRUtOgmltBB4hzvWHdcFAWGirSqxXFxrVVmFUDbjQkue2/J3SOyk+BX3R7TZXAy7RUDwCLtEUIBHZcTX80BZCLk0m1tHKbRVdO89jZYyfYHXXVugP6iIgCIiAIiIAiIgCIiAIiIAiIgCIiAIiIAiIgCIiAIii29CvfDhFY+IkPEOUEcQHuaxxFuBDXHXkgODtJv2oKWV0TBJUOabOMQb0YI4jO5wzHwBHevdsdvhocQkETC+GY+rHKAM/cxzSQ492h7llVfpTzuY9r2Etc1wc1w0ILTcEHkQQgNvovLhc7nwRPeLOdExzh2FzQSPaV6kAREQBERAEREAVdbQ7wp6iodQ4KwSzt0lqXawU2tjrwc4eYuLAONwPnbnaCesqvyThzsr3NvV1A4U8R4sFvlkEe0DmS3rwx0mCUjYIGXcRcDTPK7gZZXW9/kBYaYlJRV2aTnGC2pPBBJ9iIqHFsNfXzmqfOKp08tRYx5o4QWBrX6AAu0uTrbhoFM8U3qU8fVgY6UjS/qM8iRf3KsNucVlnqKWad9wKjIBwZGJBY5RfT1eJ1NtSvDX7RUkOhkzuHJnW946vvXWlX0izJuXRJ/wqq2rrTt3C39DlY3LNDXS18LWP6SV8j2SNbK1vSOLnNcHjrN146EacLXUkwrbhlSy5o6Fx+Wx1NHp7LG3YVHH7RSy/m9G8j5zr2PsFveuFPQ1VO4z9GIhfUNsWi/ItudL++ymwlSf+kYPZe9Nbvnn7mFKvOGxOWzLg7rPRosSamw2e/T4cyMn5dNI+Mt8GElhXqwzZWePrYFisgcNRS1Byk9wBvHIfs271BKKatlYHskiIPcL+B6vFdH8lYm+MkRssfVcx+R4INw5hLhzCzqfhYQ7yV4Lg3ufqYo168J7MpxlzzleiLEwnfRNSzCmxyldA/h0zGnKR84s1zD6TCR3K1qCvjmjbJC9skbxdr2kFpHcQs/0+8Y9F6DtBSPqG2uyUZTO0HQOBvZx09YOB0N7rk4Jtl+RqoPoKn0qhldd0LrtkHC4ewjqSAWs9oyut4gViaavF3RcRd1c08i5+AY9DWU7KindmjkFx2g82uHJwOhC6CybBERAEREAReGoxynjOWSeFh7HSMB9hK/akxGKUXikZIBzY5rv9JQHoREQBERAEXzJIGi7iABzOg9q5/wDaWl/aYP8ANj/qQHSRfEcocLtII7Qbj2hfaAIiIAiIgC/CtomTRvilaHMkY5jmng5rgQR7CvO/H6drsrqiEOvbKZGB1+y17r3NdcXHBAZ12n+D5WRyuNEWTwk9UOcGStHY/NZpt2g69gXT2G+D/KJmS4kWCNhDugac7nka5ZHDqht+Nib6jTir4RAEREAREQBERAFHN4G1Yw+hknGshtHC3jnlfcNFuYGriOxpUjVV7YVLanaClhlcG02HQOrZiTZocNWl3haI68nFAczctino9HiM1Rczel2ff13yZfVJ5nOX+8qNbSbfh0zsgNRUPNrNuWA8mi2pt80e1RihfUVc1TBTS5aeWpdM93DRznBptx1afV9vNT/Z3ZmGlbaNvWI6zzq93nyHcNFU6+vCDtPPT9lZq5RcrSzbh+yC7QYHWvpn1FW8NDMpEI5XcG3IGjSM3O5U0wTZSlZGx8UTTma1we7rOs5oINzw48rLu4nhXTU00XN8TmjxLTl99lzN2dV0+HMB9aFzonfZ1b/K4DyVj2ZRc4RnXjvu0uFsb1x5q5xblOnjFnuR6JaNc6row4EOAIIsQeBB5KT1zGsaXPc1rRzcQB7Too8/bjD4dXTNe/6DXPt4EDL71c6rXLSUtpRcuCiveEQ/h5TdkiFYLR+h4g2nnuIJ3AsJ0ve4b7SMhPgVa0iqvb3bSlrYmCJsokjfdr3BoFj6w0cTyB+yunQ714ujYJo5c4aA9zQ0guAAJF3Djx814ntCOp1sYTcWrX8PLN8e+BPnQk0pJZ49ep3NrMCFTF1erNGc8TxoWuGtr9ht7bHkvjY7DqLF4jDWwtZUglnSsAZK2QX0dbR4NiQHA2IcOxeaHb6jk/WlhPJ7SPeLj3rky1rafEI6iCRpjqSGPcxwIbKLFrtOBvlP8Szou9peGSatu/K98TSlKdN2a3ZX5Xvidvd1iUuCYu/Das/EzvAa75Gd2kUzb8A8dU99r+qr+VLb68NFXhlNiLBaSEhshHJrzlOvHqygW+uVZGwG0PpuG01QTd747P8A8RhLHnzc0nzXoE7q6LeMlJJokKIoLvd28OG0XxRHpM5LIvoADry255QRbvc3iLrJsePeNvkhw4mGFonqubb2ji006UjUn6I17SNL0LtFvDr60n0ipkLT+rYckQ7sjLA+Jue9R+WUucXOJc5xJJJuSSbkknibq191+5T02JtVWucyB2scbdHyj57ifVYeXM8dBYkCpl9wVDmODmOLXDgWkgjwI1Wr4t0WFNblFFGRpqTI52n0i64UT2x+D9TSxufh5MEoFxG5xdE/uu67mHvuR3c0BCNhd+dVSubHWudUwcCTrOwdrXn1/B3tC0ThmJx1ELJoHh8cjczXDgR/sb6EHUEELFdVSuie6ORpa9jixzToWuabEHvBCtv4Pu2boql1DI74ucF8V/kytFyB2BzQfNo7SgNBqnt6O+000j6XD8plYS2SYjM2Nw4sjadHOHMm4B0sTe1h7d406kw2qnZ68cLsh7Hus1p8nOB8ljtzrkk6k8+aA9+L4/UVT89TNJK6/wAtxcB9UHRo7guep1ur3bflWaTpHmOCEN6QttncX3ysZfQaNcSdbWGmquU7hsKyZeilva2fpX5vH5t/KyAzfhOPVFK/PTTSRO7WOLb+IGh8Cry3V76n1czKSubeV+kczG+uQCcsjWizTYHrCw7QOKh+3e4yopXtdRZ6mKR4YG2HSxucbDPbQt+noBzA4m1t1+7CPC4s8ln1cjevJyYD+ri7u08XEdlgAJBtzMW4XWuaS1zaOchwJBBETiCCNQVk07U1f7XUf50n9S1ft/8Aoqv/AHKo/BeseFAW9uY20MHp89bPK+KGnY6z3uebmQgNYHH1nGwHioltvvTq8Re4F7oqe/VgY4htv/sIsZD46dgCiLZ3BpaCQ1xBIvoS29rjna59qm2x+5yur2CVrWwwu1bJKSM47WNALnDvNgeRQEGWtt1NNkwaiHbAHfxuc/8A8lV8vwapg05a2Iu5AxuA9ocfuV1bN4Waajp4HEEwwRxkjgSxjWki/K4KAyptJtNVNrakNqqgAVEoAEsgAAkdYAZtF3d0u0FTJjNIySome0vfdrpHuafiZDqCbHgohtR+fVX7zN+K5SDc5+m6P67/AMGVAavREQBERAEREAVGYXsyMXxrF+kmfHDHPHHKxgF5mRuc1rC8nqNzU7ToDew4WV5qldz1X/8AJ40w6Oc977cfUnmB156yBAyEYJkgxioiYAyOTMWNHBo0kYBfU2bcKw6WS6rHaaXoaqmqRwsA77B6w/hdbyXvrtt5ZX9BhzC5x06S3vaDo0fSd7uKxp9JQlepXjeaxZ810KSUJVtmouKy/IsLE9qaajbmnkANrhg1kd4NH3mw71Vuz20VU6rqIsLAZ6XK57WvyXYG53aFxyizSb6H1RbgpPs5u4jDumrnmeUm5aSSy/0idZD7B3FfzeJH6JUUVdC0NEThG5rQAMrSXNFhoLtMjfYp9VTfieCVRdNeBZ+x9s3VySnpMRq5Jn/NaSQO7O//AGaF1aPYyii9WnYT2vu8/wA9wpHJWh7Q5pu1wBB7QRcH2LmTTgFVfbGlrToLuE3nNt5Eq15cwaWMNLRGwNIsQGtAsRYjQdigexh9Hq6mjfqMxey/PLb72Fp+ypr6WDwKhG1p6DEKapHBxyP8jY/yP/lXnNPRqRc6NRNNrjzWUa0Z7e1DmvVZJNW4PBJ68MZ78jb+0C6ie0OxULYnyQBzHMaXBoJLTl1PHUG1+amMki8sxuCDwOh8Cu2nnODVmRY6mdN3TPbsG6qrMHrKeXopYX0sj2yXIlZIWEta5uWzhnZe41uDxuuv8HOtzYdNGf1dUSO4PjYbe1p9q824A/8Ab1UbuDCGH+KU/wC5Xx8G2IinrDc5TPGAOWjHXPscPYF6KMXFWfvl6HoqDvD5v7lyLMO/fGjPi7479SnjZE3suWiR58cz7fZC08sjb0r/AJYrb/tDvuFvcsnYj+FwsfPE2V+SN0jGvf8AMYXAOdoDwFz5LUsG9bCGMaxlZE1rWhrQGyWAAsAOpwACygiA1n/1dwr9tj9kn9Cf9XcK/bY/ZJ/QsmIgJrvdr6afFHzUcjZI5Y2OcWggB4GVw6wGtmtP2lGtn8TNNVwTt4xTMk/hcCR5i481z1/QgNc7zsOdUYPWMjF3GHOB29G5slh2mzNFkVbaw3WCL/CZ/pCpDeJuGk6R8+GBrmOJc6nJDXMJ1PRE6Fv0SQRwF+QEF3b7yJMJleWsEsMoaJIycp6t8rmOsbEZjysb+BF3YRv3wyYDPJJA7slYbfxR5h7bLNuJ4LPTOy1EMkTux7XN9lxr5LxIDamF4/T1IvTTxTDn0b2ut4gG48171iGnqXxuD43OY5puHNJa4HtBGoVy7rN9cvTR0uIv6RshDI5z67HHRrZT8ppNhmOoJ1uOAFtbf/oqv/cqj8F6x4VsPb79FV/7lUfgvWPCgJpui2TbX4nGyUZoommaRp4OawgBp7i9zQe661a1thYaAKgfg2N/7qrPPoGe+T/gK/0AREQGMNqPz6q/eZvxXKQbnP03R/Xf+DKo/tR+fVX7zN+K5SDc5+m6P67/AMGVAavREQBERAEREAVA7IVRo9q62MtJ6Z1U0NGhdmvUMAvzIaAPrK/lQG+mkdQ41S4hGNH9G/xkpy0OafFnR+9AV/icFVUCR0jTGyLMRG4FtiOIAIuXAX1PZ5KUbvJ2Gm6jQHteQ8ji7m0nyNvIqZbd0jDUR1MfWgq42ysPI3aLjzBaftKssJm9Br3RuNopdAeVibsPkbtPmpOprOjadPMnG+fX6FHKTmp0LW2cpLiveS0YaheLaai9JpJYubm3b3Pbq33i3gSubim0UVMzNK7U+qwes7wHZ3nRRd1RW4lo34inPeQHDvPGTy6qraPamokv9YrZ55X7OdCEn472XM9Oz28KOCibHNnMkZLGtA1LR6tydBa+X7IXmk21rKj82p7DtsX+1xs33Ln4hgTaCphc8dLC4WJc0WDuDtNRpcOH/CmD6m4GW1raW4W7leaFvVQ2ozsl9TfVVaVK0oxvtcXu+hFzT4i83dMGH6wFv4AvPjGA1Xo7pJanpWs62Uue4jW1xmFr2KlJKPizxyMPB7C32ghbdoaSMKPep5jbfn5EOnr5qawkuiOBhzsQdEySOZr2uFw11r6EixzN7u1fs7aKqi/OKa4+cz7za4+5fWxlTelyn5Ejh7bO+8ldkuuqTS6fvq/dtK3OxvqKyjUlCUE0n5P0Oruo2hhiw/F5BI0SWkmEZNnlgjOU27M7w3S9iR2hSz4P2GGPCc5H9/USPH1WhsY98blXOL0/o9BV0rWNNXV4r6MLAZyyNlPI5gNr26V0Ytw6yv8A2awVtJRwU7bWhiawkcyB1nebrnzUmbvJnoqatBYOmsyb+8EMOLOlt1KmNkgPLM1ojePG7AftrTahe9XYT8p0Ray3pEJMkJOlzbrRk8g4AeYaeAWh0MtYXW9DPFLlDujkY/KQC12RwdlIOhBtbzWvcMwqhqIY5oqendHIwPaRFHqHC4+Toe0dqx5UU7o3uY9pa9ri1zXAhzSDYgg8CCpvu83tVGF/FlvTUxN+icbFhPExOsct+YsQe46oDSv9maT9lp/8qP8ApT+zNJ+y0/8AlR/0qBU/wh8OLQXMqWHm3I0+wh+q4O03wjm5C2gp3ZiLCWawDe8RtJzeZHgUBbQ2bpP2an04/FR6fyr+/wBmaX9lp/8AKj/pWXdlt5tXR1zqoyOmMzh07HnSYf8AiQPVIHV4WtcLUGzO00FfTtnpn5mO0I+Ux3NjxycP/RFwQUB1GtsLDgEJXixrGoaSB89Q8MjYLkn3ADiSToAOKzFtzvVqa6rZLE98MUD80DGmxaR+sfbi8jyANhzuBqeena9pa9oc08Q4Ag+IOiimN7psMqgc9KyNx+XD8U4E8+p1SfEFQnY/4Q0LmNZiTHRyAWM0bc0brfKcwdZh8AR4cFJ63flhUbC5tQ6Q20YyKTMf42taPMhAUPvK2DOFVYiDzJFIzpInkWdluQWvtpmBHLQgg6XsImCpTvG27ditX0pZ0cbG5ImXuQ25JLjzcSfuHK5juH0D55WRRNLpJHtY0Dm5xsB70BqjE6502zckr9XSYQ57j2udSkuPtJWUCtb7S4cKfAamEG4hwySMHtEdMW39yyQUBcnwa/zmr/wGf6yr+VA/Br/Oav8AwGf6yr+QBERAYw2o/Pqr95m/FcpBuc/TdH9d/wCDKo/tR+fVX7zN+K5SDc5+m6P67/wZUBq9ERAEREAREQBRXeVscMSoJIRbpW/GQk8pGg2BPY4EtP1r8lKkQFB7s8U9MpJMIqjkqIHOfTF+hBbfPCedwc2nY4/MUM26aA4QPa70hjrZebbmxa7tvyHn42dvh3dSdIMTw+7Z4iHytZ6xycJmfSAGo5gX5G/LwGspMbbnDY4MWa2776NqQGgFzCeBsOA1GvEaiTSmpLu57r7+RCr0PGq0V4lw5lc7LUsc07vSi58reDH8Dl0N78bW9X71YTZlFNqdl5GSFzWujqIzq06F1uBHf2HgQv1wLaMTDK7qyt9ZvC9uY/3HJVvaGilCe+64eRT6iUqq72PDDX/P8OntHTCeExnidQfmkcD7/ZdR3ZnETrTy6PjuBfmBy8vu8F1cWxmOEXedSNGj1j5ch3qI4i2eUmpbGY2tA1BIcRwzdp0PEDgrnRwjpaNNwzK12ujznyMaenKtBwniL3N8+nO5M56tjPXe1viQPvXjdtNTt/Wg+AcfuC5GC7PwyxiRznPJ9YXtZ3MG2vvXajwOBo0iZ5i/+q6l6tVa+nbsrb9+eZwlT09KWzJttdEvucLZzFoozMHPDQ6TM299Rr3acla27HB46mU1DnsMUBzesDd41BOujW8bnnbvUR3abCsrqmr6QMbBDKM5IaSATIcrLiw9XjwAC9+0OD0eI1zKHBKaNuQ/H1jM2RrLFrg2zrObYm5PrmwGmpo6bcJbUfdy5hpIVKvetPh88HW3c4J+UMaqsQcS6lp6uZ1P818kjtHtv2MDXeJZ2K7VztnsBioqaOngFmRtsO1x4uc483E3J8V0VktAiIgIHvD3SU+J3laegqrf3oFxJYaCVvyuzMNR3gWVDbRbqcRoyc9M6Rg/WQgyMIHM5RmaPrALWqIDDz4yDZwII4g6EeRX7UlBJK7LFG+Rx5MaXH2NBW15KdrvWa0+IB+9fTIwBYAAd2n3IDNWyG4itqXNdVD0WHic2szh2Nj+T4utbsK0Fs1szBQQNgpWBjBqTxc93N73fKcf+BYCy6qIDlbS7NQV9O6nqWZmO1BGjmOF7PYfkuFz7SDcEhZ52v3GV1K5zqZpqoeILB8aB2Oj4k/Vv5cFptEBiOqoZInZZWPY7se0tOnHRwX4hpOg1W4Hxg6EAjv1XwylY3VrWg9wA+5AZFwHd1iFYR0FLLlPy3jJH4532B8rlXzuz3Px4aenncJqotsHAfFxAixEd9STqC8200AFzexkQHE23p3PwytYxrnPdSTta1oJc4mJwDWgakk8gsp/2GxD9gq//wA839C2OiApD4Puz9TT1FUainmhDoWBpkjewEh5uAXgXV3oiAIiIDJO0exdc6sqXNoatzXVEpBEEpBBkcQQQ3UWXc3UbJ1kOMUkktJUxsa9+Z74ZGtbeGQauc2w1IHmtNIgCIiAIiIAiIgCIiAKpd4e5MTvNVhhENTmzmMHIx7gb543D+6ffyJ+bqTbSIDPEW8uWM+ibQUb3lmgmAyVLB28hIO8EX+ko7tlTUTpIH4ZUPnmleGhgY5kjTcBokuAC4k2FuOvctN4vgUFUzJUwxys7HtBt3tJ1ae8Ku8Y+D1QSkmB81OewOEjB5SXd/Mjza5ydGDltWz7+pUdBgL4aww10T21Zd1BJbK6+g6M+q7XQEEjsU1ZsjVu09Fm82ED+ay/bEfg8VLmta3ERIxpJa2RjwG37AHuA4Dgv3bulxsNDG4sQxos0CapAAHACw4W5KfR1sqMNlRRCr9nQrT2nJ+XLyILi2zNThE7HzxuZTTutfR2XtByk2cBcgHiL99p3JjWC4exskk/p0xaHNjjALNRcZhfK3jweSfor+M3AVM5vW4k54vwAfIT9qR4t7Cpjs5uXw2kId0RneODpyH28GABnuJ71w+JqWcYuy5Ej4SltKcld82VHs3s7iOLy1Rp81LRVlQ6WZx0jIzOIYCADNYOIyizb2vbS19bH7HU+G04hp2973n15HfOefuHALuMYAAALACwA4ADkF/VHJQREQBERAEREAREQBERAEREAREQBERAEREAREQBERAEREAREQBERAEREAREQBERAEREAREQBERAEREAREQBERAEREAREQBERAEREAREQBERAEREAREQBERAEREAREQBERAEREAREQBERAEREAREQBERAEREAREQBERAEREAREQBERAEREAREQBERAEREAREQBERAEREAREQBERAf//Z"/>
          <p:cNvSpPr>
            <a:spLocks noChangeAspect="1" noChangeArrowheads="1"/>
          </p:cNvSpPr>
          <p:nvPr/>
        </p:nvSpPr>
        <p:spPr bwMode="auto">
          <a:xfrm>
            <a:off x="63500" y="-698500"/>
            <a:ext cx="3200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14" descr="data:image/jpeg;base64,/9j/4AAQSkZJRgABAQAAAQABAAD/2wCEAAkGBhQQERUSEhQVFBMVGBoYGBYXFxQZGhcYGBUZFBYXFxgYGyYeGBwjGxgXIS8gIygpLCwtGR4xNTAqNSYsLSkBCQoKDgwOGg8PGjAkHiQ0LyksLSkvLDM2LTUxLDUtLCkuNCksLywsLy0sNCwyLCwsLCwsLSw1LSwsKiwsLCwsLP/AABEIAHoBnAMBIgACEQEDEQH/xAAbAAEAAwEBAQEAAAAAAAAAAAAABAUGAwIBB//EAEEQAAIBAgQDBgMGAgkDBQAAAAECAAMRBBIhMQUGQRMiUWFxgTKRoRQjQlKxwZLRFSQzYnLC4fDxB4KyFiVTY3P/xAAZAQEAAwEBAAAAAAAAAAAAAAAAAgQFAQP/xAAzEQABAwMCAwUIAgIDAAAAAAABAAIDBBEhEjFBUWETInGRoQUUMoGx0eHwQsEj8SQzNP/aAAwDAQACEQMRAD8A/cYiIRIiIRIiIRIiIRIiIRIiIRIiIRIiIRIiIRIiIRIiIRIiIRIiIRIiIRIiIRIiIRIiIRROKcRXD0zUYMQNLKOp2v4DzlRwLmN8TXKlVVApNtSdCANffwllx+mGw1UH8hPuO8PqJn+SMIc7VbrYqVAv3jqpJt4DT5zOmkkFSxjT3d1pQRxGme9w72y2ERE0VmpERCJERCJERCJERCJERCJERCJERCJERCJERCJERCJERCJERCJERCJERCJERCJERCJERCJERCJERCJERCJE4Y3GpRQvUNlH1PgB1MreEcxjE1WRVIULcE7nWx0G24nk6ZjXBhOTwXq2F7ml4GBxVzERPVeSREQiREQii8Vp5qFRb2uja+HdOsyfIw++c/3P1Yfymvx39k9xfutoevdOkynIhXPU3zZRbwtfX3vaZlQB71F81qUx/wCLL8lsoiJprLSIiESIiESIiESIiESIiESIiESIiESImf5o5k+zjJTsarC9+iDxPn4D/Z8ppmwsL37LoF1e1KyqLsQB5kD9ZxPE6Q3q0/41/nPzihw/EYtiwVqh6ux0/ibT2EtKXIdY7tTXyux/yzLb7QnkzHFhS0jmt1TqBhdSCDsQbj5iepiv/SOKRCiVlynUqGdQT8rdBIZXHYTU9plHn2i++9vpPU10jMyREDiuaeq/QYma4RztTqWWsOzb834D7/h99POaQGXoZ45hqYbrhFl9iInsuJEzWN5xVaoSmFZMwDOTpqbHLboPH/me8bzpTU5aamofH4R7aEn5Soa2AX723781bFFObd3f9+S0UTJ1+bqxPcoED+8HJ+lpwpc81M3epoR1AzA/UmeZ9oQA2J9CvQezpyLgeoWziV3CuO0sRohIYC5U6EefgR6Sxlxj2vGppuFTexzDpcLFIiVPE+ZaVA5SS7/lWxt5E7D03h8jYxd5sEjjdIbMFyraJmq3MGKK5qeGIG92zNp6CxnXhfN9OqVRxkY21/CW8L9Om/j864rIi7Te3iCPqrBo5Q3Va/gQbeS0ERMxW5xvWWnSUZC4Us17m7Ze6AdPf5T1lnZFbWd15RQPmvoGy08Si4tzZToPkUdowPesbBfK/U+Uqm51qkkikuXpfOfr1njJXQsOknPRe8dDO8agMdVsomQwvPRv95TFvFDr8m/nNNh+II9IVQe4Re50tbe/haThqopvgK85qWWH4wq/m6gGwrE7qVYeuYL+hMp+RaBz1H6BQvuTf9p04zzVSrUXpqHuw0uABuDrr5SJyzzCmHVkqXyk3BABt431v4TNkmhdVtfqxbfrlaccMzaRzNOb7dMLcRKStzhh12LN6Kf81pJ4Nxn7SGYIyoDYE/i3vt4evWajaiJztLXXPRZTqaVrdTm2HVWUSv4hx2jQ0dxm/KNW+Q297SvwvMVXEEihQ7o/G7WHvYb+QMOqI2u03zyGfoutppHN1WxzOPqtBEzb8SxyatQRl8F1P0cn6STwfmhK5IcCm1wACwOYm4sNAf8AmQbVRl2k3B6ghSdSSBuoWI6EFXFanmUr4gj5i0x/JiZcRUW4NlIuNQbOBcHw/nNjU2PpMTySwFV2JsBT1J0A7y7/ACleqt28XzViluaeX5LcRMzjud0UkU0L2/ETlB9Ov6SIOezk/s1z38e7l/W89HV9O021Lzb7PqHC+lbGJmeHc6q7ZaqimD+K9wD56aDzmmBliGeOYXYbqvNBJCbPFkiJU4vmNFfs6YarU/Knj5tt+tpN8jYxdxUWRukNmi6tolD9uxrC60KajoGbX/yH7SPW5qqUO5Xo9++6mylbbgm9zeVzVxty64HMgr3FJI7DbE8gQtNEh8M4tTxC5kO26ndT5zticSKYuQxABJIF7Aam8sB7S3UDhVyxwdpIyu0SM+PVRma6i6rcgjViAPa53nR8SqsqE95r2HjlFzO6m81zS7kusREkopERCKLxTE9lRqONCqMR620+tpiOX8I+LxXavqFIZyRoSPhW23Qewm+q0g4KsAynQgi4PqJUcw4wYTDHsgELHKuUAAE7mw8AD9JnVkIc4SvPdbm3MqQK88c5op4buLZ6n5Rsv+I9PTf0mYXieNxBzIapH9wWUeVxp9Z25Q4L29Q1n1RD1/E++vpofcTeAWlaNk1aO0c4tbwAXcBYNeP43DW7VWK//Yv6MLfqZpeB8ypiu7YpUAuVOoI2JB67jwlsyhhYgEHcHUGYXmzg4wzrVo3RXuLAkZWGvdI2BHTykpGz0Y1h2pvEHfzTBV9xnlGnXOZPu36kDRvUaa+Y+sreVeLtSqHCVTsSqG+zA2K38D0+XWXnLfEjXw6s2rDut5kdfcWPvMtzrgeyrrUXTtBfTo62uR81PreRqNMYbVwjx6goORW9nwiV/AOI/aKCOfi2b/ENCfff3ljNdjw9ocNjlQX5xW4eDjDRUAA1SAOgXNe3sJ+gYXA06QsiKvoB9TuZg8WP68f/ANx/5gz9DmX7Oa3VIbZutf2i92mMXxZJEx/CqdcWqKD4HYj0I1kuJquaHCzhcLKa4tN2mxX53xrANhK5yFlUi6MCb2tYi48/2mx5d4ia9BWbVhdWPiR19xY+8i844VWw5cjvIQQfVgp/35CVfL+MNLBV3G4bTyJVQD8z9JjsHutS5v8AEglbMh96pWuPxAgLrzTzEQTRpEgj42G/+Efv8vGc+F8fwuHUBUfN1cqmY+Jvm28p55R4bSrZ2qAO4I0a5tucxGxuf0mpp8MpL8NOmPRV/lJQsnmPb3GduNlCZ8EI7Ag434XVUvOmHJt3xpvl+mhvM1zDjqNZw9JWUm+e4AB8Dod95vThEP4F/hH8pz/ouj/8VP8AgX+U9p6aaZulzh5fleMFTDC7U1p8/wAKq5Q4oatIoxu1PTzKn4f0I9hM3j8OHxrIvdzVbX8CSLke9zN/Swyp8KqvoAP0mJrZV4iNyO1F72HeY9PIEieFXGWxRseb5AurFJKHSyPYLYJstRgeXqNIaIGP5nAYn5jT2liFtoNp9iazI2sFmiyyHyOebuN1l+dOHL2YqgAMGsSANQfzehA18595QwoqYZ1qLmQ1LgHY2C/PUSZzjf7K1vzLf0zfztOPJI/q51v3zp4aDT9/eZhY333bcLTD3Gh32Kc0cPpphmKU0BBWxVACO8L6gaaSt5Q4dTrLU7RFaxWxO+oOn0l/zNUK4WoQbGwGngWAI9wTK3kfFFqbpYWQi1hY965Nz12iSNnvjQRw2t4rscj/AHJxB4738FYVOVsMTfs7ejMB8gZaU6YUBVAAGgA0AE9RNJkTGG7QB4LMfK94s4k+Kp8TypQep2hBBvmYA6Mb3Nwf2tLZEAFgAANgOk54rGJSGaoyqPM2+XjKhePVawvhqJI/PUIVT6a6/OeV4YSbDJ4AZ9F7WmmaLnA4k49VezDc5YFKdRWQZS4YnwvcajwOsuKy8QIuDRF+i9P4haZ3j1HEgqcSb3uF1Xyvou3SUK+XXERoPiRsr/s+LRKDrHgDut1gcQtWkrg3DKN99rG8wXC+FdvWalTc9mNS210U6G3U3tabDlq32SnqDoduneJt6jaZ3kineuzdAh19WXSKgCYwhw338glOTCJy07beZWpwHA6NEWVBfqzak+5/aSXwiHdFPqonaJqtja0WAwsl0j3G5OVhebeE06DIaYyhwbrrYEW1Hhvt5TS8s4hnwqM5JPe1J6BiBc+kpee6nepLbYMb+pAt9JJr4oU+GrlI7yhLgEasbNv1+KZEZbDUykYAF7eS2JA6amiackm1/NROI8XfG1loUGKob3bbNbUk21y2Gg63mj4VwhMMmVBr+Jju3r5eUouR8Gtnq3Bb4bdVG5v66fKauWqNheO3ky4+g6KrWvDD2EeGj1PVJwxmDWshRxdT9PMeBneJfIBFis8Eg3C/OcStTA1yqPYi2o2YHUXBm7Wp29DMtvvKenqy/wCsy/PSDtKZHxFTf0B0/VppeBoBh6QUkjKLE6HXXbpMmkaWTSRA91a9Y4PgjmI7y64nC51VTa1xmv1A3nKlg3ujMQWU2J1+EKyj3JIJ/wBJOiaZjBN1liQgWSIiei80iIhEmS/6gP3aQ6XY/IAfuZrZkf8AqBmtS/Ldr/4rC30vKHtH/wAzvl9QpN3VtylRC4Snbrdj6lj+1pXc28eyhsMmbtDluRpodbCxuSdB7ydydiM+FQdULKfncfQiV3N3AnZhiKVywtmA37uzDxt+wnhKX+5N7LkL+FsoN1b8t8LbD0AjG7EliOik20Hy+d5Wc9unZIC1nzXVfEbMT4bysw/PdVRZ0Rz46r7m2nytI6YTEcRq5yLLtmsQqgdF/Mf96SvJVRSQdhACScW5Lts3KvOQlPYuehfT+Fbzj/1AHcpH+836D+U0eCwiYakEGioCST82Y/UzAcVx7Y3EjKCQSERfK+58L7n/AEk6r/BSNgOXHHrdBk3Ws5LpFcKt/wATMR6XsP0l7PirYWGgE+zWhj7KNrOQsolYTjVU/wBIXXQh6Y+i/wA5u5+c8wuftdQi9wwtbe4VbWlhhuZsVTTvJnUH4nVgddgSLCY9PVNilkDr5JW7UUjpYoyy2AFtomUo883XWiS391tP0uJ1bF4rF2VENCkd3N81utr2PyHvNAVsTvguTyAKzjQyt+OzRzJC8cyY44kjD0AXIYZyPhG4AJ9dSdtJYnggTBtQB1Kklt7t8V7eo+UmcN4TTw4Ipi19SSSSfDUyZOspyS58nxEW8ByXH1AAayP4Qb+J5r885Y4kKNcFtFcZT5XIsfnP0OZbj3KWcmpQ3JuUNgDfcqenoZB4dx2thPu6qMyjob5h6HYjylGnkdRns5R3eBV6ojbWDtYj3uIW3iUDc407AinVJPTKN/C9/wBJzq8ZxVUWo4dkv+J+noGAH6zQNXF/E38ASs8Ucv8AIW8SAro8Sp9r2Ob7wi+XXbfU7DTpMZUp34jYm33wOvkQw+dre80XAeBNRZ6lVg9V+uug3Op3JP6CZ37JUqY1npozKtbU20GVxfU6SjVGR7WFzc6tuiv0gjY54Y7Gnfqt5ERNhYyo+cQThjYE95b26AG9z5bSLyNV+6qL4Pf5qB+0lc4VSMPlAPfZV0v69PG1veceTuHVKSuailcxWwO+gN7jpv1mW4H30Ecs+q1Gke4kHnj0UvmxwMK9+uUD1zA/tK7kfEllqKbWXLbQDfMTcjU+8suaMIamGYKCSLNYdbHX6XmQ5f4z9mqFiCysLEDxvcHXrv8AOedRL2VW1ztrfdetNF2tG5rcm9/ov0WQeKcUWjRaoCDbQC+7bAaef6GVeJxmJxS5aNM0UO71DlNvIDUeonSry1/UxQBGcHNe2ha5Ptva8uOme8O7JvDB69Lqk2FjC3tXccjp1sqzlvCjF1XrVznZCO6RprsfQWOk2AE/P+D8WOCZg9M3JAYE5SAL7C29zNQnN2HKhi5BP4bHMPlpKtDPE2OzjZ3G/wCVarqeV0l2glvC34VzMtz2O7S1F8zaddh9NvmJNfmRm/sKFSqPzWKrf3H8pmOYKVc1FavbO98qA3ygW0AGnyv1na6oa6Etbnrw80oadzZg5+OnHbktNyw39SFumf8A8mlHyRXIrFb6Mh08wRY/ImXPBDUoYNzUGUoHZQd7WzC4/wAV5Vcn4Gp23alDkyt3iLAk228eu08c6oAL3Az6L1xpqCbWJx6raxETbWIsfz1X71JPAM3zIA/QzrisN/7YlxcgBhY7XY2J8bBtpF5uZquJWmiliq7AEk5tT7Wt9ZpODYQjDJTqL+GzKdd76H2mMxhlqJRzFr+S2nvEVPEeRvbzWc5L4llc0WOj6rt8Q3F/MfpNpMNxDl6rhqoqUQXUG6kDMV8Ay9fWSuGc7Ed2uL2/EoF/+5dPp8p2lqPdx2M+LbFcqqb3g9tBm+44rXxKVOb8OR8TX8MjX+gkXEcXr4my4VGVfxVHAHsL3+mvpLxq4rd06jyGVQFJLfvDSOZwFVcyYj7ViVpUxqpyX8TfX2Gv1m0w1AU0VBsoAHsLSr4Dy6MNdmOeoetth1Av+suZClhc0ulk+J3ovSrma4Nij+Fvr1SIiXVRSIiESIiESQeM8LGJpNTOh3U+DDY/t6EydEi9ge0tdsUWA4Jxd8DVajVBCE94dVO2ZfEEW9RN3Qrq6hlIZTsQbgyDxrgNPFLZtHHwuNx5HxHlMc/C8Zg2PZ57eNO7KfMr/MTIa6Wh7pBczgRuP395KeHLe1cGjkFkViNiVBt6XGk6EgDoAPkBMQMZxEoHGfKdBZKd/wCG2b3tPScCxuK/t3Kp4Mf8i6fO09RXX/64nXPS3quW6r7x/mo1r0KANmOUt1fpZR4H5mWnK3LfYDtKn9qRoPyDw9T1+XrO4Ry9Sw2qjM/V239vAektJKCleX9tObu4DgEJ4BIiJpKKwvH8OExq5TcsyMR4EsBb6A+83UwHG6xGOLdQ6W9gs38zKEjtJbc/utSuB7OK/L7LyqAbAD0nqImmstIiIRIiIRIiIRItEQiREQiREQiTmuHUEkKASbnQanxPnOkgcXxLIqFCBmq01Nx+FmsQJB7g0ajwXRdT4iJNcXl6YOhAI89Zzp4NF+FFHooH7TtPFWqFF2IA8T56CRIG5XQTsvc+ZRe9tfGfYklxfGUEWOoPSALT7EIkRPFWqFBZiABuTGyL1l6z7EQiTlUwiMbsik+ag/rOsg8axTUqLOlgwta4vuwB+hkJCGtLnbDK6CRspVLDqvwqF9AB+k6SDRxbGvVRiMiKhH/dnzEn2kynUDAEG4IuD4g7QxwIx19DZDfivUREmuJERCJERCJERCJERCJERCJERCJERCJERCLCcbsmPzOO5mQm4Oq5VBI8dj8pu5+dcy1c+KqdLELqdBYAewvcz9Dp7D0Ey6F15ZQOf3WrXttFETy+y9SNiMZlYU1GZ2BNr2AUEAsx6C5A6n62kyBisG/arWplb5cjK1wGW+YEEAkEG/Q7zQkLgO6spDxFkqCnUQAsrFCpuGyi7KbgFTa3kZyocRrVKS1VooQyhsvanMQRfTuWv7zucIzOKj5e4GCqLkAta7FiBfQWtbx36QeBiscPSF6YXItmGYkC35bWJt528pXLn6tNzbNtunTx/tdXf+n0KoUDMXFwtm7oBsc+UMRqCNjqJ5PHGFOo5pnNTIFu8FbMQAVLKD11FunvPQ4SaTq9EjRcjK97MMxbNmGoa7Mb2O5nvGYKpVpsrMq5stgASBZgSSdzoNrCc/z2N97cB038/wBsmEbiFRXQPTULUbKCHuQcpYZhlA/CdiZ34hj1oqGbqQoubC52uTsPOfMdhDUNMggZKgc+YCsth/FPWMpOwGTKbHvKw0YWta9jbx2O09u+A7Pht+EUehxYZHd2pZU6037T2PdGuwA6z7icfUpoahpjIouwzd8L1NrZSQOl/eR8RwLtM7XWm7KqjINFyv2gY6DMcwHQaSRVw9WrTNN8i5hZmUsbg6HKCosSPM2855Ay2IPLHXx5cEwumF4h2lR0A0QIQ1/izgna2m0jvxghSRTue27IDNvrbNqPp9Z6GCqU6rPTyFXVBZiwK5AQLWBuLHac04S+WzOpPbircAjTNmta/jBMtrcc8uePT8phSPttQHKyLnb4FVybgfEWJUZQLjXXefTjWpoz1lVQNgjFy3QADKNSbACMdgmZ0qU2AdLizDusrWuDbUbAg/Qzni8FUrKQzLTtZly3azqwYMSbXGm1up1kyZBe1yeG2cffwReKPGGLqpptlfS4FTuncZsyAAeYJ1+c+8f+CmQLkVqWl7X74khBWNgxpra2YrmN7HUAEDLf3nziWFaoFCkAq6vrfXKc1tNrkDWcIeY3A5+VkXKtxNqbKKtMBHIUOr5gGPwhgVBF/EXnbBY3tFc5bZXdLXvfIbX20vPL4VqhXtMoVCGCqS12HwkkgaDe1t7a6TjQwdannVTTyu7MGObMuclrZdmsT4iAZA6+SEXk8eAp0mOVHqrmAd8qiwBN2t5jprPZ4j3KbEU2LVFS6PmUXNswbLv5ec84fA1ESmn3dRUQKVYEajZgbHppa0+LwUjYqCay1WAHdGW3dUew166nykLzftv05TC9pxCq7VBTpqQjlbtUIvYKdLIT1/5nleOg06bZTnqXsmptY2YkqCcoOl7dRpJWCwhpmoSQc9QuLdBlVbH+GQMPwZ6QpsjrnQMpBvldWfPa+4I0sfpOnthkdeWMj+rphdafHLLUaojKKYzXAezDyLKuvQidMFxPtGIvRIAv3KudvcBR87z3Vp1mBsyKbaCxYHUE5ibaEAjQaXvrOJ4WWdalkpsgYLkF+8y5bkkC4H5Z28oI4/K18/0PBML5g+Nisy5DSytsDU+8/gA38ryVxHE9mobLmu6Lr0zOFzbdLyK3DGqZBUWmMrKxZL3Yqbi1wMtyBfU9R5yVxDCmooUECzoxJ8FcOffSdb2uh19+H+kXD7fVZ6iU6ans2AzM5AN0VtgpN+9/rIGNx71UoMKdvvgCM/4kZly6DUXUm/pLbC4Uo9ViQe0YMPIBFTX+GQm4S4poqlSyVjV1vYguzZb2J2be0hI2Ug5PHlzxw5Iu1bixTKrJ941zlBZrLe12KqbX9D+shY/iBqYeqGRlKlejAMCym6llB8iLaSY+BqCoKyspbLldSCFZcxZbEXIIuddb3OgjH4GrWpuhZVLZbAAnLZgSS25NhpoJx4lc1w6HFhnHP98l3C44jECnUxL5c2WijEHYgdqbbSaccS2RFDOFDNdrBQ17a2JubHp0kbFcLd2rkMAKtMIBY6EBgSf4pHx3D3NZXRcwVApKVDTYm+z23W1iLa7wTIy9hx/s+PRF0o8dazM6BcrmmFUl2ZwellAsBc3F/pO2F4qzPkamR3bhgKmXT8LFkWx8JDqBmenTyChUS70yDnRgBldWtY65vreWiiqSM2RQNwLtfS25AsL67dJ2N0hO+3Tz5W8uqKB/TVXsRX7FezyhiO071iLkgZLfMj2k6tjGJK0lDsts2ZsoFxcC4BubWNrdZHPC2+yfZ7jN2eTNra9rX8Z7GDqU6jvTKstSxZWutmChcysAdwBoR03nR2otcnhfbG9+HhzXML1ieJdmqhl+8b8C5mAtuSQt8o01t1E5YbFmuWRkKlSrBrPlIvcgFlU30sR59Z9rYGqXWqGTtFzArY5WRiDlJ3uCL5vpJdEVM12KgW+FbnW+5Y2+VuskNbnWO3hvhF5p4Qhr5tLk21/Fe/X0+vjpJiJYDQ3ZcSIiSRIiIRIiIRIiIRIiIRYTGcArV8TUshClz3yLC19xf4vabijTyqFvewAv42Frz3EqwUzYS5w3KtT1Tpg1p2CRES0qq+PsZD4NQanQpo4syqARppYeUmxI6e9q+SJERJIkREIkREIkREIkREIkREIkREIkREIkREIkREIkREIkREIkREIkgUuHvTLdnUGVmLWdMxBY3NmDLp63k+JFzA7dFHo4WzZ2OZ7WvYAAE3IUDYXA8ToNdJIiJ0ADZEiInUSIiESIiEX/2Q=="/>
          <p:cNvSpPr>
            <a:spLocks noChangeAspect="1" noChangeArrowheads="1"/>
          </p:cNvSpPr>
          <p:nvPr/>
        </p:nvSpPr>
        <p:spPr bwMode="auto">
          <a:xfrm>
            <a:off x="63500" y="-569913"/>
            <a:ext cx="3924300" cy="116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Immagine 4" descr="Screen Shot 2015-11-11 at 15.06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9000"/>
            <a:ext cx="9144000" cy="5056274"/>
          </a:xfrm>
          <a:prstGeom prst="rect">
            <a:avLst/>
          </a:prstGeom>
        </p:spPr>
      </p:pic>
      <p:sp>
        <p:nvSpPr>
          <p:cNvPr id="6" name="Sottotitolo 4">
            <a:hlinkClick r:id="rId4"/>
          </p:cNvPr>
          <p:cNvSpPr txBox="1">
            <a:spLocks/>
          </p:cNvSpPr>
          <p:nvPr/>
        </p:nvSpPr>
        <p:spPr>
          <a:xfrm>
            <a:off x="177456" y="6211408"/>
            <a:ext cx="5372735" cy="502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en-US" sz="2000" dirty="0">
                <a:hlinkClick r:id="rId5"/>
              </a:rPr>
              <a:t>http://dx.doi.org/10.6084/m9.figshare.1600909</a:t>
            </a:r>
            <a:endParaRPr lang="it-IT" sz="2000" b="1" dirty="0" smtClean="0"/>
          </a:p>
          <a:p>
            <a:pPr>
              <a:lnSpc>
                <a:spcPct val="70000"/>
              </a:lnSpc>
            </a:pPr>
            <a:endParaRPr lang="it-IT" sz="2000" b="1" dirty="0" smtClean="0"/>
          </a:p>
          <a:p>
            <a:pPr>
              <a:lnSpc>
                <a:spcPct val="70000"/>
              </a:lnSpc>
            </a:pPr>
            <a:endParaRPr lang="it-IT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148720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 descr="data:image/jpeg;base64,/9j/4AAQSkZJRgABAQAAAQABAAD/2wCEAAkGBhQSEBQUERMVFRQUEhcVFxYYGRgZFRUYFRQVGBgVFBkXGyceFxwlGhUXIC8gJScpLC0sFh4xNTAqNSYsLSkBCQoKDgwOGg8PGjUkHyQvLzI0KzUtLzUzKTItNDItMDMxMzUvLzQwMzUrNTUsLDUvNCk1KjUtLC4sLDQpLywsNf/AABEIAJYBUAMBIgACEQEDEQH/xAAcAAEAAwEBAQEBAAAAAAAAAAAABgcIBQQCAwH/xABKEAABAwIDBAYECQkHBAMAAAABAAIDBBEFEiEGBzFBEyJRYXGBFDKRoQgjQlJicoKxsxU0NUNUdJKi0hYzc5OyweEXJMLRJWOU/8QAGgEBAAIDAQAAAAAAAAAAAAAAAAQFAQIDBv/EAC4RAAIBAwEFBgcBAQAAAAAAAAABAgMRIQQSMUFRYQUTInGh8BSBkbHB0eEjUv/aAAwDAQACEQMRAD8AvFERAEREAREQBERAEREAREQBERAEREAREQBERAEREAREQBERAEREAREQBERAEREAREQBERAEREAREQBERAEREAREQBFy8d2npqJmeqnZE3lmPWdb5rRdzvIFRD/qlNVaYVhtRUtOgmltBB4hzvWHdcFAWGirSqxXFxrVVmFUDbjQkue2/J3SOyk+BX3R7TZXAy7RUDwCLtEUIBHZcTX80BZCLk0m1tHKbRVdO89jZYyfYHXXVugP6iIgCIiAIiIAiIgCIiAIiIAiIgCIiAIiIAiIgCIiAIii29CvfDhFY+IkPEOUEcQHuaxxFuBDXHXkgODtJv2oKWV0TBJUOabOMQb0YI4jO5wzHwBHevdsdvhocQkETC+GY+rHKAM/cxzSQ492h7llVfpTzuY9r2Etc1wc1w0ILTcEHkQQgNvovLhc7nwRPeLOdExzh2FzQSPaV6kAREQBERAEREAVdbQ7wp6iodQ4KwSzt0lqXawU2tjrwc4eYuLAONwPnbnaCesqvyThzsr3NvV1A4U8R4sFvlkEe0DmS3rwx0mCUjYIGXcRcDTPK7gZZXW9/kBYaYlJRV2aTnGC2pPBBJ9iIqHFsNfXzmqfOKp08tRYx5o4QWBrX6AAu0uTrbhoFM8U3qU8fVgY6UjS/qM8iRf3KsNucVlnqKWad9wKjIBwZGJBY5RfT1eJ1NtSvDX7RUkOhkzuHJnW946vvXWlX0izJuXRJ/wqq2rrTt3C39DlY3LNDXS18LWP6SV8j2SNbK1vSOLnNcHjrN146EacLXUkwrbhlSy5o6Fx+Wx1NHp7LG3YVHH7RSy/m9G8j5zr2PsFveuFPQ1VO4z9GIhfUNsWi/ItudL++ymwlSf+kYPZe9Nbvnn7mFKvOGxOWzLg7rPRosSamw2e/T4cyMn5dNI+Mt8GElhXqwzZWePrYFisgcNRS1Byk9wBvHIfs271BKKatlYHskiIPcL+B6vFdH8lYm+MkRssfVcx+R4INw5hLhzCzqfhYQ7yV4Lg3ufqYo168J7MpxlzzleiLEwnfRNSzCmxyldA/h0zGnKR84s1zD6TCR3K1qCvjmjbJC9skbxdr2kFpHcQs/0+8Y9F6DtBSPqG2uyUZTO0HQOBvZx09YOB0N7rk4Jtl+RqoPoKn0qhldd0LrtkHC4ewjqSAWs9oyut4gViaavF3RcRd1c08i5+AY9DWU7KindmjkFx2g82uHJwOhC6CybBERAEREAReGoxynjOWSeFh7HSMB9hK/akxGKUXikZIBzY5rv9JQHoREQBERAEXzJIGi7iABzOg9q5/wDaWl/aYP8ANj/qQHSRfEcocLtII7Qbj2hfaAIiIAiIgC/CtomTRvilaHMkY5jmng5rgQR7CvO/H6drsrqiEOvbKZGB1+y17r3NdcXHBAZ12n+D5WRyuNEWTwk9UOcGStHY/NZpt2g69gXT2G+D/KJmS4kWCNhDugac7nka5ZHDqht+Nib6jTir4RAEREAREQBERAFHN4G1Yw+hknGshtHC3jnlfcNFuYGriOxpUjVV7YVLanaClhlcG02HQOrZiTZocNWl3haI68nFAczctino9HiM1Rczel2ff13yZfVJ5nOX+8qNbSbfh0zsgNRUPNrNuWA8mi2pt80e1RihfUVc1TBTS5aeWpdM93DRznBptx1afV9vNT/Z3ZmGlbaNvWI6zzq93nyHcNFU6+vCDtPPT9lZq5RcrSzbh+yC7QYHWvpn1FW8NDMpEI5XcG3IGjSM3O5U0wTZSlZGx8UTTma1we7rOs5oINzw48rLu4nhXTU00XN8TmjxLTl99lzN2dV0+HMB9aFzonfZ1b/K4DyVj2ZRc4RnXjvu0uFsb1x5q5xblOnjFnuR6JaNc6row4EOAIIsQeBB5KT1zGsaXPc1rRzcQB7Too8/bjD4dXTNe/6DXPt4EDL71c6rXLSUtpRcuCiveEQ/h5TdkiFYLR+h4g2nnuIJ3AsJ0ve4b7SMhPgVa0iqvb3bSlrYmCJsokjfdr3BoFj6w0cTyB+yunQ714ujYJo5c4aA9zQ0guAAJF3Djx814ntCOp1sYTcWrX8PLN8e+BPnQk0pJZ49ep3NrMCFTF1erNGc8TxoWuGtr9ht7bHkvjY7DqLF4jDWwtZUglnSsAZK2QX0dbR4NiQHA2IcOxeaHb6jk/WlhPJ7SPeLj3rky1rafEI6iCRpjqSGPcxwIbKLFrtOBvlP8Szou9peGSatu/K98TSlKdN2a3ZX5Xvidvd1iUuCYu/Das/EzvAa75Gd2kUzb8A8dU99r+qr+VLb68NFXhlNiLBaSEhshHJrzlOvHqygW+uVZGwG0PpuG01QTd747P8A8RhLHnzc0nzXoE7q6LeMlJJokKIoLvd28OG0XxRHpM5LIvoADry255QRbvc3iLrJsePeNvkhw4mGFonqubb2ji006UjUn6I17SNL0LtFvDr60n0ipkLT+rYckQ7sjLA+Jue9R+WUucXOJc5xJJJuSSbkknibq191+5T02JtVWucyB2scbdHyj57ifVYeXM8dBYkCpl9wVDmODmOLXDgWkgjwI1Wr4t0WFNblFFGRpqTI52n0i64UT2x+D9TSxufh5MEoFxG5xdE/uu67mHvuR3c0BCNhd+dVSubHWudUwcCTrOwdrXn1/B3tC0ThmJx1ELJoHh8cjczXDgR/sb6EHUEELFdVSuie6ORpa9jixzToWuabEHvBCtv4Pu2boql1DI74ucF8V/kytFyB2BzQfNo7SgNBqnt6O+000j6XD8plYS2SYjM2Nw4sjadHOHMm4B0sTe1h7d406kw2qnZ68cLsh7Hus1p8nOB8ljtzrkk6k8+aA9+L4/UVT89TNJK6/wAtxcB9UHRo7guep1ur3bflWaTpHmOCEN6QttncX3ysZfQaNcSdbWGmquU7hsKyZeilva2fpX5vH5t/KyAzfhOPVFK/PTTSRO7WOLb+IGh8Cry3V76n1czKSubeV+kczG+uQCcsjWizTYHrCw7QOKh+3e4yopXtdRZ6mKR4YG2HSxucbDPbQt+noBzA4m1t1+7CPC4s8ln1cjevJyYD+ri7u08XEdlgAJBtzMW4XWuaS1zaOchwJBBETiCCNQVk07U1f7XUf50n9S1ft/8Aoqv/AHKo/BeseFAW9uY20MHp89bPK+KGnY6z3uebmQgNYHH1nGwHioltvvTq8Re4F7oqe/VgY4htv/sIsZD46dgCiLZ3BpaCQ1xBIvoS29rjna59qm2x+5yur2CVrWwwu1bJKSM47WNALnDvNgeRQEGWtt1NNkwaiHbAHfxuc/8A8lV8vwapg05a2Iu5AxuA9ocfuV1bN4Waajp4HEEwwRxkjgSxjWki/K4KAyptJtNVNrakNqqgAVEoAEsgAAkdYAZtF3d0u0FTJjNIySome0vfdrpHuafiZDqCbHgohtR+fVX7zN+K5SDc5+m6P67/AMGVAavREQBERAEREAVGYXsyMXxrF+kmfHDHPHHKxgF5mRuc1rC8nqNzU7ToDew4WV5qldz1X/8AJ40w6Oc977cfUnmB156yBAyEYJkgxioiYAyOTMWNHBo0kYBfU2bcKw6WS6rHaaXoaqmqRwsA77B6w/hdbyXvrtt5ZX9BhzC5x06S3vaDo0fSd7uKxp9JQlepXjeaxZ810KSUJVtmouKy/IsLE9qaajbmnkANrhg1kd4NH3mw71Vuz20VU6rqIsLAZ6XK57WvyXYG53aFxyizSb6H1RbgpPs5u4jDumrnmeUm5aSSy/0idZD7B3FfzeJH6JUUVdC0NEThG5rQAMrSXNFhoLtMjfYp9VTfieCVRdNeBZ+x9s3VySnpMRq5Jn/NaSQO7O//AGaF1aPYyii9WnYT2vu8/wA9wpHJWh7Q5pu1wBB7QRcH2LmTTgFVfbGlrToLuE3nNt5Eq15cwaWMNLRGwNIsQGtAsRYjQdigexh9Hq6mjfqMxey/PLb72Fp+ypr6WDwKhG1p6DEKapHBxyP8jY/yP/lXnNPRqRc6NRNNrjzWUa0Z7e1DmvVZJNW4PBJ68MZ78jb+0C6ie0OxULYnyQBzHMaXBoJLTl1PHUG1+amMki8sxuCDwOh8Cu2nnODVmRY6mdN3TPbsG6qrMHrKeXopYX0sj2yXIlZIWEta5uWzhnZe41uDxuuv8HOtzYdNGf1dUSO4PjYbe1p9q824A/8Ab1UbuDCGH+KU/wC5Xx8G2IinrDc5TPGAOWjHXPscPYF6KMXFWfvl6HoqDvD5v7lyLMO/fGjPi7479SnjZE3suWiR58cz7fZC08sjb0r/AJYrb/tDvuFvcsnYj+FwsfPE2V+SN0jGvf8AMYXAOdoDwFz5LUsG9bCGMaxlZE1rWhrQGyWAAsAOpwACygiA1n/1dwr9tj9kn9Cf9XcK/bY/ZJ/QsmIgJrvdr6afFHzUcjZI5Y2OcWggB4GVw6wGtmtP2lGtn8TNNVwTt4xTMk/hcCR5i481z1/QgNc7zsOdUYPWMjF3GHOB29G5slh2mzNFkVbaw3WCL/CZ/pCpDeJuGk6R8+GBrmOJc6nJDXMJ1PRE6Fv0SQRwF+QEF3b7yJMJleWsEsMoaJIycp6t8rmOsbEZjysb+BF3YRv3wyYDPJJA7slYbfxR5h7bLNuJ4LPTOy1EMkTux7XN9lxr5LxIDamF4/T1IvTTxTDn0b2ut4gG48171iGnqXxuD43OY5puHNJa4HtBGoVy7rN9cvTR0uIv6RshDI5z67HHRrZT8ppNhmOoJ1uOAFtbf/oqv/cqj8F6x4VsPb79FV/7lUfgvWPCgJpui2TbX4nGyUZoommaRp4OawgBp7i9zQe661a1thYaAKgfg2N/7qrPPoGe+T/gK/0AREQGMNqPz6q/eZvxXKQbnP03R/Xf+DKo/tR+fVX7zN+K5SDc5+m6P67/AMGVAavREQBERAEREAVA7IVRo9q62MtJ6Z1U0NGhdmvUMAvzIaAPrK/lQG+mkdQ41S4hGNH9G/xkpy0OafFnR+9AV/icFVUCR0jTGyLMRG4FtiOIAIuXAX1PZ5KUbvJ2Gm6jQHteQ8ji7m0nyNvIqZbd0jDUR1MfWgq42ysPI3aLjzBaftKssJm9Br3RuNopdAeVibsPkbtPmpOprOjadPMnG+fX6FHKTmp0LW2cpLiveS0YaheLaai9JpJYubm3b3Pbq33i3gSubim0UVMzNK7U+qwes7wHZ3nRRd1RW4lo34inPeQHDvPGTy6qraPamokv9YrZ55X7OdCEn472XM9Oz28KOCibHNnMkZLGtA1LR6tydBa+X7IXmk21rKj82p7DtsX+1xs33Ln4hgTaCphc8dLC4WJc0WDuDtNRpcOH/CmD6m4GW1raW4W7leaFvVQ2ozsl9TfVVaVK0oxvtcXu+hFzT4i83dMGH6wFv4AvPjGA1Xo7pJanpWs62Uue4jW1xmFr2KlJKPizxyMPB7C32ghbdoaSMKPep5jbfn5EOnr5qawkuiOBhzsQdEySOZr2uFw11r6EixzN7u1fs7aKqi/OKa4+cz7za4+5fWxlTelyn5Ejh7bO+8ldkuuqTS6fvq/dtK3OxvqKyjUlCUE0n5P0Oruo2hhiw/F5BI0SWkmEZNnlgjOU27M7w3S9iR2hSz4P2GGPCc5H9/USPH1WhsY98blXOL0/o9BV0rWNNXV4r6MLAZyyNlPI5gNr26V0Ytw6yv8A2awVtJRwU7bWhiawkcyB1nebrnzUmbvJnoqatBYOmsyb+8EMOLOlt1KmNkgPLM1ojePG7AftrTahe9XYT8p0Ray3pEJMkJOlzbrRk8g4AeYaeAWh0MtYXW9DPFLlDujkY/KQC12RwdlIOhBtbzWvcMwqhqIY5oqendHIwPaRFHqHC4+Toe0dqx5UU7o3uY9pa9ri1zXAhzSDYgg8CCpvu83tVGF/FlvTUxN+icbFhPExOsct+YsQe46oDSv9maT9lp/8qP8ApT+zNJ+y0/8AlR/0qBU/wh8OLQXMqWHm3I0+wh+q4O03wjm5C2gp3ZiLCWawDe8RtJzeZHgUBbQ2bpP2an04/FR6fyr+/wBmaX9lp/8AKj/pWXdlt5tXR1zqoyOmMzh07HnSYf8AiQPVIHV4WtcLUGzO00FfTtnpn5mO0I+Ux3NjxycP/RFwQUB1GtsLDgEJXixrGoaSB89Q8MjYLkn3ADiSToAOKzFtzvVqa6rZLE98MUD80DGmxaR+sfbi8jyANhzuBqeena9pa9oc08Q4Ag+IOiimN7psMqgc9KyNx+XD8U4E8+p1SfEFQnY/4Q0LmNZiTHRyAWM0bc0brfKcwdZh8AR4cFJ63flhUbC5tQ6Q20YyKTMf42taPMhAUPvK2DOFVYiDzJFIzpInkWdluQWvtpmBHLQgg6XsImCpTvG27ditX0pZ0cbG5ImXuQ25JLjzcSfuHK5juH0D55WRRNLpJHtY0Dm5xsB70BqjE6502zckr9XSYQ57j2udSkuPtJWUCtb7S4cKfAamEG4hwySMHtEdMW39yyQUBcnwa/zmr/wGf6yr+VA/Br/Oav8AwGf6yr+QBERAYw2o/Pqr95m/FcpBuc/TdH9d/wCDKo/tR+fVX7zN+K5SDc5+m6P67/wZUBq9ERAEREAREQBRXeVscMSoJIRbpW/GQk8pGg2BPY4EtP1r8lKkQFB7s8U9MpJMIqjkqIHOfTF+hBbfPCedwc2nY4/MUM26aA4QPa70hjrZebbmxa7tvyHn42dvh3dSdIMTw+7Z4iHytZ6xycJmfSAGo5gX5G/LwGspMbbnDY4MWa2776NqQGgFzCeBsOA1GvEaiTSmpLu57r7+RCr0PGq0V4lw5lc7LUsc07vSi58reDH8Dl0N78bW9X71YTZlFNqdl5GSFzWujqIzq06F1uBHf2HgQv1wLaMTDK7qyt9ZvC9uY/3HJVvaGilCe+64eRT6iUqq72PDDX/P8OntHTCeExnidQfmkcD7/ZdR3ZnETrTy6PjuBfmBy8vu8F1cWxmOEXedSNGj1j5ch3qI4i2eUmpbGY2tA1BIcRwzdp0PEDgrnRwjpaNNwzK12ujznyMaenKtBwniL3N8+nO5M56tjPXe1viQPvXjdtNTt/Wg+AcfuC5GC7PwyxiRznPJ9YXtZ3MG2vvXajwOBo0iZ5i/+q6l6tVa+nbsrb9+eZwlT09KWzJttdEvucLZzFoozMHPDQ6TM299Rr3acla27HB46mU1DnsMUBzesDd41BOujW8bnnbvUR3abCsrqmr6QMbBDKM5IaSATIcrLiw9XjwAC9+0OD0eI1zKHBKaNuQ/H1jM2RrLFrg2zrObYm5PrmwGmpo6bcJbUfdy5hpIVKvetPh88HW3c4J+UMaqsQcS6lp6uZ1P818kjtHtv2MDXeJZ2K7VztnsBioqaOngFmRtsO1x4uc483E3J8V0VktAiIgIHvD3SU+J3laegqrf3oFxJYaCVvyuzMNR3gWVDbRbqcRoyc9M6Rg/WQgyMIHM5RmaPrALWqIDDz4yDZwII4g6EeRX7UlBJK7LFG+Rx5MaXH2NBW15KdrvWa0+IB+9fTIwBYAAd2n3IDNWyG4itqXNdVD0WHic2szh2Nj+T4utbsK0Fs1szBQQNgpWBjBqTxc93N73fKcf+BYCy6qIDlbS7NQV9O6nqWZmO1BGjmOF7PYfkuFz7SDcEhZ52v3GV1K5zqZpqoeILB8aB2Oj4k/Vv5cFptEBiOqoZInZZWPY7se0tOnHRwX4hpOg1W4Hxg6EAjv1XwylY3VrWg9wA+5AZFwHd1iFYR0FLLlPy3jJH4532B8rlXzuz3Px4aenncJqotsHAfFxAixEd9STqC8200AFzexkQHE23p3PwytYxrnPdSTta1oJc4mJwDWgakk8gsp/2GxD9gq//wA839C2OiApD4Puz9TT1FUainmhDoWBpkjewEh5uAXgXV3oiAIiIDJO0exdc6sqXNoatzXVEpBEEpBBkcQQQ3UWXc3UbJ1kOMUkktJUxsa9+Z74ZGtbeGQauc2w1IHmtNIgCIiAIiIAiIgCIiAKpd4e5MTvNVhhENTmzmMHIx7gb543D+6ffyJ+bqTbSIDPEW8uWM+ibQUb3lmgmAyVLB28hIO8EX+ko7tlTUTpIH4ZUPnmleGhgY5kjTcBokuAC4k2FuOvctN4vgUFUzJUwxys7HtBt3tJ1ae8Ku8Y+D1QSkmB81OewOEjB5SXd/Mjza5ydGDltWz7+pUdBgL4aww10T21Zd1BJbK6+g6M+q7XQEEjsU1ZsjVu09Fm82ED+ay/bEfg8VLmta3ERIxpJa2RjwG37AHuA4Dgv3bulxsNDG4sQxos0CapAAHACw4W5KfR1sqMNlRRCr9nQrT2nJ+XLyILi2zNThE7HzxuZTTutfR2XtByk2cBcgHiL99p3JjWC4exskk/p0xaHNjjALNRcZhfK3jweSfor+M3AVM5vW4k54vwAfIT9qR4t7Cpjs5uXw2kId0RneODpyH28GABnuJ71w+JqWcYuy5Ej4SltKcld82VHs3s7iOLy1Rp81LRVlQ6WZx0jIzOIYCADNYOIyizb2vbS19bH7HU+G04hp2973n15HfOefuHALuMYAAALACwA4ADkF/VHJQREQBERAEREAREQBERAEREAREQBERAEREAREQBERAEREAREQBERAEREAREQBERAEREAREQBERAEREAREQBERAEREAREQBERAEREAREQBERAEREAREQBERAEREAREQBERAEREAREQBERAEREAREQBERAEREAREQBERAEREAREQBERAEREAREQBERAEREAREQBERAEREAREQBERAf//Z"/>
          <p:cNvSpPr>
            <a:spLocks noChangeAspect="1" noChangeArrowheads="1"/>
          </p:cNvSpPr>
          <p:nvPr/>
        </p:nvSpPr>
        <p:spPr bwMode="auto">
          <a:xfrm>
            <a:off x="63500" y="-698500"/>
            <a:ext cx="3200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14" descr="data:image/jpeg;base64,/9j/4AAQSkZJRgABAQAAAQABAAD/2wCEAAkGBhQQERUSEhQVFBMVGBoYGBYXFxQZGhcYGBUZFBYXFxgYGyYeGBwjGxgXIS8gIygpLCwtGR4xNTAqNSYsLSkBCQoKDgwOGg8PGjAkHiQ0LyksLSkvLDM2LTUxLDUtLCkuNCksLywsLy0sNCwyLCwsLCwsLSw1LSwsKiwsLCwsLP/AABEIAHoBnAMBIgACEQEDEQH/xAAbAAEAAwEBAQEAAAAAAAAAAAAABAUGAwIBB//EAEEQAAIBAgQDBgMGAgkDBQAAAAECAAMRBBIhMQUGQRMiUWFxgTKRoRQjQlKxwZLRFSQzYnLC4fDxB4KyFiVTY3P/xAAZAQEAAwEBAAAAAAAAAAAAAAAAAgQFAQP/xAAzEQABAwMCAwUIAgIDAAAAAAABAAIDBBEhEjFBUWETInGRoQUUMoGx0eHwQsEj8SQzNP/aAAwDAQACEQMRAD8A/cYiIRIiIRIiIRIiIRIiIRIiIRIiIRIiIRIiIRIiIRIiIRIiIRIiIRIiIRIiIRIiIRIiIRROKcRXD0zUYMQNLKOp2v4DzlRwLmN8TXKlVVApNtSdCANffwllx+mGw1UH8hPuO8PqJn+SMIc7VbrYqVAv3jqpJt4DT5zOmkkFSxjT3d1pQRxGme9w72y2ERE0VmpERCJERCJERCJERCJERCJERCJERCJERCJERCJERCJERCJERCJERCJERCJERCJERCJERCJERCJERCJERCJE4Y3GpRQvUNlH1PgB1MreEcxjE1WRVIULcE7nWx0G24nk6ZjXBhOTwXq2F7ml4GBxVzERPVeSREQiREQii8Vp5qFRb2uja+HdOsyfIw++c/3P1Yfymvx39k9xfutoevdOkynIhXPU3zZRbwtfX3vaZlQB71F81qUx/wCLL8lsoiJprLSIiESIiESIiESIiESIiESIiESIiESImf5o5k+zjJTsarC9+iDxPn4D/Z8ppmwsL37LoF1e1KyqLsQB5kD9ZxPE6Q3q0/41/nPzihw/EYtiwVqh6ux0/ibT2EtKXIdY7tTXyux/yzLb7QnkzHFhS0jmt1TqBhdSCDsQbj5iepiv/SOKRCiVlynUqGdQT8rdBIZXHYTU9plHn2i++9vpPU10jMyREDiuaeq/QYma4RztTqWWsOzb834D7/h99POaQGXoZ45hqYbrhFl9iInsuJEzWN5xVaoSmFZMwDOTpqbHLboPH/me8bzpTU5aamofH4R7aEn5Soa2AX723781bFFObd3f9+S0UTJ1+bqxPcoED+8HJ+lpwpc81M3epoR1AzA/UmeZ9oQA2J9CvQezpyLgeoWziV3CuO0sRohIYC5U6EefgR6Sxlxj2vGppuFTexzDpcLFIiVPE+ZaVA5SS7/lWxt5E7D03h8jYxd5sEjjdIbMFyraJmq3MGKK5qeGIG92zNp6CxnXhfN9OqVRxkY21/CW8L9Om/j864rIi7Te3iCPqrBo5Q3Va/gQbeS0ERMxW5xvWWnSUZC4Us17m7Ze6AdPf5T1lnZFbWd15RQPmvoGy08Si4tzZToPkUdowPesbBfK/U+Uqm51qkkikuXpfOfr1njJXQsOknPRe8dDO8agMdVsomQwvPRv95TFvFDr8m/nNNh+II9IVQe4Re50tbe/haThqopvgK85qWWH4wq/m6gGwrE7qVYeuYL+hMp+RaBz1H6BQvuTf9p04zzVSrUXpqHuw0uABuDrr5SJyzzCmHVkqXyk3BABt431v4TNkmhdVtfqxbfrlaccMzaRzNOb7dMLcRKStzhh12LN6Kf81pJ4Nxn7SGYIyoDYE/i3vt4evWajaiJztLXXPRZTqaVrdTm2HVWUSv4hx2jQ0dxm/KNW+Q297SvwvMVXEEihQ7o/G7WHvYb+QMOqI2u03zyGfoutppHN1WxzOPqtBEzb8SxyatQRl8F1P0cn6STwfmhK5IcCm1wACwOYm4sNAf8AmQbVRl2k3B6ghSdSSBuoWI6EFXFanmUr4gj5i0x/JiZcRUW4NlIuNQbOBcHw/nNjU2PpMTySwFV2JsBT1J0A7y7/ACleqt28XzViluaeX5LcRMzjud0UkU0L2/ETlB9Ov6SIOezk/s1z38e7l/W89HV9O021Lzb7PqHC+lbGJmeHc6q7ZaqimD+K9wD56aDzmmBliGeOYXYbqvNBJCbPFkiJU4vmNFfs6YarU/Knj5tt+tpN8jYxdxUWRukNmi6tolD9uxrC60KajoGbX/yH7SPW5qqUO5Xo9++6mylbbgm9zeVzVxty64HMgr3FJI7DbE8gQtNEh8M4tTxC5kO26ndT5zticSKYuQxABJIF7Aam8sB7S3UDhVyxwdpIyu0SM+PVRma6i6rcgjViAPa53nR8SqsqE95r2HjlFzO6m81zS7kusREkopERCKLxTE9lRqONCqMR620+tpiOX8I+LxXavqFIZyRoSPhW23Qewm+q0g4KsAynQgi4PqJUcw4wYTDHsgELHKuUAAE7mw8AD9JnVkIc4SvPdbm3MqQK88c5op4buLZ6n5Rsv+I9PTf0mYXieNxBzIapH9wWUeVxp9Z25Q4L29Q1n1RD1/E++vpofcTeAWlaNk1aO0c4tbwAXcBYNeP43DW7VWK//Yv6MLfqZpeB8ypiu7YpUAuVOoI2JB67jwlsyhhYgEHcHUGYXmzg4wzrVo3RXuLAkZWGvdI2BHTykpGz0Y1h2pvEHfzTBV9xnlGnXOZPu36kDRvUaa+Y+sreVeLtSqHCVTsSqG+zA2K38D0+XWXnLfEjXw6s2rDut5kdfcWPvMtzrgeyrrUXTtBfTo62uR81PreRqNMYbVwjx6goORW9nwiV/AOI/aKCOfi2b/ENCfff3ljNdjw9ocNjlQX5xW4eDjDRUAA1SAOgXNe3sJ+gYXA06QsiKvoB9TuZg8WP68f/ANx/5gz9DmX7Oa3VIbZutf2i92mMXxZJEx/CqdcWqKD4HYj0I1kuJquaHCzhcLKa4tN2mxX53xrANhK5yFlUi6MCb2tYi48/2mx5d4ia9BWbVhdWPiR19xY+8i844VWw5cjvIQQfVgp/35CVfL+MNLBV3G4bTyJVQD8z9JjsHutS5v8AEglbMh96pWuPxAgLrzTzEQTRpEgj42G/+Efv8vGc+F8fwuHUBUfN1cqmY+Jvm28p55R4bSrZ2qAO4I0a5tucxGxuf0mpp8MpL8NOmPRV/lJQsnmPb3GduNlCZ8EI7Ag434XVUvOmHJt3xpvl+mhvM1zDjqNZw9JWUm+e4AB8Dod95vThEP4F/hH8pz/ouj/8VP8AgX+U9p6aaZulzh5fleMFTDC7U1p8/wAKq5Q4oatIoxu1PTzKn4f0I9hM3j8OHxrIvdzVbX8CSLke9zN/Swyp8KqvoAP0mJrZV4iNyO1F72HeY9PIEieFXGWxRseb5AurFJKHSyPYLYJstRgeXqNIaIGP5nAYn5jT2liFtoNp9iazI2sFmiyyHyOebuN1l+dOHL2YqgAMGsSANQfzehA18595QwoqYZ1qLmQ1LgHY2C/PUSZzjf7K1vzLf0zfztOPJI/q51v3zp4aDT9/eZhY333bcLTD3Gh32Kc0cPpphmKU0BBWxVACO8L6gaaSt5Q4dTrLU7RFaxWxO+oOn0l/zNUK4WoQbGwGngWAI9wTK3kfFFqbpYWQi1hY965Nz12iSNnvjQRw2t4rscj/AHJxB4738FYVOVsMTfs7ejMB8gZaU6YUBVAAGgA0AE9RNJkTGG7QB4LMfK94s4k+Kp8TypQep2hBBvmYA6Mb3Nwf2tLZEAFgAANgOk54rGJSGaoyqPM2+XjKhePVawvhqJI/PUIVT6a6/OeV4YSbDJ4AZ9F7WmmaLnA4k49VezDc5YFKdRWQZS4YnwvcajwOsuKy8QIuDRF+i9P4haZ3j1HEgqcSb3uF1Xyvou3SUK+XXERoPiRsr/s+LRKDrHgDut1gcQtWkrg3DKN99rG8wXC+FdvWalTc9mNS210U6G3U3tabDlq32SnqDoduneJt6jaZ3kineuzdAh19WXSKgCYwhw338glOTCJy07beZWpwHA6NEWVBfqzak+5/aSXwiHdFPqonaJqtja0WAwsl0j3G5OVhebeE06DIaYyhwbrrYEW1Hhvt5TS8s4hnwqM5JPe1J6BiBc+kpee6nepLbYMb+pAt9JJr4oU+GrlI7yhLgEasbNv1+KZEZbDUykYAF7eS2JA6amiackm1/NROI8XfG1loUGKob3bbNbUk21y2Gg63mj4VwhMMmVBr+Jju3r5eUouR8Gtnq3Bb4bdVG5v66fKauWqNheO3ky4+g6KrWvDD2EeGj1PVJwxmDWshRxdT9PMeBneJfIBFis8Eg3C/OcStTA1yqPYi2o2YHUXBm7Wp29DMtvvKenqy/wCsy/PSDtKZHxFTf0B0/VppeBoBh6QUkjKLE6HXXbpMmkaWTSRA91a9Y4PgjmI7y64nC51VTa1xmv1A3nKlg3ujMQWU2J1+EKyj3JIJ/wBJOiaZjBN1liQgWSIiei80iIhEmS/6gP3aQ6XY/IAfuZrZkf8AqBmtS/Ldr/4rC30vKHtH/wAzvl9QpN3VtylRC4Snbrdj6lj+1pXc28eyhsMmbtDluRpodbCxuSdB7ydydiM+FQdULKfncfQiV3N3AnZhiKVywtmA37uzDxt+wnhKX+5N7LkL+FsoN1b8t8LbD0AjG7EliOik20Hy+d5Wc9unZIC1nzXVfEbMT4bysw/PdVRZ0Rz46r7m2nytI6YTEcRq5yLLtmsQqgdF/Mf96SvJVRSQdhACScW5Lts3KvOQlPYuehfT+Fbzj/1AHcpH+836D+U0eCwiYakEGioCST82Y/UzAcVx7Y3EjKCQSERfK+58L7n/AEk6r/BSNgOXHHrdBk3Ws5LpFcKt/wATMR6XsP0l7PirYWGgE+zWhj7KNrOQsolYTjVU/wBIXXQh6Y+i/wA5u5+c8wuftdQi9wwtbe4VbWlhhuZsVTTvJnUH4nVgddgSLCY9PVNilkDr5JW7UUjpYoyy2AFtomUo883XWiS391tP0uJ1bF4rF2VENCkd3N81utr2PyHvNAVsTvguTyAKzjQyt+OzRzJC8cyY44kjD0AXIYZyPhG4AJ9dSdtJYnggTBtQB1Kklt7t8V7eo+UmcN4TTw4Ipi19SSSSfDUyZOspyS58nxEW8ByXH1AAayP4Qb+J5r885Y4kKNcFtFcZT5XIsfnP0OZbj3KWcmpQ3JuUNgDfcqenoZB4dx2thPu6qMyjob5h6HYjylGnkdRns5R3eBV6ojbWDtYj3uIW3iUDc407AinVJPTKN/C9/wBJzq8ZxVUWo4dkv+J+noGAH6zQNXF/E38ASs8Ucv8AIW8SAro8Sp9r2Ob7wi+XXbfU7DTpMZUp34jYm33wOvkQw+dre80XAeBNRZ6lVg9V+uug3Op3JP6CZ37JUqY1npozKtbU20GVxfU6SjVGR7WFzc6tuiv0gjY54Y7Gnfqt5ERNhYyo+cQThjYE95b26AG9z5bSLyNV+6qL4Pf5qB+0lc4VSMPlAPfZV0v69PG1veceTuHVKSuailcxWwO+gN7jpv1mW4H30Ecs+q1Gke4kHnj0UvmxwMK9+uUD1zA/tK7kfEllqKbWXLbQDfMTcjU+8suaMIamGYKCSLNYdbHX6XmQ5f4z9mqFiCysLEDxvcHXrv8AOedRL2VW1ztrfdetNF2tG5rcm9/ov0WQeKcUWjRaoCDbQC+7bAaef6GVeJxmJxS5aNM0UO71DlNvIDUeonSry1/UxQBGcHNe2ha5Ptva8uOme8O7JvDB69Lqk2FjC3tXccjp1sqzlvCjF1XrVznZCO6RprsfQWOk2AE/P+D8WOCZg9M3JAYE5SAL7C29zNQnN2HKhi5BP4bHMPlpKtDPE2OzjZ3G/wCVarqeV0l2glvC34VzMtz2O7S1F8zaddh9NvmJNfmRm/sKFSqPzWKrf3H8pmOYKVc1FavbO98qA3ygW0AGnyv1na6oa6Etbnrw80oadzZg5+OnHbktNyw39SFumf8A8mlHyRXIrFb6Mh08wRY/ImXPBDUoYNzUGUoHZQd7WzC4/wAV5Vcn4Gp23alDkyt3iLAk228eu08c6oAL3Az6L1xpqCbWJx6raxETbWIsfz1X71JPAM3zIA/QzrisN/7YlxcgBhY7XY2J8bBtpF5uZquJWmiliq7AEk5tT7Wt9ZpODYQjDJTqL+GzKdd76H2mMxhlqJRzFr+S2nvEVPEeRvbzWc5L4llc0WOj6rt8Q3F/MfpNpMNxDl6rhqoqUQXUG6kDMV8Ay9fWSuGc7Ed2uL2/EoF/+5dPp8p2lqPdx2M+LbFcqqb3g9tBm+44rXxKVOb8OR8TX8MjX+gkXEcXr4my4VGVfxVHAHsL3+mvpLxq4rd06jyGVQFJLfvDSOZwFVcyYj7ViVpUxqpyX8TfX2Gv1m0w1AU0VBsoAHsLSr4Dy6MNdmOeoetth1Av+suZClhc0ulk+J3ovSrma4Nij+Fvr1SIiXVRSIiESIiESQeM8LGJpNTOh3U+DDY/t6EydEi9ge0tdsUWA4Jxd8DVajVBCE94dVO2ZfEEW9RN3Qrq6hlIZTsQbgyDxrgNPFLZtHHwuNx5HxHlMc/C8Zg2PZ57eNO7KfMr/MTIa6Wh7pBczgRuP395KeHLe1cGjkFkViNiVBt6XGk6EgDoAPkBMQMZxEoHGfKdBZKd/wCG2b3tPScCxuK/t3Kp4Mf8i6fO09RXX/64nXPS3quW6r7x/mo1r0KANmOUt1fpZR4H5mWnK3LfYDtKn9qRoPyDw9T1+XrO4Ry9Sw2qjM/V239vAektJKCleX9tObu4DgEJ4BIiJpKKwvH8OExq5TcsyMR4EsBb6A+83UwHG6xGOLdQ6W9gs38zKEjtJbc/utSuB7OK/L7LyqAbAD0nqImmstIiIRIiIRIiIRItEQiREQiREQiTmuHUEkKASbnQanxPnOkgcXxLIqFCBmq01Nx+FmsQJB7g0ajwXRdT4iJNcXl6YOhAI89Zzp4NF+FFHooH7TtPFWqFF2IA8T56CRIG5XQTsvc+ZRe9tfGfYklxfGUEWOoPSALT7EIkRPFWqFBZiABuTGyL1l6z7EQiTlUwiMbsik+ag/rOsg8axTUqLOlgwta4vuwB+hkJCGtLnbDK6CRspVLDqvwqF9AB+k6SDRxbGvVRiMiKhH/dnzEn2kynUDAEG4IuD4g7QxwIx19DZDfivUREmuJERCJERCJERCJERCJERCJERCJERCJERCLCcbsmPzOO5mQm4Oq5VBI8dj8pu5+dcy1c+KqdLELqdBYAewvcz9Dp7D0Ey6F15ZQOf3WrXttFETy+y9SNiMZlYU1GZ2BNr2AUEAsx6C5A6n62kyBisG/arWplb5cjK1wGW+YEEAkEG/Q7zQkLgO6spDxFkqCnUQAsrFCpuGyi7KbgFTa3kZyocRrVKS1VooQyhsvanMQRfTuWv7zucIzOKj5e4GCqLkAta7FiBfQWtbx36QeBiscPSF6YXItmGYkC35bWJt528pXLn6tNzbNtunTx/tdXf+n0KoUDMXFwtm7oBsc+UMRqCNjqJ5PHGFOo5pnNTIFu8FbMQAVLKD11FunvPQ4SaTq9EjRcjK97MMxbNmGoa7Mb2O5nvGYKpVpsrMq5stgASBZgSSdzoNrCc/z2N97cB038/wBsmEbiFRXQPTULUbKCHuQcpYZhlA/CdiZ34hj1oqGbqQoubC52uTsPOfMdhDUNMggZKgc+YCsth/FPWMpOwGTKbHvKw0YWta9jbx2O09u+A7Pht+EUehxYZHd2pZU6037T2PdGuwA6z7icfUpoahpjIouwzd8L1NrZSQOl/eR8RwLtM7XWm7KqjINFyv2gY6DMcwHQaSRVw9WrTNN8i5hZmUsbg6HKCosSPM2855Ay2IPLHXx5cEwumF4h2lR0A0QIQ1/izgna2m0jvxghSRTue27IDNvrbNqPp9Z6GCqU6rPTyFXVBZiwK5AQLWBuLHac04S+WzOpPbircAjTNmta/jBMtrcc8uePT8phSPttQHKyLnb4FVybgfEWJUZQLjXXefTjWpoz1lVQNgjFy3QADKNSbACMdgmZ0qU2AdLizDusrWuDbUbAg/Qzni8FUrKQzLTtZly3azqwYMSbXGm1up1kyZBe1yeG2cffwReKPGGLqpptlfS4FTuncZsyAAeYJ1+c+8f+CmQLkVqWl7X74khBWNgxpra2YrmN7HUAEDLf3nziWFaoFCkAq6vrfXKc1tNrkDWcIeY3A5+VkXKtxNqbKKtMBHIUOr5gGPwhgVBF/EXnbBY3tFc5bZXdLXvfIbX20vPL4VqhXtMoVCGCqS12HwkkgaDe1t7a6TjQwdannVTTyu7MGObMuclrZdmsT4iAZA6+SEXk8eAp0mOVHqrmAd8qiwBN2t5jprPZ4j3KbEU2LVFS6PmUXNswbLv5ec84fA1ESmn3dRUQKVYEajZgbHppa0+LwUjYqCay1WAHdGW3dUew166nykLzftv05TC9pxCq7VBTpqQjlbtUIvYKdLIT1/5nleOg06bZTnqXsmptY2YkqCcoOl7dRpJWCwhpmoSQc9QuLdBlVbH+GQMPwZ6QpsjrnQMpBvldWfPa+4I0sfpOnthkdeWMj+rphdafHLLUaojKKYzXAezDyLKuvQidMFxPtGIvRIAv3KudvcBR87z3Vp1mBsyKbaCxYHUE5ibaEAjQaXvrOJ4WWdalkpsgYLkF+8y5bkkC4H5Z28oI4/K18/0PBML5g+Nisy5DSytsDU+8/gA38ryVxHE9mobLmu6Lr0zOFzbdLyK3DGqZBUWmMrKxZL3Yqbi1wMtyBfU9R5yVxDCmooUECzoxJ8FcOffSdb2uh19+H+kXD7fVZ6iU6ans2AzM5AN0VtgpN+9/rIGNx71UoMKdvvgCM/4kZly6DUXUm/pLbC4Uo9ViQe0YMPIBFTX+GQm4S4poqlSyVjV1vYguzZb2J2be0hI2Ug5PHlzxw5Iu1bixTKrJ941zlBZrLe12KqbX9D+shY/iBqYeqGRlKlejAMCym6llB8iLaSY+BqCoKyspbLldSCFZcxZbEXIIuddb3OgjH4GrWpuhZVLZbAAnLZgSS25NhpoJx4lc1w6HFhnHP98l3C44jECnUxL5c2WijEHYgdqbbSaccS2RFDOFDNdrBQ17a2JubHp0kbFcLd2rkMAKtMIBY6EBgSf4pHx3D3NZXRcwVApKVDTYm+z23W1iLa7wTIy9hx/s+PRF0o8dazM6BcrmmFUl2ZwellAsBc3F/pO2F4qzPkamR3bhgKmXT8LFkWx8JDqBmenTyChUS70yDnRgBldWtY65vreWiiqSM2RQNwLtfS25AsL67dJ2N0hO+3Tz5W8uqKB/TVXsRX7FezyhiO071iLkgZLfMj2k6tjGJK0lDsts2ZsoFxcC4BubWNrdZHPC2+yfZ7jN2eTNra9rX8Z7GDqU6jvTKstSxZWutmChcysAdwBoR03nR2otcnhfbG9+HhzXML1ieJdmqhl+8b8C5mAtuSQt8o01t1E5YbFmuWRkKlSrBrPlIvcgFlU30sR59Z9rYGqXWqGTtFzArY5WRiDlJ3uCL5vpJdEVM12KgW+FbnW+5Y2+VuskNbnWO3hvhF5p4Qhr5tLk21/Fe/X0+vjpJiJYDQ3ZcSIiSRIiIRIiIRIiIRIiIRYTGcArV8TUshClz3yLC19xf4vabijTyqFvewAv42Frz3EqwUzYS5w3KtT1Tpg1p2CRES0qq+PsZD4NQanQpo4syqARppYeUmxI6e9q+SJERJIkREIkREIkREIkREIkREIkREIkREIkREIkREIkREIkREIkREIkgUuHvTLdnUGVmLWdMxBY3NmDLp63k+JFzA7dFHo4WzZ2OZ7WvYAAE3IUDYXA8ToNdJIiJ0ADZEiInUSIiESIiEX/2Q=="/>
          <p:cNvSpPr>
            <a:spLocks noChangeAspect="1" noChangeArrowheads="1"/>
          </p:cNvSpPr>
          <p:nvPr/>
        </p:nvSpPr>
        <p:spPr bwMode="auto">
          <a:xfrm>
            <a:off x="63500" y="-569913"/>
            <a:ext cx="3924300" cy="116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Sottotitolo 4">
            <a:hlinkClick r:id="rId3"/>
          </p:cNvPr>
          <p:cNvSpPr txBox="1">
            <a:spLocks/>
          </p:cNvSpPr>
          <p:nvPr/>
        </p:nvSpPr>
        <p:spPr>
          <a:xfrm>
            <a:off x="177456" y="6462685"/>
            <a:ext cx="5372735" cy="502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it-IT" sz="2000" b="1" dirty="0" smtClean="0"/>
              <a:t>http://</a:t>
            </a:r>
            <a:r>
              <a:rPr lang="it-IT" sz="2000" b="1" dirty="0" err="1" smtClean="0"/>
              <a:t>dx.doi.org</a:t>
            </a:r>
            <a:r>
              <a:rPr lang="it-IT" sz="2000" b="1" dirty="0" smtClean="0"/>
              <a:t>/10.6084/m9.figshare.1597713</a:t>
            </a:r>
          </a:p>
          <a:p>
            <a:pPr>
              <a:lnSpc>
                <a:spcPct val="70000"/>
              </a:lnSpc>
            </a:pPr>
            <a:endParaRPr lang="it-IT" sz="2000" b="1" dirty="0" smtClean="0"/>
          </a:p>
          <a:p>
            <a:pPr>
              <a:lnSpc>
                <a:spcPct val="70000"/>
              </a:lnSpc>
            </a:pPr>
            <a:endParaRPr lang="it-IT" sz="2000" b="1" dirty="0" smtClean="0"/>
          </a:p>
          <a:p>
            <a:pPr>
              <a:lnSpc>
                <a:spcPct val="70000"/>
              </a:lnSpc>
            </a:pPr>
            <a:endParaRPr lang="it-IT" sz="2000" b="1" dirty="0" smtClean="0"/>
          </a:p>
        </p:txBody>
      </p:sp>
      <p:pic>
        <p:nvPicPr>
          <p:cNvPr id="7" name="Immagine 6" descr="Screen Shot 2015-11-11 at 15.08.37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3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89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25811</TotalTime>
  <Words>177</Words>
  <Application>Microsoft Macintosh PowerPoint</Application>
  <PresentationFormat>Presentazione su schermo (4:3)</PresentationFormat>
  <Paragraphs>62</Paragraphs>
  <Slides>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LifeWatch Italy: Data Portal  and Virtual Lab Integration</vt:lpstr>
      <vt:lpstr>Presentazione di PowerPoint</vt:lpstr>
      <vt:lpstr>Presentazione di PowerPoint</vt:lpstr>
      <vt:lpstr>Presentazione di PowerPoint</vt:lpstr>
    </vt:vector>
  </TitlesOfParts>
  <Company>Lab. Zoologia  lecce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BASSET</dc:creator>
  <cp:lastModifiedBy>Nicola Fiore</cp:lastModifiedBy>
  <cp:revision>218</cp:revision>
  <dcterms:created xsi:type="dcterms:W3CDTF">2012-02-13T12:49:54Z</dcterms:created>
  <dcterms:modified xsi:type="dcterms:W3CDTF">2015-11-12T10:38:36Z</dcterms:modified>
</cp:coreProperties>
</file>