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5"/>
  </p:notesMasterIdLst>
  <p:handoutMasterIdLst>
    <p:handoutMasterId r:id="rId16"/>
  </p:handoutMasterIdLst>
  <p:sldIdLst>
    <p:sldId id="280" r:id="rId4"/>
    <p:sldId id="291" r:id="rId5"/>
    <p:sldId id="298" r:id="rId6"/>
    <p:sldId id="307" r:id="rId7"/>
    <p:sldId id="304" r:id="rId8"/>
    <p:sldId id="308" r:id="rId9"/>
    <p:sldId id="305" r:id="rId10"/>
    <p:sldId id="306" r:id="rId11"/>
    <p:sldId id="310" r:id="rId12"/>
    <p:sldId id="302" r:id="rId13"/>
    <p:sldId id="28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5126" autoAdjust="0"/>
  </p:normalViewPr>
  <p:slideViewPr>
    <p:cSldViewPr showGuides="1">
      <p:cViewPr>
        <p:scale>
          <a:sx n="90" d="100"/>
          <a:sy n="90" d="100"/>
        </p:scale>
        <p:origin x="-58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All new</a:t>
            </a:r>
            <a:r>
              <a:rPr lang="it-IT" baseline="0" dirty="0" smtClean="0"/>
              <a:t> – never done before</a:t>
            </a:r>
          </a:p>
          <a:p>
            <a:r>
              <a:rPr lang="it-IT" baseline="0" dirty="0" smtClean="0"/>
              <a:t>Introduc EGI to the community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005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40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23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Method</a:t>
            </a:r>
          </a:p>
          <a:p>
            <a:r>
              <a:rPr lang="it-IT" dirty="0" smtClean="0"/>
              <a:t>Top-down approach</a:t>
            </a:r>
          </a:p>
          <a:p>
            <a:pPr marL="0" indent="0">
              <a:buNone/>
            </a:pPr>
            <a:r>
              <a:rPr lang="it-IT" dirty="0" smtClean="0"/>
              <a:t>Activities</a:t>
            </a:r>
          </a:p>
          <a:p>
            <a:r>
              <a:rPr lang="it-IT" dirty="0" smtClean="0"/>
              <a:t>Desk </a:t>
            </a:r>
            <a:r>
              <a:rPr lang="it-IT" dirty="0" smtClean="0"/>
              <a:t>research</a:t>
            </a:r>
          </a:p>
          <a:p>
            <a:endParaRPr lang="it-IT" dirty="0" smtClean="0"/>
          </a:p>
          <a:p>
            <a:pPr marL="0" indent="0" algn="l">
              <a:buNone/>
            </a:pPr>
            <a:r>
              <a:rPr lang="it-IT" sz="1200" dirty="0" smtClean="0"/>
              <a:t>Credit: </a:t>
            </a:r>
            <a:r>
              <a:rPr lang="en-GB" sz="1200" dirty="0" smtClean="0"/>
              <a:t>The State of World Fisheries and Aquaculture 2014, </a:t>
            </a:r>
          </a:p>
          <a:p>
            <a:pPr marL="0" indent="0" algn="l">
              <a:buNone/>
            </a:pPr>
            <a:r>
              <a:rPr lang="en-GB" sz="1200" dirty="0" smtClean="0"/>
              <a:t>EU-DGMARE website, DGMARE Aquaculture employment</a:t>
            </a:r>
            <a:endParaRPr lang="el-GR" sz="1200" dirty="0" smtClean="0"/>
          </a:p>
          <a:p>
            <a:endParaRPr lang="it-IT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388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 volume of data in Fisheries are found in: </a:t>
            </a:r>
          </a:p>
          <a:p>
            <a:pPr rtl="0"/>
            <a:endParaRPr lang="en-GB" b="1" dirty="0" smtClean="0">
              <a:effectLst/>
            </a:endParaRP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Marine fisheries exploitation and monitoring</a:t>
            </a:r>
          </a:p>
          <a:p>
            <a:pPr rtl="0" fontAlgn="base"/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Marine fisheries research to provide stock assessment (</a:t>
            </a:r>
            <a:r>
              <a:rPr lang="en-GB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few type of data but with large volume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rtl="0" fontAlgn="base"/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Fisheries catches traceability/certification/Quality control (</a:t>
            </a:r>
            <a:r>
              <a:rPr lang="en-GB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 number of different type of data from different stakeholders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rtl="0" fontAlgn="base"/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Marine environmental research: trend is to compare data across domains (Impact of fisheries Vs impact of tourism on the ecosystem): need for harmonized data by public companies but also private sector consultancy companies. </a:t>
            </a: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Marine aquaculture research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388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Type of data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Detailed data </a:t>
            </a:r>
            <a:r>
              <a:rPr lang="en-US" sz="2000" dirty="0" smtClean="0"/>
              <a:t>(raw/individual) coming from an identified source </a:t>
            </a:r>
          </a:p>
          <a:p>
            <a:pPr marL="0" indent="0">
              <a:buNone/>
            </a:pPr>
            <a:r>
              <a:rPr lang="en-US" sz="2000" dirty="0" smtClean="0"/>
              <a:t>	WHO? Private entities (individual or vessel or company)</a:t>
            </a:r>
          </a:p>
          <a:p>
            <a:pPr marL="0" indent="0" fontAlgn="base">
              <a:buNone/>
            </a:pPr>
            <a:r>
              <a:rPr lang="en-US" sz="2000" b="1" dirty="0" smtClean="0"/>
              <a:t>Aggregated data/statistics</a:t>
            </a:r>
            <a:r>
              <a:rPr lang="en-US" sz="2000" dirty="0" smtClean="0"/>
              <a:t>: data processed from detail data</a:t>
            </a:r>
          </a:p>
          <a:p>
            <a:pPr marL="0" indent="0" fontAlgn="base">
              <a:buNone/>
            </a:pPr>
            <a:r>
              <a:rPr lang="en-US" sz="2000" dirty="0" smtClean="0"/>
              <a:t>	WHO? Public</a:t>
            </a:r>
            <a:endParaRPr lang="en-GB" sz="2000" dirty="0" smtClean="0"/>
          </a:p>
          <a:p>
            <a:pPr marL="0" indent="0" fontAlgn="base">
              <a:buNone/>
            </a:pPr>
            <a:r>
              <a:rPr lang="en-US" sz="2000" b="1" dirty="0" smtClean="0"/>
              <a:t>Reference data or standard or classification</a:t>
            </a:r>
            <a:r>
              <a:rPr lang="en-US" sz="2000" dirty="0" smtClean="0"/>
              <a:t>: reference data to collect and process statistics in a harmonized and standard way (list of species, type of companies, fishing areas)</a:t>
            </a:r>
          </a:p>
          <a:p>
            <a:pPr marL="0" indent="0" fontAlgn="base">
              <a:buNone/>
            </a:pPr>
            <a:r>
              <a:rPr lang="en-US" sz="2000" dirty="0" smtClean="0"/>
              <a:t>	WHO? Public</a:t>
            </a:r>
            <a:endParaRPr lang="en-GB" sz="2000" dirty="0" smtClean="0"/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359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359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it-IT" b="1" dirty="0" smtClean="0"/>
              <a:t>Bluebridge</a:t>
            </a:r>
            <a:r>
              <a:rPr lang="it-IT" dirty="0" smtClean="0"/>
              <a:t> is 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359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359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35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11/10/2015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Researcher and Project Manager, Engineering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2160081"/>
          </a:xfrm>
        </p:spPr>
        <p:txBody>
          <a:bodyPr>
            <a:normAutofit/>
          </a:bodyPr>
          <a:lstStyle/>
          <a:p>
            <a:r>
              <a:rPr lang="en-US" dirty="0" smtClean="0"/>
              <a:t>Fishery and Marine Sciences Market Analysis</a:t>
            </a:r>
            <a:br>
              <a:rPr lang="en-US" dirty="0" smtClean="0"/>
            </a:b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Preliminary Results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Nadia Nardi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78472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896544"/>
          </a:xfrm>
        </p:spPr>
        <p:txBody>
          <a:bodyPr/>
          <a:lstStyle/>
          <a:p>
            <a:r>
              <a:rPr lang="it-IT" sz="2400" dirty="0" smtClean="0"/>
              <a:t>questionnaire + interview analysis</a:t>
            </a:r>
          </a:p>
          <a:p>
            <a:r>
              <a:rPr lang="it-IT" sz="2400" dirty="0" smtClean="0"/>
              <a:t>BlueBRIDGE case study</a:t>
            </a:r>
            <a:endParaRPr lang="it-IT" sz="2400" dirty="0"/>
          </a:p>
          <a:p>
            <a:pPr fontAlgn="base"/>
            <a:r>
              <a:rPr lang="it-IT" sz="2400" dirty="0" smtClean="0"/>
              <a:t>Detailed data flows and revenue streams in three domains</a:t>
            </a:r>
          </a:p>
          <a:p>
            <a:pPr fontAlgn="base"/>
            <a:r>
              <a:rPr lang="it-IT" sz="2400" dirty="0" smtClean="0"/>
              <a:t>Insights into </a:t>
            </a:r>
            <a:r>
              <a:rPr lang="en-GB" sz="2400" dirty="0"/>
              <a:t>m</a:t>
            </a:r>
            <a:r>
              <a:rPr lang="en-GB" sz="2400" dirty="0" smtClean="0"/>
              <a:t>arine </a:t>
            </a:r>
            <a:r>
              <a:rPr lang="en-GB" sz="2400" dirty="0"/>
              <a:t>d</a:t>
            </a:r>
            <a:r>
              <a:rPr lang="en-GB" sz="2400" dirty="0" smtClean="0"/>
              <a:t>ata </a:t>
            </a:r>
            <a:r>
              <a:rPr lang="en-GB" sz="2400" dirty="0"/>
              <a:t>c</a:t>
            </a:r>
            <a:r>
              <a:rPr lang="en-GB" sz="2400" dirty="0" smtClean="0"/>
              <a:t>overage</a:t>
            </a:r>
            <a:r>
              <a:rPr lang="it-IT" sz="2400" dirty="0" smtClean="0"/>
              <a:t> </a:t>
            </a:r>
          </a:p>
          <a:p>
            <a:pPr fontAlgn="base"/>
            <a:r>
              <a:rPr lang="it-IT" sz="2400" dirty="0" smtClean="0"/>
              <a:t>Competitor analysis</a:t>
            </a:r>
          </a:p>
          <a:p>
            <a:pPr fontAlgn="base"/>
            <a:r>
              <a:rPr lang="it-IT" sz="2400" dirty="0" smtClean="0"/>
              <a:t>Understand requirements and </a:t>
            </a:r>
            <a:r>
              <a:rPr lang="en-GB" sz="2400" dirty="0"/>
              <a:t>h</a:t>
            </a:r>
            <a:r>
              <a:rPr lang="en-GB" sz="2400" dirty="0" smtClean="0"/>
              <a:t>ow EGI can support </a:t>
            </a:r>
            <a:r>
              <a:rPr lang="en-GB" sz="2400" dirty="0"/>
              <a:t>its potential users</a:t>
            </a:r>
            <a:endParaRPr lang="en-GB" sz="2400" u="sng" dirty="0"/>
          </a:p>
          <a:p>
            <a:pPr fontAlgn="base"/>
            <a:r>
              <a:rPr lang="it-IT" sz="2400" dirty="0"/>
              <a:t>R</a:t>
            </a:r>
            <a:r>
              <a:rPr lang="it-IT" sz="2400" dirty="0" smtClean="0"/>
              <a:t>eveal opportuntities for EGI</a:t>
            </a:r>
            <a:endParaRPr lang="en-GB" sz="2400" dirty="0"/>
          </a:p>
          <a:p>
            <a:endParaRPr lang="it-IT" sz="2400" dirty="0"/>
          </a:p>
          <a:p>
            <a:pPr lvl="1"/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5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Market size </a:t>
            </a:r>
          </a:p>
          <a:p>
            <a:r>
              <a:rPr lang="en-US" dirty="0" smtClean="0"/>
              <a:t>Domains of interest to EGI</a:t>
            </a:r>
          </a:p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Questionnaire </a:t>
            </a:r>
          </a:p>
          <a:p>
            <a:r>
              <a:rPr lang="en-US" dirty="0" smtClean="0"/>
              <a:t>Next steps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92875"/>
            <a:ext cx="6768752" cy="365125"/>
          </a:xfrm>
        </p:spPr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 size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EU-Horizon </a:t>
            </a:r>
            <a:r>
              <a:rPr lang="en-US" sz="1800" dirty="0"/>
              <a:t>2020 Societal Challenge </a:t>
            </a:r>
            <a:r>
              <a:rPr lang="en-US" sz="1800" dirty="0" smtClean="0"/>
              <a:t>“…..sustainable …marine </a:t>
            </a:r>
            <a:r>
              <a:rPr lang="en-US" sz="1800" dirty="0"/>
              <a:t>and maritime </a:t>
            </a:r>
            <a:r>
              <a:rPr lang="en-US" sz="1800" dirty="0" smtClean="0"/>
              <a:t>…research” </a:t>
            </a:r>
            <a:r>
              <a:rPr lang="el-GR" sz="1800" b="1" dirty="0" smtClean="0"/>
              <a:t>€ </a:t>
            </a:r>
            <a:r>
              <a:rPr lang="en-US" sz="1800" b="1" dirty="0"/>
              <a:t>501</a:t>
            </a:r>
            <a:r>
              <a:rPr lang="el-GR" sz="1800" b="1" dirty="0"/>
              <a:t> </a:t>
            </a:r>
            <a:r>
              <a:rPr lang="en-US" sz="1800" b="1" dirty="0"/>
              <a:t>M </a:t>
            </a:r>
            <a:r>
              <a:rPr lang="el-GR" sz="1800" dirty="0"/>
              <a:t>(</a:t>
            </a:r>
            <a:r>
              <a:rPr lang="el-GR" sz="1800" dirty="0" smtClean="0"/>
              <a:t>2014-2015)</a:t>
            </a:r>
            <a:endParaRPr lang="it-IT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dirty="0" smtClean="0"/>
              <a:t>Ocean </a:t>
            </a:r>
            <a:r>
              <a:rPr lang="en-GB" sz="1800" b="1" dirty="0"/>
              <a:t>fisheries add $270 billion to global GDP</a:t>
            </a:r>
            <a:r>
              <a:rPr lang="en-GB" sz="1800" dirty="0"/>
              <a:t>, support 260 million livelihoods, and provide protein for nearly 3 billion </a:t>
            </a:r>
            <a:r>
              <a:rPr lang="en-GB" sz="1800" dirty="0" smtClean="0"/>
              <a:t>people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dirty="0" smtClean="0"/>
              <a:t>Capture </a:t>
            </a:r>
            <a:r>
              <a:rPr lang="en-GB" sz="1800" b="1" dirty="0"/>
              <a:t>fisheries </a:t>
            </a:r>
            <a:r>
              <a:rPr lang="en-GB" sz="1800" dirty="0"/>
              <a:t>account for some </a:t>
            </a:r>
            <a:r>
              <a:rPr lang="en-GB" sz="1800" b="1" dirty="0"/>
              <a:t>90 Million tonnes </a:t>
            </a:r>
            <a:r>
              <a:rPr lang="en-GB" sz="1800" dirty="0"/>
              <a:t>annually. 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 smtClean="0"/>
              <a:t>The </a:t>
            </a:r>
            <a:r>
              <a:rPr lang="en-GB" sz="1800" dirty="0"/>
              <a:t>EU </a:t>
            </a:r>
            <a:r>
              <a:rPr lang="en-GB" sz="1800" dirty="0" smtClean="0"/>
              <a:t>had </a:t>
            </a:r>
            <a:r>
              <a:rPr lang="en-GB" sz="1800" dirty="0"/>
              <a:t>a combined </a:t>
            </a:r>
            <a:r>
              <a:rPr lang="en-GB" sz="1800" b="1" dirty="0"/>
              <a:t>fleet</a:t>
            </a:r>
            <a:r>
              <a:rPr lang="en-GB" sz="1800" dirty="0"/>
              <a:t> in 2014 of around </a:t>
            </a:r>
            <a:r>
              <a:rPr lang="en-GB" sz="1800" b="1" dirty="0"/>
              <a:t>87000 vessels</a:t>
            </a:r>
            <a:r>
              <a:rPr lang="en-GB" sz="1800" dirty="0"/>
              <a:t>, together </a:t>
            </a:r>
            <a:r>
              <a:rPr lang="en-GB" sz="1800" b="1" dirty="0"/>
              <a:t>generating an income of €7.2 Billion</a:t>
            </a:r>
            <a:r>
              <a:rPr lang="en-GB" sz="1800" dirty="0"/>
              <a:t>, and </a:t>
            </a:r>
            <a:r>
              <a:rPr lang="en-GB" sz="1800" b="1" dirty="0"/>
              <a:t>employment reaching 110.000 FTE’s . </a:t>
            </a:r>
            <a:endParaRPr lang="en-GB" sz="1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/>
              <a:t>In </a:t>
            </a:r>
            <a:r>
              <a:rPr lang="en-GB" sz="1800" dirty="0" smtClean="0"/>
              <a:t>EU, </a:t>
            </a:r>
            <a:r>
              <a:rPr lang="en-GB" sz="1800" b="1" dirty="0"/>
              <a:t>aquaculture</a:t>
            </a:r>
            <a:r>
              <a:rPr lang="en-GB" sz="1800" dirty="0"/>
              <a:t> accounts for about 20% of fish production and </a:t>
            </a:r>
            <a:r>
              <a:rPr lang="en-GB" sz="1800" b="1" dirty="0"/>
              <a:t>directly employs some </a:t>
            </a:r>
            <a:r>
              <a:rPr lang="en-GB" sz="1800" b="1" dirty="0" smtClean="0"/>
              <a:t>80000 </a:t>
            </a:r>
            <a:r>
              <a:rPr lang="en-GB" sz="1800" b="1" dirty="0"/>
              <a:t>people. </a:t>
            </a:r>
            <a:endParaRPr lang="en-GB" sz="1800" b="1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 </a:t>
            </a:r>
            <a:r>
              <a:rPr lang="en-GB" sz="1800" dirty="0"/>
              <a:t>data needs to manage this sector are huge, and range from on-board monitoring of bycatch, to economic and employment indicators. </a:t>
            </a:r>
            <a:endParaRPr lang="en-GB" sz="1800" dirty="0" smtClean="0"/>
          </a:p>
          <a:p>
            <a:pPr marL="0" indent="0" algn="r">
              <a:buNone/>
            </a:pPr>
            <a:endParaRPr lang="it-IT" sz="1400" dirty="0" smtClean="0"/>
          </a:p>
          <a:p>
            <a:pPr marL="0" indent="0" algn="r"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5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Domains of interest to </a:t>
            </a:r>
            <a:r>
              <a:rPr lang="en-US" dirty="0" smtClean="0"/>
              <a:t>EGI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9685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000" b="1" dirty="0" smtClean="0"/>
              <a:t>Marine </a:t>
            </a:r>
            <a:r>
              <a:rPr lang="en-GB" sz="2000" b="1" dirty="0"/>
              <a:t>fisheries exploitation and </a:t>
            </a:r>
            <a:r>
              <a:rPr lang="en-GB" sz="2000" b="1" dirty="0" smtClean="0"/>
              <a:t>monitoring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Marine </a:t>
            </a:r>
            <a:r>
              <a:rPr lang="en-GB" sz="2000" dirty="0"/>
              <a:t>aquaculture production and </a:t>
            </a:r>
            <a:r>
              <a:rPr lang="en-GB" sz="2000" dirty="0" smtClean="0"/>
              <a:t>monitoring</a:t>
            </a:r>
          </a:p>
          <a:p>
            <a:pPr marL="514350" indent="-514350">
              <a:buAutoNum type="arabicPeriod"/>
            </a:pPr>
            <a:r>
              <a:rPr lang="en-GB" sz="2000" dirty="0"/>
              <a:t>Fisheries/aquaculture catches traceability/certification/Quality </a:t>
            </a:r>
            <a:r>
              <a:rPr lang="en-GB" sz="2000" dirty="0" smtClean="0"/>
              <a:t>control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000" b="1" dirty="0"/>
              <a:t>Marine fisheries </a:t>
            </a:r>
            <a:r>
              <a:rPr lang="en-GB" sz="2000" b="1" dirty="0" smtClean="0"/>
              <a:t>research </a:t>
            </a:r>
            <a:r>
              <a:rPr lang="en-GB" sz="2000" dirty="0" smtClean="0"/>
              <a:t>(species studies, </a:t>
            </a:r>
            <a:r>
              <a:rPr lang="en-GB" sz="2000" b="1" dirty="0"/>
              <a:t>Stock population </a:t>
            </a:r>
            <a:r>
              <a:rPr lang="en-GB" sz="2000" b="1" dirty="0" smtClean="0"/>
              <a:t>estimation</a:t>
            </a:r>
            <a:r>
              <a:rPr lang="en-GB" sz="2000" dirty="0" smtClean="0"/>
              <a:t>, </a:t>
            </a:r>
            <a:r>
              <a:rPr lang="en-GB" sz="2000" dirty="0"/>
              <a:t>Improvement of fisheries </a:t>
            </a:r>
            <a:r>
              <a:rPr lang="en-GB" sz="2000" dirty="0" smtClean="0"/>
              <a:t>methods, </a:t>
            </a:r>
            <a:r>
              <a:rPr lang="en-GB" sz="2000" dirty="0"/>
              <a:t>Impact of external activities on </a:t>
            </a:r>
            <a:r>
              <a:rPr lang="en-GB" sz="2000" dirty="0" smtClean="0"/>
              <a:t>fisheries)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000" dirty="0"/>
              <a:t>Maritime surveillance </a:t>
            </a:r>
            <a:r>
              <a:rPr lang="en-GB" sz="2000" dirty="0" smtClean="0"/>
              <a:t>(MCS)/safety </a:t>
            </a:r>
            <a:r>
              <a:rPr lang="en-GB" sz="2000" dirty="0"/>
              <a:t>at </a:t>
            </a:r>
            <a:r>
              <a:rPr lang="en-GB" sz="2000" dirty="0" smtClean="0"/>
              <a:t>sea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000" dirty="0"/>
              <a:t>Marine fisheries policy making / management </a:t>
            </a:r>
            <a:endParaRPr lang="en-GB" sz="20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000" dirty="0"/>
              <a:t>Impact of fisheries on ecosystem study – Marine Protected Areas (MPA) </a:t>
            </a:r>
            <a:r>
              <a:rPr lang="en-GB" sz="2000" dirty="0" smtClean="0"/>
              <a:t>efficiency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000" b="1" dirty="0"/>
              <a:t>Marine aquaculture </a:t>
            </a:r>
            <a:r>
              <a:rPr lang="en-GB" sz="2000" b="1" dirty="0" smtClean="0"/>
              <a:t>research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000" b="1" dirty="0"/>
              <a:t>Marine environmental research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000" dirty="0" smtClean="0"/>
              <a:t>Piracy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2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20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2000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7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Stakeholders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784725"/>
          </a:xfrm>
        </p:spPr>
        <p:txBody>
          <a:bodyPr/>
          <a:lstStyle/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112568"/>
          </a:xfrm>
        </p:spPr>
        <p:txBody>
          <a:bodyPr/>
          <a:lstStyle/>
          <a:p>
            <a:pPr marL="0" indent="0">
              <a:buNone/>
            </a:pPr>
            <a:r>
              <a:rPr lang="it-IT" sz="1800" b="1" dirty="0" smtClean="0"/>
              <a:t>Bottom up Approach</a:t>
            </a:r>
            <a:r>
              <a:rPr lang="it-IT" sz="1800" dirty="0" smtClean="0"/>
              <a:t>: data value chain mapped to supply chain, entities identified and </a:t>
            </a:r>
            <a:r>
              <a:rPr lang="it-IT" sz="1800" u="sng" dirty="0" smtClean="0"/>
              <a:t>flow of data traced</a:t>
            </a:r>
            <a:r>
              <a:rPr lang="it-IT" sz="1800" dirty="0" smtClean="0"/>
              <a:t>.</a:t>
            </a:r>
            <a:endParaRPr lang="en-GB" sz="1800" dirty="0" smtClean="0"/>
          </a:p>
          <a:p>
            <a:pPr marL="0" indent="0">
              <a:buNone/>
            </a:pPr>
            <a:r>
              <a:rPr lang="it-IT" sz="1800" b="1" dirty="0" smtClean="0"/>
              <a:t>Characterization</a:t>
            </a:r>
            <a:r>
              <a:rPr lang="it-IT" sz="1800" dirty="0" smtClean="0"/>
              <a:t>: entity </a:t>
            </a:r>
            <a:r>
              <a:rPr lang="it-IT" sz="1800" dirty="0" smtClean="0"/>
              <a:t>type, scope of data, type of data, domain, activites perform, purpose/interest in the data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Public (Monitoring and Management of Data)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/>
              <a:t>Fisheries management institutions/Authorities 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/>
              <a:t>Fisheries Research Institute 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/>
              <a:t>Regional Fisheries Management Organization 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/>
              <a:t>Monitoring Control and Surveillance organization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/>
              <a:t>National Bureau of </a:t>
            </a:r>
            <a:r>
              <a:rPr lang="en-GB" sz="1800" dirty="0" smtClean="0"/>
              <a:t>Statistics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/>
              <a:t>Regional organization 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/>
              <a:t>Regional bureau of statistics 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GB" sz="1800" dirty="0" smtClean="0"/>
              <a:t>International Organizations</a:t>
            </a:r>
          </a:p>
          <a:p>
            <a:pPr marL="0" indent="0">
              <a:buNone/>
            </a:pPr>
            <a:r>
              <a:rPr lang="en-GB" sz="1800" b="1" dirty="0"/>
              <a:t>Private (Exploitation of Data) </a:t>
            </a:r>
          </a:p>
          <a:p>
            <a:pPr marL="0" lvl="0" indent="0">
              <a:buNone/>
            </a:pPr>
            <a:r>
              <a:rPr lang="en-US" sz="1800" dirty="0" smtClean="0"/>
              <a:t>-Individual</a:t>
            </a:r>
            <a:r>
              <a:rPr lang="en-US" sz="1800" dirty="0"/>
              <a:t>, SME and industries.</a:t>
            </a:r>
            <a:endParaRPr lang="en-GB" sz="18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2000" dirty="0" smtClean="0"/>
          </a:p>
          <a:p>
            <a:pPr marL="0" indent="0">
              <a:buNone/>
            </a:pPr>
            <a:endParaRPr lang="it-IT" sz="2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20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2000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0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Stakeholders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784725"/>
          </a:xfrm>
        </p:spPr>
        <p:txBody>
          <a:bodyPr/>
          <a:lstStyle/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112568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 smtClean="0"/>
              <a:t>Understanding the Private Sector...</a:t>
            </a:r>
          </a:p>
          <a:p>
            <a:pPr marL="0" indent="0">
              <a:buNone/>
            </a:pPr>
            <a:r>
              <a:rPr lang="it-IT" sz="2000" b="1" dirty="0"/>
              <a:t>	</a:t>
            </a:r>
            <a:r>
              <a:rPr lang="en-GB" sz="2000" dirty="0" smtClean="0"/>
              <a:t>Who </a:t>
            </a:r>
            <a:r>
              <a:rPr lang="en-GB" sz="2000" dirty="0"/>
              <a:t>is producing the data? </a:t>
            </a:r>
            <a:r>
              <a:rPr lang="en-GB" sz="2000" dirty="0" smtClean="0"/>
              <a:t>Who </a:t>
            </a:r>
            <a:r>
              <a:rPr lang="en-GB" sz="2000" dirty="0"/>
              <a:t>owns </a:t>
            </a:r>
            <a:r>
              <a:rPr lang="en-GB" sz="2000" dirty="0" smtClean="0"/>
              <a:t>it? Who </a:t>
            </a:r>
            <a:r>
              <a:rPr lang="en-GB" sz="2000" dirty="0"/>
              <a:t>is </a:t>
            </a:r>
            <a:r>
              <a:rPr lang="en-GB" sz="2000" dirty="0" smtClean="0"/>
              <a:t>selling it? </a:t>
            </a:r>
          </a:p>
          <a:p>
            <a:pPr marL="0" indent="0">
              <a:buNone/>
            </a:pPr>
            <a:r>
              <a:rPr lang="en-GB" sz="2000" dirty="0" smtClean="0"/>
              <a:t>	Who </a:t>
            </a:r>
            <a:r>
              <a:rPr lang="en-GB" sz="2000" dirty="0"/>
              <a:t>is buying </a:t>
            </a:r>
            <a:r>
              <a:rPr lang="en-GB" sz="2000" dirty="0" smtClean="0"/>
              <a:t>and what exactly ?</a:t>
            </a:r>
            <a:endParaRPr lang="en-GB" sz="2000" dirty="0"/>
          </a:p>
          <a:p>
            <a:pPr marL="0" indent="0">
              <a:buNone/>
            </a:pPr>
            <a:r>
              <a:rPr lang="it-IT" sz="2000" b="1" dirty="0" smtClean="0"/>
              <a:t>Data</a:t>
            </a:r>
            <a:r>
              <a:rPr lang="it-IT" sz="2000" dirty="0" smtClean="0"/>
              <a:t>: </a:t>
            </a:r>
            <a:r>
              <a:rPr lang="en-GB" sz="2000" dirty="0" smtClean="0"/>
              <a:t>Catch</a:t>
            </a:r>
            <a:r>
              <a:rPr lang="en-GB" sz="2000" dirty="0"/>
              <a:t>, effort, landing, VMS, </a:t>
            </a:r>
            <a:r>
              <a:rPr lang="en-GB" sz="2000" dirty="0"/>
              <a:t>eRS</a:t>
            </a:r>
            <a:r>
              <a:rPr lang="en-GB" sz="2000" dirty="0"/>
              <a:t>, MSC </a:t>
            </a:r>
            <a:r>
              <a:rPr lang="en-GB" sz="2000" dirty="0" smtClean="0"/>
              <a:t>operation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US" sz="2000" dirty="0" smtClean="0"/>
              <a:t>Fishery Example:  vessel </a:t>
            </a:r>
            <a:r>
              <a:rPr lang="en-US" sz="2000" dirty="0"/>
              <a:t>owner </a:t>
            </a:r>
            <a:r>
              <a:rPr lang="en-US" sz="2000" dirty="0" smtClean="0"/>
              <a:t>(industry) needs </a:t>
            </a:r>
            <a:r>
              <a:rPr lang="en-US" sz="2000" dirty="0"/>
              <a:t>software and capacity to collect and centralize VMS data, CLS </a:t>
            </a:r>
            <a:r>
              <a:rPr lang="en-US" sz="2000" dirty="0" smtClean="0"/>
              <a:t>(SME) sells the software </a:t>
            </a:r>
            <a:r>
              <a:rPr lang="en-US" sz="2000" dirty="0"/>
              <a:t>and processing capacity to do this, </a:t>
            </a:r>
            <a:r>
              <a:rPr lang="en-US" sz="2000" dirty="0" smtClean="0"/>
              <a:t>company </a:t>
            </a:r>
            <a:r>
              <a:rPr lang="en-US" sz="2000" dirty="0"/>
              <a:t>buys the software.</a:t>
            </a:r>
            <a:endParaRPr lang="en-GB" sz="2000" dirty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Acquaculture Example: </a:t>
            </a:r>
            <a:r>
              <a:rPr lang="en-GB" sz="2000" dirty="0" smtClean="0"/>
              <a:t>monitoring </a:t>
            </a:r>
            <a:r>
              <a:rPr lang="en-GB" sz="2000" dirty="0"/>
              <a:t>and </a:t>
            </a:r>
            <a:r>
              <a:rPr lang="en-GB" sz="2000" dirty="0" smtClean="0"/>
              <a:t>managing </a:t>
            </a:r>
            <a:r>
              <a:rPr lang="en-GB" sz="2000" dirty="0" smtClean="0"/>
              <a:t>is </a:t>
            </a:r>
            <a:r>
              <a:rPr lang="en-GB" sz="2000" dirty="0" smtClean="0"/>
              <a:t>mainly </a:t>
            </a:r>
            <a:r>
              <a:rPr lang="en-GB" sz="2000" dirty="0" smtClean="0"/>
              <a:t>public. </a:t>
            </a:r>
            <a:r>
              <a:rPr lang="en-GB" sz="2000" dirty="0"/>
              <a:t>P</a:t>
            </a:r>
            <a:r>
              <a:rPr lang="en-GB" sz="2000" dirty="0" smtClean="0"/>
              <a:t>roduction </a:t>
            </a:r>
            <a:r>
              <a:rPr lang="en-GB" sz="2000" dirty="0"/>
              <a:t>is mainly </a:t>
            </a:r>
            <a:r>
              <a:rPr lang="en-GB" sz="2000" dirty="0" smtClean="0"/>
              <a:t>private. Typical new farm: </a:t>
            </a:r>
            <a:r>
              <a:rPr lang="en-GB" sz="2000" dirty="0" smtClean="0"/>
              <a:t>needs </a:t>
            </a:r>
            <a:r>
              <a:rPr lang="en-GB" sz="2000" dirty="0" smtClean="0"/>
              <a:t>to get pollution production assessment study to comply with </a:t>
            </a:r>
            <a:r>
              <a:rPr lang="en-GB" sz="2000" dirty="0" smtClean="0"/>
              <a:t>regulation. Buy it from </a:t>
            </a:r>
            <a:r>
              <a:rPr lang="en-GB" sz="2000" dirty="0" smtClean="0"/>
              <a:t>a private consultancy </a:t>
            </a:r>
            <a:r>
              <a:rPr lang="en-GB" sz="2000" dirty="0" smtClean="0"/>
              <a:t>company.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2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Survey </a:t>
            </a:r>
            <a:r>
              <a:rPr lang="en-US" dirty="0"/>
              <a:t>and initial responses</a:t>
            </a:r>
            <a:br>
              <a:rPr lang="en-US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896544"/>
          </a:xfrm>
        </p:spPr>
        <p:txBody>
          <a:bodyPr/>
          <a:lstStyle/>
          <a:p>
            <a:pPr marL="0" indent="0">
              <a:buNone/>
            </a:pPr>
            <a:r>
              <a:rPr lang="it-IT" sz="2200" b="1" dirty="0" smtClean="0"/>
              <a:t>Approach</a:t>
            </a:r>
            <a:endParaRPr lang="en-GB" sz="2200" b="1" dirty="0" smtClean="0"/>
          </a:p>
          <a:p>
            <a:r>
              <a:rPr lang="it-IT" sz="2200" dirty="0" smtClean="0"/>
              <a:t>Questionnaire</a:t>
            </a:r>
          </a:p>
          <a:p>
            <a:r>
              <a:rPr lang="it-IT" sz="2200" dirty="0" smtClean="0"/>
              <a:t>Interviews (5)</a:t>
            </a:r>
          </a:p>
          <a:p>
            <a:r>
              <a:rPr lang="it-IT" sz="2200" dirty="0"/>
              <a:t>Case Study (</a:t>
            </a:r>
            <a:r>
              <a:rPr lang="it-IT" sz="2200" dirty="0" smtClean="0"/>
              <a:t>bluebridge-vres.eu)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b="1" dirty="0" smtClean="0"/>
              <a:t>What </a:t>
            </a:r>
            <a:r>
              <a:rPr lang="en-GB" sz="2400" b="1" dirty="0"/>
              <a:t>do we need to know? </a:t>
            </a:r>
            <a:endParaRPr lang="en-GB" sz="2400" b="1" dirty="0" smtClean="0"/>
          </a:p>
          <a:p>
            <a:pPr lvl="1"/>
            <a:r>
              <a:rPr lang="en-GB" sz="2200" dirty="0" smtClean="0"/>
              <a:t>current </a:t>
            </a:r>
            <a:r>
              <a:rPr lang="en-GB" sz="2200" dirty="0"/>
              <a:t>exploitation of computing </a:t>
            </a:r>
            <a:r>
              <a:rPr lang="en-GB" sz="2200" dirty="0" smtClean="0"/>
              <a:t>resources and type of data</a:t>
            </a:r>
          </a:p>
          <a:p>
            <a:pPr lvl="1"/>
            <a:r>
              <a:rPr lang="en-GB" sz="2200" dirty="0"/>
              <a:t>If there is a willingness to use external computing and consulting resources to establish trans-national data </a:t>
            </a:r>
            <a:r>
              <a:rPr lang="en-GB" sz="2200" dirty="0" smtClean="0"/>
              <a:t>networks</a:t>
            </a:r>
          </a:p>
          <a:p>
            <a:pPr lvl="1"/>
            <a:r>
              <a:rPr lang="it-IT" sz="2200" dirty="0" smtClean="0"/>
              <a:t>Insights into data needs</a:t>
            </a:r>
            <a:endParaRPr lang="en-GB" sz="2200" dirty="0"/>
          </a:p>
          <a:p>
            <a:pPr lvl="1"/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  <p:pic>
        <p:nvPicPr>
          <p:cNvPr id="1028" name="Picture 4" descr="C:\Users\Nardi\Desktop\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50805"/>
            <a:ext cx="1800200" cy="79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Questionnaire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  <p:pic>
        <p:nvPicPr>
          <p:cNvPr id="2050" name="Picture 2" descr="C:\Users\Nardi\Desktop\fghfghghfghfg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68760"/>
            <a:ext cx="2901406" cy="296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5544616" cy="5112568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 smtClean="0"/>
              <a:t>Who?</a:t>
            </a:r>
          </a:p>
          <a:p>
            <a:pPr marL="0" lvl="2" indent="0">
              <a:buNone/>
            </a:pP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managers and owners in the Fisheries, Aquaculture and Maritime sectors, who ideally have enough understanding of EGI related infrastructures and are involved in technical decision </a:t>
            </a:r>
          </a:p>
          <a:p>
            <a:r>
              <a:rPr lang="it-IT" sz="2000" dirty="0" smtClean="0"/>
              <a:t>comprehensive : 10 domains, 9 stakeholder types (public and private), plus others (MARIBA and  Lifewatch)</a:t>
            </a:r>
          </a:p>
          <a:p>
            <a:r>
              <a:rPr lang="it-IT" sz="2000" dirty="0" smtClean="0"/>
              <a:t>Mix of question types: open and scale</a:t>
            </a:r>
          </a:p>
          <a:p>
            <a:pPr marL="0" indent="0">
              <a:buNone/>
            </a:pPr>
            <a:r>
              <a:rPr lang="it-IT" sz="2000" dirty="0" smtClean="0"/>
              <a:t>	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284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Questionnaire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784725"/>
          </a:xfrm>
        </p:spPr>
        <p:txBody>
          <a:bodyPr/>
          <a:lstStyle/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Data without boundaries: market analysis and technical requirements</a:t>
            </a:r>
          </a:p>
          <a:p>
            <a:r>
              <a:rPr lang="it-IT" dirty="0" smtClean="0"/>
              <a:t>11 Nov 2015</a:t>
            </a:r>
            <a:endParaRPr lang="en-GB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112568"/>
          </a:xfrm>
        </p:spPr>
        <p:txBody>
          <a:bodyPr/>
          <a:lstStyle/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424936" cy="4896544"/>
          </a:xfrm>
        </p:spPr>
        <p:txBody>
          <a:bodyPr/>
          <a:lstStyle/>
          <a:p>
            <a:r>
              <a:rPr lang="en-GB" sz="2000" dirty="0"/>
              <a:t>Business model: who customers/users, types of revenue streams</a:t>
            </a:r>
          </a:p>
          <a:p>
            <a:r>
              <a:rPr lang="it-IT" sz="2000" dirty="0"/>
              <a:t>Insights into priorities</a:t>
            </a:r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-</a:t>
            </a:r>
            <a:r>
              <a:rPr lang="en-GB" sz="2000" dirty="0"/>
              <a:t>a</a:t>
            </a:r>
            <a:r>
              <a:rPr lang="en-GB" sz="2000" dirty="0" smtClean="0"/>
              <a:t>pplication </a:t>
            </a:r>
            <a:r>
              <a:rPr lang="en-GB" sz="2000" dirty="0"/>
              <a:t>of (trans)national </a:t>
            </a:r>
            <a:r>
              <a:rPr lang="en-GB" sz="2000" dirty="0" smtClean="0"/>
              <a:t>regulations </a:t>
            </a:r>
            <a:r>
              <a:rPr lang="en-GB" sz="2000" dirty="0"/>
              <a:t>and data standards</a:t>
            </a:r>
          </a:p>
          <a:p>
            <a:pPr marL="0" indent="0">
              <a:buNone/>
            </a:pPr>
            <a:r>
              <a:rPr lang="it-IT" sz="2000" dirty="0"/>
              <a:t>	-access to data in other domains</a:t>
            </a:r>
          </a:p>
          <a:p>
            <a:pPr marL="0" indent="0">
              <a:buNone/>
            </a:pPr>
            <a:r>
              <a:rPr lang="it-IT" sz="2000" dirty="0"/>
              <a:t>	-</a:t>
            </a:r>
            <a:r>
              <a:rPr lang="en-GB" sz="2000" dirty="0"/>
              <a:t>scalable processing capacities</a:t>
            </a:r>
          </a:p>
          <a:p>
            <a:r>
              <a:rPr lang="en-GB" sz="2000" dirty="0"/>
              <a:t>Challenges regarding the management of data</a:t>
            </a:r>
          </a:p>
          <a:p>
            <a:pPr marL="0" indent="0">
              <a:buNone/>
            </a:pPr>
            <a:r>
              <a:rPr lang="it-IT" sz="2000" dirty="0"/>
              <a:t>	-</a:t>
            </a:r>
            <a:r>
              <a:rPr lang="en-GB" sz="2000" dirty="0"/>
              <a:t>regulations, standards,  </a:t>
            </a:r>
            <a:r>
              <a:rPr lang="en-GB" sz="2000" dirty="0" smtClean="0"/>
              <a:t>formats</a:t>
            </a:r>
            <a:r>
              <a:rPr lang="en-GB" sz="2000" dirty="0"/>
              <a:t>, protocols etc..</a:t>
            </a:r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-</a:t>
            </a:r>
            <a:r>
              <a:rPr lang="en-GB" sz="2000" dirty="0"/>
              <a:t>d</a:t>
            </a:r>
            <a:r>
              <a:rPr lang="en-GB" sz="2000" dirty="0" smtClean="0"/>
              <a:t>issemination </a:t>
            </a:r>
            <a:r>
              <a:rPr lang="en-GB" sz="2000" dirty="0"/>
              <a:t>and confidentiality</a:t>
            </a:r>
          </a:p>
          <a:p>
            <a:pPr marL="0" indent="0">
              <a:buNone/>
            </a:pPr>
            <a:r>
              <a:rPr lang="it-IT" sz="2000" dirty="0"/>
              <a:t>	-data exchange</a:t>
            </a:r>
          </a:p>
          <a:p>
            <a:r>
              <a:rPr lang="it-IT" sz="2000" dirty="0" smtClean="0"/>
              <a:t>Cloud-based services</a:t>
            </a:r>
            <a:endParaRPr lang="it-IT" sz="2000" dirty="0" smtClean="0"/>
          </a:p>
          <a:p>
            <a:pPr marL="914400" lvl="2" indent="0">
              <a:buNone/>
            </a:pPr>
            <a:r>
              <a:rPr lang="it-IT" dirty="0" smtClean="0"/>
              <a:t>-future </a:t>
            </a:r>
            <a:r>
              <a:rPr lang="it-IT" dirty="0" smtClean="0"/>
              <a:t>plans</a:t>
            </a:r>
          </a:p>
          <a:p>
            <a:pPr marL="914400" lvl="2" indent="0">
              <a:buNone/>
            </a:pPr>
            <a:r>
              <a:rPr lang="it-IT" dirty="0" smtClean="0"/>
              <a:t>-obstacles to the use of</a:t>
            </a:r>
          </a:p>
          <a:p>
            <a:pPr marL="914400" lvl="2" indent="0">
              <a:buNone/>
            </a:pPr>
            <a:r>
              <a:rPr lang="it-IT" dirty="0" smtClean="0"/>
              <a:t>-importance of cost</a:t>
            </a:r>
          </a:p>
          <a:p>
            <a:pPr marL="914400" lvl="2" indent="0">
              <a:buNone/>
            </a:pPr>
            <a:endParaRPr lang="it-IT" dirty="0"/>
          </a:p>
          <a:p>
            <a:endParaRPr lang="it-IT" sz="2400" dirty="0"/>
          </a:p>
          <a:p>
            <a:pPr lvl="1"/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2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Engage_PPT-template_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EGI-Engage_PPT-template_v3.2</Template>
  <TotalTime>2017</TotalTime>
  <Words>731</Words>
  <Application>Microsoft Office PowerPoint</Application>
  <PresentationFormat>On-screen Show (4:3)</PresentationFormat>
  <Paragraphs>184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EGI-Engage_PPT-template_v3.2</vt:lpstr>
      <vt:lpstr>EGI Powerpoint Presentation (body)</vt:lpstr>
      <vt:lpstr>EGI Powerpoint Presentation (closing)</vt:lpstr>
      <vt:lpstr>Fishery and Marine Sciences Market Analysis Preliminary Results</vt:lpstr>
      <vt:lpstr>Outline</vt:lpstr>
      <vt:lpstr>  Market size  </vt:lpstr>
      <vt:lpstr>  Domains of interest to EGI  </vt:lpstr>
      <vt:lpstr>  Stakeholders  </vt:lpstr>
      <vt:lpstr>  Stakeholders  </vt:lpstr>
      <vt:lpstr> Survey and initial responses </vt:lpstr>
      <vt:lpstr>Questionnaire</vt:lpstr>
      <vt:lpstr>  Questionnaire  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Fishery and Marine: initial requirements and market analysis</dc:title>
  <dc:creator>Nardi</dc:creator>
  <cp:lastModifiedBy>Nardi</cp:lastModifiedBy>
  <cp:revision>74</cp:revision>
  <dcterms:created xsi:type="dcterms:W3CDTF">2015-10-30T10:35:25Z</dcterms:created>
  <dcterms:modified xsi:type="dcterms:W3CDTF">2015-11-10T20:45:02Z</dcterms:modified>
</cp:coreProperties>
</file>