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769" r:id="rId3"/>
    <p:sldId id="803" r:id="rId4"/>
    <p:sldId id="804" r:id="rId5"/>
    <p:sldId id="805" r:id="rId6"/>
    <p:sldId id="808" r:id="rId7"/>
    <p:sldId id="809" r:id="rId8"/>
    <p:sldId id="810" r:id="rId9"/>
    <p:sldId id="807" r:id="rId10"/>
    <p:sldId id="813" r:id="rId11"/>
    <p:sldId id="812" r:id="rId12"/>
    <p:sldId id="811" r:id="rId13"/>
    <p:sldId id="814" r:id="rId14"/>
    <p:sldId id="815" r:id="rId15"/>
    <p:sldId id="802" r:id="rId1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30C2251-355C-4528-B55E-8407F803CF49}">
          <p14:sldIdLst>
            <p14:sldId id="273"/>
            <p14:sldId id="769"/>
            <p14:sldId id="803"/>
            <p14:sldId id="804"/>
            <p14:sldId id="805"/>
            <p14:sldId id="808"/>
            <p14:sldId id="809"/>
            <p14:sldId id="810"/>
            <p14:sldId id="807"/>
            <p14:sldId id="813"/>
            <p14:sldId id="812"/>
            <p14:sldId id="811"/>
            <p14:sldId id="814"/>
            <p14:sldId id="815"/>
            <p14:sldId id="8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17" autoAdjust="0"/>
    <p:restoredTop sz="86441" autoAdjust="0"/>
  </p:normalViewPr>
  <p:slideViewPr>
    <p:cSldViewPr>
      <p:cViewPr varScale="1">
        <p:scale>
          <a:sx n="90" d="100"/>
          <a:sy n="90" d="100"/>
        </p:scale>
        <p:origin x="-12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676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5489" tIns="47744" rIns="95489" bIns="47744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5489" tIns="47744" rIns="95489" bIns="47744" rtlCol="0"/>
          <a:lstStyle>
            <a:lvl1pPr algn="r">
              <a:defRPr sz="1400"/>
            </a:lvl1pPr>
          </a:lstStyle>
          <a:p>
            <a:fld id="{0CCB9ADB-0C08-49E0-8C87-5312C6091897}" type="datetimeFigureOut">
              <a:rPr lang="en-GB" smtClean="0"/>
              <a:pPr/>
              <a:t>12/11/15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674"/>
            <a:ext cx="3077137" cy="512303"/>
          </a:xfrm>
          <a:prstGeom prst="rect">
            <a:avLst/>
          </a:prstGeom>
        </p:spPr>
        <p:txBody>
          <a:bodyPr vert="horz" lIns="95489" tIns="47744" rIns="95489" bIns="47744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lIns="95489" tIns="47744" rIns="95489" bIns="47744" rtlCol="0" anchor="b"/>
          <a:lstStyle>
            <a:lvl1pPr algn="r">
              <a:defRPr sz="1400"/>
            </a:lvl1pPr>
          </a:lstStyle>
          <a:p>
            <a:fld id="{19B6B217-4C80-4AE0-A41B-B36EA8DE32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71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5489" tIns="47744" rIns="95489" bIns="47744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5489" tIns="47744" rIns="95489" bIns="47744" rtlCol="0"/>
          <a:lstStyle>
            <a:lvl1pPr algn="r">
              <a:defRPr sz="1400"/>
            </a:lvl1pPr>
          </a:lstStyle>
          <a:p>
            <a:fld id="{12BCC7C1-15AF-44C8-9096-7148817543E9}" type="datetimeFigureOut">
              <a:rPr lang="en-GB" smtClean="0"/>
              <a:pPr/>
              <a:t>12/11/15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9" tIns="47744" rIns="95489" bIns="4774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1" y="4861156"/>
            <a:ext cx="5680103" cy="4605821"/>
          </a:xfrm>
          <a:prstGeom prst="rect">
            <a:avLst/>
          </a:prstGeom>
        </p:spPr>
        <p:txBody>
          <a:bodyPr vert="horz" lIns="95489" tIns="47744" rIns="95489" bIns="477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7137" cy="512303"/>
          </a:xfrm>
          <a:prstGeom prst="rect">
            <a:avLst/>
          </a:prstGeom>
        </p:spPr>
        <p:txBody>
          <a:bodyPr vert="horz" lIns="95489" tIns="47744" rIns="95489" bIns="47744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lIns="95489" tIns="47744" rIns="95489" bIns="47744" rtlCol="0" anchor="b"/>
          <a:lstStyle>
            <a:lvl1pPr algn="r">
              <a:defRPr sz="1400"/>
            </a:lvl1pPr>
          </a:lstStyle>
          <a:p>
            <a:fld id="{1BD0E84C-75B7-4C22-A139-55D1DE75A3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235">
              <a:defRPr sz="3300" b="1">
                <a:solidFill>
                  <a:schemeClr val="bg2"/>
                </a:solidFill>
                <a:latin typeface="Times New Roman" pitchFamily="18" charset="0"/>
              </a:defRPr>
            </a:lvl1pPr>
            <a:lvl2pPr marL="775850" indent="-298404" defTabSz="953235">
              <a:defRPr sz="33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93615" indent="-238723" defTabSz="953235">
              <a:defRPr sz="33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71061" indent="-238723" defTabSz="953235">
              <a:defRPr sz="3300" b="1">
                <a:solidFill>
                  <a:schemeClr val="bg2"/>
                </a:solidFill>
                <a:latin typeface="Times New Roman" pitchFamily="18" charset="0"/>
              </a:defRPr>
            </a:lvl4pPr>
            <a:lvl5pPr marL="2148508" indent="-238723" defTabSz="953235">
              <a:defRPr sz="3300" b="1">
                <a:solidFill>
                  <a:schemeClr val="bg2"/>
                </a:solidFill>
                <a:latin typeface="Times New Roman" pitchFamily="18" charset="0"/>
              </a:defRPr>
            </a:lvl5pPr>
            <a:lvl6pPr marL="2625954" indent="-238723" algn="ctr" defTabSz="953235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Times New Roman" pitchFamily="18" charset="0"/>
              </a:defRPr>
            </a:lvl6pPr>
            <a:lvl7pPr marL="3103399" indent="-238723" algn="ctr" defTabSz="953235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Times New Roman" pitchFamily="18" charset="0"/>
              </a:defRPr>
            </a:lvl7pPr>
            <a:lvl8pPr marL="3580845" indent="-238723" algn="ctr" defTabSz="953235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Times New Roman" pitchFamily="18" charset="0"/>
              </a:defRPr>
            </a:lvl8pPr>
            <a:lvl9pPr marL="4058292" indent="-238723" algn="ctr" defTabSz="953235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332E4C65-5061-4385-B8AF-72A6D2249C4D}" type="slidenum">
              <a:rPr lang="en-GB" sz="1000" b="0"/>
              <a:pPr/>
              <a:t>1</a:t>
            </a:fld>
            <a:endParaRPr lang="en-GB" sz="10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1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0E84C-75B7-4C22-A139-55D1DE75A3C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2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Happy</a:t>
            </a:r>
            <a:r>
              <a:rPr lang="en-US" baseline="0" dirty="0" smtClean="0"/>
              <a:t> to take any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61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EGI CF’15, Bari – 12 Nov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2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edision_figure-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608" cy="98378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EGI CF’15, Bari – 12 Nov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26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11th e-Concertation on  e-Infrastructure,  9 Nov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4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03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edision_figure-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608" cy="98378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EGI CF’15, Bari – 12 Nov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68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EGI CF’15, Bari – 12 Nov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18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edision_figure-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608" cy="983783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EGI CF’15, Bari – 12 Nov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94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edision_figure-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608" cy="983783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EGI CF’15, Bari – 12 Nov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9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edision_figure-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608" cy="98378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EGI CF’15, Bari – 12 Nov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62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640" y="148168"/>
            <a:ext cx="7355160" cy="672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 descr="edision_figure-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608" cy="98378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EGI CF’15, Bari – 12 Nov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34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8780"/>
            <a:ext cx="5111750" cy="46773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edision_figure-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608" cy="9837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31640" y="148168"/>
            <a:ext cx="7355160" cy="672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EGI CF’15, Bari – 12 Nov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03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00807"/>
            <a:ext cx="5486400" cy="30267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331640" y="148168"/>
            <a:ext cx="7355160" cy="672100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9" name="Picture 8" descr="edision_figure-onl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608" cy="983783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EGI CF’15, Bari – 12 Nov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2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hidden">
          <a:xfrm>
            <a:off x="4688" y="6593250"/>
            <a:ext cx="9144000" cy="2921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>
              <a:latin typeface="Times New Roman" pitchFamily="-65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1640" y="148168"/>
            <a:ext cx="7355160" cy="672100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78497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EGI CF’15, Bari – 12 Nov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8888" y="6480807"/>
            <a:ext cx="2895600" cy="25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486619"/>
            <a:ext cx="2133600" cy="252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D61A-D5EF-4AD7-8CFF-82B00AE13C4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0" y="1012825"/>
            <a:ext cx="9144001" cy="144463"/>
            <a:chOff x="49" y="504"/>
            <a:chExt cx="6203" cy="97"/>
          </a:xfrm>
        </p:grpSpPr>
        <p:sp>
          <p:nvSpPr>
            <p:cNvPr id="8" name="Rectangle 34"/>
            <p:cNvSpPr>
              <a:spLocks noChangeArrowheads="1"/>
            </p:cNvSpPr>
            <p:nvPr/>
          </p:nvSpPr>
          <p:spPr bwMode="ltGray">
            <a:xfrm>
              <a:off x="49" y="504"/>
              <a:ext cx="6203" cy="4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-65" charset="0"/>
              </a:endParaRPr>
            </a:p>
          </p:txBody>
        </p:sp>
        <p:sp>
          <p:nvSpPr>
            <p:cNvPr id="9" name="Rectangle 35"/>
            <p:cNvSpPr>
              <a:spLocks noChangeArrowheads="1"/>
            </p:cNvSpPr>
            <p:nvPr/>
          </p:nvSpPr>
          <p:spPr bwMode="ltGray">
            <a:xfrm>
              <a:off x="49" y="585"/>
              <a:ext cx="6203" cy="1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04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540" y="1340768"/>
            <a:ext cx="8280920" cy="1800202"/>
          </a:xfrm>
          <a:noFill/>
        </p:spPr>
        <p:txBody>
          <a:bodyPr lIns="91905" rIns="91905">
            <a:noAutofit/>
          </a:bodyPr>
          <a:lstStyle/>
          <a:p>
            <a:pPr algn="ctr"/>
            <a:r>
              <a:rPr lang="en-US" sz="3200" dirty="0" smtClean="0"/>
              <a:t>EGI and Data Scientists:</a:t>
            </a:r>
            <a:br>
              <a:rPr lang="en-US" sz="3200" dirty="0" smtClean="0"/>
            </a:br>
            <a:r>
              <a:rPr lang="en-US" sz="3200" dirty="0" smtClean="0"/>
              <a:t>Demand</a:t>
            </a:r>
            <a:endParaRPr lang="en-GB" sz="32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71900" y="3753036"/>
            <a:ext cx="5212927" cy="1980220"/>
          </a:xfrm>
          <a:noFill/>
        </p:spPr>
        <p:txBody>
          <a:bodyPr lIns="91905" rIns="91905">
            <a:normAutofit/>
          </a:bodyPr>
          <a:lstStyle/>
          <a:p>
            <a:r>
              <a:rPr lang="en-GB" sz="2000" b="1" dirty="0" smtClean="0"/>
              <a:t>Sy Holsinger</a:t>
            </a:r>
          </a:p>
          <a:p>
            <a:r>
              <a:rPr lang="en-US" sz="2000" b="1" dirty="0" smtClean="0"/>
              <a:t>EGI.eu Senior Strategy and Policy Officer</a:t>
            </a:r>
          </a:p>
          <a:p>
            <a:endParaRPr lang="en-GB" sz="1800" dirty="0" smtClean="0"/>
          </a:p>
          <a:p>
            <a:r>
              <a:rPr lang="en-US" sz="1800" dirty="0" smtClean="0"/>
              <a:t>EGI Community Forum 2015</a:t>
            </a:r>
            <a:endParaRPr lang="en-GB" sz="1800" dirty="0" smtClean="0"/>
          </a:p>
          <a:p>
            <a:r>
              <a:rPr lang="en-GB" sz="1800" dirty="0" smtClean="0"/>
              <a:t>12 November 2015, Bari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500" y="4581128"/>
            <a:ext cx="3564396" cy="2104518"/>
            <a:chOff x="71500" y="4581128"/>
            <a:chExt cx="3564396" cy="2104518"/>
          </a:xfrm>
        </p:grpSpPr>
        <p:sp>
          <p:nvSpPr>
            <p:cNvPr id="6" name="Rectangle 5"/>
            <p:cNvSpPr/>
            <p:nvPr/>
          </p:nvSpPr>
          <p:spPr>
            <a:xfrm>
              <a:off x="71500" y="5695536"/>
              <a:ext cx="3564396" cy="99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EDISON 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– 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ducation for 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ata 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ntensive 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cience to 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pen 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ew science 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frontiers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/>
              </a:r>
              <a:b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</a:b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Grant 675419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(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INFRASUPP-4-2015: 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CSA)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581128"/>
              <a:ext cx="3125836" cy="94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000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Scientist: General Market in EGI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EGI CF’15, Bari – 12 Nov 2015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94848" y="1124744"/>
            <a:ext cx="8869640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Why need a Data Scientist?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Demand from user communities to be able to understand requirements and adapt services to their needs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Data driven market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Need to evolve the data infrastructure through innovation from those </a:t>
            </a:r>
            <a:r>
              <a:rPr lang="en-GB" sz="1800" dirty="0" smtClean="0"/>
              <a:t>requirements</a:t>
            </a:r>
            <a:endParaRPr lang="en-GB" sz="18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Complexity requires high level of knowledge across a range of technical topics and issues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Applicable Areas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Data management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Data analysis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Storage management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Operations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Software integration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Federated service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969060"/>
            <a:ext cx="2763819" cy="2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7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Scientist: Current Situation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EGI CF’15, Bari – 12 Nov 2015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94848" y="1124744"/>
            <a:ext cx="8869640" cy="543660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Data Scientists in EGI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Internal: 4 EGI.eu staff providing data scientist activities </a:t>
            </a:r>
            <a:r>
              <a:rPr lang="en-GB" sz="1600" dirty="0" smtClean="0"/>
              <a:t>(20%</a:t>
            </a:r>
            <a:r>
              <a:rPr lang="en-GB" sz="1600" dirty="0"/>
              <a:t>)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No one with the title “Data Scientist”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Typically part of the User Community Support Team / Technical Outreach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External: ~4 per Competence </a:t>
            </a:r>
            <a:r>
              <a:rPr lang="en-GB" sz="1600" dirty="0" err="1"/>
              <a:t>Center</a:t>
            </a:r>
            <a:r>
              <a:rPr lang="en-GB" sz="1600" dirty="0"/>
              <a:t> (~35)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NGIs have user support teams ~3 per NGI = </a:t>
            </a:r>
            <a:r>
              <a:rPr lang="en-GB" sz="1600" dirty="0" smtClean="0"/>
              <a:t>~100</a:t>
            </a:r>
            <a:endParaRPr lang="en-GB" sz="1600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Specialize in different technologies (support users based on requirements)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Distributed nature of EGI and multi-domain require reliance on EGI Champion network to target a wider range of </a:t>
            </a:r>
            <a:r>
              <a:rPr lang="en-GB" sz="1600" dirty="0" smtClean="0"/>
              <a:t>domains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Data Science Skills in EGI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Data science knowledge required </a:t>
            </a:r>
            <a:r>
              <a:rPr lang="en-GB" sz="1600" dirty="0" smtClean="0"/>
              <a:t>to provide outreach</a:t>
            </a:r>
            <a:endParaRPr lang="en-GB" sz="1600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400" dirty="0" smtClean="0"/>
              <a:t>Know </a:t>
            </a:r>
            <a:r>
              <a:rPr lang="en-GB" sz="1400" dirty="0"/>
              <a:t>the science workflow to be able to simplify it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400" dirty="0"/>
              <a:t>Know the scientific tools that are being used in order to </a:t>
            </a:r>
            <a:r>
              <a:rPr lang="en-GB" sz="1400" dirty="0" smtClean="0"/>
              <a:t>optimise </a:t>
            </a:r>
            <a:r>
              <a:rPr lang="en-GB" sz="1400" dirty="0"/>
              <a:t>them and integrate them with other EGI tools services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Need access to data </a:t>
            </a:r>
            <a:r>
              <a:rPr lang="en-GB" sz="1600" dirty="0" smtClean="0"/>
              <a:t>scientists </a:t>
            </a:r>
            <a:r>
              <a:rPr lang="en-GB" sz="1600" dirty="0"/>
              <a:t>for </a:t>
            </a:r>
            <a:r>
              <a:rPr lang="en-GB" sz="1600" dirty="0" smtClean="0"/>
              <a:t>domain expertise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400" dirty="0" smtClean="0"/>
              <a:t>Quite </a:t>
            </a:r>
            <a:r>
              <a:rPr lang="en-GB" sz="1400" dirty="0"/>
              <a:t>important </a:t>
            </a:r>
            <a:r>
              <a:rPr lang="en-GB" sz="1400" dirty="0" smtClean="0"/>
              <a:t>when required tools </a:t>
            </a:r>
            <a:r>
              <a:rPr lang="en-GB" sz="1400" dirty="0"/>
              <a:t>don’t exist or apply – then deep dive happens for more customizable solutions – use case basis </a:t>
            </a:r>
            <a:r>
              <a:rPr lang="en-GB" sz="1400" dirty="0" smtClean="0"/>
              <a:t>only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6269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Scientist: Needs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EGI CF’15, Bari – 12 Nov 2015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94848" y="1340768"/>
            <a:ext cx="8869640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Scientist skills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Hard skills </a:t>
            </a:r>
            <a:r>
              <a:rPr lang="en-GB" sz="1800" dirty="0" smtClean="0"/>
              <a:t>currently higher </a:t>
            </a:r>
            <a:r>
              <a:rPr lang="en-GB" sz="1800" dirty="0"/>
              <a:t>priority than soft skills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However </a:t>
            </a:r>
            <a:r>
              <a:rPr lang="en-GB" sz="1600" dirty="0" smtClean="0"/>
              <a:t>soft skills still required as DS is not a job carried out in a dark corner</a:t>
            </a:r>
            <a:endParaRPr lang="en-GB" sz="1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What’s a good number?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More data scientists increases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Number of communities that can be supported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Innovation through better translation of requirements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However needs to be balanced with overall budget and diversified strategy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Education/Training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Master’s degree, but most </a:t>
            </a:r>
            <a:r>
              <a:rPr lang="en-GB" sz="1800" dirty="0" smtClean="0"/>
              <a:t>have a PhD.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600" dirty="0" smtClean="0"/>
              <a:t>Not necessarily required if having specialized training/certification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/>
              <a:t>Often </a:t>
            </a:r>
            <a:r>
              <a:rPr lang="en-GB" sz="1800" dirty="0"/>
              <a:t>required and mainly provided in-house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Externally as opportunities arise (e.g. FitSM</a:t>
            </a:r>
            <a:r>
              <a:rPr lang="en-GB" sz="1800" dirty="0" smtClean="0"/>
              <a:t>)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600" dirty="0" smtClean="0"/>
              <a:t>EDISON Training and Certification Scheme fills this need</a:t>
            </a:r>
            <a:endParaRPr lang="en-GB" sz="1600" dirty="0"/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5881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Scientist: Recruitment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EGI CF’15, Bari – 12 Nov 2015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94848" y="1124744"/>
            <a:ext cx="8869640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Timeline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Can range from 3 months to 1 year to find and select new employees (depends on the role and specialization required)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Position Creators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Top Management approves position to be made available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/>
              <a:t>Senior management with line manager design profile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Employment Contracts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00000"/>
                </a:solidFill>
              </a:rPr>
              <a:t>More </a:t>
            </a:r>
            <a:r>
              <a:rPr lang="en-GB" sz="1800" dirty="0" smtClean="0">
                <a:solidFill>
                  <a:srgbClr val="000000"/>
                </a:solidFill>
              </a:rPr>
              <a:t>specialized </a:t>
            </a:r>
            <a:r>
              <a:rPr lang="en-GB" sz="1800" dirty="0">
                <a:solidFill>
                  <a:srgbClr val="000000"/>
                </a:solidFill>
              </a:rPr>
              <a:t>the flexible hiring needs to be (e.g. remote working)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00000"/>
                </a:solidFill>
              </a:rPr>
              <a:t>Support providing work permits for non-EU members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Visibility of Open Positions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00000"/>
                </a:solidFill>
              </a:rPr>
              <a:t>Rely on EGI community network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00000"/>
                </a:solidFill>
              </a:rPr>
              <a:t>Use of external agencies rare (if ever)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00000"/>
                </a:solidFill>
              </a:rPr>
              <a:t>No formal internship programme or partnership with </a:t>
            </a:r>
            <a:r>
              <a:rPr lang="en-GB" sz="1800" dirty="0" smtClean="0">
                <a:solidFill>
                  <a:srgbClr val="000000"/>
                </a:solidFill>
              </a:rPr>
              <a:t>organisation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1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EGI CF’15, Bari – 12 Nov 2015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94848" y="1160748"/>
            <a:ext cx="8869640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Expected increase in demand for Data Scientists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Data driven market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Difficult to find profile with full skill set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000000"/>
                </a:solidFill>
              </a:rPr>
              <a:t>e-Infrastructures is a complex </a:t>
            </a:r>
            <a:r>
              <a:rPr lang="en-GB" sz="2000" dirty="0" smtClean="0">
                <a:solidFill>
                  <a:srgbClr val="000000"/>
                </a:solidFill>
              </a:rPr>
              <a:t>environment</a:t>
            </a:r>
            <a:r>
              <a:rPr lang="en-GB" sz="2000" dirty="0">
                <a:solidFill>
                  <a:srgbClr val="000000"/>
                </a:solidFill>
              </a:rPr>
              <a:t>, but still not common even industry (opportunity!)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Limitations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000000"/>
                </a:solidFill>
              </a:rPr>
              <a:t>Available budget vs. overall needs (balance)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Need to develop partnerships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000000"/>
                </a:solidFill>
              </a:rPr>
              <a:t>With universities so they know what skills are needed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000000"/>
                </a:solidFill>
              </a:rPr>
              <a:t>Professional training organisations and certification authorities (for those post-university)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GB" sz="1100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400" i="1" u="sng" dirty="0">
                <a:solidFill>
                  <a:schemeClr val="accent1">
                    <a:lumMod val="75000"/>
                  </a:schemeClr>
                </a:solidFill>
              </a:rPr>
              <a:t>EDISON is an excellent opportunity to support this field and the needs of e-Infrastructures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1211275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5017496"/>
            <a:ext cx="1368152" cy="1039796"/>
          </a:xfrm>
          <a:prstGeom prst="rect">
            <a:avLst/>
          </a:prstGeom>
        </p:spPr>
      </p:pic>
      <p:sp>
        <p:nvSpPr>
          <p:cNvPr id="3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659" y="1592796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4041068"/>
            <a:ext cx="4914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@</a:t>
            </a:r>
            <a:r>
              <a:rPr lang="en-GB" sz="2400" i="1" kern="1200" noProof="0" dirty="0" err="1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edisoneu</a:t>
            </a:r>
            <a:endParaRPr lang="en-GB" sz="2400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r>
              <a:rPr lang="en-GB" sz="2400" i="1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@</a:t>
            </a:r>
            <a:r>
              <a:rPr lang="en-GB" sz="2400" i="1" dirty="0" err="1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europeangrid</a:t>
            </a:r>
            <a:endParaRPr lang="en-GB" sz="2400" i="1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r>
              <a:rPr lang="en-GB" sz="2400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@</a:t>
            </a:r>
            <a:r>
              <a:rPr lang="en-GB" sz="2400" i="1" kern="1200" noProof="0" dirty="0" err="1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syholsinger</a:t>
            </a:r>
            <a:endParaRPr lang="en-GB" sz="2400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800" b="1" i="1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r>
              <a:rPr lang="en-GB" sz="2800" b="1" i="1" dirty="0" err="1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www.edison-project.eu</a:t>
            </a:r>
            <a:endParaRPr lang="en-GB" sz="28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  <p:pic>
        <p:nvPicPr>
          <p:cNvPr id="8" name="Picture 7" descr="twitter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74" y="3540100"/>
            <a:ext cx="1459322" cy="536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72" y="152637"/>
            <a:ext cx="2837804" cy="8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06034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Overview of EGI </a:t>
            </a:r>
          </a:p>
          <a:p>
            <a:pPr lvl="1"/>
            <a:r>
              <a:rPr lang="en-GB" dirty="0" smtClean="0"/>
              <a:t>Role in EDISON</a:t>
            </a:r>
          </a:p>
          <a:p>
            <a:pPr lvl="1"/>
            <a:r>
              <a:rPr lang="en-GB" dirty="0" smtClean="0"/>
              <a:t>Focus </a:t>
            </a:r>
            <a:r>
              <a:rPr lang="en-GB" dirty="0"/>
              <a:t>on </a:t>
            </a:r>
            <a:r>
              <a:rPr lang="en-GB" dirty="0" smtClean="0"/>
              <a:t>EGI Data </a:t>
            </a:r>
            <a:r>
              <a:rPr lang="en-GB" dirty="0"/>
              <a:t>Services</a:t>
            </a:r>
          </a:p>
          <a:p>
            <a:r>
              <a:rPr lang="en-GB" dirty="0"/>
              <a:t>EGI and Data Scientists</a:t>
            </a:r>
          </a:p>
          <a:p>
            <a:pPr lvl="1"/>
            <a:r>
              <a:rPr lang="en-GB" dirty="0" smtClean="0"/>
              <a:t>Profiles and Scope</a:t>
            </a:r>
            <a:endParaRPr lang="en-GB" dirty="0"/>
          </a:p>
          <a:p>
            <a:pPr lvl="1"/>
            <a:r>
              <a:rPr lang="en-GB" dirty="0"/>
              <a:t>General Market</a:t>
            </a:r>
          </a:p>
          <a:p>
            <a:pPr lvl="1"/>
            <a:r>
              <a:rPr lang="en-GB" dirty="0"/>
              <a:t>Current Situation</a:t>
            </a:r>
          </a:p>
          <a:p>
            <a:pPr lvl="1"/>
            <a:r>
              <a:rPr lang="en-GB" dirty="0" smtClean="0"/>
              <a:t>Needs</a:t>
            </a:r>
            <a:endParaRPr lang="en-GB" dirty="0"/>
          </a:p>
          <a:p>
            <a:pPr lvl="1"/>
            <a:r>
              <a:rPr lang="en-GB" dirty="0"/>
              <a:t>Recruitment</a:t>
            </a:r>
          </a:p>
          <a:p>
            <a:r>
              <a:rPr lang="en-GB" dirty="0"/>
              <a:t>Summary/Conclusions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0B0DBE69-6487-4004-9B29-298CC15745D5}" type="slidenum">
              <a:rPr lang="en-GB" sz="1200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endParaRPr lang="en-GB" sz="12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520" y="4473116"/>
            <a:ext cx="8330350" cy="1878751"/>
            <a:chOff x="123365" y="4232699"/>
            <a:chExt cx="8330350" cy="1878751"/>
          </a:xfrm>
        </p:grpSpPr>
        <p:pic>
          <p:nvPicPr>
            <p:cNvPr id="7" name="Picture 6" descr="uva-logo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365" y="4232699"/>
              <a:ext cx="3712717" cy="440262"/>
            </a:xfrm>
            <a:prstGeom prst="rect">
              <a:avLst/>
            </a:prstGeom>
          </p:spPr>
        </p:pic>
        <p:pic>
          <p:nvPicPr>
            <p:cNvPr id="8" name="Picture 7" descr="05_FTK-ne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731" y="5299816"/>
              <a:ext cx="2027059" cy="707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4649531"/>
              <a:ext cx="1656433" cy="13133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855" y="4880627"/>
              <a:ext cx="925479" cy="10797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56" y="5489728"/>
              <a:ext cx="1575850" cy="62172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90" y="4904413"/>
              <a:ext cx="2095701" cy="4572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4415866"/>
              <a:ext cx="2081515" cy="464761"/>
            </a:xfrm>
            <a:prstGeom prst="rect">
              <a:avLst/>
            </a:prstGeom>
          </p:spPr>
        </p:pic>
      </p:grpSp>
      <p:sp>
        <p:nvSpPr>
          <p:cNvPr id="1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8888" y="6480807"/>
            <a:ext cx="2895600" cy="25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11018" y="6489340"/>
            <a:ext cx="2192729" cy="249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EGI CF’15, Bari – 12 Nov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5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EGI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EGI CF’15, Bari – 12 Nov 2015</a:t>
            </a:r>
            <a:endParaRPr lang="en-GB" dirty="0"/>
          </a:p>
        </p:txBody>
      </p:sp>
      <p:pic>
        <p:nvPicPr>
          <p:cNvPr id="7" name="Picture 6" descr="EGI Council July 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56" y="1124744"/>
            <a:ext cx="3308195" cy="266819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6394769" y="1747061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800" dirty="0">
                <a:solidFill>
                  <a:schemeClr val="tx2"/>
                </a:solidFill>
              </a:rPr>
              <a:t>EGI.eu in Amsterdam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077072"/>
            <a:ext cx="2425083" cy="18188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94848" y="1412776"/>
            <a:ext cx="6123483" cy="518374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000" noProof="0" dirty="0" smtClean="0"/>
              <a:t>EGI  </a:t>
            </a:r>
            <a:r>
              <a:rPr lang="en-GB" sz="1800" noProof="0" dirty="0" smtClean="0"/>
              <a:t>[</a:t>
            </a:r>
            <a:r>
              <a:rPr lang="en-GB" sz="1800" i="1" noProof="0" dirty="0" smtClean="0">
                <a:solidFill>
                  <a:srgbClr val="7F7F7F"/>
                </a:solidFill>
              </a:rPr>
              <a:t>Infrastructure</a:t>
            </a:r>
            <a:r>
              <a:rPr lang="en-GB" sz="1800" noProof="0" dirty="0" smtClean="0"/>
              <a:t>]</a:t>
            </a:r>
          </a:p>
          <a:p>
            <a:pPr lvl="1"/>
            <a:r>
              <a:rPr lang="en-GB" sz="1600" dirty="0" smtClean="0"/>
              <a:t>Federation of 350 Resource Centres across 50 countries</a:t>
            </a:r>
          </a:p>
          <a:p>
            <a:pPr lvl="1"/>
            <a:r>
              <a:rPr lang="en-GB" sz="1600" dirty="0" smtClean="0"/>
              <a:t>Provides distributed computing and storage resources to </a:t>
            </a:r>
            <a:r>
              <a:rPr lang="en-GB" sz="1600" dirty="0"/>
              <a:t>accelerate data-intensive research</a:t>
            </a:r>
          </a:p>
          <a:p>
            <a:r>
              <a:rPr lang="en-GB" sz="2000" dirty="0" err="1" smtClean="0"/>
              <a:t>EGI.eu</a:t>
            </a:r>
            <a:r>
              <a:rPr lang="en-GB" sz="2000" dirty="0" smtClean="0"/>
              <a:t> </a:t>
            </a:r>
            <a:r>
              <a:rPr lang="en-GB" sz="1800" dirty="0" smtClean="0"/>
              <a:t> [</a:t>
            </a: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Coordination Body</a:t>
            </a:r>
            <a:r>
              <a:rPr lang="en-GB" sz="1800" dirty="0" smtClean="0">
                <a:solidFill>
                  <a:srgbClr val="000000"/>
                </a:solidFill>
              </a:rPr>
              <a:t>]</a:t>
            </a:r>
          </a:p>
          <a:p>
            <a:pPr lvl="1"/>
            <a:r>
              <a:rPr lang="en-GB" sz="1600" noProof="0" dirty="0" smtClean="0"/>
              <a:t>Non-profit foundation based in </a:t>
            </a:r>
            <a:r>
              <a:rPr lang="en-GB" sz="1600" dirty="0"/>
              <a:t>Amsterdam (</a:t>
            </a:r>
            <a:r>
              <a:rPr lang="en-GB" sz="1600" dirty="0" smtClean="0"/>
              <a:t>~20 staff)</a:t>
            </a:r>
            <a:endParaRPr lang="en-GB" sz="1600" noProof="0" dirty="0" smtClean="0"/>
          </a:p>
          <a:p>
            <a:pPr lvl="1"/>
            <a:r>
              <a:rPr lang="en-GB" sz="1600" dirty="0" smtClean="0"/>
              <a:t>26 participants (e.g. NGIs, EIROs) form governing body (EGI Council)</a:t>
            </a:r>
            <a:endParaRPr lang="en-GB" sz="1600" noProof="0" dirty="0" smtClean="0"/>
          </a:p>
          <a:p>
            <a:r>
              <a:rPr lang="en-GB" sz="2000" dirty="0" smtClean="0"/>
              <a:t>Support projects</a:t>
            </a:r>
          </a:p>
          <a:p>
            <a:pPr lvl="1"/>
            <a:r>
              <a:rPr lang="en-US" sz="1800" dirty="0" smtClean="0">
                <a:cs typeface="Calibri"/>
              </a:rPr>
              <a:t>EGI</a:t>
            </a:r>
            <a:r>
              <a:rPr lang="en-US" sz="1800" dirty="0">
                <a:cs typeface="Calibri"/>
              </a:rPr>
              <a:t>-</a:t>
            </a:r>
            <a:r>
              <a:rPr lang="en-US" sz="1800" dirty="0" smtClean="0">
                <a:cs typeface="Calibri"/>
              </a:rPr>
              <a:t>Engage: towards Open Science Commons</a:t>
            </a:r>
          </a:p>
          <a:p>
            <a:pPr lvl="2"/>
            <a:r>
              <a:rPr lang="en-US" sz="1400" dirty="0" smtClean="0">
                <a:cs typeface="Calibri"/>
              </a:rPr>
              <a:t>Includes 9 </a:t>
            </a:r>
            <a:r>
              <a:rPr lang="en-US" sz="1400" dirty="0">
                <a:cs typeface="Calibri"/>
              </a:rPr>
              <a:t>r</a:t>
            </a:r>
            <a:r>
              <a:rPr lang="en-US" sz="1400" dirty="0" smtClean="0">
                <a:cs typeface="Calibri"/>
              </a:rPr>
              <a:t>esearch communities (competence centers)</a:t>
            </a:r>
            <a:endParaRPr lang="en-US" sz="1400" dirty="0">
              <a:cs typeface="Calibri"/>
            </a:endParaRPr>
          </a:p>
          <a:p>
            <a:pPr lvl="1"/>
            <a:r>
              <a:rPr lang="en-US" sz="1800" dirty="0" smtClean="0">
                <a:cs typeface="Calibri"/>
              </a:rPr>
              <a:t>AARC: Federated AAI between e-Infrastructures</a:t>
            </a:r>
          </a:p>
          <a:p>
            <a:pPr lvl="1"/>
            <a:r>
              <a:rPr lang="en-US" sz="1800" dirty="0" smtClean="0">
                <a:cs typeface="Calibri"/>
              </a:rPr>
              <a:t>INDIGO</a:t>
            </a:r>
            <a:r>
              <a:rPr lang="en-US" sz="1800" dirty="0">
                <a:cs typeface="Calibri"/>
              </a:rPr>
              <a:t>-</a:t>
            </a:r>
            <a:r>
              <a:rPr lang="en-US" sz="1800" dirty="0" err="1" smtClean="0">
                <a:cs typeface="Calibri"/>
              </a:rPr>
              <a:t>DataCloud</a:t>
            </a:r>
            <a:r>
              <a:rPr lang="en-US" sz="1800" dirty="0" smtClean="0">
                <a:cs typeface="Calibri"/>
              </a:rPr>
              <a:t>: EGI FedCloud and beyond</a:t>
            </a:r>
            <a:endParaRPr lang="en-US" sz="1800" dirty="0">
              <a:cs typeface="Calibri"/>
            </a:endParaRPr>
          </a:p>
          <a:p>
            <a:pPr lvl="1"/>
            <a:r>
              <a:rPr lang="en-US" sz="1800" dirty="0" smtClean="0">
                <a:cs typeface="Calibri"/>
              </a:rPr>
              <a:t>EDISON: Building the data science profession</a:t>
            </a:r>
          </a:p>
          <a:p>
            <a:pPr lvl="1"/>
            <a:r>
              <a:rPr lang="en-US" sz="1800" dirty="0" smtClean="0">
                <a:cs typeface="Calibri"/>
              </a:rPr>
              <a:t>+others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1238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EGI in EDISON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EGI CF’15, Bari – 12 Nov 2015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94848" y="1340768"/>
            <a:ext cx="8869640" cy="50045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WP4 Leader: Sustainability and certification of the Data Scientist </a:t>
            </a:r>
            <a:r>
              <a:rPr lang="en-US" sz="2000" dirty="0" smtClean="0"/>
              <a:t>Profession</a:t>
            </a:r>
          </a:p>
          <a:p>
            <a:pPr lvl="1"/>
            <a:r>
              <a:rPr lang="en-US" sz="1800" dirty="0" smtClean="0"/>
              <a:t>Business </a:t>
            </a:r>
            <a:r>
              <a:rPr lang="en-US" sz="1800" dirty="0"/>
              <a:t>models </a:t>
            </a:r>
            <a:r>
              <a:rPr lang="en-US" sz="1800" dirty="0" smtClean="0"/>
              <a:t>definition</a:t>
            </a:r>
          </a:p>
          <a:p>
            <a:pPr lvl="1"/>
            <a:r>
              <a:rPr lang="en-US" sz="1800" dirty="0" smtClean="0"/>
              <a:t>Definition </a:t>
            </a:r>
            <a:r>
              <a:rPr lang="en-US" sz="1800" dirty="0"/>
              <a:t>of a certification </a:t>
            </a:r>
            <a:r>
              <a:rPr lang="en-US" sz="1800" dirty="0" smtClean="0"/>
              <a:t>scheme</a:t>
            </a:r>
            <a:endParaRPr lang="en-US" sz="1800" dirty="0"/>
          </a:p>
          <a:p>
            <a:r>
              <a:rPr lang="en-US" sz="2000" dirty="0"/>
              <a:t>WP3 task leader on: EDISON Online Educational </a:t>
            </a:r>
            <a:r>
              <a:rPr lang="en-US" sz="2000" dirty="0" smtClean="0"/>
              <a:t>Environment</a:t>
            </a:r>
          </a:p>
          <a:p>
            <a:pPr lvl="1"/>
            <a:r>
              <a:rPr lang="en-US" sz="1800" dirty="0" smtClean="0"/>
              <a:t>Development </a:t>
            </a:r>
            <a:r>
              <a:rPr lang="en-US" sz="1800" dirty="0"/>
              <a:t>of the model curricula for the e-Infrastructure </a:t>
            </a:r>
            <a:r>
              <a:rPr lang="en-US" sz="1800" dirty="0" smtClean="0"/>
              <a:t>specialization</a:t>
            </a:r>
          </a:p>
          <a:p>
            <a:pPr lvl="1"/>
            <a:r>
              <a:rPr lang="en-US" sz="1800" dirty="0" smtClean="0"/>
              <a:t>Operate </a:t>
            </a:r>
            <a:r>
              <a:rPr lang="en-US" sz="1800" dirty="0"/>
              <a:t>the training marketplace and cloud IaaS for running of the hands-on activities with </a:t>
            </a:r>
            <a:r>
              <a:rPr lang="en-US" sz="1800" dirty="0" smtClean="0"/>
              <a:t>students</a:t>
            </a:r>
            <a:endParaRPr lang="en-US" sz="2000" dirty="0"/>
          </a:p>
          <a:p>
            <a:r>
              <a:rPr lang="en-US" sz="2000" dirty="0" smtClean="0"/>
              <a:t>WP2 support: </a:t>
            </a:r>
            <a:r>
              <a:rPr lang="en-US" sz="2000" dirty="0"/>
              <a:t>Educational Focus and Data Science Body of Knowledge (</a:t>
            </a:r>
            <a:r>
              <a:rPr lang="en-US" sz="2000" dirty="0" err="1"/>
              <a:t>BoK</a:t>
            </a:r>
            <a:r>
              <a:rPr lang="en-US" sz="2000" dirty="0"/>
              <a:t>)</a:t>
            </a:r>
          </a:p>
          <a:p>
            <a:pPr lvl="1"/>
            <a:r>
              <a:rPr lang="en-US" sz="1800" dirty="0" smtClean="0"/>
              <a:t>Education </a:t>
            </a:r>
            <a:r>
              <a:rPr lang="en-US" sz="1800" dirty="0"/>
              <a:t>and training needs and required competencies</a:t>
            </a:r>
          </a:p>
          <a:p>
            <a:pPr lvl="2"/>
            <a:r>
              <a:rPr lang="en-US" sz="1600" dirty="0"/>
              <a:t>C</a:t>
            </a:r>
            <a:r>
              <a:rPr lang="en-US" sz="1600" dirty="0" smtClean="0"/>
              <a:t>omputer </a:t>
            </a:r>
            <a:r>
              <a:rPr lang="en-US" sz="1600" dirty="0"/>
              <a:t>Science, Scientific Computing, Scientific Infrastructure </a:t>
            </a:r>
          </a:p>
          <a:p>
            <a:pPr lvl="1"/>
            <a:r>
              <a:rPr lang="en-US" sz="1800" dirty="0" smtClean="0"/>
              <a:t>Data </a:t>
            </a:r>
            <a:r>
              <a:rPr lang="en-US" sz="1800" dirty="0"/>
              <a:t>Scientist: Body of Knowledge (DS-</a:t>
            </a:r>
            <a:r>
              <a:rPr lang="en-US" sz="1800" dirty="0" err="1"/>
              <a:t>BoK</a:t>
            </a:r>
            <a:r>
              <a:rPr lang="en-US" sz="1800" dirty="0"/>
              <a:t>) and Data Science Competence Framework (CF-DS) profiles</a:t>
            </a:r>
          </a:p>
          <a:p>
            <a:pPr lvl="2"/>
            <a:r>
              <a:rPr lang="en-US" sz="1600" dirty="0" smtClean="0"/>
              <a:t>Provide </a:t>
            </a:r>
            <a:r>
              <a:rPr lang="en-US" sz="1600" dirty="0"/>
              <a:t>input on required competencies and skills as well as available training courses in the EGI.eu community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6393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Data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EGI CF’15, Bari – 12 Nov 2015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94848" y="1340768"/>
            <a:ext cx="8869640" cy="50045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400" dirty="0"/>
              <a:t>Data management is performed by interoperable components</a:t>
            </a:r>
          </a:p>
          <a:p>
            <a:r>
              <a:rPr lang="en-GB" sz="2400" dirty="0"/>
              <a:t>Different components address different needs</a:t>
            </a:r>
          </a:p>
          <a:p>
            <a:pPr lvl="1"/>
            <a:r>
              <a:rPr lang="en-GB" sz="2000" dirty="0"/>
              <a:t>Storage management at site level</a:t>
            </a:r>
          </a:p>
          <a:p>
            <a:pPr lvl="1"/>
            <a:r>
              <a:rPr lang="en-GB" sz="2000" dirty="0"/>
              <a:t>Transfer between sites</a:t>
            </a:r>
          </a:p>
          <a:p>
            <a:pPr lvl="1"/>
            <a:r>
              <a:rPr lang="en-GB" sz="2000" dirty="0" smtClean="0"/>
              <a:t>File </a:t>
            </a:r>
            <a:r>
              <a:rPr lang="en-GB" sz="2000" dirty="0"/>
              <a:t>Transfer</a:t>
            </a:r>
          </a:p>
          <a:p>
            <a:pPr lvl="1"/>
            <a:r>
              <a:rPr lang="en-GB" sz="2000" dirty="0"/>
              <a:t>Content Distribution</a:t>
            </a:r>
          </a:p>
          <a:p>
            <a:pPr lvl="1"/>
            <a:r>
              <a:rPr lang="en-GB" sz="2000" dirty="0"/>
              <a:t>Federated Data </a:t>
            </a:r>
            <a:r>
              <a:rPr lang="en-GB" sz="2000" dirty="0" smtClean="0"/>
              <a:t>Manager	</a:t>
            </a:r>
            <a:endParaRPr lang="en-GB" sz="2000" dirty="0"/>
          </a:p>
          <a:p>
            <a:pPr lvl="1"/>
            <a:r>
              <a:rPr lang="en-GB" sz="2000" dirty="0"/>
              <a:t>Metadata Catalogue</a:t>
            </a:r>
          </a:p>
          <a:p>
            <a:pPr lvl="1"/>
            <a:r>
              <a:rPr lang="en-GB" sz="2000" dirty="0"/>
              <a:t>Security</a:t>
            </a:r>
          </a:p>
          <a:p>
            <a:pPr lvl="1"/>
            <a:r>
              <a:rPr lang="en-GB" sz="2000" dirty="0"/>
              <a:t>Standards</a:t>
            </a:r>
            <a:endParaRPr lang="en-GB" sz="2000" dirty="0" smtClean="0"/>
          </a:p>
        </p:txBody>
      </p:sp>
      <p:pic>
        <p:nvPicPr>
          <p:cNvPr id="7" name="Picture 6" descr="toolbox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292" y="1844824"/>
            <a:ext cx="1149909" cy="1036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100" y="3392996"/>
            <a:ext cx="3240360" cy="26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7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Data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EGI CF’15, Bari – 12 Nov 2015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1259632" y="2888940"/>
            <a:ext cx="7020781" cy="7560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i="1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EGI and Data Scientists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46956" y="49218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0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Scientist: Profiles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EGI CF’15, Bari – 12 Nov 2015</a:t>
            </a:r>
            <a:endParaRPr lang="en-GB" dirty="0"/>
          </a:p>
        </p:txBody>
      </p:sp>
      <p:pic>
        <p:nvPicPr>
          <p:cNvPr id="3" name="Picture 2" descr="big-data-science-skills-24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21"/>
            <a:ext cx="9144000" cy="68651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508" y="656692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Oscar </a:t>
            </a:r>
            <a:r>
              <a:rPr lang="en-US" sz="1200" i="1" dirty="0" err="1" smtClean="0">
                <a:latin typeface="+mj-lt"/>
              </a:rPr>
              <a:t>Corcho</a:t>
            </a:r>
            <a:endParaRPr lang="en-US" sz="1200" i="1" dirty="0" smtClean="0">
              <a:latin typeface="+mj-lt"/>
            </a:endParaRPr>
          </a:p>
          <a:p>
            <a:r>
              <a:rPr lang="en-US" sz="1200" i="1" dirty="0" smtClean="0">
                <a:latin typeface="+mj-lt"/>
              </a:rPr>
              <a:t>BDVA Summit 2015 Madrid</a:t>
            </a:r>
          </a:p>
        </p:txBody>
      </p:sp>
    </p:spTree>
    <p:extLst>
      <p:ext uri="{BB962C8B-B14F-4D97-AF65-F5344CB8AC3E}">
        <p14:creationId xmlns:p14="http://schemas.microsoft.com/office/powerpoint/2010/main" val="44000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Scientist: Profiles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EGI CF’15, Bari – 12 Nov 2015</a:t>
            </a:r>
            <a:endParaRPr lang="en-GB" dirty="0"/>
          </a:p>
        </p:txBody>
      </p:sp>
      <p:pic>
        <p:nvPicPr>
          <p:cNvPr id="3" name="Picture 2" descr="big-data-science-skills-24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21"/>
            <a:ext cx="9144000" cy="68651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43508" y="656692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Oscar </a:t>
            </a:r>
            <a:r>
              <a:rPr lang="en-US" sz="1200" i="1" dirty="0" err="1" smtClean="0">
                <a:latin typeface="+mj-lt"/>
              </a:rPr>
              <a:t>Corcho</a:t>
            </a:r>
            <a:endParaRPr lang="en-US" sz="1200" i="1" dirty="0" smtClean="0">
              <a:latin typeface="+mj-lt"/>
            </a:endParaRPr>
          </a:p>
          <a:p>
            <a:r>
              <a:rPr lang="en-US" sz="1200" i="1" dirty="0" smtClean="0">
                <a:latin typeface="+mj-lt"/>
              </a:rPr>
              <a:t>BDVA Summit 2015 Madrid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5996" y="980728"/>
            <a:ext cx="4500500" cy="15841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67644" y="1088740"/>
            <a:ext cx="309634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EGI Community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e.g. e-Science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centers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or experts at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universities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/research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centers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35996" y="4473116"/>
            <a:ext cx="4500500" cy="1980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11660" y="4994012"/>
            <a:ext cx="29523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EGI.eu USCT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EGI Resource Providers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5996" y="2564904"/>
            <a:ext cx="4500500" cy="187220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39652" y="3212976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EGI end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users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91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Scientist: Scope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and Data Scientists: Demands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D61A-D5EF-4AD7-8CFF-82B00AE13C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EGI CF’15, Bari – 12 Nov 2015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94848" y="1340768"/>
            <a:ext cx="8869640" cy="50045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Expected increase in demand over next 5 years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Both e-Infrastructures and research infrastructures have similar needs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Difficulty finding complete profile needed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Required knowledge in a wide range of topics – many with some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Need to understand data requirements and translate them into technical services and solutions e.g. scalability of access; type of data; integration needs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Staff filling DS role (or in part) from another position experience challenges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Role of Data Science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No data analysis of scientific data (those are done by the researchers)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Support them to develop tools that allow them to do that</a:t>
            </a:r>
          </a:p>
        </p:txBody>
      </p:sp>
    </p:spTree>
    <p:extLst>
      <p:ext uri="{BB962C8B-B14F-4D97-AF65-F5344CB8AC3E}">
        <p14:creationId xmlns:p14="http://schemas.microsoft.com/office/powerpoint/2010/main" val="14557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42636</TotalTime>
  <Words>1272</Words>
  <Application>Microsoft Macintosh PowerPoint</Application>
  <PresentationFormat>On-screen Show (4:3)</PresentationFormat>
  <Paragraphs>201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EGI and Data Scientists: Demand</vt:lpstr>
      <vt:lpstr>Outline</vt:lpstr>
      <vt:lpstr>About EGI</vt:lpstr>
      <vt:lpstr>Role of EGI in EDISON</vt:lpstr>
      <vt:lpstr>EGI Data Services</vt:lpstr>
      <vt:lpstr>EGI Data Services</vt:lpstr>
      <vt:lpstr>Data Scientist: Profiles</vt:lpstr>
      <vt:lpstr>Data Scientist: Profiles</vt:lpstr>
      <vt:lpstr>Data Scientist: Scope</vt:lpstr>
      <vt:lpstr>Data Scientist: General Market in EGI</vt:lpstr>
      <vt:lpstr>Data Scientist: Current Situation</vt:lpstr>
      <vt:lpstr>Data Scientist: Needs</vt:lpstr>
      <vt:lpstr>Data Scientist: Recruitment</vt:lpstr>
      <vt:lpstr>Summary/Conclusions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demch</dc:creator>
  <cp:lastModifiedBy>Sy Holsinger</cp:lastModifiedBy>
  <cp:revision>1174</cp:revision>
  <cp:lastPrinted>2015-09-21T01:42:43Z</cp:lastPrinted>
  <dcterms:created xsi:type="dcterms:W3CDTF">2010-12-21T20:41:30Z</dcterms:created>
  <dcterms:modified xsi:type="dcterms:W3CDTF">2015-11-12T08:51:39Z</dcterms:modified>
</cp:coreProperties>
</file>