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9"/>
  </p:notesMasterIdLst>
  <p:sldIdLst>
    <p:sldId id="283" r:id="rId5"/>
    <p:sldId id="302" r:id="rId6"/>
    <p:sldId id="339" r:id="rId7"/>
    <p:sldId id="319" r:id="rId8"/>
    <p:sldId id="324" r:id="rId9"/>
    <p:sldId id="320" r:id="rId10"/>
    <p:sldId id="346" r:id="rId11"/>
    <p:sldId id="327" r:id="rId12"/>
    <p:sldId id="328" r:id="rId13"/>
    <p:sldId id="329" r:id="rId14"/>
    <p:sldId id="322" r:id="rId15"/>
    <p:sldId id="337" r:id="rId16"/>
    <p:sldId id="325" r:id="rId17"/>
    <p:sldId id="338" r:id="rId18"/>
    <p:sldId id="340" r:id="rId19"/>
    <p:sldId id="341" r:id="rId20"/>
    <p:sldId id="347" r:id="rId21"/>
    <p:sldId id="343" r:id="rId22"/>
    <p:sldId id="342" r:id="rId23"/>
    <p:sldId id="330" r:id="rId24"/>
    <p:sldId id="331" r:id="rId25"/>
    <p:sldId id="335" r:id="rId26"/>
    <p:sldId id="348" r:id="rId27"/>
    <p:sldId id="318" r:id="rId2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E842"/>
    <a:srgbClr val="C9FF47"/>
    <a:srgbClr val="1F3A69"/>
    <a:srgbClr val="1F3A5E"/>
    <a:srgbClr val="F6791C"/>
    <a:srgbClr val="003F5E"/>
    <a:srgbClr val="F57B20"/>
    <a:srgbClr val="F57A1E"/>
    <a:srgbClr val="013F5E"/>
    <a:srgbClr val="003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96291"/>
  </p:normalViewPr>
  <p:slideViewPr>
    <p:cSldViewPr snapToGrid="0">
      <p:cViewPr varScale="1">
        <p:scale>
          <a:sx n="92" d="100"/>
          <a:sy n="92" d="100"/>
        </p:scale>
        <p:origin x="-1560" y="-1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11/11/15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21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930193" y="3625010"/>
            <a:ext cx="5096933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30193" y="5484095"/>
            <a:ext cx="5003270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930193" y="2804347"/>
            <a:ext cx="5012795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30193" y="2398309"/>
            <a:ext cx="5012795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930193" y="5785333"/>
            <a:ext cx="5003270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930193" y="3947187"/>
            <a:ext cx="5096933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930193" y="4249758"/>
            <a:ext cx="6613609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15094" y="4765918"/>
            <a:ext cx="9144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269" y="-42332"/>
            <a:ext cx="329244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62" y="480622"/>
            <a:ext cx="1112082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114200" y="927798"/>
            <a:ext cx="593942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716838"/>
            <a:ext cx="462915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716837"/>
            <a:ext cx="3236119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489287" y="304803"/>
            <a:ext cx="3625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85275" y="2025770"/>
            <a:ext cx="76122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8167657" y="5560973"/>
            <a:ext cx="545432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7413676" y="5560973"/>
            <a:ext cx="545432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3"/>
            <a:ext cx="9144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3912801" y="4837092"/>
            <a:ext cx="103898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367" y="5966378"/>
            <a:ext cx="325256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610119" y="2395574"/>
            <a:ext cx="37586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268" y="-50222"/>
            <a:ext cx="3296182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2822375" y="4113541"/>
            <a:ext cx="3334147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99349" y="6289306"/>
            <a:ext cx="5749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955102" y="5591161"/>
            <a:ext cx="13802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825625"/>
            <a:ext cx="417195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3" y="1681163"/>
            <a:ext cx="413623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1" y="2489205"/>
            <a:ext cx="4164806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1524003"/>
            <a:ext cx="5898092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239933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451594" y="1532467"/>
            <a:ext cx="2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9144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2930" y="4083050"/>
            <a:ext cx="8406062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9144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6215" y="1524586"/>
            <a:ext cx="8486943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51518"/>
            <a:ext cx="462915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642188"/>
            <a:ext cx="3236119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203200"/>
            <a:ext cx="6780516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7" y="1439334"/>
            <a:ext cx="8181975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359" y="6406020"/>
            <a:ext cx="555766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377" y="6406020"/>
            <a:ext cx="8456062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19050" y="6481611"/>
            <a:ext cx="136313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333378" y="1224328"/>
            <a:ext cx="7705723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12" y="143931"/>
            <a:ext cx="858513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07" y="6460280"/>
            <a:ext cx="248849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spcAft>
          <a:spcPts val="600"/>
        </a:spcAft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arc-project.eu/wp-content/uploads/2015/10/AARC-DJRA1.1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Peter </a:t>
            </a:r>
            <a:r>
              <a:rPr lang="en-US" dirty="0" smtClean="0"/>
              <a:t>Solagna – </a:t>
            </a:r>
            <a:r>
              <a:rPr lang="en-US" dirty="0" err="1" smtClean="0"/>
              <a:t>EGI.eu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Bari, EGI Community forum 2015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Community 	Requirements for the authentication and authorization infrastructure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AARC project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Requirements, </a:t>
            </a:r>
            <a:r>
              <a:rPr lang="en-US" dirty="0" smtClean="0"/>
              <a:t>type of requirements </a:t>
            </a:r>
            <a:endParaRPr lang="en-US" dirty="0"/>
          </a:p>
        </p:txBody>
      </p:sp>
      <p:pic>
        <p:nvPicPr>
          <p:cNvPr id="7" name="Picture 6" descr="Screen Shot 2015-11-02 at 11.50.2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4844"/>
            <a:ext cx="9144000" cy="403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91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>
            <a:normAutofit fontScale="40000" lnSpcReduction="20000"/>
          </a:bodyPr>
          <a:lstStyle/>
          <a:p>
            <a:r>
              <a:rPr lang="en-US" sz="5900" b="1" dirty="0"/>
              <a:t>Guest Identities / Levels of </a:t>
            </a:r>
            <a:r>
              <a:rPr lang="en-US" sz="5900" b="1" dirty="0" smtClean="0"/>
              <a:t>Assurance/</a:t>
            </a:r>
            <a:r>
              <a:rPr lang="en-US" sz="5900" b="1" dirty="0"/>
              <a:t> R2  Homeless users </a:t>
            </a:r>
          </a:p>
          <a:p>
            <a:pPr lvl="1"/>
            <a:r>
              <a:rPr lang="en-US" sz="5500" dirty="0"/>
              <a:t>R3  Different Levels of Assurance </a:t>
            </a:r>
          </a:p>
          <a:p>
            <a:pPr lvl="1"/>
            <a:r>
              <a:rPr lang="en-US" sz="5500" dirty="0"/>
              <a:t>R13  Step-­up authentication </a:t>
            </a:r>
          </a:p>
          <a:p>
            <a:pPr lvl="1"/>
            <a:r>
              <a:rPr lang="en-US" sz="5500" dirty="0"/>
              <a:t>R16  Social media identities </a:t>
            </a:r>
          </a:p>
          <a:p>
            <a:pPr lvl="1"/>
            <a:r>
              <a:rPr lang="en-US" sz="5500" dirty="0"/>
              <a:t>R17  Integration with e-­Government infrastructures </a:t>
            </a:r>
          </a:p>
          <a:p>
            <a:r>
              <a:rPr lang="en-US" sz="5900" b="1" dirty="0"/>
              <a:t>User Identification</a:t>
            </a:r>
          </a:p>
          <a:p>
            <a:pPr lvl="1"/>
            <a:r>
              <a:rPr lang="en-US" sz="5500" dirty="0"/>
              <a:t> R8  Persistent user identifiers  </a:t>
            </a:r>
          </a:p>
          <a:p>
            <a:pPr lvl="1"/>
            <a:r>
              <a:rPr lang="en-US" sz="5500" dirty="0"/>
              <a:t> R9  Unique user identities  </a:t>
            </a:r>
          </a:p>
          <a:p>
            <a:pPr lvl="1"/>
            <a:r>
              <a:rPr lang="en-US" sz="5500" dirty="0"/>
              <a:t> R10  User-­managed identity information Source:  </a:t>
            </a:r>
            <a:r>
              <a:rPr lang="en-US" sz="5500" dirty="0" smtClean="0"/>
              <a:t/>
            </a:r>
            <a:br>
              <a:rPr lang="en-US" sz="5500" dirty="0" smtClean="0"/>
            </a:br>
            <a:r>
              <a:rPr lang="en-US" sz="5500" dirty="0" smtClean="0"/>
              <a:t/>
            </a:r>
            <a:br>
              <a:rPr lang="en-US" sz="5500" dirty="0" smtClean="0"/>
            </a:br>
            <a:endParaRPr lang="en-US" sz="5500" dirty="0"/>
          </a:p>
          <a:p>
            <a:r>
              <a:rPr lang="en-US" sz="5900" b="1" dirty="0"/>
              <a:t> Attributes: Groups and </a:t>
            </a:r>
            <a:r>
              <a:rPr lang="en-US" sz="5900" b="1" dirty="0" err="1"/>
              <a:t>Authorisation</a:t>
            </a:r>
            <a:endParaRPr lang="en-US" sz="5900" b="1" dirty="0"/>
          </a:p>
          <a:p>
            <a:pPr lvl="1"/>
            <a:r>
              <a:rPr lang="en-US" sz="5500" b="1" dirty="0"/>
              <a:t> </a:t>
            </a:r>
            <a:r>
              <a:rPr lang="en-US" sz="5500" dirty="0"/>
              <a:t>R4  Community-­based </a:t>
            </a:r>
            <a:r>
              <a:rPr lang="en-US" sz="5500" dirty="0" err="1"/>
              <a:t>authorisation</a:t>
            </a:r>
            <a:r>
              <a:rPr lang="en-US" sz="5500" dirty="0"/>
              <a:t>  </a:t>
            </a:r>
          </a:p>
          <a:p>
            <a:pPr lvl="1"/>
            <a:r>
              <a:rPr lang="en-US" sz="5500" b="1" dirty="0"/>
              <a:t> </a:t>
            </a:r>
            <a:r>
              <a:rPr lang="en-US" sz="5500" dirty="0"/>
              <a:t>R5  Flexible and scalable attribute release policies  </a:t>
            </a:r>
          </a:p>
          <a:p>
            <a:pPr lvl="1"/>
            <a:r>
              <a:rPr lang="en-US" sz="5500" b="1" dirty="0"/>
              <a:t> </a:t>
            </a:r>
            <a:r>
              <a:rPr lang="en-US" sz="5500" dirty="0"/>
              <a:t>R12  User groups and roles  </a:t>
            </a:r>
          </a:p>
          <a:p>
            <a:pPr lvl="1"/>
            <a:r>
              <a:rPr lang="en-US" sz="5500" b="1" dirty="0"/>
              <a:t> </a:t>
            </a:r>
            <a:r>
              <a:rPr lang="en-US" sz="5500" dirty="0"/>
              <a:t>R_P_5  Semantically </a:t>
            </a:r>
            <a:r>
              <a:rPr lang="en-US" sz="5500" dirty="0" err="1"/>
              <a:t>harmonised</a:t>
            </a:r>
            <a:r>
              <a:rPr lang="en-US" sz="5500" dirty="0"/>
              <a:t> identity attributes  </a:t>
            </a:r>
            <a:endParaRPr lang="en-US" dirty="0"/>
          </a:p>
          <a:p>
            <a:r>
              <a:rPr lang="en-US" sz="6000" b="1" dirty="0">
                <a:solidFill>
                  <a:srgbClr val="004361"/>
                </a:solidFill>
              </a:rPr>
              <a:t>Attributes: Release</a:t>
            </a:r>
          </a:p>
          <a:p>
            <a:pPr lvl="1"/>
            <a:r>
              <a:rPr lang="en-US" sz="6000" dirty="0">
                <a:solidFill>
                  <a:srgbClr val="004361"/>
                </a:solidFill>
              </a:rPr>
              <a:t>R6  Attribute aggregation / Account linking </a:t>
            </a:r>
          </a:p>
          <a:p>
            <a:pPr lvl="1"/>
            <a:r>
              <a:rPr lang="en-US" sz="6000" dirty="0">
                <a:solidFill>
                  <a:srgbClr val="004361"/>
                </a:solidFill>
              </a:rPr>
              <a:t>R_P_3  Sufficient attribute release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requirements list </a:t>
            </a:r>
            <a:r>
              <a:rPr lang="en-US" dirty="0" smtClean="0"/>
              <a:t>1/2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7993019" y="2139890"/>
            <a:ext cx="1150981" cy="952596"/>
          </a:xfrm>
          <a:prstGeom prst="wedgeRoundRectCallout">
            <a:avLst>
              <a:gd name="adj1" fmla="val -120383"/>
              <a:gd name="adj2" fmla="val 3351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25%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468980" y="1077385"/>
            <a:ext cx="1150981" cy="952596"/>
          </a:xfrm>
          <a:prstGeom prst="wedgeRoundRectCallout">
            <a:avLst>
              <a:gd name="adj1" fmla="val -103591"/>
              <a:gd name="adj2" fmla="val 7844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25%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21971" y="5509563"/>
            <a:ext cx="1150981" cy="952596"/>
          </a:xfrm>
          <a:prstGeom prst="wedgeRoundRectCallout">
            <a:avLst>
              <a:gd name="adj1" fmla="val 148283"/>
              <a:gd name="adj2" fmla="val -15489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25%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2210419" y="1133682"/>
            <a:ext cx="1150981" cy="952596"/>
          </a:xfrm>
          <a:prstGeom prst="wedgeRoundRectCallout">
            <a:avLst>
              <a:gd name="adj1" fmla="val -52017"/>
              <a:gd name="adj2" fmla="val 7989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443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7" y="1439334"/>
            <a:ext cx="8181975" cy="4883694"/>
          </a:xfrm>
        </p:spPr>
        <p:txBody>
          <a:bodyPr numCol="2">
            <a:normAutofit lnSpcReduction="10000"/>
          </a:bodyPr>
          <a:lstStyle/>
          <a:p>
            <a:r>
              <a:rPr lang="en-US" b="1" dirty="0"/>
              <a:t>Technology requirements</a:t>
            </a:r>
          </a:p>
          <a:p>
            <a:pPr lvl="1"/>
            <a:r>
              <a:rPr lang="en-US" dirty="0"/>
              <a:t>R7  Federation solutions based on open and </a:t>
            </a:r>
            <a:r>
              <a:rPr lang="en-US" dirty="0" smtClean="0"/>
              <a:t>standards</a:t>
            </a:r>
            <a:endParaRPr lang="en-US" dirty="0"/>
          </a:p>
          <a:p>
            <a:pPr lvl="1"/>
            <a:r>
              <a:rPr lang="en-US" dirty="0"/>
              <a:t>R14  Browser &amp; non-­browser based federated access  </a:t>
            </a:r>
          </a:p>
          <a:p>
            <a:pPr lvl="1"/>
            <a:r>
              <a:rPr lang="en-US" dirty="0"/>
              <a:t>R15  Delegation</a:t>
            </a:r>
          </a:p>
          <a:p>
            <a:r>
              <a:rPr lang="en-US" b="1" dirty="0"/>
              <a:t>Privacy, legal issues, and policies</a:t>
            </a:r>
          </a:p>
          <a:p>
            <a:pPr lvl="1"/>
            <a:r>
              <a:rPr lang="en-US" dirty="0"/>
              <a:t>R10  User-­managed identity information </a:t>
            </a:r>
            <a:r>
              <a:rPr lang="en-US" dirty="0" smtClean="0"/>
              <a:t>Source</a:t>
            </a:r>
            <a:endParaRPr lang="en-US" dirty="0"/>
          </a:p>
          <a:p>
            <a:pPr lvl="1"/>
            <a:r>
              <a:rPr lang="en-US" dirty="0"/>
              <a:t>R18  Effective accounting  </a:t>
            </a:r>
          </a:p>
          <a:p>
            <a:pPr lvl="1"/>
            <a:r>
              <a:rPr lang="en-US" dirty="0"/>
              <a:t>R_P_1  Policy </a:t>
            </a:r>
            <a:r>
              <a:rPr lang="en-US" dirty="0" err="1"/>
              <a:t>harmonisation</a:t>
            </a:r>
            <a:r>
              <a:rPr lang="en-US" dirty="0"/>
              <a:t>  </a:t>
            </a:r>
          </a:p>
          <a:p>
            <a:pPr lvl="1"/>
            <a:r>
              <a:rPr lang="en-US" dirty="0"/>
              <a:t>R_P_2  Federated incident report handling  </a:t>
            </a:r>
          </a:p>
          <a:p>
            <a:pPr lvl="1"/>
            <a:r>
              <a:rPr lang="en-US" dirty="0"/>
              <a:t>R_P_7  Best </a:t>
            </a:r>
            <a:r>
              <a:rPr lang="en-US" dirty="0" err="1"/>
              <a:t>practises</a:t>
            </a:r>
            <a:r>
              <a:rPr lang="en-US" dirty="0"/>
              <a:t> for </a:t>
            </a:r>
            <a:r>
              <a:rPr lang="en-US" dirty="0" err="1" smtClean="0"/>
              <a:t>terms&amp;conditions</a:t>
            </a:r>
            <a:endParaRPr lang="en-US" dirty="0" smtClean="0"/>
          </a:p>
          <a:p>
            <a:r>
              <a:rPr lang="en-US" b="1" dirty="0" smtClean="0"/>
              <a:t>Training</a:t>
            </a:r>
            <a:endParaRPr lang="en-US" b="1" dirty="0"/>
          </a:p>
          <a:p>
            <a:pPr lvl="1"/>
            <a:r>
              <a:rPr lang="en-US" dirty="0"/>
              <a:t> R1 User and Service Provider friendliness  </a:t>
            </a:r>
          </a:p>
          <a:p>
            <a:pPr lvl="1"/>
            <a:r>
              <a:rPr lang="en-US" dirty="0"/>
              <a:t> R_P_4  Awareness about R&amp;E federations  </a:t>
            </a:r>
          </a:p>
          <a:p>
            <a:pPr lvl="1"/>
            <a:r>
              <a:rPr lang="en-US" dirty="0"/>
              <a:t> R_P_6  Simplified process for joining identity federations  The bureaucracy involved in joining identity federations should be reduced  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requirements list </a:t>
            </a:r>
            <a:r>
              <a:rPr lang="en-US" dirty="0" smtClean="0"/>
              <a:t>2/</a:t>
            </a:r>
            <a:r>
              <a:rPr lang="en-US" dirty="0"/>
              <a:t>2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245238" y="801808"/>
            <a:ext cx="1150981" cy="952596"/>
          </a:xfrm>
          <a:prstGeom prst="wedgeRoundRectCallout">
            <a:avLst>
              <a:gd name="adj1" fmla="val -122782"/>
              <a:gd name="adj2" fmla="val 13351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30%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341871" y="3024531"/>
            <a:ext cx="1150981" cy="952596"/>
          </a:xfrm>
          <a:prstGeom prst="wedgeRoundRectCallout">
            <a:avLst>
              <a:gd name="adj1" fmla="val -131177"/>
              <a:gd name="adj2" fmla="val -5489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70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Surveys, interviews and previous documentation produced a consistent set of requirements</a:t>
            </a:r>
          </a:p>
          <a:p>
            <a:pPr lvl="1"/>
            <a:r>
              <a:rPr lang="en-US" dirty="0" smtClean="0"/>
              <a:t> Still manageable and non contradicting </a:t>
            </a:r>
            <a:r>
              <a:rPr lang="en-US" dirty="0" smtClean="0">
                <a:sym typeface="Wingdings"/>
              </a:rPr>
              <a:t></a:t>
            </a:r>
          </a:p>
          <a:p>
            <a:pPr lvl="1"/>
            <a:r>
              <a:rPr lang="en-US" dirty="0" smtClean="0">
                <a:sym typeface="Wingdings"/>
              </a:rPr>
              <a:t>Under discussion </a:t>
            </a:r>
            <a:r>
              <a:rPr lang="en-US" dirty="0" smtClean="0">
                <a:sym typeface="Wingdings"/>
              </a:rPr>
              <a:t>within </a:t>
            </a:r>
            <a:r>
              <a:rPr lang="en-US" dirty="0" smtClean="0">
                <a:sym typeface="Wingdings"/>
              </a:rPr>
              <a:t>AARC how </a:t>
            </a:r>
            <a:r>
              <a:rPr lang="en-US" dirty="0" smtClean="0">
                <a:sym typeface="Wingdings"/>
              </a:rPr>
              <a:t>much these requirements need to be </a:t>
            </a:r>
            <a:r>
              <a:rPr lang="en-US" dirty="0" smtClean="0">
                <a:sym typeface="Wingdings"/>
              </a:rPr>
              <a:t>prioritized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r>
              <a:rPr lang="en-US" dirty="0">
                <a:sym typeface="Wingdings"/>
              </a:rPr>
              <a:t>Prioritization by </a:t>
            </a:r>
            <a:r>
              <a:rPr lang="en-US" dirty="0" smtClean="0">
                <a:sym typeface="Wingdings"/>
              </a:rPr>
              <a:t>popularity </a:t>
            </a:r>
            <a:r>
              <a:rPr lang="en-US" dirty="0" smtClean="0">
                <a:sym typeface="Wingdings"/>
              </a:rPr>
              <a:t>can be tricky </a:t>
            </a:r>
          </a:p>
          <a:p>
            <a:pPr lvl="1"/>
            <a:r>
              <a:rPr lang="en-US" dirty="0" smtClean="0">
                <a:sym typeface="Wingdings"/>
              </a:rPr>
              <a:t>Dependencies, and technical barriers should be considered</a:t>
            </a:r>
          </a:p>
          <a:p>
            <a:pPr lvl="1"/>
            <a:r>
              <a:rPr lang="en-US" dirty="0" smtClean="0">
                <a:sym typeface="Wingdings"/>
              </a:rPr>
              <a:t>It is important to have the full user stories to extract the requirements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 in a reliable and meaningful way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Individual </a:t>
            </a:r>
            <a:r>
              <a:rPr lang="en-US" dirty="0" smtClean="0">
                <a:sym typeface="Wingdings"/>
              </a:rPr>
              <a:t>interviews with the stakeholders are another useful tool for periodization</a:t>
            </a:r>
          </a:p>
          <a:p>
            <a:pPr lvl="1"/>
            <a:r>
              <a:rPr lang="en-US" dirty="0" smtClean="0">
                <a:sym typeface="Wingdings"/>
              </a:rPr>
              <a:t>Document user stories to analyze how critical the requirements are for the workflows of a stakeholders</a:t>
            </a:r>
            <a:endParaRPr lang="en-US" dirty="0">
              <a:sym typeface="Wingding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requirements be prioritized?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35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Individual interviews with the </a:t>
            </a:r>
            <a:r>
              <a:rPr lang="en-US" sz="4400" dirty="0" smtClean="0"/>
              <a:t>stakeholders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95640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discussion with the stakeholders, not limited by the boundaries of a survey</a:t>
            </a:r>
          </a:p>
          <a:p>
            <a:pPr lvl="1"/>
            <a:r>
              <a:rPr lang="en-US" dirty="0" smtClean="0"/>
              <a:t>But surveys have been a useful tool to gather quickly and consistently material for the deliverable.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Describe the user stories</a:t>
            </a:r>
          </a:p>
          <a:p>
            <a:pPr lvl="1"/>
            <a:r>
              <a:rPr lang="en-US" dirty="0" smtClean="0"/>
              <a:t>What the users need to do</a:t>
            </a:r>
          </a:p>
          <a:p>
            <a:pPr lvl="1"/>
            <a:r>
              <a:rPr lang="en-US" dirty="0" smtClean="0"/>
              <a:t>What the service providers need to know</a:t>
            </a:r>
          </a:p>
          <a:p>
            <a:pPr lvl="1"/>
            <a:r>
              <a:rPr lang="en-US" dirty="0" smtClean="0"/>
              <a:t>How the workflows of the services are using  authentications/authorization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Describe the expectations for AARC outputs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individual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63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EGI</a:t>
            </a:r>
            <a:endParaRPr lang="en-US" dirty="0" smtClean="0"/>
          </a:p>
          <a:p>
            <a:pPr lvl="1"/>
            <a:r>
              <a:rPr lang="en-US" dirty="0" smtClean="0"/>
              <a:t>EGI Workflows</a:t>
            </a:r>
          </a:p>
          <a:p>
            <a:pPr lvl="1"/>
            <a:r>
              <a:rPr lang="en-US" dirty="0" smtClean="0"/>
              <a:t>EGI </a:t>
            </a:r>
            <a:r>
              <a:rPr lang="en-US" dirty="0" smtClean="0"/>
              <a:t>critical</a:t>
            </a:r>
            <a:r>
              <a:rPr lang="en-US" dirty="0" smtClean="0"/>
              <a:t>/non-critical requirements</a:t>
            </a:r>
          </a:p>
          <a:p>
            <a:pPr lvl="1"/>
            <a:r>
              <a:rPr lang="en-US" dirty="0" smtClean="0"/>
              <a:t>EGI AAI plans for evolution</a:t>
            </a:r>
            <a:endParaRPr lang="en-US" dirty="0"/>
          </a:p>
          <a:p>
            <a:r>
              <a:rPr lang="en-US" dirty="0" smtClean="0"/>
              <a:t>ELIXIR</a:t>
            </a:r>
          </a:p>
          <a:p>
            <a:pPr lvl="1"/>
            <a:r>
              <a:rPr lang="en-US" dirty="0" smtClean="0"/>
              <a:t>Requirements and use cases on which the ELIXIR AAI is being designed</a:t>
            </a:r>
            <a:endParaRPr lang="en-US" dirty="0"/>
          </a:p>
          <a:p>
            <a:r>
              <a:rPr lang="en-US" dirty="0" smtClean="0"/>
              <a:t>EUDAT</a:t>
            </a:r>
          </a:p>
          <a:p>
            <a:pPr lvl="1"/>
            <a:r>
              <a:rPr lang="en-US" dirty="0" smtClean="0"/>
              <a:t>Plans for the EUDAT AAI B2Access</a:t>
            </a:r>
          </a:p>
          <a:p>
            <a:pPr lvl="1"/>
            <a:r>
              <a:rPr lang="en-US" dirty="0" smtClean="0"/>
              <a:t>Requirements</a:t>
            </a:r>
            <a:endParaRPr lang="en-US" dirty="0"/>
          </a:p>
          <a:p>
            <a:r>
              <a:rPr lang="en-US" dirty="0"/>
              <a:t>GÉANT </a:t>
            </a:r>
            <a:r>
              <a:rPr lang="en-US" dirty="0" smtClean="0"/>
              <a:t>Project</a:t>
            </a:r>
          </a:p>
          <a:p>
            <a:pPr lvl="1"/>
            <a:r>
              <a:rPr lang="en-US" dirty="0" err="1" smtClean="0"/>
              <a:t>VOPaaS</a:t>
            </a:r>
            <a:endParaRPr lang="en-US" dirty="0" smtClean="0"/>
          </a:p>
          <a:p>
            <a:pPr lvl="1"/>
            <a:r>
              <a:rPr lang="en-US" dirty="0" smtClean="0"/>
              <a:t>Cloud Activities</a:t>
            </a:r>
          </a:p>
          <a:p>
            <a:pPr lvl="1"/>
            <a:r>
              <a:rPr lang="en-US" dirty="0" smtClean="0"/>
              <a:t>Enabling user experience</a:t>
            </a:r>
            <a:endParaRPr lang="en-US" dirty="0"/>
          </a:p>
          <a:p>
            <a:r>
              <a:rPr lang="en-US" dirty="0"/>
              <a:t>Dutch consortium of the National and University </a:t>
            </a:r>
            <a:r>
              <a:rPr lang="en-US" dirty="0" smtClean="0"/>
              <a:t>Libraries</a:t>
            </a:r>
          </a:p>
          <a:p>
            <a:pPr lvl="1"/>
            <a:r>
              <a:rPr lang="en-US" dirty="0" smtClean="0"/>
              <a:t>Status and penetration of AAI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performed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60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EGI Critical requirements</a:t>
            </a:r>
          </a:p>
          <a:p>
            <a:pPr lvl="2"/>
            <a:r>
              <a:rPr lang="en-US" dirty="0" smtClean="0"/>
              <a:t>Single sign on</a:t>
            </a:r>
          </a:p>
          <a:p>
            <a:pPr lvl="2"/>
            <a:r>
              <a:rPr lang="en-US" dirty="0" smtClean="0"/>
              <a:t>Community based authorization</a:t>
            </a:r>
          </a:p>
          <a:p>
            <a:pPr lvl="2"/>
            <a:r>
              <a:rPr lang="en-US" dirty="0" smtClean="0"/>
              <a:t>Non-web access to resources</a:t>
            </a:r>
          </a:p>
          <a:p>
            <a:pPr lvl="2"/>
            <a:r>
              <a:rPr lang="en-US" dirty="0" smtClean="0"/>
              <a:t>Delegation</a:t>
            </a:r>
          </a:p>
          <a:p>
            <a:pPr lvl="2"/>
            <a:r>
              <a:rPr lang="en-US" dirty="0" smtClean="0"/>
              <a:t>Scalable policies for attributes release</a:t>
            </a:r>
          </a:p>
          <a:p>
            <a:r>
              <a:rPr lang="en-US" dirty="0" smtClean="0"/>
              <a:t>EGI non-critical requirements, but still important</a:t>
            </a:r>
          </a:p>
          <a:p>
            <a:pPr lvl="1"/>
            <a:r>
              <a:rPr lang="en-US" dirty="0" smtClean="0"/>
              <a:t>PID release</a:t>
            </a:r>
          </a:p>
          <a:p>
            <a:pPr lvl="1"/>
            <a:r>
              <a:rPr lang="en-US" dirty="0" smtClean="0"/>
              <a:t>Differentiated LOA management</a:t>
            </a:r>
          </a:p>
          <a:p>
            <a:pPr lvl="1"/>
            <a:r>
              <a:rPr lang="en-US" dirty="0" smtClean="0"/>
              <a:t>Credential translation services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we are at the EGI Community Forum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38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JRA1.1 plans to continue with the open interviews until the end of the year</a:t>
            </a:r>
          </a:p>
          <a:p>
            <a:r>
              <a:rPr lang="en-US" dirty="0" smtClean="0"/>
              <a:t>The outputs of these interviews will be summarized on the JRA1.1 wiki</a:t>
            </a:r>
          </a:p>
          <a:p>
            <a:r>
              <a:rPr lang="en-US" dirty="0" smtClean="0"/>
              <a:t>Candidates for the future interviews:</a:t>
            </a:r>
          </a:p>
          <a:p>
            <a:pPr lvl="1"/>
            <a:r>
              <a:rPr lang="en-US" dirty="0" smtClean="0"/>
              <a:t>CERN</a:t>
            </a:r>
          </a:p>
          <a:p>
            <a:pPr lvl="1"/>
            <a:r>
              <a:rPr lang="en-US" dirty="0" smtClean="0"/>
              <a:t>Libraries </a:t>
            </a:r>
          </a:p>
          <a:p>
            <a:pPr lvl="1"/>
            <a:r>
              <a:rPr lang="en-US" dirty="0" smtClean="0"/>
              <a:t>ESFRIs</a:t>
            </a:r>
          </a:p>
          <a:p>
            <a:pPr lvl="2"/>
            <a:r>
              <a:rPr lang="en-US" dirty="0" smtClean="0"/>
              <a:t>Possibly starting already at the CF!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>
              <a:buFont typeface="Lucida Grande"/>
              <a:buChar char="!"/>
            </a:pPr>
            <a:r>
              <a:rPr lang="en-US" dirty="0" smtClean="0"/>
              <a:t>Would you like to bring your requirements and use cases to AARC </a:t>
            </a:r>
            <a:r>
              <a:rPr lang="en-US" dirty="0"/>
              <a:t>(on behalf of your community</a:t>
            </a:r>
            <a:r>
              <a:rPr lang="en-US" dirty="0" smtClean="0"/>
              <a:t>)?</a:t>
            </a:r>
          </a:p>
          <a:p>
            <a:pPr lvl="1">
              <a:buFont typeface="Lucida Grande"/>
              <a:buChar char="!"/>
            </a:pPr>
            <a:r>
              <a:rPr lang="en-US" dirty="0" smtClean="0"/>
              <a:t>Contact us!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with the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8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Future work: Technologies </a:t>
            </a:r>
            <a:r>
              <a:rPr lang="en-US" sz="4400" dirty="0" smtClean="0"/>
              <a:t>analysis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0138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JRA1.1 Requirements gathering</a:t>
            </a:r>
          </a:p>
          <a:p>
            <a:r>
              <a:rPr lang="en-US" dirty="0" smtClean="0"/>
              <a:t>JRA1.2 Blueprint architecture</a:t>
            </a:r>
          </a:p>
          <a:p>
            <a:r>
              <a:rPr lang="en-US" dirty="0" smtClean="0"/>
              <a:t>JRA1.3 Guest identities</a:t>
            </a:r>
          </a:p>
          <a:p>
            <a:r>
              <a:rPr lang="en-US" dirty="0"/>
              <a:t>JRA1.4 Models for implementing Attribute Providers and Token Translation Services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AARC JRA1 work package: Architecture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9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7" y="1439334"/>
            <a:ext cx="8181975" cy="4897499"/>
          </a:xfrm>
        </p:spPr>
        <p:txBody>
          <a:bodyPr>
            <a:normAutofit/>
          </a:bodyPr>
          <a:lstStyle/>
          <a:p>
            <a:r>
              <a:rPr lang="en-GB" dirty="0" smtClean="0"/>
              <a:t>Milestone document (AARC MJRA1.1) planned for the end of 2016</a:t>
            </a:r>
            <a:endParaRPr lang="en-GB" dirty="0" smtClean="0"/>
          </a:p>
          <a:p>
            <a:r>
              <a:rPr lang="en-GB" dirty="0" smtClean="0"/>
              <a:t>Assessment </a:t>
            </a:r>
            <a:r>
              <a:rPr lang="en-GB" dirty="0"/>
              <a:t>on the </a:t>
            </a:r>
            <a:r>
              <a:rPr lang="en-GB" dirty="0" smtClean="0"/>
              <a:t>AAI technologies </a:t>
            </a:r>
            <a:r>
              <a:rPr lang="en-GB" dirty="0"/>
              <a:t>operated </a:t>
            </a:r>
            <a:r>
              <a:rPr lang="en-GB" dirty="0" smtClean="0"/>
              <a:t>by the R&amp;E: Research Infrastructures, e-infrastructures</a:t>
            </a:r>
          </a:p>
          <a:p>
            <a:r>
              <a:rPr lang="en-GB" dirty="0" smtClean="0"/>
              <a:t>Goal of the document:</a:t>
            </a:r>
          </a:p>
          <a:p>
            <a:pPr lvl="1"/>
            <a:r>
              <a:rPr lang="en-GB" dirty="0" smtClean="0"/>
              <a:t>Provide information about the technologies supporting AAI </a:t>
            </a:r>
          </a:p>
          <a:p>
            <a:pPr lvl="2"/>
            <a:r>
              <a:rPr lang="en-GB" dirty="0" smtClean="0"/>
              <a:t>Standards and implementations</a:t>
            </a:r>
          </a:p>
          <a:p>
            <a:pPr lvl="2"/>
            <a:r>
              <a:rPr lang="en-GB" dirty="0" smtClean="0"/>
              <a:t>Tools </a:t>
            </a:r>
          </a:p>
          <a:p>
            <a:pPr lvl="1"/>
            <a:r>
              <a:rPr lang="en-GB" dirty="0" smtClean="0"/>
              <a:t>Provide comparative analysis of these technologies grouped by capability </a:t>
            </a:r>
          </a:p>
          <a:p>
            <a:r>
              <a:rPr lang="en-US" dirty="0" smtClean="0"/>
              <a:t>Sources of information:</a:t>
            </a:r>
            <a:endParaRPr lang="en-US" dirty="0" smtClean="0"/>
          </a:p>
          <a:p>
            <a:pPr lvl="1"/>
            <a:r>
              <a:rPr lang="en-US" dirty="0" smtClean="0"/>
              <a:t>Technologies and tools reported in the surveys</a:t>
            </a:r>
          </a:p>
          <a:p>
            <a:pPr lvl="1"/>
            <a:r>
              <a:rPr lang="en-US" dirty="0" smtClean="0"/>
              <a:t>Interviews and other sources of information to gather the AAI plans of the research infrastructures/e-infrastructures</a:t>
            </a:r>
          </a:p>
          <a:p>
            <a:pPr lvl="1"/>
            <a:r>
              <a:rPr lang="en-US" dirty="0" smtClean="0"/>
              <a:t>AARC knowledge base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AAI </a:t>
            </a:r>
            <a:r>
              <a:rPr lang="en-US" dirty="0" smtClean="0"/>
              <a:t>technologies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84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Authentication standards and implementation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Authorization and group management technologies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Interoperability enabling </a:t>
            </a:r>
            <a:r>
              <a:rPr lang="en-US" dirty="0" smtClean="0"/>
              <a:t>tools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Existing documentation and sources of </a:t>
            </a:r>
            <a:r>
              <a:rPr lang="en-US" dirty="0" smtClean="0"/>
              <a:t>information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MJRA1.1: The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927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by: Features/capabilities 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equirements collected: </a:t>
            </a:r>
            <a:r>
              <a:rPr lang="en-US" dirty="0" smtClean="0"/>
              <a:t>tools supporting the use cases</a:t>
            </a:r>
          </a:p>
          <a:p>
            <a:pPr lvl="1"/>
            <a:r>
              <a:rPr lang="en-US" dirty="0" smtClean="0"/>
              <a:t>License</a:t>
            </a:r>
          </a:p>
          <a:p>
            <a:pPr lvl="1"/>
            <a:r>
              <a:rPr lang="en-US" dirty="0" smtClean="0"/>
              <a:t>Sustainability</a:t>
            </a:r>
          </a:p>
          <a:p>
            <a:pPr lvl="1"/>
            <a:r>
              <a:rPr lang="en-US" dirty="0" smtClean="0"/>
              <a:t>Additional features, </a:t>
            </a:r>
            <a:r>
              <a:rPr lang="en-US" dirty="0" err="1" smtClean="0"/>
              <a:t>e.g.tools</a:t>
            </a:r>
            <a:r>
              <a:rPr lang="en-US" dirty="0" smtClean="0"/>
              <a:t> supporting multiple standards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comparison based on usability will be performed in the pilot testing in the AARC WP SA1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MJRA1.1: How to compare technologies and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2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set of requirements collected in the deliverable DJRA1.1 </a:t>
            </a:r>
          </a:p>
          <a:p>
            <a:r>
              <a:rPr lang="en-US" dirty="0" smtClean="0"/>
              <a:t>The process will continue until the end of the year with dedicated interview to further analyze the use cases and workflows involving AAI</a:t>
            </a:r>
          </a:p>
          <a:p>
            <a:pPr lvl="1"/>
            <a:r>
              <a:rPr lang="en-US" dirty="0" smtClean="0"/>
              <a:t>We need to reach as many communities/infrastructures as possible!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parallel AARC will also produce a comparison of the most relevant AA technologies and tools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134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Thanks!</a:t>
            </a:r>
          </a:p>
          <a:p>
            <a:pPr marL="0" indent="0" algn="ctr">
              <a:buNone/>
            </a:pPr>
            <a:r>
              <a:rPr lang="en-US" sz="4400" dirty="0" smtClean="0"/>
              <a:t>For any comment or question, please contact me:</a:t>
            </a:r>
            <a:br>
              <a:rPr lang="en-US" sz="4400" dirty="0" smtClean="0"/>
            </a:br>
            <a:r>
              <a:rPr lang="en-US" sz="4400" dirty="0" err="1" smtClean="0"/>
              <a:t>peter.solagna@egi.eu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0476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Requirements gathering process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95640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7" y="1439334"/>
            <a:ext cx="5829421" cy="47376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Already available requirements:</a:t>
            </a:r>
          </a:p>
          <a:p>
            <a:pPr lvl="1"/>
            <a:r>
              <a:rPr lang="en-US" dirty="0" smtClean="0"/>
              <a:t>FIM4R</a:t>
            </a:r>
          </a:p>
          <a:p>
            <a:pPr lvl="1"/>
            <a:r>
              <a:rPr lang="en-US" dirty="0" smtClean="0"/>
              <a:t>TERENA AAA study</a:t>
            </a:r>
          </a:p>
          <a:p>
            <a:r>
              <a:rPr lang="en-US" dirty="0" smtClean="0"/>
              <a:t>Surveys</a:t>
            </a:r>
          </a:p>
          <a:p>
            <a:pPr lvl="1"/>
            <a:r>
              <a:rPr lang="en-US" dirty="0" smtClean="0"/>
              <a:t>Circulated among the AARC communities, FIM4R ML, and other targets</a:t>
            </a:r>
          </a:p>
          <a:p>
            <a:pPr lvl="1"/>
            <a:r>
              <a:rPr lang="en-US" dirty="0" smtClean="0"/>
              <a:t>Open questions inspired to the </a:t>
            </a:r>
            <a:r>
              <a:rPr lang="en-US" i="1" dirty="0" smtClean="0"/>
              <a:t>hot topics </a:t>
            </a:r>
            <a:r>
              <a:rPr lang="en-US" dirty="0" smtClean="0"/>
              <a:t>of the existing documentation</a:t>
            </a:r>
            <a:endParaRPr lang="en-US" dirty="0"/>
          </a:p>
          <a:p>
            <a:r>
              <a:rPr lang="en-US" dirty="0" smtClean="0"/>
              <a:t>Interviews</a:t>
            </a:r>
          </a:p>
          <a:p>
            <a:pPr lvl="1"/>
            <a:r>
              <a:rPr lang="en-US" dirty="0" smtClean="0"/>
              <a:t>Focused interviews for the DJRA1.1:</a:t>
            </a:r>
          </a:p>
          <a:p>
            <a:pPr lvl="2"/>
            <a:r>
              <a:rPr lang="en-US" dirty="0" smtClean="0"/>
              <a:t>EGI</a:t>
            </a:r>
          </a:p>
          <a:p>
            <a:pPr lvl="2"/>
            <a:r>
              <a:rPr lang="en-US" dirty="0" smtClean="0"/>
              <a:t>ELIXIR</a:t>
            </a:r>
          </a:p>
          <a:p>
            <a:pPr lvl="2"/>
            <a:r>
              <a:rPr lang="en-US" dirty="0" smtClean="0"/>
              <a:t>EUDAT</a:t>
            </a:r>
          </a:p>
          <a:p>
            <a:pPr lvl="2"/>
            <a:r>
              <a:rPr lang="en-US" dirty="0" smtClean="0"/>
              <a:t>GÉANT Project</a:t>
            </a:r>
          </a:p>
          <a:p>
            <a:pPr lvl="2"/>
            <a:r>
              <a:rPr lang="en-US" dirty="0" smtClean="0"/>
              <a:t>Dutch consortium of the National and University Libraries</a:t>
            </a:r>
          </a:p>
          <a:p>
            <a:pPr lvl="1"/>
            <a:r>
              <a:rPr lang="en-US" dirty="0" smtClean="0"/>
              <a:t>To be continued..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gathering: the process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5839460" y="1352962"/>
            <a:ext cx="607414" cy="4417836"/>
          </a:xfrm>
          <a:prstGeom prst="rightBrace">
            <a:avLst/>
          </a:prstGeom>
          <a:ln w="3810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768164" y="2830176"/>
            <a:ext cx="1515851" cy="1615271"/>
            <a:chOff x="7026678" y="2443616"/>
            <a:chExt cx="1685287" cy="1795820"/>
          </a:xfrm>
        </p:grpSpPr>
        <p:sp>
          <p:nvSpPr>
            <p:cNvPr id="7" name="Folded Corner 6"/>
            <p:cNvSpPr/>
            <p:nvPr/>
          </p:nvSpPr>
          <p:spPr>
            <a:xfrm>
              <a:off x="7026678" y="2443616"/>
              <a:ext cx="1573755" cy="1684300"/>
            </a:xfrm>
            <a:prstGeom prst="foldedCorne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DJRA1.1</a:t>
              </a:r>
              <a:endParaRPr lang="en-US" dirty="0"/>
            </a:p>
          </p:txBody>
        </p:sp>
        <p:sp>
          <p:nvSpPr>
            <p:cNvPr id="8" name="Folded Corner 7"/>
            <p:cNvSpPr/>
            <p:nvPr/>
          </p:nvSpPr>
          <p:spPr>
            <a:xfrm>
              <a:off x="7082444" y="2499376"/>
              <a:ext cx="1573755" cy="1684300"/>
            </a:xfrm>
            <a:prstGeom prst="foldedCorne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DJRA1.1</a:t>
              </a:r>
              <a:endParaRPr lang="en-US" dirty="0"/>
            </a:p>
          </p:txBody>
        </p:sp>
        <p:sp>
          <p:nvSpPr>
            <p:cNvPr id="9" name="Folded Corner 8"/>
            <p:cNvSpPr/>
            <p:nvPr/>
          </p:nvSpPr>
          <p:spPr>
            <a:xfrm>
              <a:off x="7138210" y="2555136"/>
              <a:ext cx="1573755" cy="1684300"/>
            </a:xfrm>
            <a:prstGeom prst="foldedCorne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hlinkClick r:id="rId2"/>
                </a:rPr>
                <a:t>DJRA1.1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8485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AAI Current status</a:t>
            </a:r>
          </a:p>
          <a:p>
            <a:pPr lvl="1"/>
            <a:r>
              <a:rPr lang="en-US" dirty="0"/>
              <a:t>What is your community’s current experience with AAI? </a:t>
            </a:r>
          </a:p>
          <a:p>
            <a:pPr lvl="2"/>
            <a:r>
              <a:rPr lang="en-US" dirty="0" smtClean="0"/>
              <a:t>Benefits, perceived barriers and user experience</a:t>
            </a:r>
          </a:p>
          <a:p>
            <a:pPr lvl="2"/>
            <a:r>
              <a:rPr lang="en-US" dirty="0" smtClean="0"/>
              <a:t>Technical solutions adopted</a:t>
            </a:r>
          </a:p>
          <a:p>
            <a:pPr lvl="2"/>
            <a:r>
              <a:rPr lang="en-US" dirty="0" smtClean="0"/>
              <a:t>Current coverage of federated AAI in the community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Type of </a:t>
            </a:r>
            <a:r>
              <a:rPr lang="en-US" dirty="0" err="1" smtClean="0"/>
              <a:t>IdPs</a:t>
            </a:r>
            <a:r>
              <a:rPr lang="en-US" dirty="0" smtClean="0"/>
              <a:t> relevant for the community</a:t>
            </a:r>
          </a:p>
          <a:p>
            <a:pPr lvl="1"/>
            <a:r>
              <a:rPr lang="en-US" dirty="0" smtClean="0"/>
              <a:t>How AAI penetration can be improved?</a:t>
            </a:r>
          </a:p>
          <a:p>
            <a:pPr lvl="1"/>
            <a:r>
              <a:rPr lang="en-US" dirty="0" smtClean="0"/>
              <a:t>Technical requirements</a:t>
            </a:r>
          </a:p>
          <a:p>
            <a:pPr lvl="2"/>
            <a:r>
              <a:rPr lang="en-US" dirty="0" smtClean="0"/>
              <a:t>Preferred technology, attribute release, </a:t>
            </a:r>
            <a:r>
              <a:rPr lang="en-US" dirty="0" err="1" smtClean="0"/>
              <a:t>LoA</a:t>
            </a:r>
            <a:r>
              <a:rPr lang="en-US" dirty="0" smtClean="0"/>
              <a:t> management, unique identifiers, group management, type of access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79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sz="1800" dirty="0" err="1" smtClean="0"/>
              <a:t>BioVel</a:t>
            </a:r>
            <a:endParaRPr lang="en-US" sz="1800" dirty="0" smtClean="0"/>
          </a:p>
          <a:p>
            <a:r>
              <a:rPr lang="en-US" sz="1800" dirty="0" smtClean="0"/>
              <a:t>DARIAH</a:t>
            </a:r>
          </a:p>
          <a:p>
            <a:r>
              <a:rPr lang="en-US" sz="1800" dirty="0" smtClean="0"/>
              <a:t>EISCAT</a:t>
            </a:r>
          </a:p>
          <a:p>
            <a:r>
              <a:rPr lang="en-US" sz="1800" dirty="0" smtClean="0"/>
              <a:t>WLCG</a:t>
            </a:r>
          </a:p>
          <a:p>
            <a:r>
              <a:rPr lang="en-US" sz="1800" dirty="0" smtClean="0"/>
              <a:t>EPOS</a:t>
            </a:r>
          </a:p>
          <a:p>
            <a:r>
              <a:rPr lang="en-US" sz="1800" dirty="0" smtClean="0"/>
              <a:t>Photon and neutron (Umbrella)</a:t>
            </a:r>
          </a:p>
          <a:p>
            <a:r>
              <a:rPr lang="en-US" sz="1800" dirty="0" smtClean="0"/>
              <a:t>ELIXIR</a:t>
            </a:r>
          </a:p>
          <a:p>
            <a:r>
              <a:rPr lang="en-US" sz="1800" dirty="0" smtClean="0"/>
              <a:t>CLARIN</a:t>
            </a:r>
          </a:p>
          <a:p>
            <a:r>
              <a:rPr lang="en-US" sz="1800" dirty="0" smtClean="0"/>
              <a:t>EGI</a:t>
            </a:r>
          </a:p>
          <a:p>
            <a:r>
              <a:rPr lang="en-US" sz="1800" dirty="0" smtClean="0"/>
              <a:t>EUDAT</a:t>
            </a:r>
          </a:p>
          <a:p>
            <a:r>
              <a:rPr lang="en-US" sz="1800" dirty="0" smtClean="0"/>
              <a:t>D4Science</a:t>
            </a:r>
          </a:p>
          <a:p>
            <a:r>
              <a:rPr lang="en-US" sz="1800" dirty="0" smtClean="0"/>
              <a:t>PSNC</a:t>
            </a:r>
          </a:p>
          <a:p>
            <a:r>
              <a:rPr lang="en-US" sz="1800" dirty="0" smtClean="0"/>
              <a:t>FMI</a:t>
            </a:r>
          </a:p>
          <a:p>
            <a:r>
              <a:rPr lang="en-US" sz="1800" dirty="0" smtClean="0"/>
              <a:t>Libraries and education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urveys received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5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The requirements gathered</a:t>
            </a: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81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status, perceived barriers</a:t>
            </a:r>
            <a:endParaRPr lang="en-US" dirty="0"/>
          </a:p>
        </p:txBody>
      </p:sp>
      <p:pic>
        <p:nvPicPr>
          <p:cNvPr id="5" name="Picture 4" descr="Screen Shot 2015-10-31 at 7.34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8" y="1408184"/>
            <a:ext cx="9024447" cy="446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8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out of 10 communities answered in the survey that they have already a technical solution in place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smtClean="0"/>
              <a:t>status, technologies</a:t>
            </a:r>
            <a:endParaRPr lang="en-US" dirty="0"/>
          </a:p>
        </p:txBody>
      </p:sp>
      <p:pic>
        <p:nvPicPr>
          <p:cNvPr id="8" name="Picture 7" descr="Screen Shot 2015-10-31 at 7.39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09" y="2277947"/>
            <a:ext cx="8286046" cy="396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496064"/>
      </p:ext>
    </p:extLst>
  </p:cSld>
  <p:clrMapOvr>
    <a:masterClrMapping/>
  </p:clrMapOvr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9554</TotalTime>
  <Words>717</Words>
  <Application>Microsoft Macintosh PowerPoint</Application>
  <PresentationFormat>On-screen Show (4:3)</PresentationFormat>
  <Paragraphs>210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GEANT Association</vt:lpstr>
      <vt:lpstr>PowerPoint Presentation</vt:lpstr>
      <vt:lpstr>AARC JRA1 work package: Architecture</vt:lpstr>
      <vt:lpstr>PowerPoint Presentation</vt:lpstr>
      <vt:lpstr>Requirements gathering: the process</vt:lpstr>
      <vt:lpstr>Survey topics</vt:lpstr>
      <vt:lpstr>Surveys received</vt:lpstr>
      <vt:lpstr>PowerPoint Presentation</vt:lpstr>
      <vt:lpstr>Current status, perceived barriers</vt:lpstr>
      <vt:lpstr>Current status, technologies</vt:lpstr>
      <vt:lpstr>Requirements, type of requirements </vt:lpstr>
      <vt:lpstr>The requirements list 1/2</vt:lpstr>
      <vt:lpstr>The requirements list 2/2</vt:lpstr>
      <vt:lpstr>How can requirements be prioritized?</vt:lpstr>
      <vt:lpstr>PowerPoint Presentation</vt:lpstr>
      <vt:lpstr>Why individual interviews</vt:lpstr>
      <vt:lpstr>Already performed interviews</vt:lpstr>
      <vt:lpstr>Since we are at the EGI Community Forum</vt:lpstr>
      <vt:lpstr>Next steps with the interviews</vt:lpstr>
      <vt:lpstr>PowerPoint Presentation</vt:lpstr>
      <vt:lpstr>AAI technologies analysis</vt:lpstr>
      <vt:lpstr>MJRA1.1: The topics</vt:lpstr>
      <vt:lpstr>MJRA1.1: How to compare technologies and tools</vt:lpstr>
      <vt:lpstr>Summary</vt:lpstr>
      <vt:lpstr>PowerPoint Presentation</vt:lpstr>
    </vt:vector>
  </TitlesOfParts>
  <Company>DANTE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Peter Solagna</cp:lastModifiedBy>
  <cp:revision>216</cp:revision>
  <cp:lastPrinted>2015-05-01T10:30:08Z</cp:lastPrinted>
  <dcterms:created xsi:type="dcterms:W3CDTF">2015-04-29T14:13:57Z</dcterms:created>
  <dcterms:modified xsi:type="dcterms:W3CDTF">2015-11-12T00:22:28Z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