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7" r:id="rId3"/>
    <p:sldId id="307" r:id="rId4"/>
    <p:sldId id="308" r:id="rId5"/>
    <p:sldId id="258" r:id="rId6"/>
    <p:sldId id="310" r:id="rId7"/>
    <p:sldId id="311" r:id="rId8"/>
    <p:sldId id="309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277" r:id="rId20"/>
    <p:sldId id="279" r:id="rId21"/>
  </p:sldIdLst>
  <p:sldSz cx="9144000" cy="6858000" type="screen4x3"/>
  <p:notesSz cx="6669088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DEDE"/>
    <a:srgbClr val="007B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6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0E96F-7738-4A3D-801D-1A147653A5AE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8FFC6-E745-42EA-B338-3237B230D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71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F76C0-22DD-4C9E-A11F-6DBEE37BA878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82AB1-C754-479E-B854-E530CDD8C6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51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82AB1-C754-479E-B854-E530CDD8C67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50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19"/>
            <a:ext cx="7772400" cy="4177209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u-HU" dirty="0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62128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244C-F977-4E9B-A72F-98F6435E2E1C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C24862-0216-46ED-A9AA-928D4E2D7B8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244C-F977-4E9B-A72F-98F6435E2E1C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4862-0216-46ED-A9AA-928D4E2D7B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49148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491485"/>
          </a:xfrm>
        </p:spPr>
        <p:txBody>
          <a:bodyPr vert="eaVert"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244C-F977-4E9B-A72F-98F6435E2E1C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4862-0216-46ED-A9AA-928D4E2D7B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244C-F977-4E9B-A72F-98F6435E2E1C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4862-0216-46ED-A9AA-928D4E2D7B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007BC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hu-HU" dirty="0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A7CE244C-F977-4E9B-A72F-98F6435E2E1C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91C24862-0216-46ED-A9AA-928D4E2D7B87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 userDrawn="1"/>
        </p:nvCxnSpPr>
        <p:spPr>
          <a:xfrm>
            <a:off x="683568" y="3933056"/>
            <a:ext cx="7848872" cy="0"/>
          </a:xfrm>
          <a:prstGeom prst="line">
            <a:avLst/>
          </a:prstGeom>
          <a:ln w="57150">
            <a:solidFill>
              <a:srgbClr val="DEDE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830"/>
            <a:ext cx="4038600" cy="3960497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244C-F977-4E9B-A72F-98F6435E2E1C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4862-0216-46ED-A9AA-928D4E2D7B8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2420887"/>
            <a:ext cx="4041648" cy="3960775"/>
          </a:xfr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20888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420888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244C-F977-4E9B-A72F-98F6435E2E1C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4862-0216-46ED-A9AA-928D4E2D7B8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3068960"/>
            <a:ext cx="4041648" cy="3312368"/>
          </a:xfr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3068864"/>
            <a:ext cx="4041648" cy="3311991"/>
          </a:xfr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244C-F977-4E9B-A72F-98F6435E2E1C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4862-0216-46ED-A9AA-928D4E2D7B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244C-F977-4E9B-A72F-98F6435E2E1C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4862-0216-46ED-A9AA-928D4E2D7B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908720"/>
            <a:ext cx="3008313" cy="191854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908720"/>
            <a:ext cx="4995863" cy="54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893615"/>
            <a:ext cx="3008313" cy="3503068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244C-F977-4E9B-A72F-98F6435E2E1C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4862-0216-46ED-A9AA-928D4E2D7B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908720"/>
            <a:ext cx="5711824" cy="936104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u-HU" dirty="0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916832"/>
            <a:ext cx="6054724" cy="381642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244C-F977-4E9B-A72F-98F6435E2E1C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4862-0216-46ED-A9AA-928D4E2D7B8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08719"/>
            <a:ext cx="8229600" cy="152270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 dirty="0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31429"/>
            <a:ext cx="8229600" cy="3949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520259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defRPr>
            </a:lvl1pPr>
          </a:lstStyle>
          <a:p>
            <a:fld id="{A7CE244C-F977-4E9B-A72F-98F6435E2E1C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6520259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520259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defRPr>
            </a:lvl1pPr>
          </a:lstStyle>
          <a:p>
            <a:fld id="{91C24862-0216-46ED-A9AA-928D4E2D7B8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Oval 6"/>
          <p:cNvSpPr/>
          <p:nvPr/>
        </p:nvSpPr>
        <p:spPr>
          <a:xfrm>
            <a:off x="8457760" y="6663293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77498" y="6663293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rgbClr val="007BC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75000"/>
              <a:lumOff val="25000"/>
            </a:schemeClr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75000"/>
              <a:lumOff val="25000"/>
            </a:schemeClr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-avenue.eu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82292"/>
            <a:ext cx="7772400" cy="3673152"/>
          </a:xfrm>
        </p:spPr>
        <p:txBody>
          <a:bodyPr anchor="ctr"/>
          <a:lstStyle/>
          <a:p>
            <a:r>
              <a:rPr lang="en-US" sz="4800" b="1" dirty="0">
                <a:effectLst/>
              </a:rPr>
              <a:t>Cloud-enabled, scalable Data Avenue service to process very large, </a:t>
            </a:r>
            <a:r>
              <a:rPr lang="en-US" sz="4800" b="1" dirty="0" err="1">
                <a:effectLst/>
              </a:rPr>
              <a:t>heterogeneus</a:t>
            </a:r>
            <a:r>
              <a:rPr lang="en-US" sz="4800" b="1" dirty="0">
                <a:effectLst/>
              </a:rPr>
              <a:t> data</a:t>
            </a:r>
            <a:endParaRPr lang="hu-HU" sz="4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46500" y="3429000"/>
            <a:ext cx="6400800" cy="1872208"/>
          </a:xfrm>
        </p:spPr>
        <p:txBody>
          <a:bodyPr anchor="t"/>
          <a:lstStyle/>
          <a:p>
            <a:r>
              <a:rPr lang="en-US" dirty="0" err="1"/>
              <a:t>Péter</a:t>
            </a:r>
            <a:r>
              <a:rPr lang="en-US" dirty="0"/>
              <a:t> </a:t>
            </a:r>
            <a:r>
              <a:rPr lang="en-US" dirty="0" smtClean="0"/>
              <a:t>Kacsuk, </a:t>
            </a:r>
            <a:r>
              <a:rPr lang="en-US" dirty="0" err="1" smtClean="0"/>
              <a:t>Ákos</a:t>
            </a:r>
            <a:r>
              <a:rPr lang="en-US" dirty="0" smtClean="0"/>
              <a:t> </a:t>
            </a:r>
            <a:r>
              <a:rPr lang="en-US" dirty="0" err="1" smtClean="0"/>
              <a:t>Hajnal</a:t>
            </a:r>
            <a:endParaRPr lang="en-US" dirty="0" smtClean="0"/>
          </a:p>
          <a:p>
            <a:r>
              <a:rPr lang="en-GB" dirty="0" smtClean="0"/>
              <a:t>MTA SZTAKI</a:t>
            </a:r>
          </a:p>
          <a:p>
            <a:r>
              <a:rPr lang="en-US" dirty="0"/>
              <a:t>Francesco </a:t>
            </a:r>
            <a:r>
              <a:rPr lang="en-US" dirty="0" err="1" smtClean="0"/>
              <a:t>Tusa</a:t>
            </a:r>
            <a:r>
              <a:rPr lang="en-US" dirty="0" smtClean="0"/>
              <a:t>, </a:t>
            </a:r>
            <a:r>
              <a:rPr lang="en-GB" dirty="0" err="1"/>
              <a:t>Junaid</a:t>
            </a:r>
            <a:r>
              <a:rPr lang="en-GB" dirty="0"/>
              <a:t> Arshad</a:t>
            </a:r>
          </a:p>
          <a:p>
            <a:r>
              <a:rPr lang="en-US" dirty="0" smtClean="0"/>
              <a:t>Univ. of Westminster</a:t>
            </a:r>
          </a:p>
        </p:txBody>
      </p:sp>
      <p:grpSp>
        <p:nvGrpSpPr>
          <p:cNvPr id="9" name="Csoportba foglalás 8"/>
          <p:cNvGrpSpPr/>
          <p:nvPr/>
        </p:nvGrpSpPr>
        <p:grpSpPr>
          <a:xfrm>
            <a:off x="5580112" y="5301208"/>
            <a:ext cx="3562265" cy="1361154"/>
            <a:chOff x="5581735" y="455678"/>
            <a:chExt cx="3562265" cy="1361154"/>
          </a:xfrm>
        </p:grpSpPr>
        <p:pic>
          <p:nvPicPr>
            <p:cNvPr id="1026" name="Picture 2" descr="D:\Downloads\logo3b_vl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61137" y="747081"/>
              <a:ext cx="792088" cy="813823"/>
            </a:xfrm>
            <a:prstGeom prst="rect">
              <a:avLst/>
            </a:prstGeom>
            <a:noFill/>
          </p:spPr>
        </p:pic>
        <p:pic>
          <p:nvPicPr>
            <p:cNvPr id="1028" name="Picture 4" descr="http://www.egi.eu/export/sites/egi/images_logos/SCI-BUS_logo_200px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81735" y="736712"/>
              <a:ext cx="957753" cy="732682"/>
            </a:xfrm>
            <a:prstGeom prst="rect">
              <a:avLst/>
            </a:prstGeom>
            <a:noFill/>
          </p:spPr>
        </p:pic>
        <p:pic>
          <p:nvPicPr>
            <p:cNvPr id="1030" name="Picture 6" descr="erflow-logo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31576" y="692696"/>
              <a:ext cx="834694" cy="836104"/>
            </a:xfrm>
            <a:prstGeom prst="rect">
              <a:avLst/>
            </a:prstGeom>
            <a:noFill/>
          </p:spPr>
        </p:pic>
        <p:pic>
          <p:nvPicPr>
            <p:cNvPr id="8" name="Picture 8" descr="Logo CloudSME"/>
            <p:cNvPicPr>
              <a:picLocks noChangeAspect="1" noChangeArrowheads="1"/>
            </p:cNvPicPr>
            <p:nvPr/>
          </p:nvPicPr>
          <p:blipFill>
            <a:blip r:embed="rId6" cstate="print"/>
            <a:srcRect r="53571"/>
            <a:stretch>
              <a:fillRect/>
            </a:stretch>
          </p:blipFill>
          <p:spPr bwMode="auto">
            <a:xfrm>
              <a:off x="8051656" y="455678"/>
              <a:ext cx="1092344" cy="1361154"/>
            </a:xfrm>
            <a:prstGeom prst="rect">
              <a:avLst/>
            </a:prstGeom>
            <a:noFill/>
          </p:spPr>
        </p:pic>
      </p:grpSp>
      <p:pic>
        <p:nvPicPr>
          <p:cNvPr id="6150" name="Picture 6" descr="EU logo"/>
          <p:cNvPicPr>
            <a:picLocks noChangeAspect="1" noChangeArrowheads="1"/>
          </p:cNvPicPr>
          <p:nvPr/>
        </p:nvPicPr>
        <p:blipFill>
          <a:blip r:embed="rId7" cstate="print">
            <a:lum/>
          </a:blip>
          <a:srcRect/>
          <a:stretch>
            <a:fillRect/>
          </a:stretch>
        </p:blipFill>
        <p:spPr bwMode="auto">
          <a:xfrm>
            <a:off x="35496" y="5697307"/>
            <a:ext cx="1008112" cy="684021"/>
          </a:xfrm>
          <a:prstGeom prst="rect">
            <a:avLst/>
          </a:prstGeom>
          <a:noFill/>
        </p:spPr>
      </p:pic>
      <p:sp>
        <p:nvSpPr>
          <p:cNvPr id="10" name="Szövegdoboz 9"/>
          <p:cNvSpPr txBox="1"/>
          <p:nvPr/>
        </p:nvSpPr>
        <p:spPr>
          <a:xfrm>
            <a:off x="966334" y="5614998"/>
            <a:ext cx="35002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Supported by EU FP7 (FP7/2007-2013)</a:t>
            </a:r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283481 (SCI-BUS), 607380 (VIALACTEA),</a:t>
            </a:r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312579 (ER-Flow), 608886 (</a:t>
            </a:r>
            <a:r>
              <a:rPr lang="en-US" sz="1600" dirty="0" err="1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CloudSME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5256951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-891480"/>
            <a:ext cx="8229600" cy="1522709"/>
          </a:xfrm>
        </p:spPr>
        <p:txBody>
          <a:bodyPr>
            <a:normAutofit/>
          </a:bodyPr>
          <a:lstStyle/>
          <a:p>
            <a:r>
              <a:rPr lang="en-US" sz="4000" dirty="0"/>
              <a:t>S</a:t>
            </a:r>
            <a:r>
              <a:rPr lang="en-US" sz="4000" dirty="0" smtClean="0"/>
              <a:t>calability issues</a:t>
            </a:r>
            <a:endParaRPr lang="en-US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949899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Degradation is partly due to non-scalability of the storage accessed simultaneously (e.g. in the case of SFTP server)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Partly due to the single Data Avenue server’s load (CPU and network bandwidth limits)</a:t>
            </a:r>
          </a:p>
          <a:p>
            <a:r>
              <a:rPr lang="en-US" sz="2800" dirty="0" smtClean="0"/>
              <a:t>Our goal is to serve hundreds of concurrent file transfers at a time (e.g. a gateway with hundreds of users)</a:t>
            </a:r>
          </a:p>
          <a:p>
            <a:r>
              <a:rPr lang="en-US" sz="2800" dirty="0" smtClean="0"/>
              <a:t>We need to reduce the effect of b) as much as possible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28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658237" y="3190515"/>
            <a:ext cx="1175218" cy="734327"/>
          </a:xfrm>
          <a:prstGeom prst="rect">
            <a:avLst/>
          </a:prstGeom>
          <a:solidFill>
            <a:srgbClr val="FFFFCC"/>
          </a:solidFill>
          <a:ln>
            <a:solidFill>
              <a:srgbClr val="3465A4"/>
            </a:solidFill>
          </a:ln>
        </p:spPr>
      </p:sp>
      <p:sp>
        <p:nvSpPr>
          <p:cNvPr id="79" name="CustomShape 2"/>
          <p:cNvSpPr/>
          <p:nvPr/>
        </p:nvSpPr>
        <p:spPr>
          <a:xfrm>
            <a:off x="1370800" y="-63679"/>
            <a:ext cx="6694921" cy="644435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 anchor="b"/>
          <a:lstStyle/>
          <a:p>
            <a:pPr algn="ctr">
              <a:lnSpc>
                <a:spcPct val="100000"/>
              </a:lnSpc>
            </a:pPr>
            <a:r>
              <a:rPr lang="en-GB" sz="3600" dirty="0" smtClean="0">
                <a:solidFill>
                  <a:srgbClr val="0070C0"/>
                </a:solidFill>
                <a:latin typeface="Calibri"/>
                <a:ea typeface="DejaVu Sans"/>
              </a:rPr>
              <a:t>Concept of scalable Data Avenue</a:t>
            </a:r>
            <a:endParaRPr sz="3600" dirty="0"/>
          </a:p>
        </p:txBody>
      </p:sp>
      <p:sp>
        <p:nvSpPr>
          <p:cNvPr id="80" name="CustomShape 3"/>
          <p:cNvSpPr/>
          <p:nvPr/>
        </p:nvSpPr>
        <p:spPr>
          <a:xfrm>
            <a:off x="2836970" y="4617775"/>
            <a:ext cx="522945" cy="271883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354">
                <a:solidFill>
                  <a:srgbClr val="FFFFFF"/>
                </a:solidFill>
                <a:latin typeface="Arial"/>
                <a:ea typeface="DejaVu Sans"/>
              </a:rPr>
              <a:t>VM</a:t>
            </a:r>
            <a:endParaRPr sz="1225"/>
          </a:p>
        </p:txBody>
      </p:sp>
      <p:sp>
        <p:nvSpPr>
          <p:cNvPr id="82" name="CustomShape 5"/>
          <p:cNvSpPr/>
          <p:nvPr/>
        </p:nvSpPr>
        <p:spPr>
          <a:xfrm>
            <a:off x="658237" y="4072296"/>
            <a:ext cx="1214163" cy="409293"/>
          </a:xfrm>
          <a:prstGeom prst="roundRect">
            <a:avLst>
              <a:gd name="adj" fmla="val 14400"/>
            </a:avLst>
          </a:prstGeom>
          <a:solidFill>
            <a:srgbClr val="92D050"/>
          </a:solidFill>
          <a:ln w="25560">
            <a:solidFill>
              <a:srgbClr val="8E3B38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21">
                <a:solidFill>
                  <a:srgbClr val="000000"/>
                </a:solidFill>
                <a:latin typeface="Palatino Linotype"/>
                <a:ea typeface="DejaVu Sans"/>
              </a:rPr>
              <a:t>Cloud Manager (Orchestrator)</a:t>
            </a:r>
            <a:endParaRPr sz="1225"/>
          </a:p>
        </p:txBody>
      </p:sp>
      <p:sp>
        <p:nvSpPr>
          <p:cNvPr id="83" name="CustomShape 6"/>
          <p:cNvSpPr/>
          <p:nvPr/>
        </p:nvSpPr>
        <p:spPr>
          <a:xfrm>
            <a:off x="602587" y="1916832"/>
            <a:ext cx="2678409" cy="341201"/>
          </a:xfrm>
          <a:prstGeom prst="rect">
            <a:avLst/>
          </a:prstGeom>
          <a:noFill/>
          <a:ln>
            <a:noFill/>
          </a:ln>
        </p:spPr>
      </p:sp>
      <p:sp>
        <p:nvSpPr>
          <p:cNvPr id="84" name="CustomShape 7"/>
          <p:cNvSpPr/>
          <p:nvPr/>
        </p:nvSpPr>
        <p:spPr>
          <a:xfrm>
            <a:off x="739801" y="3422962"/>
            <a:ext cx="1051769" cy="407089"/>
          </a:xfrm>
          <a:prstGeom prst="roundRect">
            <a:avLst>
              <a:gd name="adj" fmla="val 14400"/>
            </a:avLst>
          </a:prstGeom>
          <a:solidFill>
            <a:srgbClr val="92D050"/>
          </a:solidFill>
          <a:ln w="25560">
            <a:solidFill>
              <a:srgbClr val="8E3B38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21">
                <a:solidFill>
                  <a:srgbClr val="000000"/>
                </a:solidFill>
                <a:latin typeface="Palatino Linotype"/>
                <a:ea typeface="DejaVu Sans"/>
              </a:rPr>
              <a:t>Web Load Balancer</a:t>
            </a:r>
            <a:endParaRPr sz="1225"/>
          </a:p>
        </p:txBody>
      </p:sp>
      <p:sp>
        <p:nvSpPr>
          <p:cNvPr id="85" name="CustomShape 8"/>
          <p:cNvSpPr/>
          <p:nvPr/>
        </p:nvSpPr>
        <p:spPr>
          <a:xfrm>
            <a:off x="690813" y="4856101"/>
            <a:ext cx="1157093" cy="539111"/>
          </a:xfrm>
          <a:prstGeom prst="roundRect">
            <a:avLst>
              <a:gd name="adj" fmla="val 14400"/>
            </a:avLst>
          </a:prstGeom>
          <a:solidFill>
            <a:srgbClr val="92D050"/>
          </a:solidFill>
          <a:ln w="25560">
            <a:solidFill>
              <a:srgbClr val="8E3B38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21">
                <a:solidFill>
                  <a:srgbClr val="000000"/>
                </a:solidFill>
                <a:latin typeface="Palatino Linotype"/>
                <a:ea typeface="DejaVu Sans"/>
              </a:rPr>
              <a:t>Virtual Infrastructure Manager</a:t>
            </a:r>
            <a:endParaRPr sz="1225"/>
          </a:p>
        </p:txBody>
      </p:sp>
      <p:sp>
        <p:nvSpPr>
          <p:cNvPr id="86" name="CustomShape 9"/>
          <p:cNvSpPr/>
          <p:nvPr/>
        </p:nvSpPr>
        <p:spPr>
          <a:xfrm>
            <a:off x="218081" y="1485186"/>
            <a:ext cx="770823" cy="661336"/>
          </a:xfrm>
          <a:prstGeom prst="rect">
            <a:avLst/>
          </a:prstGeom>
          <a:solidFill>
            <a:srgbClr val="FFC000"/>
          </a:solidFill>
          <a:ln w="25560">
            <a:solidFill>
              <a:srgbClr val="3A5F8B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89">
                <a:solidFill>
                  <a:srgbClr val="000000"/>
                </a:solidFill>
                <a:latin typeface="Palatino Linotype"/>
                <a:ea typeface="DejaVu Sans"/>
              </a:rPr>
              <a:t>Client</a:t>
            </a:r>
            <a:endParaRPr sz="1225"/>
          </a:p>
        </p:txBody>
      </p:sp>
      <p:sp>
        <p:nvSpPr>
          <p:cNvPr id="87" name="CustomShape 10"/>
          <p:cNvSpPr/>
          <p:nvPr/>
        </p:nvSpPr>
        <p:spPr>
          <a:xfrm>
            <a:off x="2483768" y="1916832"/>
            <a:ext cx="892803" cy="3477645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88" name="CustomShape 11"/>
          <p:cNvSpPr/>
          <p:nvPr/>
        </p:nvSpPr>
        <p:spPr>
          <a:xfrm>
            <a:off x="2348316" y="4072296"/>
            <a:ext cx="545724" cy="352712"/>
          </a:xfrm>
          <a:prstGeom prst="rect">
            <a:avLst/>
          </a:prstGeom>
          <a:solidFill>
            <a:srgbClr val="ABB400"/>
          </a:solidFill>
          <a:ln>
            <a:solidFill>
              <a:srgbClr val="ABB400"/>
            </a:solidFill>
          </a:ln>
        </p:spPr>
        <p:txBody>
          <a:bodyPr wrap="none" lIns="61235" tIns="30617" rIns="61235" bIns="30617" anchor="ctr"/>
          <a:lstStyle/>
          <a:p>
            <a:pPr algn="ctr">
              <a:lnSpc>
                <a:spcPct val="100000"/>
              </a:lnSpc>
            </a:pPr>
            <a:r>
              <a:rPr lang="en-GB" sz="953">
                <a:solidFill>
                  <a:srgbClr val="000000"/>
                </a:solidFill>
                <a:latin typeface="Arial"/>
                <a:ea typeface="DejaVu Sans"/>
              </a:rPr>
              <a:t>Metrics</a:t>
            </a:r>
            <a:endParaRPr sz="1225"/>
          </a:p>
        </p:txBody>
      </p:sp>
      <p:sp>
        <p:nvSpPr>
          <p:cNvPr id="89" name="CustomShape 12"/>
          <p:cNvSpPr/>
          <p:nvPr/>
        </p:nvSpPr>
        <p:spPr>
          <a:xfrm>
            <a:off x="2556270" y="4605527"/>
            <a:ext cx="712283" cy="645905"/>
          </a:xfrm>
          <a:prstGeom prst="roundRect">
            <a:avLst>
              <a:gd name="adj" fmla="val 14400"/>
            </a:avLst>
          </a:prstGeom>
          <a:solidFill>
            <a:srgbClr val="92D050"/>
          </a:solidFill>
          <a:ln w="25560">
            <a:solidFill>
              <a:srgbClr val="8E3B38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89">
                <a:solidFill>
                  <a:srgbClr val="000000"/>
                </a:solidFill>
                <a:latin typeface="Palatino Linotype"/>
                <a:ea typeface="DejaVu Sans"/>
              </a:rPr>
              <a:t>Tomcat/DA</a:t>
            </a:r>
            <a:endParaRPr sz="1225"/>
          </a:p>
        </p:txBody>
      </p:sp>
      <p:sp>
        <p:nvSpPr>
          <p:cNvPr id="90" name="CustomShape 13"/>
          <p:cNvSpPr/>
          <p:nvPr/>
        </p:nvSpPr>
        <p:spPr>
          <a:xfrm>
            <a:off x="341530" y="1647091"/>
            <a:ext cx="770823" cy="661336"/>
          </a:xfrm>
          <a:prstGeom prst="rect">
            <a:avLst/>
          </a:prstGeom>
          <a:solidFill>
            <a:srgbClr val="FFC000"/>
          </a:solidFill>
          <a:ln w="25560">
            <a:solidFill>
              <a:srgbClr val="3A5F8B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89">
                <a:solidFill>
                  <a:srgbClr val="000000"/>
                </a:solidFill>
                <a:latin typeface="Palatino Linotype"/>
                <a:ea typeface="DejaVu Sans"/>
              </a:rPr>
              <a:t>Client</a:t>
            </a:r>
            <a:endParaRPr sz="1225"/>
          </a:p>
        </p:txBody>
      </p:sp>
      <p:sp>
        <p:nvSpPr>
          <p:cNvPr id="91" name="CustomShape 14"/>
          <p:cNvSpPr/>
          <p:nvPr/>
        </p:nvSpPr>
        <p:spPr>
          <a:xfrm>
            <a:off x="487759" y="1795034"/>
            <a:ext cx="770823" cy="661336"/>
          </a:xfrm>
          <a:prstGeom prst="rect">
            <a:avLst/>
          </a:prstGeom>
          <a:solidFill>
            <a:srgbClr val="FFC000"/>
          </a:solidFill>
          <a:ln w="25560">
            <a:solidFill>
              <a:srgbClr val="3A5F8B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89">
                <a:solidFill>
                  <a:srgbClr val="000000"/>
                </a:solidFill>
                <a:latin typeface="Palatino Linotype"/>
                <a:ea typeface="DejaVu Sans"/>
              </a:rPr>
              <a:t>Client</a:t>
            </a:r>
            <a:endParaRPr sz="1225"/>
          </a:p>
        </p:txBody>
      </p:sp>
      <p:sp>
        <p:nvSpPr>
          <p:cNvPr id="92" name="CustomShape 15"/>
          <p:cNvSpPr/>
          <p:nvPr/>
        </p:nvSpPr>
        <p:spPr>
          <a:xfrm>
            <a:off x="1343087" y="3163572"/>
            <a:ext cx="539356" cy="258901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354">
                <a:solidFill>
                  <a:srgbClr val="000000"/>
                </a:solidFill>
                <a:latin typeface="Arial"/>
                <a:ea typeface="DejaVu Sans"/>
              </a:rPr>
              <a:t>DAS</a:t>
            </a:r>
            <a:endParaRPr sz="1225"/>
          </a:p>
        </p:txBody>
      </p:sp>
      <p:sp>
        <p:nvSpPr>
          <p:cNvPr id="93" name="CustomShape 16"/>
          <p:cNvSpPr/>
          <p:nvPr/>
        </p:nvSpPr>
        <p:spPr>
          <a:xfrm>
            <a:off x="83365" y="2513930"/>
            <a:ext cx="701750" cy="216771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953">
                <a:solidFill>
                  <a:srgbClr val="0066CC"/>
                </a:solidFill>
                <a:latin typeface="Arial"/>
                <a:ea typeface="DejaVu Sans"/>
              </a:rPr>
              <a:t>Requests</a:t>
            </a:r>
            <a:endParaRPr sz="1225"/>
          </a:p>
        </p:txBody>
      </p:sp>
      <p:sp>
        <p:nvSpPr>
          <p:cNvPr id="95" name="CustomShape 18"/>
          <p:cNvSpPr/>
          <p:nvPr/>
        </p:nvSpPr>
        <p:spPr>
          <a:xfrm>
            <a:off x="861290" y="2455880"/>
            <a:ext cx="384309" cy="734389"/>
          </a:xfrm>
          <a:prstGeom prst="straightConnector1">
            <a:avLst/>
          </a:prstGeom>
          <a:noFill/>
          <a:ln>
            <a:solidFill>
              <a:srgbClr val="000000"/>
            </a:solidFill>
            <a:tailEnd type="triangle" w="med" len="med"/>
          </a:ln>
        </p:spPr>
      </p:sp>
      <p:sp>
        <p:nvSpPr>
          <p:cNvPr id="96" name="CustomShape 19"/>
          <p:cNvSpPr/>
          <p:nvPr/>
        </p:nvSpPr>
        <p:spPr>
          <a:xfrm>
            <a:off x="2840644" y="2756237"/>
            <a:ext cx="522945" cy="271883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354">
                <a:solidFill>
                  <a:srgbClr val="FFFFFF"/>
                </a:solidFill>
                <a:latin typeface="Arial"/>
                <a:ea typeface="DejaVu Sans"/>
              </a:rPr>
              <a:t>VM</a:t>
            </a:r>
            <a:endParaRPr sz="1225"/>
          </a:p>
        </p:txBody>
      </p:sp>
      <p:sp>
        <p:nvSpPr>
          <p:cNvPr id="97" name="CustomShape 20"/>
          <p:cNvSpPr/>
          <p:nvPr/>
        </p:nvSpPr>
        <p:spPr>
          <a:xfrm>
            <a:off x="2559944" y="2743991"/>
            <a:ext cx="712283" cy="645905"/>
          </a:xfrm>
          <a:prstGeom prst="roundRect">
            <a:avLst>
              <a:gd name="adj" fmla="val 14400"/>
            </a:avLst>
          </a:prstGeom>
          <a:solidFill>
            <a:srgbClr val="92D050"/>
          </a:solidFill>
          <a:ln w="25560">
            <a:solidFill>
              <a:srgbClr val="8E3B38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89">
                <a:solidFill>
                  <a:srgbClr val="000000"/>
                </a:solidFill>
                <a:latin typeface="Palatino Linotype"/>
                <a:ea typeface="DejaVu Sans"/>
              </a:rPr>
              <a:t>Tomcat/DA</a:t>
            </a:r>
            <a:endParaRPr sz="1225"/>
          </a:p>
        </p:txBody>
      </p:sp>
      <p:sp>
        <p:nvSpPr>
          <p:cNvPr id="98" name="CustomShape 21"/>
          <p:cNvSpPr/>
          <p:nvPr/>
        </p:nvSpPr>
        <p:spPr>
          <a:xfrm>
            <a:off x="2844318" y="2045914"/>
            <a:ext cx="522945" cy="271883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354">
                <a:solidFill>
                  <a:srgbClr val="FFFFFF"/>
                </a:solidFill>
                <a:latin typeface="Arial"/>
                <a:ea typeface="DejaVu Sans"/>
              </a:rPr>
              <a:t>VM</a:t>
            </a:r>
            <a:endParaRPr sz="1225"/>
          </a:p>
        </p:txBody>
      </p:sp>
      <p:sp>
        <p:nvSpPr>
          <p:cNvPr id="99" name="CustomShape 22"/>
          <p:cNvSpPr/>
          <p:nvPr/>
        </p:nvSpPr>
        <p:spPr>
          <a:xfrm>
            <a:off x="2563618" y="2033667"/>
            <a:ext cx="712283" cy="645905"/>
          </a:xfrm>
          <a:prstGeom prst="roundRect">
            <a:avLst>
              <a:gd name="adj" fmla="val 14400"/>
            </a:avLst>
          </a:prstGeom>
          <a:solidFill>
            <a:srgbClr val="92D050"/>
          </a:solidFill>
          <a:ln w="25560">
            <a:solidFill>
              <a:srgbClr val="8E3B38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89">
                <a:solidFill>
                  <a:srgbClr val="000000"/>
                </a:solidFill>
                <a:latin typeface="Palatino Linotype"/>
                <a:ea typeface="DejaVu Sans"/>
              </a:rPr>
              <a:t>Tomcat/DA</a:t>
            </a:r>
            <a:endParaRPr sz="1225"/>
          </a:p>
        </p:txBody>
      </p:sp>
      <p:sp>
        <p:nvSpPr>
          <p:cNvPr id="100" name="CustomShape 23"/>
          <p:cNvSpPr/>
          <p:nvPr/>
        </p:nvSpPr>
        <p:spPr>
          <a:xfrm>
            <a:off x="2232582" y="1135598"/>
            <a:ext cx="1268886" cy="640271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 algn="ctr"/>
            <a:r>
              <a:rPr lang="en-GB" sz="1600" dirty="0">
                <a:solidFill>
                  <a:srgbClr val="0066FF"/>
                </a:solidFill>
                <a:latin typeface="Arial"/>
                <a:ea typeface="DejaVu Sans"/>
              </a:rPr>
              <a:t>Pool </a:t>
            </a:r>
            <a:r>
              <a:rPr lang="en-GB" sz="1600" dirty="0" smtClean="0">
                <a:solidFill>
                  <a:srgbClr val="0066FF"/>
                </a:solidFill>
                <a:latin typeface="Arial"/>
                <a:ea typeface="DejaVu Sans"/>
              </a:rPr>
              <a:t>of DA VMs</a:t>
            </a:r>
            <a:r>
              <a:rPr lang="en-GB" sz="1600" dirty="0" smtClean="0"/>
              <a:t> </a:t>
            </a:r>
            <a:r>
              <a:rPr lang="en-GB" sz="1600" dirty="0" smtClean="0">
                <a:solidFill>
                  <a:srgbClr val="0066FF"/>
                </a:solidFill>
                <a:latin typeface="Arial"/>
                <a:ea typeface="DejaVu Sans"/>
              </a:rPr>
              <a:t>in a cloud</a:t>
            </a:r>
            <a:endParaRPr sz="1600" dirty="0"/>
          </a:p>
        </p:txBody>
      </p:sp>
      <p:sp>
        <p:nvSpPr>
          <p:cNvPr id="101" name="CustomShape 24"/>
          <p:cNvSpPr/>
          <p:nvPr/>
        </p:nvSpPr>
        <p:spPr>
          <a:xfrm>
            <a:off x="1931920" y="4145777"/>
            <a:ext cx="342425" cy="195461"/>
          </a:xfrm>
          <a:prstGeom prst="leftArrow">
            <a:avLst>
              <a:gd name="adj1" fmla="val 5400"/>
              <a:gd name="adj2" fmla="val 54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</p:sp>
      <p:sp>
        <p:nvSpPr>
          <p:cNvPr id="102" name="CustomShape 25"/>
          <p:cNvSpPr/>
          <p:nvPr/>
        </p:nvSpPr>
        <p:spPr>
          <a:xfrm>
            <a:off x="1197103" y="4457585"/>
            <a:ext cx="195461" cy="324545"/>
          </a:xfrm>
          <a:prstGeom prst="downArrow">
            <a:avLst>
              <a:gd name="adj1" fmla="val 16200"/>
              <a:gd name="adj2" fmla="val 54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</p:sp>
      <p:sp>
        <p:nvSpPr>
          <p:cNvPr id="103" name="CustomShape 26"/>
          <p:cNvSpPr/>
          <p:nvPr/>
        </p:nvSpPr>
        <p:spPr>
          <a:xfrm>
            <a:off x="1956414" y="4954077"/>
            <a:ext cx="342425" cy="195461"/>
          </a:xfrm>
          <a:prstGeom prst="rightArrow">
            <a:avLst>
              <a:gd name="adj1" fmla="val 16200"/>
              <a:gd name="adj2" fmla="val 54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</p:sp>
      <p:sp>
        <p:nvSpPr>
          <p:cNvPr id="104" name="CustomShape 27"/>
          <p:cNvSpPr/>
          <p:nvPr/>
        </p:nvSpPr>
        <p:spPr>
          <a:xfrm>
            <a:off x="1833944" y="3493015"/>
            <a:ext cx="636842" cy="197176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953">
                <a:solidFill>
                  <a:srgbClr val="0066CC"/>
                </a:solidFill>
                <a:latin typeface="Arial"/>
                <a:ea typeface="DejaVu Sans"/>
              </a:rPr>
              <a:t>Requests</a:t>
            </a:r>
            <a:endParaRPr sz="1225"/>
          </a:p>
        </p:txBody>
      </p:sp>
      <p:sp>
        <p:nvSpPr>
          <p:cNvPr id="105" name="CustomShape 28"/>
          <p:cNvSpPr/>
          <p:nvPr/>
        </p:nvSpPr>
        <p:spPr>
          <a:xfrm flipV="1">
            <a:off x="1833944" y="2355763"/>
            <a:ext cx="729429" cy="1200937"/>
          </a:xfrm>
          <a:prstGeom prst="straightConnector1">
            <a:avLst/>
          </a:prstGeom>
          <a:noFill/>
          <a:ln>
            <a:solidFill>
              <a:srgbClr val="000000"/>
            </a:solidFill>
            <a:tailEnd type="triangle" w="med" len="med"/>
          </a:ln>
        </p:spPr>
      </p:sp>
      <p:sp>
        <p:nvSpPr>
          <p:cNvPr id="106" name="CustomShape 29"/>
          <p:cNvSpPr/>
          <p:nvPr/>
        </p:nvSpPr>
        <p:spPr>
          <a:xfrm flipV="1">
            <a:off x="1833945" y="3066576"/>
            <a:ext cx="725755" cy="490613"/>
          </a:xfrm>
          <a:prstGeom prst="straightConnector1">
            <a:avLst/>
          </a:prstGeom>
          <a:noFill/>
          <a:ln>
            <a:solidFill>
              <a:srgbClr val="000000"/>
            </a:solidFill>
            <a:tailEnd type="triangle" w="med" len="med"/>
          </a:ln>
        </p:spPr>
      </p:sp>
      <p:sp>
        <p:nvSpPr>
          <p:cNvPr id="31" name="CustomShape 2"/>
          <p:cNvSpPr/>
          <p:nvPr/>
        </p:nvSpPr>
        <p:spPr>
          <a:xfrm>
            <a:off x="3683970" y="1149018"/>
            <a:ext cx="5208510" cy="494427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3000"/>
              </a:lnSpc>
              <a:buFont typeface="Arial"/>
              <a:buChar char="•"/>
            </a:pPr>
            <a:r>
              <a:rPr lang="en-GB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There are several DAs in the cloud working exactly the same way as the original DA</a:t>
            </a:r>
          </a:p>
          <a:p>
            <a:pPr>
              <a:lnSpc>
                <a:spcPct val="93000"/>
              </a:lnSpc>
              <a:buFont typeface="Arial"/>
              <a:buChar char="•"/>
            </a:pPr>
            <a:endParaRPr lang="en-GB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93000"/>
              </a:lnSpc>
              <a:buFont typeface="Arial"/>
              <a:buChar char="•"/>
            </a:pPr>
            <a:r>
              <a:rPr lang="en-GB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Clients 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</a:rPr>
              <a:t>request a DA service from DAS (DA Scheduler) </a:t>
            </a:r>
            <a:r>
              <a:rPr lang="en-GB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not directly from a DA</a:t>
            </a:r>
          </a:p>
          <a:p>
            <a:pPr>
              <a:lnSpc>
                <a:spcPct val="93000"/>
              </a:lnSpc>
              <a:buFont typeface="Arial"/>
              <a:buChar char="•"/>
            </a:pPr>
            <a:endParaRPr lang="en-GB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93000"/>
              </a:lnSpc>
              <a:buFont typeface="Arial"/>
              <a:buChar char="•"/>
            </a:pPr>
            <a:r>
              <a:rPr lang="en-GB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DAS monitors the load of DAs and redirects clients requests to the least loaded DA</a:t>
            </a:r>
          </a:p>
          <a:p>
            <a:pPr>
              <a:lnSpc>
                <a:spcPct val="93000"/>
              </a:lnSpc>
              <a:buFont typeface="Arial"/>
              <a:buChar char="•"/>
            </a:pPr>
            <a:endParaRPr lang="en-GB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93000"/>
              </a:lnSpc>
              <a:buFont typeface="Arial"/>
              <a:buChar char="•"/>
            </a:pPr>
            <a:r>
              <a:rPr lang="en-GB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If all the DAs are overloaded it initiates the deployment of a new DA via a Cloud Manager</a:t>
            </a:r>
          </a:p>
          <a:p>
            <a:pPr>
              <a:lnSpc>
                <a:spcPct val="93000"/>
              </a:lnSpc>
              <a:buFont typeface="Arial"/>
              <a:buChar char="•"/>
            </a:pPr>
            <a:endParaRPr lang="en-GB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93000"/>
              </a:lnSpc>
              <a:buFont typeface="Arial"/>
              <a:buChar char="•"/>
            </a:pP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</a:rPr>
              <a:t> Cloud Manager </a:t>
            </a:r>
            <a:r>
              <a:rPr lang="en-GB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manages the deployment and administration of these DA instances</a:t>
            </a:r>
          </a:p>
          <a:p>
            <a:pPr>
              <a:lnSpc>
                <a:spcPct val="93000"/>
              </a:lnSpc>
              <a:buFont typeface="Arial"/>
              <a:buChar char="•"/>
            </a:pPr>
            <a:endParaRPr lang="en-GB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93000"/>
              </a:lnSpc>
              <a:buFont typeface="Arial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 DAs </a:t>
            </a:r>
            <a:r>
              <a:rPr lang="en-US" sz="2000" dirty="0">
                <a:latin typeface="Calibri" panose="020F0502020204030204" pitchFamily="34" charset="0"/>
              </a:rPr>
              <a:t>without work are </a:t>
            </a:r>
            <a:r>
              <a:rPr lang="en-US" sz="2000" dirty="0" smtClean="0">
                <a:latin typeface="Calibri" panose="020F0502020204030204" pitchFamily="34" charset="0"/>
              </a:rPr>
              <a:t>removed by the 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</a:rPr>
              <a:t>Cloud Manager</a:t>
            </a:r>
            <a:endParaRPr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190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2"/>
          <p:cNvSpPr/>
          <p:nvPr/>
        </p:nvSpPr>
        <p:spPr>
          <a:xfrm>
            <a:off x="683568" y="6862"/>
            <a:ext cx="8460432" cy="469447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 anchor="b"/>
          <a:lstStyle/>
          <a:p>
            <a:pPr algn="ctr">
              <a:lnSpc>
                <a:spcPct val="100000"/>
              </a:lnSpc>
            </a:pPr>
            <a:r>
              <a:rPr lang="en-GB" sz="3200" dirty="0" smtClean="0">
                <a:solidFill>
                  <a:srgbClr val="0070C0"/>
                </a:solidFill>
                <a:latin typeface="Calibri"/>
              </a:rPr>
              <a:t>Scalable DA service architecture implementation</a:t>
            </a:r>
            <a:endParaRPr sz="3200" dirty="0"/>
          </a:p>
        </p:txBody>
      </p:sp>
      <p:sp>
        <p:nvSpPr>
          <p:cNvPr id="163" name="CustomShape 1"/>
          <p:cNvSpPr/>
          <p:nvPr/>
        </p:nvSpPr>
        <p:spPr>
          <a:xfrm>
            <a:off x="1746286" y="3254030"/>
            <a:ext cx="1241212" cy="1302839"/>
          </a:xfrm>
          <a:prstGeom prst="rect">
            <a:avLst/>
          </a:prstGeom>
          <a:solidFill>
            <a:srgbClr val="FFFFCC"/>
          </a:solidFill>
          <a:ln>
            <a:solidFill>
              <a:srgbClr val="3465A4"/>
            </a:solidFill>
          </a:ln>
        </p:spPr>
      </p:sp>
      <p:sp>
        <p:nvSpPr>
          <p:cNvPr id="166" name="CustomShape 4"/>
          <p:cNvSpPr/>
          <p:nvPr/>
        </p:nvSpPr>
        <p:spPr>
          <a:xfrm>
            <a:off x="1935392" y="4754054"/>
            <a:ext cx="915776" cy="380074"/>
          </a:xfrm>
          <a:prstGeom prst="roundRect">
            <a:avLst>
              <a:gd name="adj" fmla="val 14400"/>
            </a:avLst>
          </a:prstGeom>
          <a:solidFill>
            <a:srgbClr val="92D050"/>
          </a:solidFill>
          <a:ln w="25560">
            <a:solidFill>
              <a:srgbClr val="8E3B38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21" dirty="0" err="1" smtClean="0">
                <a:solidFill>
                  <a:srgbClr val="000000"/>
                </a:solidFill>
                <a:latin typeface="Palatino Linotype"/>
                <a:ea typeface="DejaVu Sans"/>
              </a:rPr>
              <a:t>Occopus</a:t>
            </a:r>
            <a:r>
              <a:rPr lang="en-GB" sz="1021" dirty="0" smtClean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r>
              <a:rPr lang="en-GB" sz="1021" dirty="0">
                <a:solidFill>
                  <a:srgbClr val="000000"/>
                </a:solidFill>
                <a:latin typeface="Palatino Linotype"/>
                <a:ea typeface="DejaVu Sans"/>
              </a:rPr>
              <a:t>- API</a:t>
            </a:r>
            <a:endParaRPr sz="1225" dirty="0"/>
          </a:p>
        </p:txBody>
      </p:sp>
      <p:sp>
        <p:nvSpPr>
          <p:cNvPr id="168" name="CustomShape 6"/>
          <p:cNvSpPr/>
          <p:nvPr/>
        </p:nvSpPr>
        <p:spPr>
          <a:xfrm>
            <a:off x="1901502" y="3348776"/>
            <a:ext cx="982518" cy="284784"/>
          </a:xfrm>
          <a:prstGeom prst="roundRect">
            <a:avLst>
              <a:gd name="adj" fmla="val 14400"/>
            </a:avLst>
          </a:prstGeom>
          <a:solidFill>
            <a:srgbClr val="92D050"/>
          </a:solidFill>
          <a:ln w="25560">
            <a:solidFill>
              <a:srgbClr val="8E3B38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21">
                <a:solidFill>
                  <a:srgbClr val="000000"/>
                </a:solidFill>
                <a:latin typeface="Palatino Linotype"/>
                <a:ea typeface="DejaVu Sans"/>
              </a:rPr>
              <a:t>httpd </a:t>
            </a:r>
            <a:endParaRPr sz="1225"/>
          </a:p>
        </p:txBody>
      </p:sp>
      <p:sp>
        <p:nvSpPr>
          <p:cNvPr id="169" name="CustomShape 7"/>
          <p:cNvSpPr/>
          <p:nvPr/>
        </p:nvSpPr>
        <p:spPr>
          <a:xfrm>
            <a:off x="1067168" y="1411442"/>
            <a:ext cx="814108" cy="733000"/>
          </a:xfrm>
          <a:prstGeom prst="rect">
            <a:avLst/>
          </a:prstGeom>
          <a:solidFill>
            <a:srgbClr val="FFC000"/>
          </a:solidFill>
          <a:ln w="25560">
            <a:solidFill>
              <a:srgbClr val="3A5F8B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89">
                <a:solidFill>
                  <a:srgbClr val="000000"/>
                </a:solidFill>
                <a:latin typeface="Palatino Linotype"/>
                <a:ea typeface="DejaVu Sans"/>
              </a:rPr>
              <a:t>Client</a:t>
            </a:r>
            <a:endParaRPr sz="1225"/>
          </a:p>
        </p:txBody>
      </p:sp>
      <p:sp>
        <p:nvSpPr>
          <p:cNvPr id="170" name="CustomShape 8"/>
          <p:cNvSpPr/>
          <p:nvPr/>
        </p:nvSpPr>
        <p:spPr>
          <a:xfrm>
            <a:off x="4248629" y="1523427"/>
            <a:ext cx="1085996" cy="4207417"/>
          </a:xfrm>
          <a:prstGeom prst="rect">
            <a:avLst/>
          </a:prstGeom>
          <a:solidFill>
            <a:schemeClr val="bg1"/>
          </a:solidFill>
          <a:ln w="25560">
            <a:solidFill>
              <a:srgbClr val="3A5F8B"/>
            </a:solidFill>
            <a:round/>
          </a:ln>
        </p:spPr>
      </p:sp>
      <p:sp>
        <p:nvSpPr>
          <p:cNvPr id="171" name="CustomShape 9"/>
          <p:cNvSpPr/>
          <p:nvPr/>
        </p:nvSpPr>
        <p:spPr>
          <a:xfrm>
            <a:off x="3162893" y="3751562"/>
            <a:ext cx="576369" cy="390933"/>
          </a:xfrm>
          <a:prstGeom prst="rect">
            <a:avLst/>
          </a:prstGeom>
          <a:solidFill>
            <a:srgbClr val="CCFF99"/>
          </a:solidFill>
          <a:ln>
            <a:solidFill>
              <a:srgbClr val="579D1C"/>
            </a:solidFill>
          </a:ln>
        </p:spPr>
        <p:txBody>
          <a:bodyPr wrap="none" lIns="61235" tIns="30617" rIns="61235" bIns="30617" anchor="ctr"/>
          <a:lstStyle/>
          <a:p>
            <a:pPr algn="ctr">
              <a:lnSpc>
                <a:spcPct val="100000"/>
              </a:lnSpc>
            </a:pPr>
            <a:r>
              <a:rPr lang="en-GB" sz="953">
                <a:solidFill>
                  <a:srgbClr val="000000"/>
                </a:solidFill>
                <a:latin typeface="Arial"/>
                <a:ea typeface="DejaVu Sans"/>
              </a:rPr>
              <a:t>Metrics</a:t>
            </a:r>
            <a:endParaRPr sz="1225"/>
          </a:p>
        </p:txBody>
      </p:sp>
      <p:sp>
        <p:nvSpPr>
          <p:cNvPr id="172" name="CustomShape 10"/>
          <p:cNvSpPr/>
          <p:nvPr/>
        </p:nvSpPr>
        <p:spPr>
          <a:xfrm>
            <a:off x="1197550" y="1590891"/>
            <a:ext cx="814108" cy="733000"/>
          </a:xfrm>
          <a:prstGeom prst="rect">
            <a:avLst/>
          </a:prstGeom>
          <a:solidFill>
            <a:srgbClr val="FFC000"/>
          </a:solidFill>
          <a:ln w="25560">
            <a:solidFill>
              <a:srgbClr val="3A5F8B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89">
                <a:solidFill>
                  <a:srgbClr val="000000"/>
                </a:solidFill>
                <a:latin typeface="Palatino Linotype"/>
                <a:ea typeface="DejaVu Sans"/>
              </a:rPr>
              <a:t>Client</a:t>
            </a:r>
            <a:endParaRPr sz="1225"/>
          </a:p>
        </p:txBody>
      </p:sp>
      <p:sp>
        <p:nvSpPr>
          <p:cNvPr id="173" name="CustomShape 11"/>
          <p:cNvSpPr/>
          <p:nvPr/>
        </p:nvSpPr>
        <p:spPr>
          <a:xfrm>
            <a:off x="1351990" y="1754866"/>
            <a:ext cx="814108" cy="733000"/>
          </a:xfrm>
          <a:prstGeom prst="rect">
            <a:avLst/>
          </a:prstGeom>
          <a:solidFill>
            <a:srgbClr val="FFC000"/>
          </a:solidFill>
          <a:ln w="25560">
            <a:solidFill>
              <a:srgbClr val="3A5F8B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1089">
                <a:solidFill>
                  <a:srgbClr val="000000"/>
                </a:solidFill>
                <a:latin typeface="Palatino Linotype"/>
                <a:ea typeface="DejaVu Sans"/>
              </a:rPr>
              <a:t>Client</a:t>
            </a:r>
            <a:endParaRPr sz="1225"/>
          </a:p>
        </p:txBody>
      </p:sp>
      <p:sp>
        <p:nvSpPr>
          <p:cNvPr id="174" name="CustomShape 12"/>
          <p:cNvSpPr/>
          <p:nvPr/>
        </p:nvSpPr>
        <p:spPr>
          <a:xfrm>
            <a:off x="1694548" y="2962278"/>
            <a:ext cx="569643" cy="286956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354">
                <a:solidFill>
                  <a:srgbClr val="000000"/>
                </a:solidFill>
                <a:latin typeface="Arial"/>
                <a:ea typeface="DejaVu Sans"/>
              </a:rPr>
              <a:t>DAS</a:t>
            </a:r>
            <a:endParaRPr sz="1225"/>
          </a:p>
        </p:txBody>
      </p:sp>
      <p:sp>
        <p:nvSpPr>
          <p:cNvPr id="175" name="CustomShape 13"/>
          <p:cNvSpPr/>
          <p:nvPr/>
        </p:nvSpPr>
        <p:spPr>
          <a:xfrm>
            <a:off x="1044179" y="2516144"/>
            <a:ext cx="850068" cy="257273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0066CC"/>
                </a:solidFill>
                <a:latin typeface="Arial"/>
                <a:ea typeface="DejaVu Sans"/>
              </a:rPr>
              <a:t>1. HTTP </a:t>
            </a:r>
            <a:r>
              <a:rPr lang="en-GB" sz="1400" dirty="0" smtClean="0">
                <a:solidFill>
                  <a:srgbClr val="0066CC"/>
                </a:solidFill>
                <a:latin typeface="Arial"/>
                <a:ea typeface="DejaVu Sans"/>
              </a:rPr>
              <a:t>Request</a:t>
            </a:r>
            <a:endParaRPr sz="1400" dirty="0"/>
          </a:p>
        </p:txBody>
      </p:sp>
      <p:sp>
        <p:nvSpPr>
          <p:cNvPr id="176" name="CustomShape 14"/>
          <p:cNvSpPr/>
          <p:nvPr/>
        </p:nvSpPr>
        <p:spPr>
          <a:xfrm>
            <a:off x="1777605" y="2492616"/>
            <a:ext cx="615156" cy="835620"/>
          </a:xfrm>
          <a:prstGeom prst="straightConnector1">
            <a:avLst/>
          </a:prstGeom>
          <a:noFill/>
          <a:ln>
            <a:solidFill>
              <a:srgbClr val="000000"/>
            </a:solidFill>
            <a:tailEnd type="triangle" w="med" len="med"/>
          </a:ln>
        </p:spPr>
      </p:sp>
      <p:sp>
        <p:nvSpPr>
          <p:cNvPr id="178" name="CustomShape 16"/>
          <p:cNvSpPr/>
          <p:nvPr/>
        </p:nvSpPr>
        <p:spPr>
          <a:xfrm>
            <a:off x="4895363" y="1523427"/>
            <a:ext cx="552311" cy="301345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089" dirty="0">
                <a:latin typeface="Arial"/>
                <a:ea typeface="DejaVu Sans"/>
              </a:rPr>
              <a:t>VM</a:t>
            </a:r>
            <a:endParaRPr sz="1225" dirty="0"/>
          </a:p>
        </p:txBody>
      </p:sp>
      <p:sp>
        <p:nvSpPr>
          <p:cNvPr id="179" name="CustomShape 17"/>
          <p:cNvSpPr/>
          <p:nvPr/>
        </p:nvSpPr>
        <p:spPr>
          <a:xfrm>
            <a:off x="4194626" y="962819"/>
            <a:ext cx="1158301" cy="323048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 algn="ctr">
              <a:lnSpc>
                <a:spcPct val="100000"/>
              </a:lnSpc>
            </a:pPr>
            <a:r>
              <a:rPr lang="en-GB" sz="1400" dirty="0">
                <a:solidFill>
                  <a:srgbClr val="0066FF"/>
                </a:solidFill>
                <a:latin typeface="Arial"/>
                <a:ea typeface="DejaVu Sans"/>
              </a:rPr>
              <a:t>Elastic pool of VMs</a:t>
            </a:r>
            <a:endParaRPr sz="1400" dirty="0"/>
          </a:p>
        </p:txBody>
      </p:sp>
      <p:sp>
        <p:nvSpPr>
          <p:cNvPr id="180" name="CustomShape 18"/>
          <p:cNvSpPr/>
          <p:nvPr/>
        </p:nvSpPr>
        <p:spPr>
          <a:xfrm>
            <a:off x="3737969" y="3848753"/>
            <a:ext cx="500572" cy="215557"/>
          </a:xfrm>
          <a:prstGeom prst="leftArrow">
            <a:avLst>
              <a:gd name="adj1" fmla="val 5400"/>
              <a:gd name="adj2" fmla="val 54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</p:sp>
      <p:sp>
        <p:nvSpPr>
          <p:cNvPr id="181" name="CustomShape 19"/>
          <p:cNvSpPr/>
          <p:nvPr/>
        </p:nvSpPr>
        <p:spPr>
          <a:xfrm>
            <a:off x="3670708" y="5081732"/>
            <a:ext cx="465132" cy="162346"/>
          </a:xfrm>
          <a:prstGeom prst="rightArrow">
            <a:avLst>
              <a:gd name="adj1" fmla="val 16200"/>
              <a:gd name="adj2" fmla="val 54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</p:sp>
      <p:sp>
        <p:nvSpPr>
          <p:cNvPr id="182" name="CustomShape 20"/>
          <p:cNvSpPr/>
          <p:nvPr/>
        </p:nvSpPr>
        <p:spPr>
          <a:xfrm>
            <a:off x="3046114" y="3211638"/>
            <a:ext cx="1248321" cy="326811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0066CC"/>
                </a:solidFill>
                <a:latin typeface="Arial"/>
                <a:ea typeface="DejaVu Sans"/>
              </a:rPr>
              <a:t>2. </a:t>
            </a:r>
            <a:r>
              <a:rPr lang="en-GB" sz="1400" dirty="0" smtClean="0">
                <a:solidFill>
                  <a:srgbClr val="0066CC"/>
                </a:solidFill>
                <a:latin typeface="Arial"/>
                <a:ea typeface="DejaVu Sans"/>
              </a:rPr>
              <a:t>redirection</a:t>
            </a:r>
            <a:endParaRPr sz="1400" dirty="0"/>
          </a:p>
        </p:txBody>
      </p:sp>
      <p:sp>
        <p:nvSpPr>
          <p:cNvPr id="183" name="CustomShape 21"/>
          <p:cNvSpPr/>
          <p:nvPr/>
        </p:nvSpPr>
        <p:spPr>
          <a:xfrm>
            <a:off x="2663356" y="3036844"/>
            <a:ext cx="375882" cy="260623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225">
                <a:solidFill>
                  <a:srgbClr val="0066FF"/>
                </a:solidFill>
                <a:latin typeface="Arial"/>
                <a:ea typeface="DejaVu Sans"/>
              </a:rPr>
              <a:t>VM</a:t>
            </a:r>
            <a:endParaRPr sz="1225"/>
          </a:p>
        </p:txBody>
      </p:sp>
      <p:sp>
        <p:nvSpPr>
          <p:cNvPr id="184" name="CustomShape 22"/>
          <p:cNvSpPr/>
          <p:nvPr/>
        </p:nvSpPr>
        <p:spPr>
          <a:xfrm>
            <a:off x="1901762" y="3728850"/>
            <a:ext cx="982518" cy="284784"/>
          </a:xfrm>
          <a:prstGeom prst="roundRect">
            <a:avLst>
              <a:gd name="adj" fmla="val 14400"/>
            </a:avLst>
          </a:prstGeom>
          <a:solidFill>
            <a:srgbClr val="92D05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817" dirty="0" err="1">
                <a:solidFill>
                  <a:srgbClr val="000000"/>
                </a:solidFill>
                <a:latin typeface="Palatino Linotype"/>
                <a:ea typeface="DejaVu Sans"/>
              </a:rPr>
              <a:t>mod_cluster</a:t>
            </a:r>
            <a:r>
              <a:rPr lang="en-GB" sz="1021" dirty="0">
                <a:solidFill>
                  <a:srgbClr val="000000"/>
                </a:solidFill>
                <a:latin typeface="Palatino Linotype"/>
                <a:ea typeface="DejaVu Sans"/>
              </a:rPr>
              <a:t> </a:t>
            </a:r>
            <a:endParaRPr sz="1225" dirty="0"/>
          </a:p>
        </p:txBody>
      </p:sp>
      <p:sp>
        <p:nvSpPr>
          <p:cNvPr id="185" name="CustomShape 23"/>
          <p:cNvSpPr/>
          <p:nvPr/>
        </p:nvSpPr>
        <p:spPr>
          <a:xfrm>
            <a:off x="2341283" y="3606954"/>
            <a:ext cx="102960" cy="162346"/>
          </a:xfrm>
          <a:prstGeom prst="upDownArrow">
            <a:avLst>
              <a:gd name="adj1" fmla="val 5400"/>
              <a:gd name="adj2" fmla="val 43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</p:sp>
      <p:sp>
        <p:nvSpPr>
          <p:cNvPr id="186" name="CustomShape 24"/>
          <p:cNvSpPr/>
          <p:nvPr/>
        </p:nvSpPr>
        <p:spPr>
          <a:xfrm>
            <a:off x="4352107" y="1740613"/>
            <a:ext cx="827302" cy="868197"/>
          </a:xfrm>
          <a:prstGeom prst="rect">
            <a:avLst/>
          </a:prstGeom>
          <a:solidFill>
            <a:srgbClr val="FFFFCC"/>
          </a:solidFill>
          <a:ln>
            <a:solidFill>
              <a:srgbClr val="3465A4"/>
            </a:solidFill>
          </a:ln>
        </p:spPr>
      </p:sp>
      <p:sp>
        <p:nvSpPr>
          <p:cNvPr id="187" name="CustomShape 25"/>
          <p:cNvSpPr/>
          <p:nvPr/>
        </p:nvSpPr>
        <p:spPr>
          <a:xfrm>
            <a:off x="4403846" y="2392167"/>
            <a:ext cx="723307" cy="162346"/>
          </a:xfrm>
          <a:prstGeom prst="roundRect">
            <a:avLst>
              <a:gd name="adj" fmla="val 14400"/>
            </a:avLst>
          </a:prstGeom>
          <a:solidFill>
            <a:srgbClr val="92D05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680">
                <a:solidFill>
                  <a:srgbClr val="000000"/>
                </a:solidFill>
                <a:latin typeface="Palatino Linotype"/>
                <a:ea typeface="DejaVu Sans"/>
              </a:rPr>
              <a:t>mod_cluster </a:t>
            </a:r>
            <a:endParaRPr sz="1225"/>
          </a:p>
        </p:txBody>
      </p:sp>
      <p:sp>
        <p:nvSpPr>
          <p:cNvPr id="188" name="CustomShape 26"/>
          <p:cNvSpPr/>
          <p:nvPr/>
        </p:nvSpPr>
        <p:spPr>
          <a:xfrm>
            <a:off x="4403846" y="1794909"/>
            <a:ext cx="206437" cy="5424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61235" tIns="30617" rIns="61235" bIns="30617" anchor="ctr"/>
          <a:lstStyle/>
          <a:p>
            <a:pPr algn="ctr">
              <a:lnSpc>
                <a:spcPct val="100000"/>
              </a:lnSpc>
            </a:pPr>
            <a:r>
              <a:rPr lang="en-GB" sz="680">
                <a:solidFill>
                  <a:srgbClr val="000000"/>
                </a:solidFill>
                <a:latin typeface="Arial"/>
                <a:ea typeface="DejaVu Sans"/>
              </a:rPr>
              <a:t>DA</a:t>
            </a:r>
            <a:endParaRPr sz="1225"/>
          </a:p>
        </p:txBody>
      </p:sp>
      <p:sp>
        <p:nvSpPr>
          <p:cNvPr id="189" name="CustomShape 27"/>
          <p:cNvSpPr/>
          <p:nvPr/>
        </p:nvSpPr>
        <p:spPr>
          <a:xfrm>
            <a:off x="4584932" y="2012094"/>
            <a:ext cx="542221" cy="218271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900" dirty="0">
                <a:solidFill>
                  <a:srgbClr val="000000"/>
                </a:solidFill>
                <a:latin typeface="Arial"/>
                <a:ea typeface="DejaVu Sans"/>
              </a:rPr>
              <a:t>Tomcat</a:t>
            </a:r>
            <a:endParaRPr sz="1200" dirty="0"/>
          </a:p>
        </p:txBody>
      </p:sp>
      <p:sp>
        <p:nvSpPr>
          <p:cNvPr id="190" name="CustomShape 28"/>
          <p:cNvSpPr/>
          <p:nvPr/>
        </p:nvSpPr>
        <p:spPr>
          <a:xfrm>
            <a:off x="4360385" y="2846085"/>
            <a:ext cx="827302" cy="868197"/>
          </a:xfrm>
          <a:prstGeom prst="rect">
            <a:avLst/>
          </a:prstGeom>
          <a:solidFill>
            <a:srgbClr val="FFFFCC"/>
          </a:solidFill>
          <a:ln>
            <a:solidFill>
              <a:srgbClr val="3465A4"/>
            </a:solidFill>
          </a:ln>
        </p:spPr>
      </p:sp>
      <p:sp>
        <p:nvSpPr>
          <p:cNvPr id="191" name="CustomShape 29"/>
          <p:cNvSpPr/>
          <p:nvPr/>
        </p:nvSpPr>
        <p:spPr>
          <a:xfrm>
            <a:off x="4412124" y="3497639"/>
            <a:ext cx="723307" cy="162346"/>
          </a:xfrm>
          <a:prstGeom prst="roundRect">
            <a:avLst>
              <a:gd name="adj" fmla="val 14400"/>
            </a:avLst>
          </a:prstGeom>
          <a:solidFill>
            <a:srgbClr val="92D05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680">
                <a:solidFill>
                  <a:srgbClr val="000000"/>
                </a:solidFill>
                <a:latin typeface="Palatino Linotype"/>
                <a:ea typeface="DejaVu Sans"/>
              </a:rPr>
              <a:t>mod_cluster </a:t>
            </a:r>
            <a:endParaRPr sz="1225"/>
          </a:p>
        </p:txBody>
      </p:sp>
      <p:sp>
        <p:nvSpPr>
          <p:cNvPr id="192" name="CustomShape 30"/>
          <p:cNvSpPr/>
          <p:nvPr/>
        </p:nvSpPr>
        <p:spPr>
          <a:xfrm>
            <a:off x="4412125" y="2900380"/>
            <a:ext cx="206437" cy="5424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61235" tIns="30617" rIns="61235" bIns="30617" anchor="ctr"/>
          <a:lstStyle/>
          <a:p>
            <a:pPr algn="ctr">
              <a:lnSpc>
                <a:spcPct val="100000"/>
              </a:lnSpc>
            </a:pPr>
            <a:r>
              <a:rPr lang="en-GB" sz="680">
                <a:solidFill>
                  <a:srgbClr val="000000"/>
                </a:solidFill>
                <a:latin typeface="Arial"/>
                <a:ea typeface="DejaVu Sans"/>
              </a:rPr>
              <a:t>DA</a:t>
            </a:r>
            <a:endParaRPr sz="1225"/>
          </a:p>
        </p:txBody>
      </p:sp>
      <p:sp>
        <p:nvSpPr>
          <p:cNvPr id="193" name="CustomShape 31"/>
          <p:cNvSpPr/>
          <p:nvPr/>
        </p:nvSpPr>
        <p:spPr>
          <a:xfrm>
            <a:off x="4593209" y="3117566"/>
            <a:ext cx="542221" cy="218271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900" dirty="0">
                <a:solidFill>
                  <a:srgbClr val="000000"/>
                </a:solidFill>
                <a:latin typeface="Arial"/>
                <a:ea typeface="DejaVu Sans"/>
              </a:rPr>
              <a:t>Tomcat</a:t>
            </a:r>
            <a:endParaRPr sz="1200" dirty="0"/>
          </a:p>
        </p:txBody>
      </p:sp>
      <p:sp>
        <p:nvSpPr>
          <p:cNvPr id="194" name="CustomShape 32"/>
          <p:cNvSpPr/>
          <p:nvPr/>
        </p:nvSpPr>
        <p:spPr>
          <a:xfrm>
            <a:off x="4360385" y="4800750"/>
            <a:ext cx="827302" cy="868197"/>
          </a:xfrm>
          <a:prstGeom prst="rect">
            <a:avLst/>
          </a:prstGeom>
          <a:solidFill>
            <a:srgbClr val="FFFFCC"/>
          </a:solidFill>
          <a:ln>
            <a:solidFill>
              <a:srgbClr val="3465A4"/>
            </a:solidFill>
          </a:ln>
        </p:spPr>
      </p:sp>
      <p:sp>
        <p:nvSpPr>
          <p:cNvPr id="195" name="CustomShape 33"/>
          <p:cNvSpPr/>
          <p:nvPr/>
        </p:nvSpPr>
        <p:spPr>
          <a:xfrm>
            <a:off x="4412124" y="5452304"/>
            <a:ext cx="723307" cy="162346"/>
          </a:xfrm>
          <a:prstGeom prst="roundRect">
            <a:avLst>
              <a:gd name="adj" fmla="val 14400"/>
            </a:avLst>
          </a:prstGeom>
          <a:solidFill>
            <a:srgbClr val="92D050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680">
                <a:solidFill>
                  <a:srgbClr val="000000"/>
                </a:solidFill>
                <a:latin typeface="Palatino Linotype"/>
                <a:ea typeface="DejaVu Sans"/>
              </a:rPr>
              <a:t>mod_cluster </a:t>
            </a:r>
            <a:endParaRPr sz="1225"/>
          </a:p>
        </p:txBody>
      </p:sp>
      <p:sp>
        <p:nvSpPr>
          <p:cNvPr id="196" name="CustomShape 34"/>
          <p:cNvSpPr/>
          <p:nvPr/>
        </p:nvSpPr>
        <p:spPr>
          <a:xfrm>
            <a:off x="4412125" y="4855045"/>
            <a:ext cx="206437" cy="5424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txBody>
          <a:bodyPr wrap="none" lIns="61235" tIns="30617" rIns="61235" bIns="30617" anchor="ctr"/>
          <a:lstStyle/>
          <a:p>
            <a:pPr algn="ctr">
              <a:lnSpc>
                <a:spcPct val="100000"/>
              </a:lnSpc>
            </a:pPr>
            <a:r>
              <a:rPr lang="en-GB" sz="680">
                <a:solidFill>
                  <a:srgbClr val="000000"/>
                </a:solidFill>
                <a:latin typeface="Arial"/>
                <a:ea typeface="DejaVu Sans"/>
              </a:rPr>
              <a:t>DA</a:t>
            </a:r>
            <a:endParaRPr sz="1225"/>
          </a:p>
        </p:txBody>
      </p:sp>
      <p:sp>
        <p:nvSpPr>
          <p:cNvPr id="197" name="CustomShape 35"/>
          <p:cNvSpPr/>
          <p:nvPr/>
        </p:nvSpPr>
        <p:spPr>
          <a:xfrm>
            <a:off x="4593209" y="5072231"/>
            <a:ext cx="542221" cy="218271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900" dirty="0">
                <a:solidFill>
                  <a:srgbClr val="000000"/>
                </a:solidFill>
                <a:latin typeface="Arial"/>
                <a:ea typeface="DejaVu Sans"/>
              </a:rPr>
              <a:t>Tomcat</a:t>
            </a:r>
            <a:endParaRPr sz="1200" dirty="0"/>
          </a:p>
        </p:txBody>
      </p:sp>
      <p:sp>
        <p:nvSpPr>
          <p:cNvPr id="198" name="CustomShape 36"/>
          <p:cNvSpPr/>
          <p:nvPr/>
        </p:nvSpPr>
        <p:spPr>
          <a:xfrm>
            <a:off x="2871312" y="4016169"/>
            <a:ext cx="1553622" cy="1498669"/>
          </a:xfrm>
          <a:prstGeom prst="straightConnector1">
            <a:avLst/>
          </a:prstGeom>
          <a:noFill/>
          <a:ln>
            <a:solidFill>
              <a:srgbClr val="000000"/>
            </a:solidFill>
            <a:headEnd type="triangle"/>
            <a:tailEnd type="triangle" w="med" len="med"/>
          </a:ln>
        </p:spPr>
      </p:sp>
      <p:sp>
        <p:nvSpPr>
          <p:cNvPr id="199" name="CustomShape 37"/>
          <p:cNvSpPr/>
          <p:nvPr/>
        </p:nvSpPr>
        <p:spPr>
          <a:xfrm flipV="1">
            <a:off x="2988015" y="3116751"/>
            <a:ext cx="1328133" cy="523145"/>
          </a:xfrm>
          <a:prstGeom prst="straightConnector1">
            <a:avLst/>
          </a:prstGeom>
          <a:noFill/>
          <a:ln>
            <a:solidFill>
              <a:srgbClr val="000000"/>
            </a:solidFill>
            <a:headEnd type="triangle"/>
            <a:tailEnd type="triangle" w="med" len="med"/>
          </a:ln>
        </p:spPr>
      </p:sp>
      <p:sp>
        <p:nvSpPr>
          <p:cNvPr id="200" name="CustomShape 38"/>
          <p:cNvSpPr/>
          <p:nvPr/>
        </p:nvSpPr>
        <p:spPr>
          <a:xfrm>
            <a:off x="2979605" y="5213944"/>
            <a:ext cx="1283512" cy="547849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0066CC"/>
                </a:solidFill>
                <a:latin typeface="Arial"/>
                <a:ea typeface="DejaVu Sans"/>
              </a:rPr>
              <a:t>VM start/stop</a:t>
            </a:r>
            <a:endParaRPr sz="1400" dirty="0"/>
          </a:p>
          <a:p>
            <a:pPr>
              <a:lnSpc>
                <a:spcPct val="100000"/>
              </a:lnSpc>
            </a:pPr>
            <a:r>
              <a:rPr lang="en-GB" sz="1400" dirty="0" smtClean="0">
                <a:solidFill>
                  <a:srgbClr val="0066CC"/>
                </a:solidFill>
                <a:latin typeface="Arial"/>
                <a:ea typeface="DejaVu Sans"/>
              </a:rPr>
              <a:t>and </a:t>
            </a:r>
            <a:r>
              <a:rPr lang="en-GB" sz="1400" dirty="0">
                <a:solidFill>
                  <a:srgbClr val="0066CC"/>
                </a:solidFill>
                <a:latin typeface="Arial"/>
                <a:ea typeface="DejaVu Sans"/>
              </a:rPr>
              <a:t>VM images management</a:t>
            </a:r>
            <a:endParaRPr sz="1400" dirty="0"/>
          </a:p>
        </p:txBody>
      </p:sp>
      <p:sp>
        <p:nvSpPr>
          <p:cNvPr id="201" name="CustomShape 39"/>
          <p:cNvSpPr/>
          <p:nvPr/>
        </p:nvSpPr>
        <p:spPr>
          <a:xfrm>
            <a:off x="3049325" y="4124217"/>
            <a:ext cx="1189473" cy="516358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200" b="1" dirty="0">
                <a:latin typeface="Arial"/>
                <a:ea typeface="DejaVu Sans"/>
              </a:rPr>
              <a:t>Metrics collection from VMs through</a:t>
            </a:r>
            <a:endParaRPr sz="1200" b="1" dirty="0"/>
          </a:p>
          <a:p>
            <a:pPr>
              <a:lnSpc>
                <a:spcPct val="100000"/>
              </a:lnSpc>
            </a:pPr>
            <a:r>
              <a:rPr lang="en-GB" sz="1200" b="1" dirty="0">
                <a:latin typeface="Arial"/>
                <a:ea typeface="DejaVu Sans"/>
              </a:rPr>
              <a:t>monitors</a:t>
            </a:r>
            <a:endParaRPr sz="1200" b="1" dirty="0"/>
          </a:p>
        </p:txBody>
      </p:sp>
      <p:sp>
        <p:nvSpPr>
          <p:cNvPr id="202" name="CustomShape 40"/>
          <p:cNvSpPr/>
          <p:nvPr/>
        </p:nvSpPr>
        <p:spPr>
          <a:xfrm>
            <a:off x="4714537" y="4851517"/>
            <a:ext cx="335526" cy="173476"/>
          </a:xfrm>
          <a:prstGeom prst="rect">
            <a:avLst/>
          </a:prstGeom>
          <a:solidFill>
            <a:srgbClr val="CCFF99"/>
          </a:solidFill>
          <a:ln>
            <a:solidFill>
              <a:srgbClr val="579D1C"/>
            </a:solidFill>
          </a:ln>
        </p:spPr>
        <p:txBody>
          <a:bodyPr wrap="none" lIns="61235" tIns="30617" rIns="61235" bIns="30617" anchor="ctr"/>
          <a:lstStyle/>
          <a:p>
            <a:pPr algn="ctr">
              <a:lnSpc>
                <a:spcPct val="100000"/>
              </a:lnSpc>
            </a:pPr>
            <a:r>
              <a:rPr lang="en-GB" sz="680">
                <a:solidFill>
                  <a:srgbClr val="000000"/>
                </a:solidFill>
                <a:latin typeface="Arial"/>
                <a:ea typeface="DejaVu Sans"/>
              </a:rPr>
              <a:t>Monitor</a:t>
            </a:r>
            <a:endParaRPr sz="1225"/>
          </a:p>
        </p:txBody>
      </p:sp>
      <p:sp>
        <p:nvSpPr>
          <p:cNvPr id="203" name="CustomShape 41"/>
          <p:cNvSpPr/>
          <p:nvPr/>
        </p:nvSpPr>
        <p:spPr>
          <a:xfrm>
            <a:off x="4714537" y="2896852"/>
            <a:ext cx="335526" cy="173476"/>
          </a:xfrm>
          <a:prstGeom prst="rect">
            <a:avLst/>
          </a:prstGeom>
          <a:solidFill>
            <a:srgbClr val="CCFF99"/>
          </a:solidFill>
          <a:ln>
            <a:solidFill>
              <a:srgbClr val="579D1C"/>
            </a:solidFill>
          </a:ln>
        </p:spPr>
        <p:txBody>
          <a:bodyPr wrap="none" lIns="61235" tIns="30617" rIns="61235" bIns="30617" anchor="ctr"/>
          <a:lstStyle/>
          <a:p>
            <a:pPr algn="ctr">
              <a:lnSpc>
                <a:spcPct val="100000"/>
              </a:lnSpc>
            </a:pPr>
            <a:r>
              <a:rPr lang="en-GB" sz="680">
                <a:solidFill>
                  <a:srgbClr val="000000"/>
                </a:solidFill>
                <a:latin typeface="Arial"/>
                <a:ea typeface="DejaVu Sans"/>
              </a:rPr>
              <a:t>Monitor</a:t>
            </a:r>
            <a:endParaRPr sz="1225"/>
          </a:p>
        </p:txBody>
      </p:sp>
      <p:sp>
        <p:nvSpPr>
          <p:cNvPr id="204" name="CustomShape 42"/>
          <p:cNvSpPr/>
          <p:nvPr/>
        </p:nvSpPr>
        <p:spPr>
          <a:xfrm>
            <a:off x="4714537" y="1783778"/>
            <a:ext cx="335526" cy="173476"/>
          </a:xfrm>
          <a:prstGeom prst="rect">
            <a:avLst/>
          </a:prstGeom>
          <a:solidFill>
            <a:srgbClr val="CCFF99"/>
          </a:solidFill>
          <a:ln>
            <a:solidFill>
              <a:srgbClr val="579D1C"/>
            </a:solidFill>
          </a:ln>
        </p:spPr>
        <p:txBody>
          <a:bodyPr wrap="none" lIns="61235" tIns="30617" rIns="61235" bIns="30617" anchor="ctr"/>
          <a:lstStyle/>
          <a:p>
            <a:pPr algn="ctr">
              <a:lnSpc>
                <a:spcPct val="100000"/>
              </a:lnSpc>
            </a:pPr>
            <a:r>
              <a:rPr lang="en-GB" sz="680">
                <a:solidFill>
                  <a:srgbClr val="000000"/>
                </a:solidFill>
                <a:latin typeface="Arial"/>
                <a:ea typeface="DejaVu Sans"/>
              </a:rPr>
              <a:t>Monitor</a:t>
            </a:r>
            <a:endParaRPr sz="1225"/>
          </a:p>
        </p:txBody>
      </p:sp>
      <p:sp>
        <p:nvSpPr>
          <p:cNvPr id="205" name="CustomShape 43"/>
          <p:cNvSpPr/>
          <p:nvPr/>
        </p:nvSpPr>
        <p:spPr>
          <a:xfrm>
            <a:off x="4269324" y="1510941"/>
            <a:ext cx="569643" cy="286956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089">
                <a:solidFill>
                  <a:srgbClr val="000000"/>
                </a:solidFill>
                <a:latin typeface="Arial"/>
                <a:ea typeface="DejaVu Sans"/>
              </a:rPr>
              <a:t>DA-1</a:t>
            </a:r>
            <a:endParaRPr sz="1225"/>
          </a:p>
        </p:txBody>
      </p:sp>
      <p:sp>
        <p:nvSpPr>
          <p:cNvPr id="206" name="CustomShape 44"/>
          <p:cNvSpPr/>
          <p:nvPr/>
        </p:nvSpPr>
        <p:spPr>
          <a:xfrm>
            <a:off x="4984461" y="2627270"/>
            <a:ext cx="552311" cy="301345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089" dirty="0">
                <a:latin typeface="Arial"/>
                <a:ea typeface="DejaVu Sans"/>
              </a:rPr>
              <a:t>VM</a:t>
            </a:r>
            <a:endParaRPr sz="1225" dirty="0"/>
          </a:p>
        </p:txBody>
      </p:sp>
      <p:sp>
        <p:nvSpPr>
          <p:cNvPr id="207" name="CustomShape 45"/>
          <p:cNvSpPr/>
          <p:nvPr/>
        </p:nvSpPr>
        <p:spPr>
          <a:xfrm>
            <a:off x="4270360" y="2634329"/>
            <a:ext cx="569643" cy="286956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089">
                <a:solidFill>
                  <a:srgbClr val="000000"/>
                </a:solidFill>
                <a:latin typeface="Arial"/>
                <a:ea typeface="DejaVu Sans"/>
              </a:rPr>
              <a:t>DA-2</a:t>
            </a:r>
            <a:endParaRPr sz="1225"/>
          </a:p>
        </p:txBody>
      </p:sp>
      <p:sp>
        <p:nvSpPr>
          <p:cNvPr id="208" name="CustomShape 46"/>
          <p:cNvSpPr/>
          <p:nvPr/>
        </p:nvSpPr>
        <p:spPr>
          <a:xfrm>
            <a:off x="4923302" y="4584650"/>
            <a:ext cx="552311" cy="301345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089" dirty="0">
                <a:latin typeface="Arial"/>
                <a:ea typeface="DejaVu Sans"/>
              </a:rPr>
              <a:t>VM</a:t>
            </a:r>
            <a:endParaRPr sz="1225" dirty="0"/>
          </a:p>
        </p:txBody>
      </p:sp>
      <p:sp>
        <p:nvSpPr>
          <p:cNvPr id="209" name="CustomShape 47"/>
          <p:cNvSpPr/>
          <p:nvPr/>
        </p:nvSpPr>
        <p:spPr>
          <a:xfrm>
            <a:off x="4297264" y="4572162"/>
            <a:ext cx="569643" cy="286956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089">
                <a:solidFill>
                  <a:srgbClr val="000000"/>
                </a:solidFill>
                <a:latin typeface="Arial"/>
                <a:ea typeface="DejaVu Sans"/>
              </a:rPr>
              <a:t>DA-N</a:t>
            </a:r>
            <a:endParaRPr sz="1225"/>
          </a:p>
        </p:txBody>
      </p:sp>
      <p:sp>
        <p:nvSpPr>
          <p:cNvPr id="210" name="CustomShape 48"/>
          <p:cNvSpPr/>
          <p:nvPr/>
        </p:nvSpPr>
        <p:spPr>
          <a:xfrm>
            <a:off x="2884797" y="3842508"/>
            <a:ext cx="271112" cy="140356"/>
          </a:xfrm>
          <a:prstGeom prst="leftArrow">
            <a:avLst>
              <a:gd name="adj1" fmla="val 5400"/>
              <a:gd name="adj2" fmla="val 54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</p:sp>
      <p:sp>
        <p:nvSpPr>
          <p:cNvPr id="211" name="CustomShape 49"/>
          <p:cNvSpPr/>
          <p:nvPr/>
        </p:nvSpPr>
        <p:spPr>
          <a:xfrm>
            <a:off x="1907452" y="4206657"/>
            <a:ext cx="982518" cy="284784"/>
          </a:xfrm>
          <a:prstGeom prst="roundRect">
            <a:avLst>
              <a:gd name="adj" fmla="val 14400"/>
            </a:avLst>
          </a:prstGeom>
          <a:solidFill>
            <a:schemeClr val="bg1">
              <a:lumMod val="6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1235" tIns="30617" rIns="61235" bIns="30617" anchor="ctr"/>
          <a:lstStyle/>
          <a:p>
            <a:pPr algn="ctr">
              <a:lnSpc>
                <a:spcPct val="93000"/>
              </a:lnSpc>
            </a:pPr>
            <a:r>
              <a:rPr lang="en-GB" sz="817">
                <a:solidFill>
                  <a:srgbClr val="000000"/>
                </a:solidFill>
                <a:latin typeface="Palatino Linotype"/>
                <a:ea typeface="DejaVu Sans"/>
              </a:rPr>
              <a:t>LB_Enactor</a:t>
            </a:r>
            <a:endParaRPr sz="1225"/>
          </a:p>
        </p:txBody>
      </p:sp>
      <p:sp>
        <p:nvSpPr>
          <p:cNvPr id="212" name="CustomShape 50"/>
          <p:cNvSpPr/>
          <p:nvPr/>
        </p:nvSpPr>
        <p:spPr>
          <a:xfrm>
            <a:off x="2346973" y="4021236"/>
            <a:ext cx="102960" cy="162346"/>
          </a:xfrm>
          <a:prstGeom prst="upDownArrow">
            <a:avLst>
              <a:gd name="adj1" fmla="val 5400"/>
              <a:gd name="adj2" fmla="val 43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</p:sp>
      <p:sp>
        <p:nvSpPr>
          <p:cNvPr id="213" name="CustomShape 51"/>
          <p:cNvSpPr/>
          <p:nvPr/>
        </p:nvSpPr>
        <p:spPr>
          <a:xfrm>
            <a:off x="5968085" y="4787719"/>
            <a:ext cx="1112641" cy="426225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  <p:txBody>
          <a:bodyPr lIns="61235" tIns="30617" rIns="61235" bIns="30617" anchor="ctr"/>
          <a:lstStyle/>
          <a:p>
            <a:pPr algn="ctr">
              <a:lnSpc>
                <a:spcPct val="100000"/>
              </a:lnSpc>
            </a:pPr>
            <a:r>
              <a:rPr lang="en-GB" sz="1089">
                <a:solidFill>
                  <a:srgbClr val="FFFFFF"/>
                </a:solidFill>
                <a:latin typeface="Arial"/>
                <a:ea typeface="DejaVu Sans"/>
              </a:rPr>
              <a:t>Sztaki Open Nebula</a:t>
            </a:r>
            <a:endParaRPr sz="1225"/>
          </a:p>
        </p:txBody>
      </p:sp>
      <p:sp>
        <p:nvSpPr>
          <p:cNvPr id="214" name="CustomShape 52"/>
          <p:cNvSpPr/>
          <p:nvPr/>
        </p:nvSpPr>
        <p:spPr>
          <a:xfrm>
            <a:off x="2315412" y="4488003"/>
            <a:ext cx="76832" cy="312475"/>
          </a:xfrm>
          <a:prstGeom prst="upDownArrow">
            <a:avLst>
              <a:gd name="adj1" fmla="val 5400"/>
              <a:gd name="adj2" fmla="val 43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</p:sp>
      <p:sp>
        <p:nvSpPr>
          <p:cNvPr id="215" name="CustomShape 53"/>
          <p:cNvSpPr/>
          <p:nvPr/>
        </p:nvSpPr>
        <p:spPr>
          <a:xfrm>
            <a:off x="2304547" y="5052141"/>
            <a:ext cx="102960" cy="162346"/>
          </a:xfrm>
          <a:prstGeom prst="upDownArrow">
            <a:avLst>
              <a:gd name="adj1" fmla="val 5400"/>
              <a:gd name="adj2" fmla="val 43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</p:sp>
      <p:sp>
        <p:nvSpPr>
          <p:cNvPr id="2" name="TextBox 1"/>
          <p:cNvSpPr txBox="1"/>
          <p:nvPr/>
        </p:nvSpPr>
        <p:spPr>
          <a:xfrm>
            <a:off x="107504" y="3806922"/>
            <a:ext cx="16249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To facilitate auto-scaling by acting on </a:t>
            </a:r>
            <a:r>
              <a:rPr lang="en-GB" sz="1600" i="1" dirty="0"/>
              <a:t>Load</a:t>
            </a:r>
            <a:r>
              <a:rPr lang="en-GB" sz="1600" dirty="0"/>
              <a:t> calculated by </a:t>
            </a:r>
            <a:r>
              <a:rPr lang="en-GB" sz="1600" dirty="0" err="1"/>
              <a:t>mod_cluster</a:t>
            </a:r>
            <a:endParaRPr lang="en-GB" sz="1600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1577619" y="4349050"/>
            <a:ext cx="2732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ustomShape 36"/>
          <p:cNvSpPr/>
          <p:nvPr/>
        </p:nvSpPr>
        <p:spPr>
          <a:xfrm flipV="1">
            <a:off x="2164842" y="1925090"/>
            <a:ext cx="2057142" cy="173333"/>
          </a:xfrm>
          <a:prstGeom prst="straightConnector1">
            <a:avLst/>
          </a:prstGeom>
          <a:noFill/>
          <a:ln>
            <a:solidFill>
              <a:srgbClr val="000000"/>
            </a:solidFill>
            <a:headEnd type="triangle"/>
            <a:tailEnd type="triangle" w="med" len="med"/>
          </a:ln>
        </p:spPr>
      </p:sp>
      <p:sp>
        <p:nvSpPr>
          <p:cNvPr id="58" name="CustomShape 13"/>
          <p:cNvSpPr/>
          <p:nvPr/>
        </p:nvSpPr>
        <p:spPr>
          <a:xfrm>
            <a:off x="2969188" y="1170135"/>
            <a:ext cx="869872" cy="351976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0066CC"/>
                </a:solidFill>
                <a:latin typeface="Arial"/>
                <a:ea typeface="DejaVu Sans"/>
              </a:rPr>
              <a:t>3. Data </a:t>
            </a:r>
            <a:r>
              <a:rPr lang="en-GB" sz="1400" dirty="0" smtClean="0">
                <a:solidFill>
                  <a:srgbClr val="0066CC"/>
                </a:solidFill>
                <a:latin typeface="Arial"/>
                <a:ea typeface="DejaVu Sans"/>
              </a:rPr>
              <a:t>Request </a:t>
            </a:r>
            <a:r>
              <a:rPr lang="en-GB" sz="1400" dirty="0">
                <a:solidFill>
                  <a:srgbClr val="0066CC"/>
                </a:solidFill>
                <a:latin typeface="Arial"/>
                <a:ea typeface="DejaVu Sans"/>
              </a:rPr>
              <a:t>- HTTP</a:t>
            </a:r>
            <a:endParaRPr sz="1400" dirty="0"/>
          </a:p>
        </p:txBody>
      </p:sp>
      <p:sp>
        <p:nvSpPr>
          <p:cNvPr id="59" name="CustomShape 36"/>
          <p:cNvSpPr/>
          <p:nvPr/>
        </p:nvSpPr>
        <p:spPr>
          <a:xfrm>
            <a:off x="2164842" y="2144442"/>
            <a:ext cx="2098015" cy="952673"/>
          </a:xfrm>
          <a:prstGeom prst="straightConnector1">
            <a:avLst/>
          </a:prstGeom>
          <a:noFill/>
          <a:ln>
            <a:solidFill>
              <a:srgbClr val="000000"/>
            </a:solidFill>
            <a:headEnd type="triangle"/>
            <a:tailEnd type="triangle" w="med" len="med"/>
          </a:ln>
        </p:spPr>
      </p:sp>
      <p:sp>
        <p:nvSpPr>
          <p:cNvPr id="3" name="Flowchart: Magnetic Disk 2"/>
          <p:cNvSpPr/>
          <p:nvPr/>
        </p:nvSpPr>
        <p:spPr>
          <a:xfrm>
            <a:off x="5618191" y="2932672"/>
            <a:ext cx="851581" cy="5907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MySQL</a:t>
            </a:r>
          </a:p>
        </p:txBody>
      </p:sp>
      <p:sp>
        <p:nvSpPr>
          <p:cNvPr id="66" name="CustomShape 13"/>
          <p:cNvSpPr/>
          <p:nvPr/>
        </p:nvSpPr>
        <p:spPr>
          <a:xfrm>
            <a:off x="5744194" y="1731862"/>
            <a:ext cx="924659" cy="351976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0066CC"/>
                </a:solidFill>
                <a:latin typeface="Arial"/>
                <a:ea typeface="DejaVu Sans"/>
              </a:rPr>
              <a:t>4. Data Transfer via DA</a:t>
            </a:r>
            <a:endParaRPr sz="1400" dirty="0"/>
          </a:p>
        </p:txBody>
      </p:sp>
      <p:sp>
        <p:nvSpPr>
          <p:cNvPr id="72" name="Flowchart: Magnetic Disk 71"/>
          <p:cNvSpPr/>
          <p:nvPr/>
        </p:nvSpPr>
        <p:spPr>
          <a:xfrm>
            <a:off x="7676573" y="1155502"/>
            <a:ext cx="851581" cy="5907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350" dirty="0"/>
              <a:t>Data Storage</a:t>
            </a:r>
          </a:p>
        </p:txBody>
      </p:sp>
      <p:sp>
        <p:nvSpPr>
          <p:cNvPr id="9" name="Freeform 8"/>
          <p:cNvSpPr/>
          <p:nvPr/>
        </p:nvSpPr>
        <p:spPr>
          <a:xfrm>
            <a:off x="2164842" y="1461102"/>
            <a:ext cx="5511731" cy="605561"/>
          </a:xfrm>
          <a:custGeom>
            <a:avLst/>
            <a:gdLst>
              <a:gd name="connsiteX0" fmla="*/ 6108192 w 6108192"/>
              <a:gd name="connsiteY0" fmla="*/ 0 h 853440"/>
              <a:gd name="connsiteX1" fmla="*/ 2499360 w 6108192"/>
              <a:gd name="connsiteY1" fmla="*/ 365760 h 853440"/>
              <a:gd name="connsiteX2" fmla="*/ 0 w 6108192"/>
              <a:gd name="connsiteY2" fmla="*/ 853440 h 853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08192" h="853440">
                <a:moveTo>
                  <a:pt x="6108192" y="0"/>
                </a:moveTo>
                <a:cubicBezTo>
                  <a:pt x="4812792" y="111760"/>
                  <a:pt x="3517392" y="223520"/>
                  <a:pt x="2499360" y="365760"/>
                </a:cubicBezTo>
                <a:cubicBezTo>
                  <a:pt x="1481328" y="508000"/>
                  <a:pt x="740664" y="680720"/>
                  <a:pt x="0" y="853440"/>
                </a:cubicBezTo>
              </a:path>
            </a:pathLst>
          </a:custGeom>
          <a:noFill/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3" name="Cloud 72"/>
          <p:cNvSpPr/>
          <p:nvPr/>
        </p:nvSpPr>
        <p:spPr>
          <a:xfrm>
            <a:off x="3018816" y="962819"/>
            <a:ext cx="5035907" cy="5218592"/>
          </a:xfrm>
          <a:prstGeom prst="cloud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7" name="CustomShape 13"/>
          <p:cNvSpPr/>
          <p:nvPr/>
        </p:nvSpPr>
        <p:spPr>
          <a:xfrm>
            <a:off x="5545590" y="3519266"/>
            <a:ext cx="1186973" cy="351976"/>
          </a:xfrm>
          <a:prstGeom prst="rect">
            <a:avLst/>
          </a:prstGeom>
          <a:noFill/>
          <a:ln>
            <a:noFill/>
          </a:ln>
        </p:spPr>
        <p:txBody>
          <a:bodyPr lIns="61235" tIns="30617" rIns="61235" bIns="30617"/>
          <a:lstStyle/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0066CC"/>
                </a:solidFill>
                <a:latin typeface="Arial"/>
              </a:rPr>
              <a:t>User ticket management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8371008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287692" y="1223948"/>
            <a:ext cx="8494576" cy="4773040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/>
          <a:lstStyle/>
          <a:p>
            <a:pPr>
              <a:buSzPct val="45000"/>
              <a:buFont typeface="StarSymbol"/>
              <a:buChar char=""/>
            </a:pPr>
            <a:r>
              <a:rPr lang="en-US" sz="2400" dirty="0">
                <a:latin typeface="Calibri" panose="020F0502020204030204" pitchFamily="34" charset="0"/>
              </a:rPr>
              <a:t>Apache broker </a:t>
            </a:r>
            <a:r>
              <a:rPr lang="en-US" sz="2400" dirty="0" smtClean="0">
                <a:latin typeface="Calibri" panose="020F0502020204030204" pitchFamily="34" charset="0"/>
              </a:rPr>
              <a:t>product</a:t>
            </a:r>
            <a:endParaRPr lang="en-GB" sz="2400" dirty="0" smtClean="0">
              <a:solidFill>
                <a:srgbClr val="000000"/>
              </a:solidFill>
              <a:latin typeface="Calibri" panose="020F0502020204030204" pitchFamily="34" charset="0"/>
              <a:ea typeface="DejaVu Sans"/>
            </a:endParaRPr>
          </a:p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Runs on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each DA 'worker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node‘ and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is responsible of collecting </a:t>
            </a:r>
            <a:r>
              <a:rPr lang="en-GB" sz="2400" i="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load metrics</a:t>
            </a:r>
            <a:endParaRPr sz="240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mod_cluster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 defines a set of metrics out of the box </a:t>
            </a:r>
            <a:endParaRPr lang="en-US" sz="2400" dirty="0" smtClean="0">
              <a:solidFill>
                <a:srgbClr val="000000"/>
              </a:solidFill>
              <a:latin typeface="Calibri" panose="020F0502020204030204" pitchFamily="34" charset="0"/>
              <a:ea typeface="DejaVu Sans"/>
            </a:endParaRPr>
          </a:p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default metric used to compute the load factor is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	</a:t>
            </a:r>
            <a:r>
              <a:rPr lang="en-US" sz="20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DejaVu Sans"/>
              </a:rPr>
              <a:t>org.jboss.modcluster.load.metric.impl.BusyConnectorsLoadMetric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Each 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load metric contributes a value to the overall </a:t>
            </a:r>
            <a:r>
              <a:rPr lang="en-GB" sz="2400" i="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load factor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 of a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node </a:t>
            </a:r>
          </a:p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The </a:t>
            </a:r>
            <a:r>
              <a:rPr lang="en-GB" sz="2400" dirty="0" err="1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mod_cluster</a:t>
            </a: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 load balancer expects the load factor to be an integer between 0 and 100, where 0 indicates max load and 100 indicates zero </a:t>
            </a:r>
            <a:r>
              <a:rPr lang="en-GB" sz="2400" dirty="0" smtClean="0">
                <a:solidFill>
                  <a:srgbClr val="000000"/>
                </a:solidFill>
                <a:latin typeface="Calibri" panose="020F0502020204030204" pitchFamily="34" charset="0"/>
                <a:ea typeface="DejaVu Sans"/>
              </a:rPr>
              <a:t>load</a:t>
            </a:r>
            <a:endParaRPr sz="2400" dirty="0">
              <a:latin typeface="Calibri" panose="020F0502020204030204" pitchFamily="34" charset="0"/>
            </a:endParaRPr>
          </a:p>
        </p:txBody>
      </p:sp>
      <p:sp>
        <p:nvSpPr>
          <p:cNvPr id="217" name="TextShape 2"/>
          <p:cNvSpPr txBox="1"/>
          <p:nvPr/>
        </p:nvSpPr>
        <p:spPr>
          <a:xfrm>
            <a:off x="755576" y="-99392"/>
            <a:ext cx="8388424" cy="692696"/>
          </a:xfrm>
          <a:prstGeom prst="rect">
            <a:avLst/>
          </a:prstGeom>
        </p:spPr>
        <p:txBody>
          <a:bodyPr lIns="81638" tIns="40819" rIns="81638" bIns="40819"/>
          <a:lstStyle/>
          <a:p>
            <a:pPr algn="ctr">
              <a:lnSpc>
                <a:spcPct val="100000"/>
              </a:lnSpc>
            </a:pPr>
            <a:r>
              <a:rPr lang="en-GB" sz="3200" dirty="0" smtClean="0">
                <a:solidFill>
                  <a:srgbClr val="0070C0"/>
                </a:solidFill>
                <a:latin typeface="Calibri"/>
                <a:ea typeface="DejaVu Sans"/>
              </a:rPr>
              <a:t>Implementation: </a:t>
            </a:r>
            <a:r>
              <a:rPr lang="en-GB" sz="3200" dirty="0" err="1" smtClean="0">
                <a:solidFill>
                  <a:srgbClr val="0070C0"/>
                </a:solidFill>
                <a:latin typeface="Calibri"/>
                <a:ea typeface="DejaVu Sans"/>
              </a:rPr>
              <a:t>mod_cluster</a:t>
            </a:r>
            <a:r>
              <a:rPr lang="en-GB" sz="3200" dirty="0" smtClean="0">
                <a:solidFill>
                  <a:srgbClr val="0070C0"/>
                </a:solidFill>
                <a:latin typeface="Calibri"/>
                <a:ea typeface="DejaVu Sans"/>
              </a:rPr>
              <a:t> and its metrics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257220526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963488"/>
            <a:ext cx="8229600" cy="1522709"/>
          </a:xfrm>
        </p:spPr>
        <p:txBody>
          <a:bodyPr/>
          <a:lstStyle/>
          <a:p>
            <a:r>
              <a:rPr lang="en-GB" sz="3600" dirty="0" smtClean="0"/>
              <a:t>Scalable DA Service managed by </a:t>
            </a:r>
            <a:r>
              <a:rPr lang="en-GB" sz="3600" dirty="0" err="1" smtClean="0"/>
              <a:t>Occopus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3949899"/>
          </a:xfrm>
        </p:spPr>
        <p:txBody>
          <a:bodyPr>
            <a:noAutofit/>
          </a:bodyPr>
          <a:lstStyle/>
          <a:p>
            <a:r>
              <a:rPr lang="en-GB" sz="2800" dirty="0" smtClean="0"/>
              <a:t>The current architecture is implemented within </a:t>
            </a:r>
            <a:r>
              <a:rPr lang="en-GB" sz="2800" dirty="0" err="1" smtClean="0"/>
              <a:t>Sztaki</a:t>
            </a:r>
            <a:r>
              <a:rPr lang="en-GB" sz="2800" dirty="0" smtClean="0"/>
              <a:t> cloud using </a:t>
            </a:r>
            <a:r>
              <a:rPr lang="en-GB" sz="2800" dirty="0" err="1" smtClean="0"/>
              <a:t>Occopus</a:t>
            </a:r>
            <a:endParaRPr lang="en-GB" sz="2800" dirty="0" smtClean="0"/>
          </a:p>
          <a:p>
            <a:r>
              <a:rPr lang="en-GB" sz="2800" dirty="0" smtClean="0"/>
              <a:t>The complete architecture is deployed as a single </a:t>
            </a:r>
            <a:r>
              <a:rPr lang="en-GB" sz="2800" dirty="0" err="1" smtClean="0"/>
              <a:t>Occopus</a:t>
            </a:r>
            <a:r>
              <a:rPr lang="en-GB" sz="2800" dirty="0" smtClean="0"/>
              <a:t> infrastructure</a:t>
            </a:r>
          </a:p>
          <a:p>
            <a:r>
              <a:rPr lang="en-GB" sz="2800" dirty="0" smtClean="0"/>
              <a:t>The DA, DAS and MySQL nodes are independent node types defined and deployed by </a:t>
            </a:r>
            <a:r>
              <a:rPr lang="en-GB" sz="2800" dirty="0" err="1" smtClean="0"/>
              <a:t>Occopus</a:t>
            </a:r>
            <a:endParaRPr lang="en-GB" sz="2800" dirty="0" smtClean="0"/>
          </a:p>
          <a:p>
            <a:r>
              <a:rPr lang="en-GB" sz="2800" dirty="0" smtClean="0"/>
              <a:t>Connections between the nodes are also managed by </a:t>
            </a:r>
            <a:r>
              <a:rPr lang="en-GB" sz="2800" dirty="0" err="1" smtClean="0"/>
              <a:t>Occopus</a:t>
            </a:r>
            <a:r>
              <a:rPr lang="en-GB" sz="2800" dirty="0" smtClean="0"/>
              <a:t> at run-time</a:t>
            </a:r>
          </a:p>
          <a:p>
            <a:r>
              <a:rPr lang="en-GB" sz="2800" dirty="0" smtClean="0"/>
              <a:t>The DAS node provides the interface for any number of clients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046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36970" y="-907382"/>
            <a:ext cx="8229600" cy="1522709"/>
          </a:xfrm>
        </p:spPr>
        <p:txBody>
          <a:bodyPr/>
          <a:lstStyle/>
          <a:p>
            <a:r>
              <a:rPr lang="en-GB" sz="4000" dirty="0" smtClean="0"/>
              <a:t>Node Definitions 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A3A1-E016-4551-91F8-C84882E3E2B4}" type="slidenum">
              <a:rPr lang="en-GB" smtClean="0"/>
              <a:t>15</a:t>
            </a:fld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84767" y="1628800"/>
            <a:ext cx="2860766" cy="2370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/>
              <a:t>'</a:t>
            </a:r>
            <a:r>
              <a:rPr lang="en-GB" sz="1200" dirty="0" err="1"/>
              <a:t>node_def:DA_node</a:t>
            </a:r>
            <a:r>
              <a:rPr lang="en-GB" sz="1200" dirty="0"/>
              <a:t>':</a:t>
            </a:r>
          </a:p>
          <a:p>
            <a:r>
              <a:rPr lang="en-GB" sz="1200" dirty="0"/>
              <a:t>    -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implementation_type</a:t>
            </a:r>
            <a:r>
              <a:rPr lang="en-GB" sz="1200" dirty="0"/>
              <a:t>: </a:t>
            </a:r>
            <a:r>
              <a:rPr lang="en-GB" sz="1200" dirty="0" err="1"/>
              <a:t>chef+cloudinit</a:t>
            </a:r>
            <a:endParaRPr lang="en-GB" sz="1200" dirty="0"/>
          </a:p>
          <a:p>
            <a:r>
              <a:rPr lang="en-GB" sz="1200" dirty="0"/>
              <a:t>        </a:t>
            </a:r>
            <a:r>
              <a:rPr lang="en-GB" sz="1200" dirty="0" err="1"/>
              <a:t>backend_id</a:t>
            </a:r>
            <a:r>
              <a:rPr lang="en-GB" sz="1200" dirty="0"/>
              <a:t>: </a:t>
            </a:r>
            <a:r>
              <a:rPr lang="en-GB" sz="1200" dirty="0" err="1"/>
              <a:t>lpds</a:t>
            </a:r>
            <a:endParaRPr lang="en-GB" sz="1200" dirty="0"/>
          </a:p>
          <a:p>
            <a:r>
              <a:rPr lang="en-GB" sz="1200" dirty="0"/>
              <a:t>        </a:t>
            </a:r>
            <a:r>
              <a:rPr lang="en-GB" sz="1200" dirty="0" err="1"/>
              <a:t>service_composer_id</a:t>
            </a:r>
            <a:r>
              <a:rPr lang="en-GB" sz="1200" dirty="0"/>
              <a:t>: dummy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image_id</a:t>
            </a:r>
            <a:r>
              <a:rPr lang="en-GB" sz="1200" dirty="0"/>
              <a:t>: ami-00001363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instance_type</a:t>
            </a:r>
            <a:r>
              <a:rPr lang="en-GB" sz="1200" dirty="0"/>
              <a:t>: m1.medium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context_template</a:t>
            </a:r>
            <a:r>
              <a:rPr lang="en-GB" sz="1200" dirty="0"/>
              <a:t>: !</a:t>
            </a:r>
            <a:r>
              <a:rPr lang="en-GB" sz="1200" dirty="0" err="1"/>
              <a:t>text_import</a:t>
            </a:r>
            <a:r>
              <a:rPr lang="en-GB" sz="1200" dirty="0"/>
              <a:t> </a:t>
            </a:r>
          </a:p>
          <a:p>
            <a:r>
              <a:rPr lang="en-GB" sz="1200" dirty="0"/>
              <a:t>                url: file://DA.sh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synch_strategy</a:t>
            </a:r>
            <a:r>
              <a:rPr lang="en-GB" sz="1200" dirty="0"/>
              <a:t>: basic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059832" y="1628800"/>
            <a:ext cx="2860766" cy="2370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/>
              <a:t>'</a:t>
            </a:r>
            <a:r>
              <a:rPr lang="en-GB" sz="1200" dirty="0" err="1"/>
              <a:t>node_def:DAS_node</a:t>
            </a:r>
            <a:r>
              <a:rPr lang="en-GB" sz="1200" dirty="0"/>
              <a:t>':</a:t>
            </a:r>
          </a:p>
          <a:p>
            <a:r>
              <a:rPr lang="en-GB" sz="1200" dirty="0"/>
              <a:t>    -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implementation_type</a:t>
            </a:r>
            <a:r>
              <a:rPr lang="en-GB" sz="1200" dirty="0"/>
              <a:t>: </a:t>
            </a:r>
            <a:r>
              <a:rPr lang="en-GB" sz="1200" dirty="0" err="1"/>
              <a:t>chef+cloudinit</a:t>
            </a:r>
            <a:endParaRPr lang="en-GB" sz="1200" dirty="0"/>
          </a:p>
          <a:p>
            <a:r>
              <a:rPr lang="en-GB" sz="1200" dirty="0"/>
              <a:t>        </a:t>
            </a:r>
            <a:r>
              <a:rPr lang="en-GB" sz="1200" dirty="0" err="1"/>
              <a:t>backend_id</a:t>
            </a:r>
            <a:r>
              <a:rPr lang="en-GB" sz="1200" dirty="0"/>
              <a:t>: </a:t>
            </a:r>
            <a:r>
              <a:rPr lang="en-GB" sz="1200" dirty="0" err="1"/>
              <a:t>lpds</a:t>
            </a:r>
            <a:endParaRPr lang="en-GB" sz="1200" dirty="0"/>
          </a:p>
          <a:p>
            <a:r>
              <a:rPr lang="en-GB" sz="1200" dirty="0"/>
              <a:t>        </a:t>
            </a:r>
            <a:r>
              <a:rPr lang="en-GB" sz="1200" dirty="0" err="1"/>
              <a:t>service_composer_id</a:t>
            </a:r>
            <a:r>
              <a:rPr lang="en-GB" sz="1200" dirty="0"/>
              <a:t>: dummy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image_id</a:t>
            </a:r>
            <a:r>
              <a:rPr lang="en-GB" sz="1200" dirty="0"/>
              <a:t>: ami-00001363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instance_type</a:t>
            </a:r>
            <a:r>
              <a:rPr lang="en-GB" sz="1200" dirty="0"/>
              <a:t>: m1.medium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context_template</a:t>
            </a:r>
            <a:r>
              <a:rPr lang="en-GB" sz="1200" dirty="0"/>
              <a:t>: !</a:t>
            </a:r>
            <a:r>
              <a:rPr lang="en-GB" sz="1200" dirty="0" err="1"/>
              <a:t>text_import</a:t>
            </a:r>
            <a:endParaRPr lang="en-GB" sz="1200" dirty="0"/>
          </a:p>
          <a:p>
            <a:r>
              <a:rPr lang="en-GB" sz="1200" dirty="0"/>
              <a:t>                url: file://DAS.sh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synch_strategy</a:t>
            </a:r>
            <a:r>
              <a:rPr lang="en-GB" sz="1200" dirty="0"/>
              <a:t>: basic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064290" y="1615737"/>
            <a:ext cx="2860766" cy="2370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/>
              <a:t>'</a:t>
            </a:r>
            <a:r>
              <a:rPr lang="en-GB" sz="1200" dirty="0" err="1"/>
              <a:t>node_def:Mysql_node</a:t>
            </a:r>
            <a:r>
              <a:rPr lang="en-GB" sz="1200" dirty="0"/>
              <a:t>':</a:t>
            </a:r>
          </a:p>
          <a:p>
            <a:r>
              <a:rPr lang="en-GB" sz="1200" dirty="0"/>
              <a:t>    -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implementation_type</a:t>
            </a:r>
            <a:r>
              <a:rPr lang="en-GB" sz="1200" dirty="0"/>
              <a:t>: </a:t>
            </a:r>
            <a:r>
              <a:rPr lang="en-GB" sz="1200" dirty="0" err="1"/>
              <a:t>chef+cloudinit</a:t>
            </a:r>
            <a:endParaRPr lang="en-GB" sz="1200" dirty="0"/>
          </a:p>
          <a:p>
            <a:r>
              <a:rPr lang="en-GB" sz="1200" dirty="0"/>
              <a:t>        </a:t>
            </a:r>
            <a:r>
              <a:rPr lang="en-GB" sz="1200" dirty="0" err="1"/>
              <a:t>backend_id</a:t>
            </a:r>
            <a:r>
              <a:rPr lang="en-GB" sz="1200" dirty="0"/>
              <a:t>: </a:t>
            </a:r>
            <a:r>
              <a:rPr lang="en-GB" sz="1200" dirty="0" err="1"/>
              <a:t>lpds</a:t>
            </a:r>
            <a:endParaRPr lang="en-GB" sz="1200" dirty="0"/>
          </a:p>
          <a:p>
            <a:r>
              <a:rPr lang="en-GB" sz="1200" dirty="0"/>
              <a:t>        </a:t>
            </a:r>
            <a:r>
              <a:rPr lang="en-GB" sz="1200" dirty="0" err="1"/>
              <a:t>service_composer_id</a:t>
            </a:r>
            <a:r>
              <a:rPr lang="en-GB" sz="1200" dirty="0"/>
              <a:t>: dummy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image_id</a:t>
            </a:r>
            <a:r>
              <a:rPr lang="en-GB" sz="1200" dirty="0"/>
              <a:t>: ami-00001363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instance_type</a:t>
            </a:r>
            <a:r>
              <a:rPr lang="en-GB" sz="1200" dirty="0"/>
              <a:t>: m1.medium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context_template</a:t>
            </a:r>
            <a:r>
              <a:rPr lang="en-GB" sz="1200" dirty="0"/>
              <a:t>: !</a:t>
            </a:r>
            <a:r>
              <a:rPr lang="en-GB" sz="1200" dirty="0" err="1"/>
              <a:t>text_import</a:t>
            </a:r>
            <a:endParaRPr lang="en-GB" sz="1200" dirty="0"/>
          </a:p>
          <a:p>
            <a:r>
              <a:rPr lang="en-GB" sz="1200" dirty="0"/>
              <a:t>                url: file://mysql.sh</a:t>
            </a:r>
          </a:p>
          <a:p>
            <a:r>
              <a:rPr lang="en-GB" sz="1200" dirty="0"/>
              <a:t>        </a:t>
            </a:r>
            <a:r>
              <a:rPr lang="en-GB" sz="1200" dirty="0" err="1"/>
              <a:t>synch_strategy</a:t>
            </a:r>
            <a:r>
              <a:rPr lang="en-GB" sz="1200" dirty="0"/>
              <a:t>: basic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4625" y="4225042"/>
            <a:ext cx="119525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DAS Node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00359" y="4225042"/>
            <a:ext cx="140425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DA Node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44005" y="4222363"/>
            <a:ext cx="141895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dirty="0"/>
              <a:t>MySQL Node</a:t>
            </a:r>
          </a:p>
        </p:txBody>
      </p:sp>
    </p:spTree>
    <p:extLst>
      <p:ext uri="{BB962C8B-B14F-4D97-AF65-F5344CB8AC3E}">
        <p14:creationId xmlns:p14="http://schemas.microsoft.com/office/powerpoint/2010/main" val="351211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578" y="-387424"/>
            <a:ext cx="7886700" cy="994172"/>
          </a:xfrm>
        </p:spPr>
        <p:txBody>
          <a:bodyPr/>
          <a:lstStyle/>
          <a:p>
            <a:r>
              <a:rPr lang="en-GB" sz="4000" dirty="0" smtClean="0"/>
              <a:t>Infrastructure Descriptor</a:t>
            </a:r>
            <a:endParaRPr lang="en-GB" sz="4000" dirty="0"/>
          </a:p>
        </p:txBody>
      </p:sp>
      <p:sp>
        <p:nvSpPr>
          <p:cNvPr id="4" name="Rounded Rectangle 3"/>
          <p:cNvSpPr/>
          <p:nvPr/>
        </p:nvSpPr>
        <p:spPr>
          <a:xfrm>
            <a:off x="1835696" y="908720"/>
            <a:ext cx="5472608" cy="58326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err="1"/>
              <a:t>infra_id</a:t>
            </a:r>
            <a:r>
              <a:rPr lang="en-GB" sz="1400" dirty="0"/>
              <a:t>: </a:t>
            </a:r>
            <a:r>
              <a:rPr lang="en-GB" sz="1400" dirty="0" err="1"/>
              <a:t>da_das</a:t>
            </a:r>
            <a:endParaRPr lang="en-GB" sz="1400" dirty="0"/>
          </a:p>
          <a:p>
            <a:r>
              <a:rPr lang="en-GB" sz="1400" dirty="0" err="1"/>
              <a:t>user_id</a:t>
            </a:r>
            <a:r>
              <a:rPr lang="en-GB" sz="1400" dirty="0"/>
              <a:t>: junaid.arshad@partners.sztaki.hu</a:t>
            </a:r>
          </a:p>
          <a:p>
            <a:r>
              <a:rPr lang="en-GB" sz="1400" dirty="0"/>
              <a:t>name: </a:t>
            </a:r>
            <a:r>
              <a:rPr lang="en-GB" sz="1400" dirty="0" err="1"/>
              <a:t>scalable_da</a:t>
            </a:r>
            <a:endParaRPr lang="en-GB" sz="1400" dirty="0"/>
          </a:p>
          <a:p>
            <a:r>
              <a:rPr lang="en-GB" sz="1400" dirty="0"/>
              <a:t>variables:</a:t>
            </a:r>
          </a:p>
          <a:p>
            <a:r>
              <a:rPr lang="en-GB" sz="1400" dirty="0"/>
              <a:t>   </a:t>
            </a:r>
            <a:r>
              <a:rPr lang="en-GB" sz="1400" dirty="0" err="1"/>
              <a:t>DAS_global</a:t>
            </a:r>
            <a:r>
              <a:rPr lang="en-GB" sz="1400" dirty="0"/>
              <a:t>:</a:t>
            </a:r>
          </a:p>
          <a:p>
            <a:r>
              <a:rPr lang="en-GB" sz="1400" dirty="0"/>
              <a:t>       </a:t>
            </a:r>
            <a:r>
              <a:rPr lang="en-GB" sz="1400" dirty="0" err="1"/>
              <a:t>dbserver</a:t>
            </a:r>
            <a:r>
              <a:rPr lang="en-GB" sz="1400" dirty="0"/>
              <a:t>: DB</a:t>
            </a:r>
          </a:p>
          <a:p>
            <a:r>
              <a:rPr lang="en-GB" sz="1400" dirty="0"/>
              <a:t>nodes:</a:t>
            </a:r>
          </a:p>
          <a:p>
            <a:r>
              <a:rPr lang="en-GB" sz="1400" dirty="0"/>
              <a:t>    - &amp;A</a:t>
            </a:r>
          </a:p>
          <a:p>
            <a:r>
              <a:rPr lang="en-GB" sz="1400" dirty="0"/>
              <a:t>        name: DB</a:t>
            </a:r>
          </a:p>
          <a:p>
            <a:r>
              <a:rPr lang="en-GB" sz="1400" dirty="0"/>
              <a:t>        type: </a:t>
            </a:r>
            <a:r>
              <a:rPr lang="en-GB" sz="1400" dirty="0" err="1"/>
              <a:t>Mysql_node</a:t>
            </a:r>
            <a:endParaRPr lang="en-GB" sz="1400" dirty="0"/>
          </a:p>
          <a:p>
            <a:r>
              <a:rPr lang="en-GB" sz="1400" dirty="0"/>
              <a:t>    - &amp;B</a:t>
            </a:r>
          </a:p>
          <a:p>
            <a:r>
              <a:rPr lang="en-GB" sz="1400" dirty="0"/>
              <a:t>        name: DA</a:t>
            </a:r>
          </a:p>
          <a:p>
            <a:r>
              <a:rPr lang="en-GB" sz="1400" dirty="0"/>
              <a:t>        type: </a:t>
            </a:r>
            <a:r>
              <a:rPr lang="en-GB" sz="1400" dirty="0" err="1"/>
              <a:t>DA_node</a:t>
            </a:r>
            <a:endParaRPr lang="en-GB" sz="1400" dirty="0"/>
          </a:p>
          <a:p>
            <a:r>
              <a:rPr lang="en-GB" sz="1400" dirty="0"/>
              <a:t>        </a:t>
            </a:r>
            <a:r>
              <a:rPr lang="en-GB" sz="1400" dirty="0">
                <a:solidFill>
                  <a:srgbClr val="FFFF00"/>
                </a:solidFill>
              </a:rPr>
              <a:t>scaling:</a:t>
            </a:r>
          </a:p>
          <a:p>
            <a:r>
              <a:rPr lang="en-GB" sz="1400" dirty="0">
                <a:solidFill>
                  <a:srgbClr val="FFFF00"/>
                </a:solidFill>
              </a:rPr>
              <a:t>            min: 2</a:t>
            </a:r>
          </a:p>
          <a:p>
            <a:r>
              <a:rPr lang="en-GB" sz="1400" dirty="0"/>
              <a:t>    - &amp;C</a:t>
            </a:r>
          </a:p>
          <a:p>
            <a:r>
              <a:rPr lang="en-GB" sz="1400" dirty="0"/>
              <a:t>        name: DAS</a:t>
            </a:r>
          </a:p>
          <a:p>
            <a:r>
              <a:rPr lang="en-GB" sz="1400" dirty="0"/>
              <a:t>        type: </a:t>
            </a:r>
            <a:r>
              <a:rPr lang="en-GB" sz="1400" dirty="0" err="1"/>
              <a:t>DAS_node</a:t>
            </a:r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dependencies:</a:t>
            </a:r>
          </a:p>
          <a:p>
            <a:r>
              <a:rPr lang="en-GB" sz="1400" dirty="0"/>
              <a:t>    - </a:t>
            </a:r>
          </a:p>
          <a:p>
            <a:r>
              <a:rPr lang="en-GB" sz="1400" dirty="0"/>
              <a:t>      connection: [ *B, *A ]</a:t>
            </a:r>
          </a:p>
          <a:p>
            <a:r>
              <a:rPr lang="en-GB" sz="1400" dirty="0"/>
              <a:t>      connection: [ *C, *B ]</a:t>
            </a:r>
          </a:p>
          <a:p>
            <a:endParaRPr lang="en-GB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DA3A1-E016-4551-91F8-C84882E3E2B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92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963488"/>
            <a:ext cx="8229600" cy="1522709"/>
          </a:xfrm>
        </p:spPr>
        <p:txBody>
          <a:bodyPr/>
          <a:lstStyle/>
          <a:p>
            <a:r>
              <a:rPr lang="en-GB" sz="4000" dirty="0" smtClean="0"/>
              <a:t>Data Avenue Service with </a:t>
            </a:r>
            <a:r>
              <a:rPr lang="en-GB" sz="4000" dirty="0" err="1" smtClean="0"/>
              <a:t>Occopus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3949899"/>
          </a:xfrm>
        </p:spPr>
        <p:txBody>
          <a:bodyPr>
            <a:normAutofit/>
          </a:bodyPr>
          <a:lstStyle/>
          <a:p>
            <a:r>
              <a:rPr lang="en-GB" sz="2800" dirty="0" smtClean="0"/>
              <a:t>DA node</a:t>
            </a:r>
          </a:p>
          <a:p>
            <a:pPr lvl="1"/>
            <a:r>
              <a:rPr lang="en-GB" sz="2400" dirty="0" smtClean="0"/>
              <a:t>Hosts the DA </a:t>
            </a:r>
            <a:r>
              <a:rPr lang="en-GB" sz="2400" i="1" dirty="0" smtClean="0"/>
              <a:t>blacktop</a:t>
            </a:r>
            <a:r>
              <a:rPr lang="en-GB" sz="2400" dirty="0" smtClean="0"/>
              <a:t> application with Tomcat</a:t>
            </a:r>
          </a:p>
          <a:p>
            <a:pPr lvl="1"/>
            <a:r>
              <a:rPr lang="en-GB" sz="2400" dirty="0" smtClean="0"/>
              <a:t>Serves as the ‘worker node(s)’ for the DAS</a:t>
            </a:r>
          </a:p>
          <a:p>
            <a:pPr lvl="1"/>
            <a:r>
              <a:rPr lang="en-GB" sz="2400" dirty="0" smtClean="0"/>
              <a:t>Dynamic connectivity with the backend MySQL node</a:t>
            </a:r>
          </a:p>
          <a:p>
            <a:pPr lvl="1"/>
            <a:r>
              <a:rPr lang="en-GB" sz="2400" i="1" dirty="0" smtClean="0"/>
              <a:t>Manual </a:t>
            </a:r>
            <a:r>
              <a:rPr lang="en-GB" sz="2400" dirty="0" smtClean="0"/>
              <a:t>scaling implemented using </a:t>
            </a:r>
            <a:r>
              <a:rPr lang="en-GB" sz="2400" dirty="0" err="1" smtClean="0"/>
              <a:t>Occopus</a:t>
            </a:r>
            <a:endParaRPr lang="en-GB" sz="2400" dirty="0" smtClean="0"/>
          </a:p>
          <a:p>
            <a:pPr lvl="2"/>
            <a:r>
              <a:rPr lang="en-GB" sz="2400" dirty="0" smtClean="0"/>
              <a:t>number of required DA instances specified using a parameter in infrastructure descriptor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4777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-963488"/>
            <a:ext cx="8229600" cy="1522709"/>
          </a:xfrm>
        </p:spPr>
        <p:txBody>
          <a:bodyPr/>
          <a:lstStyle/>
          <a:p>
            <a:r>
              <a:rPr lang="en-GB" sz="4000" dirty="0" smtClean="0"/>
              <a:t>Data Avenue Service with OCCO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3949899"/>
          </a:xfrm>
        </p:spPr>
        <p:txBody>
          <a:bodyPr>
            <a:noAutofit/>
          </a:bodyPr>
          <a:lstStyle/>
          <a:p>
            <a:r>
              <a:rPr lang="en-GB" dirty="0" smtClean="0"/>
              <a:t>DAS node</a:t>
            </a:r>
          </a:p>
          <a:p>
            <a:pPr lvl="1"/>
            <a:r>
              <a:rPr lang="en-GB" sz="2400" dirty="0" smtClean="0"/>
              <a:t>Hosts the </a:t>
            </a:r>
            <a:r>
              <a:rPr lang="en-GB" sz="2400" i="1" dirty="0" err="1" smtClean="0"/>
              <a:t>mod_cluster</a:t>
            </a:r>
            <a:r>
              <a:rPr lang="en-GB" sz="2400" i="1" dirty="0" smtClean="0"/>
              <a:t> </a:t>
            </a:r>
            <a:r>
              <a:rPr lang="en-GB" sz="2400" dirty="0" smtClean="0"/>
              <a:t>load balancing module with </a:t>
            </a:r>
            <a:r>
              <a:rPr lang="en-GB" sz="2400" dirty="0" err="1" smtClean="0"/>
              <a:t>httpd</a:t>
            </a:r>
            <a:endParaRPr lang="en-GB" sz="2400" dirty="0" smtClean="0"/>
          </a:p>
          <a:p>
            <a:pPr lvl="1"/>
            <a:r>
              <a:rPr lang="en-GB" sz="2400" dirty="0" smtClean="0"/>
              <a:t>Dynamically linked to any number of DA nodes using </a:t>
            </a:r>
            <a:r>
              <a:rPr lang="en-GB" sz="2400" dirty="0" err="1" smtClean="0"/>
              <a:t>mod_cluster’s</a:t>
            </a:r>
            <a:r>
              <a:rPr lang="en-GB" sz="2400" dirty="0" smtClean="0"/>
              <a:t> </a:t>
            </a:r>
            <a:r>
              <a:rPr lang="en-GB" sz="2400" i="1" dirty="0" smtClean="0"/>
              <a:t>Advertise</a:t>
            </a:r>
            <a:r>
              <a:rPr lang="en-GB" sz="2400" dirty="0" smtClean="0"/>
              <a:t> method</a:t>
            </a:r>
          </a:p>
          <a:p>
            <a:r>
              <a:rPr lang="en-GB" dirty="0" smtClean="0"/>
              <a:t>MySQL node</a:t>
            </a:r>
          </a:p>
          <a:p>
            <a:pPr lvl="1"/>
            <a:r>
              <a:rPr lang="en-GB" sz="2400" dirty="0" smtClean="0"/>
              <a:t>Hosts the independent MySQL server </a:t>
            </a:r>
          </a:p>
          <a:p>
            <a:pPr lvl="1"/>
            <a:r>
              <a:rPr lang="en-GB" sz="2400" dirty="0" smtClean="0"/>
              <a:t>Dynamically linked to all the DA nodes via </a:t>
            </a:r>
            <a:r>
              <a:rPr lang="en-GB" sz="2400" dirty="0" err="1" smtClean="0"/>
              <a:t>Occopus</a:t>
            </a:r>
            <a:r>
              <a:rPr lang="en-GB" sz="2400" dirty="0" smtClean="0"/>
              <a:t> </a:t>
            </a:r>
            <a:r>
              <a:rPr lang="en-GB" sz="2400" dirty="0" smtClean="0"/>
              <a:t>at infrastructure start-up stage</a:t>
            </a:r>
          </a:p>
          <a:p>
            <a:pPr lvl="1"/>
            <a:r>
              <a:rPr lang="en-GB" sz="2400" dirty="0" smtClean="0"/>
              <a:t>Allows certificate based remote access to the </a:t>
            </a:r>
            <a:r>
              <a:rPr lang="en-GB" sz="2400" dirty="0" smtClean="0"/>
              <a:t>storages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3340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-603448"/>
            <a:ext cx="8229600" cy="1522709"/>
          </a:xfrm>
        </p:spPr>
        <p:txBody>
          <a:bodyPr anchor="ctr"/>
          <a:lstStyle/>
          <a:p>
            <a:r>
              <a:rPr lang="en-US" sz="4000" dirty="0" smtClean="0"/>
              <a:t>Conclusions</a:t>
            </a:r>
            <a:endParaRPr lang="en-US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608512"/>
          </a:xfrm>
        </p:spPr>
        <p:txBody>
          <a:bodyPr>
            <a:normAutofit fontScale="85000" lnSpcReduction="20000"/>
          </a:bodyPr>
          <a:lstStyle/>
          <a:p>
            <a:pPr marL="457200" indent="-457200"/>
            <a:r>
              <a:rPr lang="en-US" sz="3200" dirty="0" smtClean="0"/>
              <a:t>The first prototype of the scalable DA service architecture has been implemented and </a:t>
            </a:r>
            <a:r>
              <a:rPr lang="en-US" sz="3200" dirty="0" smtClean="0"/>
              <a:t>tested in SZTAKI Cloud</a:t>
            </a:r>
            <a:endParaRPr lang="en-US" sz="3200" dirty="0" smtClean="0"/>
          </a:p>
          <a:p>
            <a:pPr marL="457200" indent="-457200"/>
            <a:r>
              <a:rPr lang="en-US" sz="3200" dirty="0" smtClean="0"/>
              <a:t>Performance measurements show good scalability</a:t>
            </a:r>
          </a:p>
          <a:p>
            <a:pPr marL="457200" indent="-457200"/>
            <a:r>
              <a:rPr lang="en-US" sz="3200" dirty="0" smtClean="0"/>
              <a:t>As a first practical usage the long-tail science WS-PGRADE gateway of EGI </a:t>
            </a:r>
            <a:r>
              <a:rPr lang="en-US" sz="3200" dirty="0" err="1" smtClean="0"/>
              <a:t>FedCloud</a:t>
            </a:r>
            <a:r>
              <a:rPr lang="en-US" sz="3200" dirty="0" smtClean="0"/>
              <a:t> will be enhanced with such a scalable DA </a:t>
            </a:r>
            <a:r>
              <a:rPr lang="en-US" sz="3200" dirty="0" smtClean="0"/>
              <a:t>service</a:t>
            </a:r>
          </a:p>
          <a:p>
            <a:pPr marL="457200" indent="-457200"/>
            <a:r>
              <a:rPr lang="en-US" sz="3200" dirty="0" smtClean="0"/>
              <a:t>It could be used as a data access backend service for other higher level services like workflows, gateways, etc.</a:t>
            </a:r>
          </a:p>
          <a:p>
            <a:pPr marL="457200" indent="-457200"/>
            <a:r>
              <a:rPr lang="en-US" sz="3200" dirty="0" smtClean="0"/>
              <a:t>We would like to make it a </a:t>
            </a:r>
            <a:r>
              <a:rPr lang="en-US" sz="3200" smtClean="0"/>
              <a:t>standard tool/service </a:t>
            </a:r>
            <a:r>
              <a:rPr lang="en-US" sz="3200" dirty="0" smtClean="0"/>
              <a:t>of EGI </a:t>
            </a:r>
            <a:r>
              <a:rPr lang="en-US" sz="3200" dirty="0" err="1" smtClean="0"/>
              <a:t>FedCloud</a:t>
            </a:r>
            <a:r>
              <a:rPr lang="en-US" sz="3200" dirty="0" smtClean="0"/>
              <a:t> </a:t>
            </a:r>
            <a:endParaRPr lang="en-US" sz="3200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25354" y="-531440"/>
            <a:ext cx="9144000" cy="1522709"/>
          </a:xfrm>
        </p:spPr>
        <p:txBody>
          <a:bodyPr anchor="ctr"/>
          <a:lstStyle/>
          <a:p>
            <a:r>
              <a:rPr lang="en-US" sz="4000" dirty="0" smtClean="0"/>
              <a:t>Accessing data Storages</a:t>
            </a:r>
            <a:endParaRPr lang="en-US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093915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Data are stored in different kind of storages having different protocols and clients to access them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Different nodes of a workflow many times require access to different data storages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If this is hard-coded into the workflow it prevents the portability of workflows among various DCIs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It is better to call a generic data access and transfer service if nodes of the workflow require data storage access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This makes the workflow generic and portable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Such a service is Data Avenue</a:t>
            </a:r>
          </a:p>
          <a:p>
            <a:pPr marL="0" indent="0">
              <a:buNone/>
            </a:pPr>
            <a:endParaRPr lang="en-GB" sz="3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08719"/>
            <a:ext cx="8229600" cy="4608513"/>
          </a:xfrm>
        </p:spPr>
        <p:txBody>
          <a:bodyPr anchor="ctr"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25354" y="-531440"/>
            <a:ext cx="9144000" cy="1522709"/>
          </a:xfrm>
        </p:spPr>
        <p:txBody>
          <a:bodyPr anchor="ctr"/>
          <a:lstStyle/>
          <a:p>
            <a:r>
              <a:rPr lang="en-US" sz="4000" dirty="0" smtClean="0"/>
              <a:t>Data Avenue features</a:t>
            </a:r>
            <a:endParaRPr lang="en-US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012364"/>
            <a:ext cx="8229600" cy="5368964"/>
          </a:xfrm>
        </p:spPr>
        <p:txBody>
          <a:bodyPr>
            <a:noAutofit/>
          </a:bodyPr>
          <a:lstStyle/>
          <a:p>
            <a:pPr marL="339725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hu-HU" sz="2000" dirty="0"/>
              <a:t>Easy-to-use service, </a:t>
            </a:r>
            <a:r>
              <a:rPr lang="en-US" sz="2000" dirty="0" smtClean="0"/>
              <a:t>that can be accessed via several types of </a:t>
            </a:r>
            <a:r>
              <a:rPr lang="hu-HU" sz="2000" dirty="0" smtClean="0"/>
              <a:t>interface</a:t>
            </a:r>
            <a:r>
              <a:rPr lang="en-US" sz="2000" dirty="0" smtClean="0"/>
              <a:t>s:</a:t>
            </a:r>
          </a:p>
          <a:p>
            <a:pPr marL="739775" lvl="1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000" dirty="0" smtClean="0"/>
              <a:t>Web service SOAP</a:t>
            </a:r>
          </a:p>
          <a:p>
            <a:pPr marL="739775" lvl="1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000" dirty="0" smtClean="0"/>
              <a:t>REST</a:t>
            </a:r>
            <a:endParaRPr lang="hu-HU" sz="2000" dirty="0"/>
          </a:p>
          <a:p>
            <a:pPr marL="339725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hu-HU" sz="2000" dirty="0"/>
              <a:t>Provide access to different types of storage services, using different </a:t>
            </a:r>
            <a:r>
              <a:rPr lang="hu-HU" sz="2000" dirty="0" smtClean="0"/>
              <a:t>protocols</a:t>
            </a:r>
            <a:endParaRPr lang="en-US" sz="2000" dirty="0" smtClean="0"/>
          </a:p>
          <a:p>
            <a:pPr marL="739775" lvl="1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hu-HU" sz="2000" dirty="0"/>
              <a:t>HTTP, </a:t>
            </a:r>
            <a:r>
              <a:rPr lang="en-US" sz="2000" dirty="0" smtClean="0"/>
              <a:t>S</a:t>
            </a:r>
            <a:r>
              <a:rPr lang="hu-HU" sz="2000" dirty="0" smtClean="0"/>
              <a:t>FTP</a:t>
            </a:r>
            <a:r>
              <a:rPr lang="hu-HU" sz="2000" dirty="0"/>
              <a:t>, GridFTP, SRM, iRODS</a:t>
            </a:r>
            <a:r>
              <a:rPr lang="hu-HU" sz="2000" dirty="0" smtClean="0"/>
              <a:t>,</a:t>
            </a:r>
            <a:r>
              <a:rPr lang="en-US" sz="2000" dirty="0" smtClean="0"/>
              <a:t> S3</a:t>
            </a:r>
            <a:endParaRPr lang="hu-HU" sz="2000" dirty="0"/>
          </a:p>
          <a:p>
            <a:pPr marL="339725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hu-HU" sz="2000" dirty="0"/>
              <a:t>Offer easy extensibility with new </a:t>
            </a:r>
            <a:r>
              <a:rPr lang="hu-HU" sz="2000" dirty="0" smtClean="0"/>
              <a:t>protocols</a:t>
            </a:r>
            <a:endParaRPr lang="en-US" sz="2000" dirty="0" smtClean="0"/>
          </a:p>
          <a:p>
            <a:pPr marL="739775" lvl="1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000" dirty="0" smtClean="0"/>
              <a:t>Recently Cassandra was added</a:t>
            </a:r>
            <a:endParaRPr lang="hu-HU" sz="2000" dirty="0"/>
          </a:p>
          <a:p>
            <a:pPr marL="339725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000" dirty="0" smtClean="0"/>
              <a:t>Simple usage without </a:t>
            </a:r>
            <a:r>
              <a:rPr lang="en-US" sz="2000" dirty="0"/>
              <a:t>technical knowledge (APIs, graphical user interface provided)</a:t>
            </a:r>
          </a:p>
          <a:p>
            <a:pPr marL="339725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000" dirty="0" smtClean="0"/>
              <a:t>Provides </a:t>
            </a:r>
            <a:r>
              <a:rPr lang="en-US" sz="2000" dirty="0"/>
              <a:t>a </a:t>
            </a:r>
            <a:r>
              <a:rPr lang="en-US" sz="2000" b="1" dirty="0"/>
              <a:t>uniform</a:t>
            </a:r>
            <a:r>
              <a:rPr lang="en-US" sz="2000" dirty="0"/>
              <a:t> way </a:t>
            </a:r>
            <a:r>
              <a:rPr lang="en-US" sz="2000" dirty="0" smtClean="0"/>
              <a:t>to access storages </a:t>
            </a:r>
          </a:p>
          <a:p>
            <a:pPr marL="739775" lvl="1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000" dirty="0" smtClean="0"/>
              <a:t>URIs</a:t>
            </a:r>
            <a:r>
              <a:rPr lang="en-US" sz="2000" dirty="0"/>
              <a:t>: storage://</a:t>
            </a:r>
            <a:r>
              <a:rPr lang="en-US" sz="2000" dirty="0" smtClean="0"/>
              <a:t>storage-host/path/file </a:t>
            </a:r>
          </a:p>
          <a:p>
            <a:pPr marL="739775" lvl="1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000" dirty="0" smtClean="0"/>
              <a:t>operations</a:t>
            </a:r>
            <a:r>
              <a:rPr lang="en-US" sz="2000" dirty="0"/>
              <a:t>: </a:t>
            </a:r>
            <a:r>
              <a:rPr lang="en-US" sz="2000" dirty="0" err="1"/>
              <a:t>mkdir</a:t>
            </a:r>
            <a:r>
              <a:rPr lang="en-US" sz="2000" dirty="0"/>
              <a:t>, delete, download, </a:t>
            </a:r>
            <a:r>
              <a:rPr lang="en-US" sz="2000" dirty="0" smtClean="0"/>
              <a:t>upload</a:t>
            </a:r>
          </a:p>
          <a:p>
            <a:pPr marL="339725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hu-HU" sz="2000" dirty="0" smtClean="0"/>
              <a:t>Offer </a:t>
            </a:r>
            <a:r>
              <a:rPr lang="hu-HU" sz="2000" dirty="0"/>
              <a:t>the possibility to exploit its features from different levels (CLI, APIs, gateways, </a:t>
            </a:r>
            <a:r>
              <a:rPr lang="hu-HU" sz="2000" dirty="0" smtClean="0"/>
              <a:t>...)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128876202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7769" y="-413036"/>
            <a:ext cx="8229600" cy="1368153"/>
          </a:xfrm>
        </p:spPr>
        <p:txBody>
          <a:bodyPr anchor="ctr"/>
          <a:lstStyle/>
          <a:p>
            <a:r>
              <a:rPr lang="en-US" sz="4000" dirty="0" smtClean="0"/>
              <a:t>Data Avenue Use Cases</a:t>
            </a:r>
            <a:endParaRPr lang="en-US" sz="4000" dirty="0"/>
          </a:p>
        </p:txBody>
      </p:sp>
      <p:sp>
        <p:nvSpPr>
          <p:cNvPr id="124" name="Téglalap 123"/>
          <p:cNvSpPr/>
          <p:nvPr/>
        </p:nvSpPr>
        <p:spPr>
          <a:xfrm>
            <a:off x="499120" y="1268760"/>
            <a:ext cx="1554480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t" anchorCtr="0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Calibri" pitchFamily="34" charset="0"/>
              </a:rPr>
              <a:t>DataAvenue</a:t>
            </a:r>
            <a:endParaRPr lang="en-US" sz="14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@SZTAKI</a:t>
            </a: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5" name="Téglalap 124"/>
          <p:cNvSpPr/>
          <p:nvPr/>
        </p:nvSpPr>
        <p:spPr>
          <a:xfrm>
            <a:off x="2175520" y="1268760"/>
            <a:ext cx="1554480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t" anchorCtr="0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WS-PGRADE/</a:t>
            </a:r>
          </a:p>
          <a:p>
            <a:pPr algn="ctr"/>
            <a:r>
              <a:rPr lang="en-US" sz="1400" dirty="0" err="1" smtClean="0">
                <a:solidFill>
                  <a:schemeClr val="tx1"/>
                </a:solidFill>
                <a:latin typeface="Calibri" pitchFamily="34" charset="0"/>
              </a:rPr>
              <a:t>gUSE</a:t>
            </a:r>
            <a:endParaRPr lang="en-US" sz="14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6" name="Téglalap 125"/>
          <p:cNvSpPr/>
          <p:nvPr/>
        </p:nvSpPr>
        <p:spPr>
          <a:xfrm>
            <a:off x="3851920" y="1268760"/>
            <a:ext cx="1554480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t" anchorCtr="0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Other Science Gateways</a:t>
            </a: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7" name="Téglalap 126"/>
          <p:cNvSpPr/>
          <p:nvPr/>
        </p:nvSpPr>
        <p:spPr>
          <a:xfrm>
            <a:off x="5528320" y="1268760"/>
            <a:ext cx="1554480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t" anchorCtr="0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Java Applications</a:t>
            </a: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8" name="Téglalap 127"/>
          <p:cNvSpPr/>
          <p:nvPr/>
        </p:nvSpPr>
        <p:spPr>
          <a:xfrm>
            <a:off x="7204720" y="1268760"/>
            <a:ext cx="1554480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t" anchorCtr="0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Other Applications</a:t>
            </a:r>
            <a:endParaRPr 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9" name="Téglalap 128"/>
          <p:cNvSpPr/>
          <p:nvPr/>
        </p:nvSpPr>
        <p:spPr>
          <a:xfrm>
            <a:off x="651520" y="2064296"/>
            <a:ext cx="1295400" cy="499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alibri" pitchFamily="34" charset="0"/>
              </a:rPr>
              <a:t>Data Avenue UI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30" name="Téglalap 129"/>
          <p:cNvSpPr/>
          <p:nvPr/>
        </p:nvSpPr>
        <p:spPr>
          <a:xfrm>
            <a:off x="2327920" y="2064296"/>
            <a:ext cx="1295400" cy="499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alibri" pitchFamily="34" charset="0"/>
              </a:rPr>
              <a:t>Data Avenue UI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31" name="Téglalap 130"/>
          <p:cNvSpPr/>
          <p:nvPr/>
        </p:nvSpPr>
        <p:spPr>
          <a:xfrm>
            <a:off x="4004320" y="2064296"/>
            <a:ext cx="1295400" cy="499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alibri" pitchFamily="34" charset="0"/>
              </a:rPr>
              <a:t>Data Avenue UI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32" name="Téglalap 131"/>
          <p:cNvSpPr/>
          <p:nvPr/>
        </p:nvSpPr>
        <p:spPr>
          <a:xfrm>
            <a:off x="5680720" y="2064296"/>
            <a:ext cx="1295400" cy="4998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alibri" pitchFamily="34" charset="0"/>
              </a:rPr>
              <a:t>Data Avenue</a:t>
            </a:r>
          </a:p>
          <a:p>
            <a:pPr algn="ctr"/>
            <a:r>
              <a:rPr lang="en-US" sz="1400" dirty="0" smtClean="0">
                <a:latin typeface="Calibri" pitchFamily="34" charset="0"/>
              </a:rPr>
              <a:t>Java API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Téglalap 132"/>
          <p:cNvSpPr/>
          <p:nvPr/>
        </p:nvSpPr>
        <p:spPr>
          <a:xfrm>
            <a:off x="7357120" y="2064296"/>
            <a:ext cx="1295400" cy="49986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Calibri" pitchFamily="34" charset="0"/>
              </a:rPr>
              <a:t>SOAP or REST API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34" name="Ellipszis 133"/>
          <p:cNvSpPr/>
          <p:nvPr/>
        </p:nvSpPr>
        <p:spPr>
          <a:xfrm>
            <a:off x="422920" y="1116360"/>
            <a:ext cx="381000" cy="381000"/>
          </a:xfrm>
          <a:prstGeom prst="ellipse">
            <a:avLst/>
          </a:prstGeom>
          <a:solidFill>
            <a:schemeClr val="bg2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1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35" name="Ellipszis 134"/>
          <p:cNvSpPr/>
          <p:nvPr/>
        </p:nvSpPr>
        <p:spPr>
          <a:xfrm>
            <a:off x="2099320" y="1116360"/>
            <a:ext cx="381000" cy="381000"/>
          </a:xfrm>
          <a:prstGeom prst="ellipse">
            <a:avLst/>
          </a:prstGeom>
          <a:solidFill>
            <a:schemeClr val="bg2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2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36" name="Ellipszis 135"/>
          <p:cNvSpPr/>
          <p:nvPr/>
        </p:nvSpPr>
        <p:spPr>
          <a:xfrm>
            <a:off x="3775720" y="1116360"/>
            <a:ext cx="381000" cy="381000"/>
          </a:xfrm>
          <a:prstGeom prst="ellipse">
            <a:avLst/>
          </a:prstGeom>
          <a:solidFill>
            <a:schemeClr val="bg2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3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37" name="Ellipszis 136"/>
          <p:cNvSpPr/>
          <p:nvPr/>
        </p:nvSpPr>
        <p:spPr>
          <a:xfrm>
            <a:off x="5452120" y="1116360"/>
            <a:ext cx="381000" cy="381000"/>
          </a:xfrm>
          <a:prstGeom prst="ellipse">
            <a:avLst/>
          </a:prstGeom>
          <a:solidFill>
            <a:schemeClr val="bg2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4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38" name="Ellipszis 137"/>
          <p:cNvSpPr/>
          <p:nvPr/>
        </p:nvSpPr>
        <p:spPr>
          <a:xfrm>
            <a:off x="7128520" y="1116360"/>
            <a:ext cx="381000" cy="381000"/>
          </a:xfrm>
          <a:prstGeom prst="ellipse">
            <a:avLst/>
          </a:prstGeom>
          <a:solidFill>
            <a:schemeClr val="bg2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5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39" name="Téglalap 138"/>
          <p:cNvSpPr/>
          <p:nvPr/>
        </p:nvSpPr>
        <p:spPr>
          <a:xfrm>
            <a:off x="1198360" y="3288432"/>
            <a:ext cx="6624736" cy="936104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Data Avenue Services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(Blacktop)</a:t>
            </a:r>
            <a:endParaRPr lang="en-US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0" name="Folyamatábra: Mágneslemez 139"/>
          <p:cNvSpPr/>
          <p:nvPr/>
        </p:nvSpPr>
        <p:spPr>
          <a:xfrm>
            <a:off x="1630408" y="4872608"/>
            <a:ext cx="1368152" cy="576064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SFTP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1" name="Folyamatábra: Mágneslemez 140"/>
          <p:cNvSpPr/>
          <p:nvPr/>
        </p:nvSpPr>
        <p:spPr>
          <a:xfrm>
            <a:off x="3142576" y="4872608"/>
            <a:ext cx="1368152" cy="576064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GRIDFTP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2" name="Folyamatábra: Mágneslemez 141"/>
          <p:cNvSpPr/>
          <p:nvPr/>
        </p:nvSpPr>
        <p:spPr>
          <a:xfrm>
            <a:off x="4654744" y="4872608"/>
            <a:ext cx="1368152" cy="576064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SRM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3" name="Folyamatábra: Mágneslemez 142"/>
          <p:cNvSpPr/>
          <p:nvPr/>
        </p:nvSpPr>
        <p:spPr>
          <a:xfrm>
            <a:off x="7679080" y="4872608"/>
            <a:ext cx="1368152" cy="576064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S3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4" name="Folyamatábra: Mágneslemez 143"/>
          <p:cNvSpPr/>
          <p:nvPr/>
        </p:nvSpPr>
        <p:spPr>
          <a:xfrm>
            <a:off x="118240" y="4872608"/>
            <a:ext cx="1368152" cy="576064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HTTP(s)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5" name="Folyamatábra: Mágneslemez 144"/>
          <p:cNvSpPr/>
          <p:nvPr/>
        </p:nvSpPr>
        <p:spPr>
          <a:xfrm>
            <a:off x="6166912" y="4872608"/>
            <a:ext cx="1368152" cy="576064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Calibri" pitchFamily="34" charset="0"/>
              </a:rPr>
              <a:t>iRODS</a:t>
            </a:r>
            <a:endParaRPr 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147" name="Egyenes összekötő 146"/>
          <p:cNvCxnSpPr>
            <a:stCxn id="144" idx="1"/>
            <a:endCxn id="139" idx="2"/>
          </p:cNvCxnSpPr>
          <p:nvPr/>
        </p:nvCxnSpPr>
        <p:spPr>
          <a:xfrm flipV="1">
            <a:off x="802316" y="4224536"/>
            <a:ext cx="3708412" cy="64807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gyenes összekötő 148"/>
          <p:cNvCxnSpPr>
            <a:stCxn id="140" idx="1"/>
            <a:endCxn id="139" idx="2"/>
          </p:cNvCxnSpPr>
          <p:nvPr/>
        </p:nvCxnSpPr>
        <p:spPr>
          <a:xfrm flipV="1">
            <a:off x="2314484" y="4224536"/>
            <a:ext cx="2196244" cy="64807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gyenes összekötő 150"/>
          <p:cNvCxnSpPr>
            <a:stCxn id="141" idx="1"/>
            <a:endCxn id="139" idx="2"/>
          </p:cNvCxnSpPr>
          <p:nvPr/>
        </p:nvCxnSpPr>
        <p:spPr>
          <a:xfrm flipV="1">
            <a:off x="3826652" y="4224536"/>
            <a:ext cx="684076" cy="64807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gyenes összekötő 152"/>
          <p:cNvCxnSpPr>
            <a:stCxn id="142" idx="1"/>
            <a:endCxn id="139" idx="2"/>
          </p:cNvCxnSpPr>
          <p:nvPr/>
        </p:nvCxnSpPr>
        <p:spPr>
          <a:xfrm flipH="1" flipV="1">
            <a:off x="4510728" y="4224536"/>
            <a:ext cx="828092" cy="64807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gyenes összekötő 154"/>
          <p:cNvCxnSpPr>
            <a:stCxn id="145" idx="1"/>
            <a:endCxn id="139" idx="2"/>
          </p:cNvCxnSpPr>
          <p:nvPr/>
        </p:nvCxnSpPr>
        <p:spPr>
          <a:xfrm flipH="1" flipV="1">
            <a:off x="4510728" y="4224536"/>
            <a:ext cx="2340260" cy="64807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gyenes összekötő 156"/>
          <p:cNvCxnSpPr>
            <a:stCxn id="143" idx="1"/>
            <a:endCxn id="139" idx="2"/>
          </p:cNvCxnSpPr>
          <p:nvPr/>
        </p:nvCxnSpPr>
        <p:spPr>
          <a:xfrm flipH="1" flipV="1">
            <a:off x="4510728" y="4224536"/>
            <a:ext cx="3852428" cy="64807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gyenes összekötő 158"/>
          <p:cNvCxnSpPr>
            <a:stCxn id="129" idx="2"/>
            <a:endCxn id="139" idx="0"/>
          </p:cNvCxnSpPr>
          <p:nvPr/>
        </p:nvCxnSpPr>
        <p:spPr>
          <a:xfrm>
            <a:off x="1299220" y="2564160"/>
            <a:ext cx="3211508" cy="72427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gyenes összekötő 160"/>
          <p:cNvCxnSpPr>
            <a:stCxn id="130" idx="2"/>
            <a:endCxn id="139" idx="0"/>
          </p:cNvCxnSpPr>
          <p:nvPr/>
        </p:nvCxnSpPr>
        <p:spPr>
          <a:xfrm>
            <a:off x="2975620" y="2564160"/>
            <a:ext cx="1535108" cy="72427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Egyenes összekötő 162"/>
          <p:cNvCxnSpPr>
            <a:stCxn id="131" idx="2"/>
            <a:endCxn id="139" idx="0"/>
          </p:cNvCxnSpPr>
          <p:nvPr/>
        </p:nvCxnSpPr>
        <p:spPr>
          <a:xfrm flipH="1">
            <a:off x="4510728" y="2564160"/>
            <a:ext cx="141292" cy="72427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gyenes összekötő 164"/>
          <p:cNvCxnSpPr>
            <a:stCxn id="132" idx="2"/>
            <a:endCxn id="139" idx="0"/>
          </p:cNvCxnSpPr>
          <p:nvPr/>
        </p:nvCxnSpPr>
        <p:spPr>
          <a:xfrm flipH="1">
            <a:off x="4510728" y="2564160"/>
            <a:ext cx="1817692" cy="72427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Egyenes összekötő 166"/>
          <p:cNvCxnSpPr>
            <a:stCxn id="133" idx="2"/>
            <a:endCxn id="139" idx="0"/>
          </p:cNvCxnSpPr>
          <p:nvPr/>
        </p:nvCxnSpPr>
        <p:spPr>
          <a:xfrm flipH="1">
            <a:off x="4510728" y="2564160"/>
            <a:ext cx="3494092" cy="724272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Szövegdoboz 173"/>
          <p:cNvSpPr txBox="1"/>
          <p:nvPr/>
        </p:nvSpPr>
        <p:spPr>
          <a:xfrm>
            <a:off x="190248" y="2856384"/>
            <a:ext cx="2477538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i="1" dirty="0" smtClean="0">
                <a:latin typeface="Calibri" pitchFamily="34" charset="0"/>
              </a:rPr>
              <a:t>SOAP and REST interface</a:t>
            </a:r>
            <a:endParaRPr lang="en-US" i="1" dirty="0">
              <a:latin typeface="Calibri" pitchFamily="34" charset="0"/>
            </a:endParaRPr>
          </a:p>
        </p:txBody>
      </p:sp>
      <p:sp>
        <p:nvSpPr>
          <p:cNvPr id="175" name="Szövegdoboz 174"/>
          <p:cNvSpPr txBox="1"/>
          <p:nvPr/>
        </p:nvSpPr>
        <p:spPr>
          <a:xfrm>
            <a:off x="6445282" y="4383140"/>
            <a:ext cx="254287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i="1" dirty="0" smtClean="0">
                <a:latin typeface="Calibri" pitchFamily="34" charset="0"/>
              </a:rPr>
              <a:t>storage-related protocols</a:t>
            </a:r>
            <a:endParaRPr lang="en-US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39702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4016" y="-445369"/>
            <a:ext cx="9144000" cy="1224137"/>
          </a:xfrm>
        </p:spPr>
        <p:txBody>
          <a:bodyPr anchor="ctr"/>
          <a:lstStyle/>
          <a:p>
            <a:r>
              <a:rPr lang="en-US" sz="3600" dirty="0" smtClean="0"/>
              <a:t>Use case 1: Allow Users to Manage Data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4AB7D7F1-485B-44A3-8B75-CBBE0779638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" name="Smiley Face 5"/>
          <p:cNvSpPr/>
          <p:nvPr/>
        </p:nvSpPr>
        <p:spPr>
          <a:xfrm>
            <a:off x="4068218" y="1269827"/>
            <a:ext cx="935037" cy="935037"/>
          </a:xfrm>
          <a:prstGeom prst="smileyFac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491880" y="3501008"/>
            <a:ext cx="2087563" cy="7921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itchFamily="34" charset="0"/>
              </a:rPr>
              <a:t>Data Avenue</a:t>
            </a:r>
          </a:p>
        </p:txBody>
      </p:sp>
      <p:sp>
        <p:nvSpPr>
          <p:cNvPr id="8" name="Can 8"/>
          <p:cNvSpPr/>
          <p:nvPr/>
        </p:nvSpPr>
        <p:spPr>
          <a:xfrm>
            <a:off x="4139580" y="4653558"/>
            <a:ext cx="792163" cy="86360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latin typeface="Calibri" pitchFamily="34" charset="0"/>
              </a:rPr>
              <a:t>Storage</a:t>
            </a:r>
          </a:p>
          <a:p>
            <a:pPr algn="ctr" eaLnBrk="1" hangingPunct="1">
              <a:defRPr/>
            </a:pPr>
            <a:r>
              <a:rPr lang="en-US" sz="1200" dirty="0">
                <a:latin typeface="Calibri" pitchFamily="34" charset="0"/>
              </a:rPr>
              <a:t>Service</a:t>
            </a:r>
          </a:p>
        </p:txBody>
      </p:sp>
      <p:cxnSp>
        <p:nvCxnSpPr>
          <p:cNvPr id="9" name="Straight Arrow Connector 11"/>
          <p:cNvCxnSpPr>
            <a:stCxn id="6" idx="4"/>
            <a:endCxn id="7" idx="0"/>
          </p:cNvCxnSpPr>
          <p:nvPr/>
        </p:nvCxnSpPr>
        <p:spPr>
          <a:xfrm flipH="1">
            <a:off x="4535662" y="2204864"/>
            <a:ext cx="75" cy="129614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5"/>
          <p:cNvCxnSpPr>
            <a:stCxn id="7" idx="2"/>
            <a:endCxn id="8" idx="1"/>
          </p:cNvCxnSpPr>
          <p:nvPr/>
        </p:nvCxnSpPr>
        <p:spPr>
          <a:xfrm>
            <a:off x="4535662" y="4293170"/>
            <a:ext cx="0" cy="360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n 18"/>
          <p:cNvSpPr/>
          <p:nvPr/>
        </p:nvSpPr>
        <p:spPr>
          <a:xfrm>
            <a:off x="3275980" y="4653558"/>
            <a:ext cx="792163" cy="86360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latin typeface="Calibri" pitchFamily="34" charset="0"/>
              </a:rPr>
              <a:t>Storage</a:t>
            </a:r>
          </a:p>
          <a:p>
            <a:pPr algn="ctr" eaLnBrk="1" hangingPunct="1">
              <a:defRPr/>
            </a:pPr>
            <a:r>
              <a:rPr lang="en-US" sz="1200" dirty="0">
                <a:latin typeface="Calibri" pitchFamily="34" charset="0"/>
              </a:rPr>
              <a:t>Service</a:t>
            </a:r>
          </a:p>
        </p:txBody>
      </p:sp>
      <p:sp>
        <p:nvSpPr>
          <p:cNvPr id="12" name="Can 19"/>
          <p:cNvSpPr/>
          <p:nvPr/>
        </p:nvSpPr>
        <p:spPr>
          <a:xfrm>
            <a:off x="5003180" y="4653558"/>
            <a:ext cx="792163" cy="86360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latin typeface="Calibri" pitchFamily="34" charset="0"/>
              </a:rPr>
              <a:t>Storage</a:t>
            </a:r>
          </a:p>
          <a:p>
            <a:pPr algn="ctr" eaLnBrk="1" hangingPunct="1">
              <a:defRPr/>
            </a:pPr>
            <a:r>
              <a:rPr lang="en-US" sz="1200" dirty="0">
                <a:latin typeface="Calibri" pitchFamily="34" charset="0"/>
              </a:rPr>
              <a:t>Service</a:t>
            </a:r>
          </a:p>
        </p:txBody>
      </p:sp>
      <p:cxnSp>
        <p:nvCxnSpPr>
          <p:cNvPr id="13" name="Straight Arrow Connector 21"/>
          <p:cNvCxnSpPr>
            <a:endCxn id="11" idx="1"/>
          </p:cNvCxnSpPr>
          <p:nvPr/>
        </p:nvCxnSpPr>
        <p:spPr>
          <a:xfrm flipH="1">
            <a:off x="3672062" y="4293170"/>
            <a:ext cx="179660" cy="360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23"/>
          <p:cNvCxnSpPr>
            <a:endCxn id="12" idx="1"/>
          </p:cNvCxnSpPr>
          <p:nvPr/>
        </p:nvCxnSpPr>
        <p:spPr>
          <a:xfrm>
            <a:off x="5219874" y="4293170"/>
            <a:ext cx="179388" cy="360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25"/>
          <p:cNvSpPr txBox="1">
            <a:spLocks noChangeArrowheads="1"/>
          </p:cNvSpPr>
          <p:nvPr/>
        </p:nvSpPr>
        <p:spPr bwMode="auto">
          <a:xfrm>
            <a:off x="2303463" y="2276872"/>
            <a:ext cx="212372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/>
            <a:r>
              <a:rPr lang="en-US" altLang="en-US" sz="2000" b="1" dirty="0" smtClean="0">
                <a:latin typeface="Calibri" pitchFamily="34" charset="0"/>
              </a:rPr>
              <a:t>Helps users: to browse</a:t>
            </a:r>
            <a:r>
              <a:rPr lang="en-US" altLang="en-US" sz="2000" b="1" dirty="0">
                <a:latin typeface="Calibri" pitchFamily="34" charset="0"/>
              </a:rPr>
              <a:t>, </a:t>
            </a:r>
            <a:r>
              <a:rPr lang="en-US" altLang="en-US" sz="2000" b="1" dirty="0" smtClean="0">
                <a:latin typeface="Calibri" pitchFamily="34" charset="0"/>
              </a:rPr>
              <a:t>download/upload</a:t>
            </a:r>
            <a:endParaRPr lang="en-US" altLang="en-US" sz="2000" b="1" dirty="0">
              <a:latin typeface="Calibri" pitchFamily="34" charset="0"/>
            </a:endParaRPr>
          </a:p>
        </p:txBody>
      </p:sp>
      <p:sp>
        <p:nvSpPr>
          <p:cNvPr id="16" name="TextBox 26"/>
          <p:cNvSpPr txBox="1">
            <a:spLocks noChangeArrowheads="1"/>
          </p:cNvSpPr>
          <p:nvPr/>
        </p:nvSpPr>
        <p:spPr bwMode="auto">
          <a:xfrm>
            <a:off x="4643215" y="2276872"/>
            <a:ext cx="27363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000" b="1" dirty="0" smtClean="0">
                <a:latin typeface="Calibri" pitchFamily="34" charset="0"/>
              </a:rPr>
              <a:t>Helps users to organize their data: to create </a:t>
            </a:r>
            <a:r>
              <a:rPr lang="en-US" altLang="en-US" sz="2000" b="1" dirty="0">
                <a:latin typeface="Calibri" pitchFamily="34" charset="0"/>
              </a:rPr>
              <a:t>dir,</a:t>
            </a:r>
          </a:p>
          <a:p>
            <a:pPr eaLnBrk="1" hangingPunct="1"/>
            <a:r>
              <a:rPr lang="en-US" altLang="en-US" sz="2000" b="1" dirty="0" smtClean="0">
                <a:latin typeface="Calibri" pitchFamily="34" charset="0"/>
              </a:rPr>
              <a:t>delete, rename</a:t>
            </a:r>
            <a:endParaRPr lang="en-US" altLang="en-US" sz="2000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496" y="-531440"/>
            <a:ext cx="9144000" cy="1522709"/>
          </a:xfrm>
        </p:spPr>
        <p:txBody>
          <a:bodyPr anchor="ctr"/>
          <a:lstStyle/>
          <a:p>
            <a:r>
              <a:rPr lang="en-US" sz="3600" dirty="0" smtClean="0"/>
              <a:t>Use-case 1: </a:t>
            </a:r>
            <a:r>
              <a:rPr lang="en-US" sz="3600" dirty="0" err="1" smtClean="0"/>
              <a:t>DataAvenue@SZTAKI</a:t>
            </a:r>
            <a:endParaRPr lang="en-US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6325" y="2296442"/>
            <a:ext cx="5367338" cy="365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artalom helye 2"/>
          <p:cNvSpPr>
            <a:spLocks noGrp="1"/>
          </p:cNvSpPr>
          <p:nvPr>
            <p:ph idx="1"/>
          </p:nvPr>
        </p:nvSpPr>
        <p:spPr>
          <a:xfrm>
            <a:off x="14671" y="1268760"/>
            <a:ext cx="9108504" cy="1008112"/>
          </a:xfrm>
        </p:spPr>
        <p:txBody>
          <a:bodyPr>
            <a:normAutofit lnSpcReduction="10000"/>
          </a:bodyPr>
          <a:lstStyle/>
          <a:p>
            <a:r>
              <a:rPr lang="en-GB" sz="3200" dirty="0" smtClean="0">
                <a:hlinkClick r:id="rId3"/>
              </a:rPr>
              <a:t>https://data-avenue.eu</a:t>
            </a:r>
            <a:r>
              <a:rPr lang="en-GB" sz="3200" dirty="0" smtClean="0"/>
              <a:t>: public deployment of Data Avenue UI</a:t>
            </a:r>
          </a:p>
        </p:txBody>
      </p:sp>
      <p:sp>
        <p:nvSpPr>
          <p:cNvPr id="41" name="Tartalom helye 2"/>
          <p:cNvSpPr txBox="1">
            <a:spLocks/>
          </p:cNvSpPr>
          <p:nvPr/>
        </p:nvSpPr>
        <p:spPr>
          <a:xfrm>
            <a:off x="14671" y="2204864"/>
            <a:ext cx="3456384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Users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can freely try-out Data </a:t>
            </a: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Avenue services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Sign in with your </a:t>
            </a:r>
            <a:r>
              <a:rPr lang="en-GB" sz="3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Facebook</a:t>
            </a:r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account then...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228354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The Data Avenue Concept</a:t>
            </a:r>
            <a:endParaRPr lang="en-US" dirty="0"/>
          </a:p>
        </p:txBody>
      </p:sp>
      <p:pic>
        <p:nvPicPr>
          <p:cNvPr id="1026" name="Picture 2" descr="C:\Akos\IWSG2014\abrak\U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541" y="1196752"/>
            <a:ext cx="8833947" cy="4968552"/>
          </a:xfrm>
          <a:prstGeom prst="rect">
            <a:avLst/>
          </a:prstGeom>
          <a:noFill/>
        </p:spPr>
      </p:pic>
      <p:sp>
        <p:nvSpPr>
          <p:cNvPr id="6" name="Lekerekített téglalap feliratnak 5"/>
          <p:cNvSpPr/>
          <p:nvPr/>
        </p:nvSpPr>
        <p:spPr>
          <a:xfrm>
            <a:off x="3851920" y="3212976"/>
            <a:ext cx="5112568" cy="792088"/>
          </a:xfrm>
          <a:prstGeom prst="wedgeRoundRectCallout">
            <a:avLst>
              <a:gd name="adj1" fmla="val -29939"/>
              <a:gd name="adj2" fmla="val 72048"/>
              <a:gd name="adj3" fmla="val 16667"/>
            </a:avLst>
          </a:prstGeom>
          <a:solidFill>
            <a:srgbClr val="FFC000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Copy between different storages</a:t>
            </a:r>
          </a:p>
        </p:txBody>
      </p:sp>
      <p:sp>
        <p:nvSpPr>
          <p:cNvPr id="7" name="Lekerekített téglalap feliratnak 6"/>
          <p:cNvSpPr/>
          <p:nvPr/>
        </p:nvSpPr>
        <p:spPr>
          <a:xfrm>
            <a:off x="6084168" y="4653136"/>
            <a:ext cx="2808312" cy="1224136"/>
          </a:xfrm>
          <a:prstGeom prst="wedgeRoundRectCallout">
            <a:avLst>
              <a:gd name="adj1" fmla="val -63609"/>
              <a:gd name="adj2" fmla="val -11283"/>
              <a:gd name="adj3" fmla="val 16667"/>
            </a:avLst>
          </a:prstGeom>
          <a:solidFill>
            <a:srgbClr val="FFC000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chemeClr val="tx1"/>
                </a:solidFill>
                <a:latin typeface="Calibri" pitchFamily="34" charset="0"/>
              </a:rPr>
              <a:t>Progress bar</a:t>
            </a:r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35496" y="-531440"/>
            <a:ext cx="9144000" cy="15227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rgbClr val="007BC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Use-case 1: </a:t>
            </a:r>
            <a:r>
              <a:rPr lang="en-US" sz="3600" dirty="0" err="1" smtClean="0"/>
              <a:t>DataAvenue@SZTAKI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83854669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65168" y="5237113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4AB7D7F1-485B-44A3-8B75-CBBE0779638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>
          <a:xfrm>
            <a:off x="900385" y="3356992"/>
            <a:ext cx="2087563" cy="7921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Calibri" pitchFamily="34" charset="0"/>
              </a:rPr>
              <a:t>Data Avenue</a:t>
            </a:r>
          </a:p>
        </p:txBody>
      </p:sp>
      <p:sp>
        <p:nvSpPr>
          <p:cNvPr id="8" name="Can 8"/>
          <p:cNvSpPr/>
          <p:nvPr/>
        </p:nvSpPr>
        <p:spPr>
          <a:xfrm>
            <a:off x="1548085" y="4509542"/>
            <a:ext cx="792163" cy="86360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latin typeface="Calibri" pitchFamily="34" charset="0"/>
              </a:rPr>
              <a:t>Storage</a:t>
            </a:r>
          </a:p>
          <a:p>
            <a:pPr algn="ctr" eaLnBrk="1" hangingPunct="1">
              <a:defRPr/>
            </a:pPr>
            <a:r>
              <a:rPr lang="en-US" sz="1200" dirty="0">
                <a:latin typeface="Calibri" pitchFamily="34" charset="0"/>
              </a:rPr>
              <a:t>Service</a:t>
            </a:r>
          </a:p>
        </p:txBody>
      </p:sp>
      <p:cxnSp>
        <p:nvCxnSpPr>
          <p:cNvPr id="10" name="Straight Arrow Connector 15"/>
          <p:cNvCxnSpPr>
            <a:stCxn id="7" idx="2"/>
            <a:endCxn id="8" idx="1"/>
          </p:cNvCxnSpPr>
          <p:nvPr/>
        </p:nvCxnSpPr>
        <p:spPr>
          <a:xfrm>
            <a:off x="1944167" y="4149154"/>
            <a:ext cx="0" cy="360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n 18"/>
          <p:cNvSpPr/>
          <p:nvPr/>
        </p:nvSpPr>
        <p:spPr>
          <a:xfrm>
            <a:off x="684485" y="4509542"/>
            <a:ext cx="792163" cy="86360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latin typeface="Calibri" pitchFamily="34" charset="0"/>
              </a:rPr>
              <a:t>Storage</a:t>
            </a:r>
          </a:p>
          <a:p>
            <a:pPr algn="ctr" eaLnBrk="1" hangingPunct="1">
              <a:defRPr/>
            </a:pPr>
            <a:r>
              <a:rPr lang="en-US" sz="1200" dirty="0">
                <a:latin typeface="Calibri" pitchFamily="34" charset="0"/>
              </a:rPr>
              <a:t>Service</a:t>
            </a:r>
          </a:p>
        </p:txBody>
      </p:sp>
      <p:sp>
        <p:nvSpPr>
          <p:cNvPr id="12" name="Can 19"/>
          <p:cNvSpPr/>
          <p:nvPr/>
        </p:nvSpPr>
        <p:spPr>
          <a:xfrm>
            <a:off x="2411685" y="4509542"/>
            <a:ext cx="792163" cy="86360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latin typeface="Calibri" pitchFamily="34" charset="0"/>
              </a:rPr>
              <a:t>Storage</a:t>
            </a:r>
          </a:p>
          <a:p>
            <a:pPr algn="ctr" eaLnBrk="1" hangingPunct="1">
              <a:defRPr/>
            </a:pPr>
            <a:r>
              <a:rPr lang="en-US" sz="1200" dirty="0">
                <a:latin typeface="Calibri" pitchFamily="34" charset="0"/>
              </a:rPr>
              <a:t>Service</a:t>
            </a:r>
          </a:p>
        </p:txBody>
      </p:sp>
      <p:cxnSp>
        <p:nvCxnSpPr>
          <p:cNvPr id="13" name="Straight Arrow Connector 21"/>
          <p:cNvCxnSpPr>
            <a:endCxn id="11" idx="1"/>
          </p:cNvCxnSpPr>
          <p:nvPr/>
        </p:nvCxnSpPr>
        <p:spPr>
          <a:xfrm flipH="1">
            <a:off x="1080567" y="4149154"/>
            <a:ext cx="179660" cy="360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23"/>
          <p:cNvCxnSpPr>
            <a:endCxn id="12" idx="1"/>
          </p:cNvCxnSpPr>
          <p:nvPr/>
        </p:nvCxnSpPr>
        <p:spPr>
          <a:xfrm>
            <a:off x="2628379" y="4149154"/>
            <a:ext cx="179388" cy="3603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124744"/>
            <a:ext cx="3743325" cy="4440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Oval 38"/>
          <p:cNvSpPr/>
          <p:nvPr/>
        </p:nvSpPr>
        <p:spPr>
          <a:xfrm>
            <a:off x="7452618" y="3356992"/>
            <a:ext cx="360363" cy="360363"/>
          </a:xfrm>
          <a:prstGeom prst="ellipse">
            <a:avLst/>
          </a:prstGeom>
          <a:noFill/>
          <a:ln w="3810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9" name="Straight Arrow Connector 40"/>
          <p:cNvCxnSpPr>
            <a:stCxn id="18" idx="2"/>
            <a:endCxn id="7" idx="3"/>
          </p:cNvCxnSpPr>
          <p:nvPr/>
        </p:nvCxnSpPr>
        <p:spPr>
          <a:xfrm flipH="1">
            <a:off x="2987948" y="3537174"/>
            <a:ext cx="4464670" cy="2158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42"/>
          <p:cNvSpPr/>
          <p:nvPr/>
        </p:nvSpPr>
        <p:spPr>
          <a:xfrm>
            <a:off x="6444208" y="4510385"/>
            <a:ext cx="360362" cy="358775"/>
          </a:xfrm>
          <a:prstGeom prst="ellipse">
            <a:avLst/>
          </a:prstGeom>
          <a:noFill/>
          <a:ln w="3810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1" name="Straight Arrow Connector 44"/>
          <p:cNvCxnSpPr>
            <a:endCxn id="20" idx="2"/>
          </p:cNvCxnSpPr>
          <p:nvPr/>
        </p:nvCxnSpPr>
        <p:spPr>
          <a:xfrm>
            <a:off x="2987824" y="3861048"/>
            <a:ext cx="3456384" cy="8287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47"/>
          <p:cNvSpPr txBox="1">
            <a:spLocks noChangeArrowheads="1"/>
          </p:cNvSpPr>
          <p:nvPr/>
        </p:nvSpPr>
        <p:spPr bwMode="auto">
          <a:xfrm>
            <a:off x="3217655" y="3275692"/>
            <a:ext cx="14263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dirty="0" smtClean="0">
                <a:latin typeface="Calibri" pitchFamily="34" charset="0"/>
              </a:rPr>
              <a:t>Produce </a:t>
            </a:r>
            <a:r>
              <a:rPr lang="en-US" altLang="en-US" dirty="0">
                <a:latin typeface="Calibri" pitchFamily="34" charset="0"/>
              </a:rPr>
              <a:t>data</a:t>
            </a:r>
          </a:p>
        </p:txBody>
      </p:sp>
      <p:sp>
        <p:nvSpPr>
          <p:cNvPr id="23" name="TextBox 48"/>
          <p:cNvSpPr txBox="1">
            <a:spLocks noChangeArrowheads="1"/>
          </p:cNvSpPr>
          <p:nvPr/>
        </p:nvSpPr>
        <p:spPr bwMode="auto">
          <a:xfrm>
            <a:off x="3418334" y="4211240"/>
            <a:ext cx="1009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dirty="0">
                <a:latin typeface="Calibri" pitchFamily="34" charset="0"/>
              </a:rPr>
              <a:t>Use data</a:t>
            </a:r>
          </a:p>
        </p:txBody>
      </p:sp>
      <p:sp>
        <p:nvSpPr>
          <p:cNvPr id="24" name="Cím 1"/>
          <p:cNvSpPr txBox="1">
            <a:spLocks/>
          </p:cNvSpPr>
          <p:nvPr/>
        </p:nvSpPr>
        <p:spPr>
          <a:xfrm>
            <a:off x="216024" y="-621902"/>
            <a:ext cx="9144000" cy="15227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rgbClr val="007BC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Use-case 5: Access storages from applications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63550" y="1007839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Example: </a:t>
            </a:r>
          </a:p>
          <a:p>
            <a:r>
              <a:rPr lang="en-US" sz="2400" dirty="0" smtClean="0"/>
              <a:t>Workflow nodes communicate via files created and stored in various data storages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755576" y="5713363"/>
            <a:ext cx="7775773" cy="59595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Problem: Data Avenue service becomes a bottleneck if many users/workflows use the service at the same time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780325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-963488"/>
            <a:ext cx="8229600" cy="1522709"/>
          </a:xfrm>
        </p:spPr>
        <p:txBody>
          <a:bodyPr>
            <a:noAutofit/>
          </a:bodyPr>
          <a:lstStyle/>
          <a:p>
            <a:r>
              <a:rPr lang="en-US" sz="3600" dirty="0" smtClean="0"/>
              <a:t>Experimental </a:t>
            </a:r>
            <a:r>
              <a:rPr lang="en-US" sz="3600" dirty="0"/>
              <a:t>r</a:t>
            </a:r>
            <a:r>
              <a:rPr lang="en-US" sz="3600" dirty="0" smtClean="0"/>
              <a:t>esults  on scalability</a:t>
            </a:r>
            <a:endParaRPr lang="en-US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3949899"/>
          </a:xfrm>
        </p:spPr>
        <p:txBody>
          <a:bodyPr/>
          <a:lstStyle/>
          <a:p>
            <a:r>
              <a:rPr lang="en-US" b="1" dirty="0"/>
              <a:t>Transfer rate on </a:t>
            </a:r>
            <a:r>
              <a:rPr lang="en-US" b="1" dirty="0" smtClean="0"/>
              <a:t>concurrent load </a:t>
            </a:r>
            <a:r>
              <a:rPr lang="en-US" b="1" dirty="0"/>
              <a:t>between S3 and </a:t>
            </a:r>
            <a:r>
              <a:rPr lang="en-US" b="1" dirty="0" err="1"/>
              <a:t>GridFTP</a:t>
            </a:r>
            <a:r>
              <a:rPr lang="en-US" b="1" dirty="0"/>
              <a:t> storages</a:t>
            </a:r>
          </a:p>
          <a:p>
            <a:endParaRPr lang="en-US" dirty="0"/>
          </a:p>
        </p:txBody>
      </p:sp>
      <p:pic>
        <p:nvPicPr>
          <p:cNvPr id="2050" name="Diagram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1988840"/>
            <a:ext cx="7286249" cy="4364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655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gyvezető">
  <a:themeElements>
    <a:clrScheme name="Ügyvezető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gyvezető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gyvezető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7811</TotalTime>
  <Words>1247</Words>
  <Application>Microsoft Office PowerPoint</Application>
  <PresentationFormat>On-screen Show (4:3)</PresentationFormat>
  <Paragraphs>266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DejaVu Sans</vt:lpstr>
      <vt:lpstr>Palatino Linotype</vt:lpstr>
      <vt:lpstr>StarSymbol</vt:lpstr>
      <vt:lpstr>Ügyvezető</vt:lpstr>
      <vt:lpstr>Cloud-enabled, scalable Data Avenue service to process very large, heterogeneus data</vt:lpstr>
      <vt:lpstr>Accessing data Storages</vt:lpstr>
      <vt:lpstr>Data Avenue features</vt:lpstr>
      <vt:lpstr>Data Avenue Use Cases</vt:lpstr>
      <vt:lpstr>Use case 1: Allow Users to Manage Data</vt:lpstr>
      <vt:lpstr>Use-case 1: DataAvenue@SZTAKI</vt:lpstr>
      <vt:lpstr>The Data Avenue Concept</vt:lpstr>
      <vt:lpstr>PowerPoint Presentation</vt:lpstr>
      <vt:lpstr>Experimental results  on scalability</vt:lpstr>
      <vt:lpstr>Scalability issues</vt:lpstr>
      <vt:lpstr>PowerPoint Presentation</vt:lpstr>
      <vt:lpstr>PowerPoint Presentation</vt:lpstr>
      <vt:lpstr>PowerPoint Presentation</vt:lpstr>
      <vt:lpstr>Scalable DA Service managed by Occopus</vt:lpstr>
      <vt:lpstr>Node Definitions </vt:lpstr>
      <vt:lpstr>Infrastructure Descriptor</vt:lpstr>
      <vt:lpstr>Data Avenue Service with Occopus</vt:lpstr>
      <vt:lpstr>Data Avenue Service with OCCO</vt:lpstr>
      <vt:lpstr>Conclusions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Vén Zoltán</dc:creator>
  <cp:lastModifiedBy>kacsuk</cp:lastModifiedBy>
  <cp:revision>418</cp:revision>
  <dcterms:created xsi:type="dcterms:W3CDTF">2012-11-29T14:02:40Z</dcterms:created>
  <dcterms:modified xsi:type="dcterms:W3CDTF">2015-11-11T10:51:59Z</dcterms:modified>
</cp:coreProperties>
</file>