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1"/>
    <p:sldMasterId id="2147483685" r:id="rId2"/>
    <p:sldMasterId id="2147483693" r:id="rId3"/>
  </p:sldMasterIdLst>
  <p:notesMasterIdLst>
    <p:notesMasterId r:id="rId65"/>
  </p:notesMasterIdLst>
  <p:handoutMasterIdLst>
    <p:handoutMasterId r:id="rId66"/>
  </p:handoutMasterIdLst>
  <p:sldIdLst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407" r:id="rId38"/>
    <p:sldId id="408" r:id="rId39"/>
    <p:sldId id="409" r:id="rId40"/>
    <p:sldId id="410" r:id="rId41"/>
    <p:sldId id="411" r:id="rId42"/>
    <p:sldId id="412" r:id="rId43"/>
    <p:sldId id="413" r:id="rId44"/>
    <p:sldId id="414" r:id="rId45"/>
    <p:sldId id="415" r:id="rId46"/>
    <p:sldId id="416" r:id="rId47"/>
    <p:sldId id="417" r:id="rId48"/>
    <p:sldId id="418" r:id="rId49"/>
    <p:sldId id="419" r:id="rId50"/>
    <p:sldId id="420" r:id="rId51"/>
    <p:sldId id="421" r:id="rId52"/>
    <p:sldId id="422" r:id="rId53"/>
    <p:sldId id="423" r:id="rId54"/>
    <p:sldId id="424" r:id="rId55"/>
    <p:sldId id="425" r:id="rId56"/>
    <p:sldId id="426" r:id="rId57"/>
    <p:sldId id="427" r:id="rId58"/>
    <p:sldId id="428" r:id="rId59"/>
    <p:sldId id="429" r:id="rId60"/>
    <p:sldId id="430" r:id="rId61"/>
    <p:sldId id="431" r:id="rId62"/>
    <p:sldId id="432" r:id="rId63"/>
    <p:sldId id="433" r:id="rId6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B0"/>
    <a:srgbClr val="4F85C3"/>
    <a:srgbClr val="6C9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7" autoAdjust="0"/>
    <p:restoredTop sz="94707" autoAdjust="0"/>
  </p:normalViewPr>
  <p:slideViewPr>
    <p:cSldViewPr showGuides="1">
      <p:cViewPr varScale="1">
        <p:scale>
          <a:sx n="67" d="100"/>
          <a:sy n="67" d="100"/>
        </p:scale>
        <p:origin x="13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EB8352-79AA-4DEC-94DC-FD189150C68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8587449-D683-46C9-9F34-0A7B4CA38D13}">
      <dgm:prSet phldrT="[Text]"/>
      <dgm:spPr/>
      <dgm:t>
        <a:bodyPr/>
        <a:lstStyle/>
        <a:p>
          <a:r>
            <a:rPr lang="en-GB" dirty="0" smtClean="0"/>
            <a:t>Standard R environment</a:t>
          </a:r>
          <a:endParaRPr lang="en-GB" dirty="0"/>
        </a:p>
      </dgm:t>
    </dgm:pt>
    <dgm:pt modelId="{29758246-4415-43A8-A2E1-232518F7614D}" type="parTrans" cxnId="{F84E28A9-AD9F-4453-B08C-615EE2DE0EEA}">
      <dgm:prSet/>
      <dgm:spPr/>
      <dgm:t>
        <a:bodyPr/>
        <a:lstStyle/>
        <a:p>
          <a:endParaRPr lang="en-GB"/>
        </a:p>
      </dgm:t>
    </dgm:pt>
    <dgm:pt modelId="{E2ECCF8C-5D7F-42DE-8CA2-809BFE2AB835}" type="sibTrans" cxnId="{F84E28A9-AD9F-4453-B08C-615EE2DE0EEA}">
      <dgm:prSet/>
      <dgm:spPr/>
      <dgm:t>
        <a:bodyPr/>
        <a:lstStyle/>
        <a:p>
          <a:endParaRPr lang="en-GB"/>
        </a:p>
      </dgm:t>
    </dgm:pt>
    <dgm:pt modelId="{9E020896-D3A0-4A41-A772-D953937EB4F1}">
      <dgm:prSet phldrT="[Text]"/>
      <dgm:spPr/>
      <dgm:t>
        <a:bodyPr/>
        <a:lstStyle/>
        <a:p>
          <a:r>
            <a:rPr lang="en-GB" dirty="0" smtClean="0"/>
            <a:t>Sequential execution</a:t>
          </a:r>
          <a:endParaRPr lang="en-GB" dirty="0"/>
        </a:p>
      </dgm:t>
    </dgm:pt>
    <dgm:pt modelId="{67A03BAA-5674-4EF4-8131-2577B9C6EFF7}" type="parTrans" cxnId="{038B5D54-BD9C-474A-B040-0105C8611915}">
      <dgm:prSet/>
      <dgm:spPr/>
      <dgm:t>
        <a:bodyPr/>
        <a:lstStyle/>
        <a:p>
          <a:endParaRPr lang="en-GB"/>
        </a:p>
      </dgm:t>
    </dgm:pt>
    <dgm:pt modelId="{9891BE53-6067-4FC8-83CA-87AE5D769D25}" type="sibTrans" cxnId="{038B5D54-BD9C-474A-B040-0105C8611915}">
      <dgm:prSet/>
      <dgm:spPr/>
      <dgm:t>
        <a:bodyPr/>
        <a:lstStyle/>
        <a:p>
          <a:endParaRPr lang="en-GB"/>
        </a:p>
      </dgm:t>
    </dgm:pt>
    <dgm:pt modelId="{788821BF-30EE-4FB5-B856-28DC8861A086}">
      <dgm:prSet phldrT="[Text]"/>
      <dgm:spPr/>
      <dgm:t>
        <a:bodyPr/>
        <a:lstStyle/>
        <a:p>
          <a:r>
            <a:rPr lang="en-GB" dirty="0" smtClean="0"/>
            <a:t>For R experts only</a:t>
          </a:r>
          <a:endParaRPr lang="en-GB" dirty="0"/>
        </a:p>
      </dgm:t>
    </dgm:pt>
    <dgm:pt modelId="{CFFF6B63-91AF-4032-96A5-099C929159CA}" type="parTrans" cxnId="{CD28CB72-3EFB-4D5E-A58E-F76A07CA7868}">
      <dgm:prSet/>
      <dgm:spPr/>
      <dgm:t>
        <a:bodyPr/>
        <a:lstStyle/>
        <a:p>
          <a:endParaRPr lang="en-GB"/>
        </a:p>
      </dgm:t>
    </dgm:pt>
    <dgm:pt modelId="{4188690A-EBEF-4727-9C53-63A69D50C901}" type="sibTrans" cxnId="{CD28CB72-3EFB-4D5E-A58E-F76A07CA7868}">
      <dgm:prSet/>
      <dgm:spPr/>
      <dgm:t>
        <a:bodyPr/>
        <a:lstStyle/>
        <a:p>
          <a:endParaRPr lang="en-GB"/>
        </a:p>
      </dgm:t>
    </dgm:pt>
    <dgm:pt modelId="{522577F2-94E2-4555-9B09-AD714D4EC67C}">
      <dgm:prSet phldrT="[Text]"/>
      <dgm:spPr/>
      <dgm:t>
        <a:bodyPr/>
        <a:lstStyle/>
        <a:p>
          <a:r>
            <a:rPr lang="en-GB" dirty="0" smtClean="0"/>
            <a:t>D4Science</a:t>
          </a:r>
          <a:endParaRPr lang="en-GB" dirty="0"/>
        </a:p>
      </dgm:t>
    </dgm:pt>
    <dgm:pt modelId="{5858AA42-A037-4D6B-A02F-A21ED23912EC}" type="parTrans" cxnId="{11782D0F-7531-4CC3-ACEF-8D2D0BF288E0}">
      <dgm:prSet/>
      <dgm:spPr/>
      <dgm:t>
        <a:bodyPr/>
        <a:lstStyle/>
        <a:p>
          <a:endParaRPr lang="en-GB"/>
        </a:p>
      </dgm:t>
    </dgm:pt>
    <dgm:pt modelId="{B48494AB-C73F-4572-967F-E210EE85A33C}" type="sibTrans" cxnId="{11782D0F-7531-4CC3-ACEF-8D2D0BF288E0}">
      <dgm:prSet/>
      <dgm:spPr/>
      <dgm:t>
        <a:bodyPr/>
        <a:lstStyle/>
        <a:p>
          <a:endParaRPr lang="en-GB"/>
        </a:p>
      </dgm:t>
    </dgm:pt>
    <dgm:pt modelId="{6A4B1B55-9343-409F-8761-01B358813D01}">
      <dgm:prSet phldrT="[Text]"/>
      <dgm:spPr/>
      <dgm:t>
        <a:bodyPr/>
        <a:lstStyle/>
        <a:p>
          <a:r>
            <a:rPr lang="en-GB" dirty="0" smtClean="0"/>
            <a:t>Cloud computation</a:t>
          </a:r>
          <a:endParaRPr lang="en-GB" dirty="0"/>
        </a:p>
      </dgm:t>
    </dgm:pt>
    <dgm:pt modelId="{3B44CF06-57BD-44A0-BBFB-47DA759C4A78}" type="parTrans" cxnId="{6ACEA0EA-3808-4A1C-BE76-8914092EF08A}">
      <dgm:prSet/>
      <dgm:spPr/>
      <dgm:t>
        <a:bodyPr/>
        <a:lstStyle/>
        <a:p>
          <a:endParaRPr lang="en-GB"/>
        </a:p>
      </dgm:t>
    </dgm:pt>
    <dgm:pt modelId="{8BAAA64B-9E32-473A-8B28-4272A50033AC}" type="sibTrans" cxnId="{6ACEA0EA-3808-4A1C-BE76-8914092EF08A}">
      <dgm:prSet/>
      <dgm:spPr/>
      <dgm:t>
        <a:bodyPr/>
        <a:lstStyle/>
        <a:p>
          <a:endParaRPr lang="en-GB"/>
        </a:p>
      </dgm:t>
    </dgm:pt>
    <dgm:pt modelId="{CD25388A-37C1-4FA3-93FB-A4308FD35243}">
      <dgm:prSet phldrT="[Text]"/>
      <dgm:spPr/>
      <dgm:t>
        <a:bodyPr/>
        <a:lstStyle/>
        <a:p>
          <a:r>
            <a:rPr lang="en-GB" dirty="0" smtClean="0"/>
            <a:t>Web interface available for non experts</a:t>
          </a:r>
          <a:endParaRPr lang="en-GB" dirty="0"/>
        </a:p>
      </dgm:t>
    </dgm:pt>
    <dgm:pt modelId="{AA3B4579-F7A2-43F7-B399-A27D70FF7065}" type="parTrans" cxnId="{CF9FD56D-521D-412F-99A9-CF3FEDE97159}">
      <dgm:prSet/>
      <dgm:spPr/>
      <dgm:t>
        <a:bodyPr/>
        <a:lstStyle/>
        <a:p>
          <a:endParaRPr lang="en-GB"/>
        </a:p>
      </dgm:t>
    </dgm:pt>
    <dgm:pt modelId="{F02B79F5-1E26-489F-92D2-41A4B22F1AF1}" type="sibTrans" cxnId="{CF9FD56D-521D-412F-99A9-CF3FEDE97159}">
      <dgm:prSet/>
      <dgm:spPr/>
      <dgm:t>
        <a:bodyPr/>
        <a:lstStyle/>
        <a:p>
          <a:endParaRPr lang="en-GB"/>
        </a:p>
      </dgm:t>
    </dgm:pt>
    <dgm:pt modelId="{11978BF5-DE58-4148-BEE9-854C6844B51A}">
      <dgm:prSet phldrT="[Text]"/>
      <dgm:spPr/>
      <dgm:t>
        <a:bodyPr/>
        <a:lstStyle/>
        <a:p>
          <a:r>
            <a:rPr lang="en-GB" dirty="0" smtClean="0"/>
            <a:t>Requires 30 days</a:t>
          </a:r>
          <a:endParaRPr lang="en-GB" dirty="0"/>
        </a:p>
      </dgm:t>
    </dgm:pt>
    <dgm:pt modelId="{749E2A03-6A16-4C92-B021-831F5C211E34}" type="parTrans" cxnId="{6F7B0619-8D7E-48C4-BCA1-EBC3BB1E2C04}">
      <dgm:prSet/>
      <dgm:spPr/>
      <dgm:t>
        <a:bodyPr/>
        <a:lstStyle/>
        <a:p>
          <a:endParaRPr lang="en-GB"/>
        </a:p>
      </dgm:t>
    </dgm:pt>
    <dgm:pt modelId="{DD1F1428-BF3B-47D8-95F3-A79868800A2D}" type="sibTrans" cxnId="{6F7B0619-8D7E-48C4-BCA1-EBC3BB1E2C04}">
      <dgm:prSet/>
      <dgm:spPr/>
      <dgm:t>
        <a:bodyPr/>
        <a:lstStyle/>
        <a:p>
          <a:endParaRPr lang="en-GB"/>
        </a:p>
      </dgm:t>
    </dgm:pt>
    <dgm:pt modelId="{051AEF56-2283-41C6-AC79-24E8224CFA89}">
      <dgm:prSet phldrT="[Text]"/>
      <dgm:spPr/>
      <dgm:t>
        <a:bodyPr/>
        <a:lstStyle/>
        <a:p>
          <a:r>
            <a:rPr lang="en-GB" dirty="0" smtClean="0"/>
            <a:t>Requires 15h and 20 min</a:t>
          </a:r>
          <a:endParaRPr lang="en-GB" dirty="0"/>
        </a:p>
      </dgm:t>
    </dgm:pt>
    <dgm:pt modelId="{1AA6DE09-CF95-4E0A-B298-0281D622E34B}" type="parTrans" cxnId="{FBDFFE7A-7F91-4CD8-871F-7B8AC48B606C}">
      <dgm:prSet/>
      <dgm:spPr/>
      <dgm:t>
        <a:bodyPr/>
        <a:lstStyle/>
        <a:p>
          <a:endParaRPr lang="en-GB"/>
        </a:p>
      </dgm:t>
    </dgm:pt>
    <dgm:pt modelId="{DDD0B32F-0A34-40F9-8995-423BF9496DA5}" type="sibTrans" cxnId="{FBDFFE7A-7F91-4CD8-871F-7B8AC48B606C}">
      <dgm:prSet/>
      <dgm:spPr/>
      <dgm:t>
        <a:bodyPr/>
        <a:lstStyle/>
        <a:p>
          <a:endParaRPr lang="en-GB"/>
        </a:p>
      </dgm:t>
    </dgm:pt>
    <dgm:pt modelId="{4884A528-E3A6-4F2F-8C21-2EE2990E107D}">
      <dgm:prSet phldrT="[Text]"/>
      <dgm:spPr/>
      <dgm:t>
        <a:bodyPr/>
        <a:lstStyle/>
        <a:p>
          <a:r>
            <a:rPr lang="en-GB" dirty="0" smtClean="0"/>
            <a:t>Produces the same output as the R process</a:t>
          </a:r>
          <a:endParaRPr lang="en-GB" dirty="0"/>
        </a:p>
      </dgm:t>
    </dgm:pt>
    <dgm:pt modelId="{85B9B3F3-4934-48D9-85C1-22092777042D}" type="parTrans" cxnId="{98A8B44E-CFA5-49D3-858A-05763621FA2A}">
      <dgm:prSet/>
      <dgm:spPr/>
      <dgm:t>
        <a:bodyPr/>
        <a:lstStyle/>
        <a:p>
          <a:endParaRPr lang="en-GB"/>
        </a:p>
      </dgm:t>
    </dgm:pt>
    <dgm:pt modelId="{CC0F19A3-30C3-42A6-8FB2-2B379B24630F}" type="sibTrans" cxnId="{98A8B44E-CFA5-49D3-858A-05763621FA2A}">
      <dgm:prSet/>
      <dgm:spPr/>
      <dgm:t>
        <a:bodyPr/>
        <a:lstStyle/>
        <a:p>
          <a:endParaRPr lang="en-GB"/>
        </a:p>
      </dgm:t>
    </dgm:pt>
    <dgm:pt modelId="{EDC3D475-2139-4664-A4D1-C73ED2C65CF1}">
      <dgm:prSet phldrT="[Text]"/>
      <dgm:spPr/>
      <dgm:t>
        <a:bodyPr/>
        <a:lstStyle/>
        <a:p>
          <a:r>
            <a:rPr lang="en-GB" dirty="0" smtClean="0"/>
            <a:t>97.8% processing time reduction</a:t>
          </a:r>
          <a:endParaRPr lang="en-GB" dirty="0"/>
        </a:p>
      </dgm:t>
    </dgm:pt>
    <dgm:pt modelId="{19FCBF5A-D84E-4675-A212-EAD0D5DDCD49}" type="parTrans" cxnId="{3529E9EE-85DF-44F0-BB1A-B29105D881C2}">
      <dgm:prSet/>
      <dgm:spPr/>
      <dgm:t>
        <a:bodyPr/>
        <a:lstStyle/>
        <a:p>
          <a:endParaRPr lang="en-GB"/>
        </a:p>
      </dgm:t>
    </dgm:pt>
    <dgm:pt modelId="{15B7E932-5C0B-494B-BE29-29B4D173A009}" type="sibTrans" cxnId="{3529E9EE-85DF-44F0-BB1A-B29105D881C2}">
      <dgm:prSet/>
      <dgm:spPr/>
      <dgm:t>
        <a:bodyPr/>
        <a:lstStyle/>
        <a:p>
          <a:endParaRPr lang="en-GB"/>
        </a:p>
      </dgm:t>
    </dgm:pt>
    <dgm:pt modelId="{21071261-932E-4BD0-A44C-00D3E2FD85AC}" type="pres">
      <dgm:prSet presAssocID="{8DEB8352-79AA-4DEC-94DC-FD189150C6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C121B0E-925E-45D9-B41B-0A053BC54768}" type="pres">
      <dgm:prSet presAssocID="{B8587449-D683-46C9-9F34-0A7B4CA38D13}" presName="composite" presStyleCnt="0"/>
      <dgm:spPr/>
    </dgm:pt>
    <dgm:pt modelId="{1DD1A092-AF03-4AFB-AC61-14F0831DD953}" type="pres">
      <dgm:prSet presAssocID="{B8587449-D683-46C9-9F34-0A7B4CA38D1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58617F-0CF5-4B32-B180-84C5BAF70C92}" type="pres">
      <dgm:prSet presAssocID="{B8587449-D683-46C9-9F34-0A7B4CA38D1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64BA57-2EED-4FE2-B2A1-9FF1221D524C}" type="pres">
      <dgm:prSet presAssocID="{E2ECCF8C-5D7F-42DE-8CA2-809BFE2AB835}" presName="space" presStyleCnt="0"/>
      <dgm:spPr/>
    </dgm:pt>
    <dgm:pt modelId="{11F93B48-B68E-4E88-B188-5632F33EA530}" type="pres">
      <dgm:prSet presAssocID="{522577F2-94E2-4555-9B09-AD714D4EC67C}" presName="composite" presStyleCnt="0"/>
      <dgm:spPr/>
    </dgm:pt>
    <dgm:pt modelId="{8DF37A1C-8665-475E-86C2-E3C30AFE50AA}" type="pres">
      <dgm:prSet presAssocID="{522577F2-94E2-4555-9B09-AD714D4EC67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A41B81-4F2F-4B35-87CD-9FC1B0D5B89D}" type="pres">
      <dgm:prSet presAssocID="{522577F2-94E2-4555-9B09-AD714D4EC67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38B5D54-BD9C-474A-B040-0105C8611915}" srcId="{B8587449-D683-46C9-9F34-0A7B4CA38D13}" destId="{9E020896-D3A0-4A41-A772-D953937EB4F1}" srcOrd="0" destOrd="0" parTransId="{67A03BAA-5674-4EF4-8131-2577B9C6EFF7}" sibTransId="{9891BE53-6067-4FC8-83CA-87AE5D769D25}"/>
    <dgm:cxn modelId="{FBDFFE7A-7F91-4CD8-871F-7B8AC48B606C}" srcId="{522577F2-94E2-4555-9B09-AD714D4EC67C}" destId="{051AEF56-2283-41C6-AC79-24E8224CFA89}" srcOrd="2" destOrd="0" parTransId="{1AA6DE09-CF95-4E0A-B298-0281D622E34B}" sibTransId="{DDD0B32F-0A34-40F9-8995-423BF9496DA5}"/>
    <dgm:cxn modelId="{6F7B0619-8D7E-48C4-BCA1-EBC3BB1E2C04}" srcId="{B8587449-D683-46C9-9F34-0A7B4CA38D13}" destId="{11978BF5-DE58-4148-BEE9-854C6844B51A}" srcOrd="2" destOrd="0" parTransId="{749E2A03-6A16-4C92-B021-831F5C211E34}" sibTransId="{DD1F1428-BF3B-47D8-95F3-A79868800A2D}"/>
    <dgm:cxn modelId="{F84E28A9-AD9F-4453-B08C-615EE2DE0EEA}" srcId="{8DEB8352-79AA-4DEC-94DC-FD189150C684}" destId="{B8587449-D683-46C9-9F34-0A7B4CA38D13}" srcOrd="0" destOrd="0" parTransId="{29758246-4415-43A8-A2E1-232518F7614D}" sibTransId="{E2ECCF8C-5D7F-42DE-8CA2-809BFE2AB835}"/>
    <dgm:cxn modelId="{1E0C2108-77D8-492A-B3E5-8D0A5840545B}" type="presOf" srcId="{788821BF-30EE-4FB5-B856-28DC8861A086}" destId="{4C58617F-0CF5-4B32-B180-84C5BAF70C92}" srcOrd="0" destOrd="1" presId="urn:microsoft.com/office/officeart/2005/8/layout/hList1"/>
    <dgm:cxn modelId="{11782D0F-7531-4CC3-ACEF-8D2D0BF288E0}" srcId="{8DEB8352-79AA-4DEC-94DC-FD189150C684}" destId="{522577F2-94E2-4555-9B09-AD714D4EC67C}" srcOrd="1" destOrd="0" parTransId="{5858AA42-A037-4D6B-A02F-A21ED23912EC}" sibTransId="{B48494AB-C73F-4572-967F-E210EE85A33C}"/>
    <dgm:cxn modelId="{EBEC60F0-FCFA-4A9A-B468-05C07D982560}" type="presOf" srcId="{11978BF5-DE58-4148-BEE9-854C6844B51A}" destId="{4C58617F-0CF5-4B32-B180-84C5BAF70C92}" srcOrd="0" destOrd="2" presId="urn:microsoft.com/office/officeart/2005/8/layout/hList1"/>
    <dgm:cxn modelId="{6ACEA0EA-3808-4A1C-BE76-8914092EF08A}" srcId="{522577F2-94E2-4555-9B09-AD714D4EC67C}" destId="{6A4B1B55-9343-409F-8761-01B358813D01}" srcOrd="0" destOrd="0" parTransId="{3B44CF06-57BD-44A0-BBFB-47DA759C4A78}" sibTransId="{8BAAA64B-9E32-473A-8B28-4272A50033AC}"/>
    <dgm:cxn modelId="{B291FEFE-832F-4DE3-B120-2B199EF7B162}" type="presOf" srcId="{8DEB8352-79AA-4DEC-94DC-FD189150C684}" destId="{21071261-932E-4BD0-A44C-00D3E2FD85AC}" srcOrd="0" destOrd="0" presId="urn:microsoft.com/office/officeart/2005/8/layout/hList1"/>
    <dgm:cxn modelId="{C39A0141-7840-4F87-999E-D38D8734CB4F}" type="presOf" srcId="{9E020896-D3A0-4A41-A772-D953937EB4F1}" destId="{4C58617F-0CF5-4B32-B180-84C5BAF70C92}" srcOrd="0" destOrd="0" presId="urn:microsoft.com/office/officeart/2005/8/layout/hList1"/>
    <dgm:cxn modelId="{6E0D47B1-AF51-4AE7-8573-37CDF8E49E38}" type="presOf" srcId="{522577F2-94E2-4555-9B09-AD714D4EC67C}" destId="{8DF37A1C-8665-475E-86C2-E3C30AFE50AA}" srcOrd="0" destOrd="0" presId="urn:microsoft.com/office/officeart/2005/8/layout/hList1"/>
    <dgm:cxn modelId="{04B157A8-CC90-4284-8140-33C2D9B8205E}" type="presOf" srcId="{B8587449-D683-46C9-9F34-0A7B4CA38D13}" destId="{1DD1A092-AF03-4AFB-AC61-14F0831DD953}" srcOrd="0" destOrd="0" presId="urn:microsoft.com/office/officeart/2005/8/layout/hList1"/>
    <dgm:cxn modelId="{3529E9EE-85DF-44F0-BB1A-B29105D881C2}" srcId="{522577F2-94E2-4555-9B09-AD714D4EC67C}" destId="{EDC3D475-2139-4664-A4D1-C73ED2C65CF1}" srcOrd="4" destOrd="0" parTransId="{19FCBF5A-D84E-4675-A212-EAD0D5DDCD49}" sibTransId="{15B7E932-5C0B-494B-BE29-29B4D173A009}"/>
    <dgm:cxn modelId="{1358893B-B1A7-4D5E-92D4-628AFC6BC86F}" type="presOf" srcId="{4884A528-E3A6-4F2F-8C21-2EE2990E107D}" destId="{CAA41B81-4F2F-4B35-87CD-9FC1B0D5B89D}" srcOrd="0" destOrd="3" presId="urn:microsoft.com/office/officeart/2005/8/layout/hList1"/>
    <dgm:cxn modelId="{DA332183-9679-4F6D-A229-AD11A29DEB80}" type="presOf" srcId="{051AEF56-2283-41C6-AC79-24E8224CFA89}" destId="{CAA41B81-4F2F-4B35-87CD-9FC1B0D5B89D}" srcOrd="0" destOrd="2" presId="urn:microsoft.com/office/officeart/2005/8/layout/hList1"/>
    <dgm:cxn modelId="{0A5DA0E8-7087-4206-B38A-A7B3612C9A6C}" type="presOf" srcId="{CD25388A-37C1-4FA3-93FB-A4308FD35243}" destId="{CAA41B81-4F2F-4B35-87CD-9FC1B0D5B89D}" srcOrd="0" destOrd="1" presId="urn:microsoft.com/office/officeart/2005/8/layout/hList1"/>
    <dgm:cxn modelId="{98A8B44E-CFA5-49D3-858A-05763621FA2A}" srcId="{522577F2-94E2-4555-9B09-AD714D4EC67C}" destId="{4884A528-E3A6-4F2F-8C21-2EE2990E107D}" srcOrd="3" destOrd="0" parTransId="{85B9B3F3-4934-48D9-85C1-22092777042D}" sibTransId="{CC0F19A3-30C3-42A6-8FB2-2B379B24630F}"/>
    <dgm:cxn modelId="{CD28CB72-3EFB-4D5E-A58E-F76A07CA7868}" srcId="{B8587449-D683-46C9-9F34-0A7B4CA38D13}" destId="{788821BF-30EE-4FB5-B856-28DC8861A086}" srcOrd="1" destOrd="0" parTransId="{CFFF6B63-91AF-4032-96A5-099C929159CA}" sibTransId="{4188690A-EBEF-4727-9C53-63A69D50C901}"/>
    <dgm:cxn modelId="{1D81886E-4E8C-49CA-872F-4C80B750B02A}" type="presOf" srcId="{EDC3D475-2139-4664-A4D1-C73ED2C65CF1}" destId="{CAA41B81-4F2F-4B35-87CD-9FC1B0D5B89D}" srcOrd="0" destOrd="4" presId="urn:microsoft.com/office/officeart/2005/8/layout/hList1"/>
    <dgm:cxn modelId="{CF9FD56D-521D-412F-99A9-CF3FEDE97159}" srcId="{522577F2-94E2-4555-9B09-AD714D4EC67C}" destId="{CD25388A-37C1-4FA3-93FB-A4308FD35243}" srcOrd="1" destOrd="0" parTransId="{AA3B4579-F7A2-43F7-B399-A27D70FF7065}" sibTransId="{F02B79F5-1E26-489F-92D2-41A4B22F1AF1}"/>
    <dgm:cxn modelId="{BA1684C8-D2EF-4403-A1A0-042E2D5349FA}" type="presOf" srcId="{6A4B1B55-9343-409F-8761-01B358813D01}" destId="{CAA41B81-4F2F-4B35-87CD-9FC1B0D5B89D}" srcOrd="0" destOrd="0" presId="urn:microsoft.com/office/officeart/2005/8/layout/hList1"/>
    <dgm:cxn modelId="{A112FAD2-E2D5-4C1B-9CB0-124AA5199983}" type="presParOf" srcId="{21071261-932E-4BD0-A44C-00D3E2FD85AC}" destId="{8C121B0E-925E-45D9-B41B-0A053BC54768}" srcOrd="0" destOrd="0" presId="urn:microsoft.com/office/officeart/2005/8/layout/hList1"/>
    <dgm:cxn modelId="{EA534905-8948-441D-AF44-D21C87FC7BD2}" type="presParOf" srcId="{8C121B0E-925E-45D9-B41B-0A053BC54768}" destId="{1DD1A092-AF03-4AFB-AC61-14F0831DD953}" srcOrd="0" destOrd="0" presId="urn:microsoft.com/office/officeart/2005/8/layout/hList1"/>
    <dgm:cxn modelId="{20F68925-2CFB-4D65-8A56-5E4E894DEFE4}" type="presParOf" srcId="{8C121B0E-925E-45D9-B41B-0A053BC54768}" destId="{4C58617F-0CF5-4B32-B180-84C5BAF70C92}" srcOrd="1" destOrd="0" presId="urn:microsoft.com/office/officeart/2005/8/layout/hList1"/>
    <dgm:cxn modelId="{7B93D781-C643-47D0-9CF6-410323FC9715}" type="presParOf" srcId="{21071261-932E-4BD0-A44C-00D3E2FD85AC}" destId="{3964BA57-2EED-4FE2-B2A1-9FF1221D524C}" srcOrd="1" destOrd="0" presId="urn:microsoft.com/office/officeart/2005/8/layout/hList1"/>
    <dgm:cxn modelId="{28B47C38-ED2E-44BD-843A-D7867F3F4BBB}" type="presParOf" srcId="{21071261-932E-4BD0-A44C-00D3E2FD85AC}" destId="{11F93B48-B68E-4E88-B188-5632F33EA530}" srcOrd="2" destOrd="0" presId="urn:microsoft.com/office/officeart/2005/8/layout/hList1"/>
    <dgm:cxn modelId="{1B097CAD-0F06-4A69-BD32-5DF598F9C762}" type="presParOf" srcId="{11F93B48-B68E-4E88-B188-5632F33EA530}" destId="{8DF37A1C-8665-475E-86C2-E3C30AFE50AA}" srcOrd="0" destOrd="0" presId="urn:microsoft.com/office/officeart/2005/8/layout/hList1"/>
    <dgm:cxn modelId="{0C941FA2-935F-4ECE-89B7-5AAE636F69DA}" type="presParOf" srcId="{11F93B48-B68E-4E88-B188-5632F33EA530}" destId="{CAA41B81-4F2F-4B35-87CD-9FC1B0D5B89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1A092-AF03-4AFB-AC61-14F0831DD953}">
      <dsp:nvSpPr>
        <dsp:cNvPr id="0" name=""/>
        <dsp:cNvSpPr/>
      </dsp:nvSpPr>
      <dsp:spPr>
        <a:xfrm>
          <a:off x="28" y="344365"/>
          <a:ext cx="272550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Standard R environment</a:t>
          </a:r>
          <a:endParaRPr lang="en-GB" sz="1900" kern="1200" dirty="0"/>
        </a:p>
      </dsp:txBody>
      <dsp:txXfrm>
        <a:off x="28" y="344365"/>
        <a:ext cx="2725509" cy="547200"/>
      </dsp:txXfrm>
    </dsp:sp>
    <dsp:sp modelId="{4C58617F-0CF5-4B32-B180-84C5BAF70C92}">
      <dsp:nvSpPr>
        <dsp:cNvPr id="0" name=""/>
        <dsp:cNvSpPr/>
      </dsp:nvSpPr>
      <dsp:spPr>
        <a:xfrm>
          <a:off x="28" y="891565"/>
          <a:ext cx="2725509" cy="28685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Sequential execution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For R experts only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Requires 30 days</a:t>
          </a:r>
          <a:endParaRPr lang="en-GB" sz="1900" kern="1200" dirty="0"/>
        </a:p>
      </dsp:txBody>
      <dsp:txXfrm>
        <a:off x="28" y="891565"/>
        <a:ext cx="2725509" cy="2868524"/>
      </dsp:txXfrm>
    </dsp:sp>
    <dsp:sp modelId="{8DF37A1C-8665-475E-86C2-E3C30AFE50AA}">
      <dsp:nvSpPr>
        <dsp:cNvPr id="0" name=""/>
        <dsp:cNvSpPr/>
      </dsp:nvSpPr>
      <dsp:spPr>
        <a:xfrm>
          <a:off x="3107109" y="344365"/>
          <a:ext cx="272550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D4Science</a:t>
          </a:r>
          <a:endParaRPr lang="en-GB" sz="1900" kern="1200" dirty="0"/>
        </a:p>
      </dsp:txBody>
      <dsp:txXfrm>
        <a:off x="3107109" y="344365"/>
        <a:ext cx="2725509" cy="547200"/>
      </dsp:txXfrm>
    </dsp:sp>
    <dsp:sp modelId="{CAA41B81-4F2F-4B35-87CD-9FC1B0D5B89D}">
      <dsp:nvSpPr>
        <dsp:cNvPr id="0" name=""/>
        <dsp:cNvSpPr/>
      </dsp:nvSpPr>
      <dsp:spPr>
        <a:xfrm>
          <a:off x="3107109" y="891565"/>
          <a:ext cx="2725509" cy="28685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Cloud computation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Web interface available for non experts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Requires 15h and 20 min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Produces the same output as the R process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97.8% processing time reduction</a:t>
          </a:r>
          <a:endParaRPr lang="en-GB" sz="1900" kern="1200" dirty="0"/>
        </a:p>
      </dsp:txBody>
      <dsp:txXfrm>
        <a:off x="3107109" y="891565"/>
        <a:ext cx="2725509" cy="2868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8F682-7966-4F36-8C65-12C6AC282E64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37CF-4AF3-4EA8-B0EF-23260E3D6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20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4EA1F-7887-426C-BD0E-29F38E7AB4A2}" type="datetimeFigureOut">
              <a:rPr lang="nl-NL" smtClean="0"/>
              <a:t>9-11-2015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8AE9-46A5-49CB-B815-3CC2120EE8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488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cience" TargetMode="External"/><Relationship Id="rId7" Type="http://schemas.openxmlformats.org/officeDocument/2006/relationships/hyperlink" Target="http://en.wikipedia.org/wiki/Access_Grid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Grid_computing" TargetMode="External"/><Relationship Id="rId5" Type="http://schemas.openxmlformats.org/officeDocument/2006/relationships/hyperlink" Target="http://en.wikipedia.org/wiki/Data" TargetMode="External"/><Relationship Id="rId4" Type="http://schemas.openxmlformats.org/officeDocument/2006/relationships/hyperlink" Target="http://en.wikipedia.org/wiki/Computer_network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Data_(computing)" TargetMode="External"/><Relationship Id="rId13" Type="http://schemas.openxmlformats.org/officeDocument/2006/relationships/hyperlink" Target="http://en.wikipedia.org/wiki/Web_browser" TargetMode="External"/><Relationship Id="rId3" Type="http://schemas.openxmlformats.org/officeDocument/2006/relationships/hyperlink" Target="http://en.wikipedia.org/wiki/Software_as_a_service#cite_note-1" TargetMode="External"/><Relationship Id="rId7" Type="http://schemas.openxmlformats.org/officeDocument/2006/relationships/hyperlink" Target="http://en.wikipedia.org/wiki/Software_as_a_service#cite_note-3" TargetMode="External"/><Relationship Id="rId12" Type="http://schemas.openxmlformats.org/officeDocument/2006/relationships/hyperlink" Target="http://en.wikipedia.org/wiki/Thin_client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Software" TargetMode="External"/><Relationship Id="rId11" Type="http://schemas.openxmlformats.org/officeDocument/2006/relationships/hyperlink" Target="http://en.wikipedia.org/wiki/User_(computing)" TargetMode="External"/><Relationship Id="rId5" Type="http://schemas.openxmlformats.org/officeDocument/2006/relationships/hyperlink" Target="http://en.wikipedia.org/wiki/Software_as_a_service#cite_note-ITChannelGlossary-2" TargetMode="External"/><Relationship Id="rId10" Type="http://schemas.openxmlformats.org/officeDocument/2006/relationships/hyperlink" Target="http://en.wikipedia.org/wiki/Cloud_computing" TargetMode="External"/><Relationship Id="rId4" Type="http://schemas.openxmlformats.org/officeDocument/2006/relationships/hyperlink" Target="http://en.wikipedia.org/wiki/Independent_software_vendor" TargetMode="External"/><Relationship Id="rId9" Type="http://schemas.openxmlformats.org/officeDocument/2006/relationships/hyperlink" Target="http://en.wikipedia.org/wiki/Internet_hosting_service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8993B-5843-49D4-B53E-3FFA6A0DA82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8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E-Science</a:t>
            </a:r>
            <a:r>
              <a:rPr lang="en-US" dirty="0" smtClean="0"/>
              <a:t> (or </a:t>
            </a:r>
            <a:r>
              <a:rPr lang="en-US" b="1" dirty="0" err="1" smtClean="0"/>
              <a:t>eScience</a:t>
            </a:r>
            <a:r>
              <a:rPr lang="en-US" dirty="0" smtClean="0"/>
              <a:t>) is computationally intensive </a:t>
            </a:r>
            <a:r>
              <a:rPr lang="en-US" dirty="0" smtClean="0">
                <a:hlinkClick r:id="rId3" tooltip="Science"/>
              </a:rPr>
              <a:t>science</a:t>
            </a:r>
            <a:r>
              <a:rPr lang="en-US" dirty="0" smtClean="0"/>
              <a:t> that is carried out in highly distributed </a:t>
            </a:r>
            <a:r>
              <a:rPr lang="en-US" dirty="0" smtClean="0">
                <a:hlinkClick r:id="rId4" tooltip="Computer network"/>
              </a:rPr>
              <a:t>network</a:t>
            </a:r>
            <a:r>
              <a:rPr lang="en-US" dirty="0" smtClean="0"/>
              <a:t> environments, or science that uses immense </a:t>
            </a:r>
            <a:r>
              <a:rPr lang="en-US" dirty="0" smtClean="0">
                <a:hlinkClick r:id="rId5" tooltip="Data"/>
              </a:rPr>
              <a:t>data</a:t>
            </a:r>
            <a:r>
              <a:rPr lang="en-US" dirty="0" smtClean="0"/>
              <a:t> sets that require </a:t>
            </a:r>
            <a:r>
              <a:rPr lang="en-US" dirty="0" smtClean="0">
                <a:hlinkClick r:id="rId6" tooltip="Grid computing"/>
              </a:rPr>
              <a:t>grid computing</a:t>
            </a:r>
            <a:r>
              <a:rPr lang="en-US" dirty="0" smtClean="0"/>
              <a:t>; the term sometimes includes technologies that enable distributed collaboration, such as the </a:t>
            </a:r>
            <a:r>
              <a:rPr lang="en-US" dirty="0" smtClean="0">
                <a:hlinkClick r:id="rId7" tooltip="Access Grid"/>
              </a:rPr>
              <a:t>Access Grid</a:t>
            </a:r>
            <a:r>
              <a:rPr lang="en-US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8993B-5843-49D4-B53E-3FFA6A0DA82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377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8993B-5843-49D4-B53E-3FFA6A0DA82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548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8993B-5843-49D4-B53E-3FFA6A0DA82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076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Just a note for readers:</a:t>
            </a:r>
            <a:r>
              <a:rPr lang="en-US" b="1" baseline="0" dirty="0" smtClean="0"/>
              <a:t> </a:t>
            </a:r>
            <a:r>
              <a:rPr lang="en-US" b="1" dirty="0" smtClean="0"/>
              <a:t>Software as a service</a:t>
            </a:r>
            <a:r>
              <a:rPr lang="en-US" dirty="0" smtClean="0"/>
              <a:t> (</a:t>
            </a:r>
            <a:r>
              <a:rPr lang="en-US" b="1" dirty="0" smtClean="0"/>
              <a:t>SaaS</a:t>
            </a:r>
            <a:r>
              <a:rPr lang="en-US" dirty="0" smtClean="0"/>
              <a:t>, pronounced </a:t>
            </a:r>
            <a:r>
              <a:rPr lang="en-US" dirty="0" err="1" smtClean="0"/>
              <a:t>sæs</a:t>
            </a:r>
            <a:r>
              <a:rPr lang="en-US" dirty="0" smtClean="0"/>
              <a:t> or </a:t>
            </a:r>
            <a:r>
              <a:rPr lang="en-US" dirty="0" err="1" smtClean="0"/>
              <a:t>sɑs</a:t>
            </a:r>
            <a:r>
              <a:rPr lang="en-US" baseline="30000" dirty="0" smtClean="0">
                <a:hlinkClick r:id="rId3"/>
              </a:rPr>
              <a:t>[1]</a:t>
            </a:r>
            <a:r>
              <a:rPr lang="en-US" dirty="0" smtClean="0"/>
              <a:t>), sometimes referred to as "on-demand software" supplied by </a:t>
            </a:r>
            <a:r>
              <a:rPr lang="en-US" dirty="0" smtClean="0">
                <a:hlinkClick r:id="rId4" tooltip="Independent software vendor"/>
              </a:rPr>
              <a:t>ISVs</a:t>
            </a:r>
            <a:r>
              <a:rPr lang="en-US" dirty="0" smtClean="0"/>
              <a:t> or "Application-Service-Providers" (ASPs),</a:t>
            </a:r>
            <a:r>
              <a:rPr lang="en-US" baseline="30000" dirty="0" smtClean="0">
                <a:hlinkClick r:id="rId5"/>
              </a:rPr>
              <a:t>[2]</a:t>
            </a:r>
            <a:r>
              <a:rPr lang="en-US" dirty="0" smtClean="0"/>
              <a:t> is a </a:t>
            </a:r>
            <a:r>
              <a:rPr lang="en-US" dirty="0" smtClean="0">
                <a:hlinkClick r:id="rId6" tooltip="Software"/>
              </a:rPr>
              <a:t>software</a:t>
            </a:r>
            <a:r>
              <a:rPr lang="en-US" dirty="0" smtClean="0"/>
              <a:t> delivery model</a:t>
            </a:r>
            <a:r>
              <a:rPr lang="en-US" baseline="30000" dirty="0" smtClean="0">
                <a:hlinkClick r:id="rId7"/>
              </a:rPr>
              <a:t>[3]</a:t>
            </a:r>
            <a:r>
              <a:rPr lang="en-US" dirty="0" smtClean="0"/>
              <a:t> in which software and associated </a:t>
            </a:r>
            <a:r>
              <a:rPr lang="en-US" dirty="0" smtClean="0">
                <a:hlinkClick r:id="rId8" tooltip="Data (computing)"/>
              </a:rPr>
              <a:t>data</a:t>
            </a:r>
            <a:r>
              <a:rPr lang="en-US" dirty="0" smtClean="0"/>
              <a:t> are centrally </a:t>
            </a:r>
            <a:r>
              <a:rPr lang="en-US" dirty="0" smtClean="0">
                <a:hlinkClick r:id="rId9" tooltip="Internet hosting service"/>
              </a:rPr>
              <a:t>hosted</a:t>
            </a:r>
            <a:r>
              <a:rPr lang="en-US" dirty="0" smtClean="0"/>
              <a:t> on the </a:t>
            </a:r>
            <a:r>
              <a:rPr lang="en-US" dirty="0" smtClean="0">
                <a:hlinkClick r:id="rId10" tooltip="Cloud computing"/>
              </a:rPr>
              <a:t>cloud</a:t>
            </a:r>
            <a:r>
              <a:rPr lang="en-US" dirty="0" smtClean="0"/>
              <a:t>. SaaS is typically accessed by </a:t>
            </a:r>
            <a:r>
              <a:rPr lang="en-US" dirty="0" smtClean="0">
                <a:hlinkClick r:id="rId11" tooltip="User (computing)"/>
              </a:rPr>
              <a:t>users</a:t>
            </a:r>
            <a:r>
              <a:rPr lang="en-US" dirty="0" smtClean="0"/>
              <a:t> using a </a:t>
            </a:r>
            <a:r>
              <a:rPr lang="en-US" dirty="0" smtClean="0">
                <a:hlinkClick r:id="rId12" tooltip="Thin client"/>
              </a:rPr>
              <a:t>thin client</a:t>
            </a:r>
            <a:r>
              <a:rPr lang="en-US" dirty="0" smtClean="0"/>
              <a:t> via a </a:t>
            </a:r>
            <a:r>
              <a:rPr lang="en-US" dirty="0" smtClean="0">
                <a:hlinkClick r:id="rId13" tooltip="Web browser"/>
              </a:rPr>
              <a:t>web browser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8993B-5843-49D4-B53E-3FFA6A0DA82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75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Several formats:</a:t>
            </a:r>
            <a:r>
              <a:rPr lang="en-GB" baseline="0" dirty="0" smtClean="0"/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NetCDF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WFS, WCS,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Esri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-Grid,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GeoTiff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CSV, RDB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DwC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8993B-5843-49D4-B53E-3FFA6A0DA82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5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BFCED-AADE-4805-9D07-5F277C06A0B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48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727411" y="3643200"/>
            <a:ext cx="5689178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268761"/>
            <a:ext cx="77724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3200"/>
            <a:ext cx="64008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50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341041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4506" y="2378745"/>
            <a:ext cx="4040188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50705" y="1341041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2601" y="2391445"/>
            <a:ext cx="4041775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4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/>
          <a:lstStyle>
            <a:lvl1pPr algn="r">
              <a:defRPr>
                <a:solidFill>
                  <a:srgbClr val="125E8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125E89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rgbClr val="125E89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125E89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125E89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125E8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63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47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4" y="2263775"/>
            <a:ext cx="5364088" cy="1470025"/>
          </a:xfrm>
        </p:spPr>
        <p:txBody>
          <a:bodyPr/>
          <a:lstStyle>
            <a:lvl1pPr algn="l">
              <a:defRPr b="1">
                <a:solidFill>
                  <a:srgbClr val="125E8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0488" y="3886200"/>
            <a:ext cx="5379624" cy="990600"/>
          </a:xfr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your name and affiliation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16024" y="4953000"/>
            <a:ext cx="5364088" cy="492224"/>
          </a:xfrm>
        </p:spPr>
        <p:txBody>
          <a:bodyPr>
            <a:noAutofit/>
          </a:bodyPr>
          <a:lstStyle>
            <a:lvl1pPr marL="0" indent="0">
              <a:buNone/>
              <a:defRPr lang="it-IT" sz="2400" kern="12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your email address</a:t>
            </a:r>
            <a:endParaRPr lang="it-IT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9086" y="5232476"/>
            <a:ext cx="3200400" cy="1013048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F39223"/>
                </a:solidFill>
              </a:defRPr>
            </a:lvl1pPr>
          </a:lstStyle>
          <a:p>
            <a:pPr lvl="0"/>
            <a:r>
              <a:rPr lang="en-US" dirty="0" smtClean="0"/>
              <a:t>Click to edit the name of the event, the date and the location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" y="6280784"/>
            <a:ext cx="826363" cy="57019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838200" y="65303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BlueBRIDGE </a:t>
            </a:r>
            <a:r>
              <a:rPr lang="en-US" sz="9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receives funding from the European Union’s Horizon 2020 research and innovation p</a:t>
            </a:r>
            <a:r>
              <a:rPr lang="it-IT" sz="9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rogramme</a:t>
            </a:r>
            <a:r>
              <a:rPr lang="en-US" sz="9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grant agreement No. 675680</a:t>
            </a:r>
          </a:p>
        </p:txBody>
      </p:sp>
      <p:sp>
        <p:nvSpPr>
          <p:cNvPr id="14" name="Subtitle 8"/>
          <p:cNvSpPr txBox="1">
            <a:spLocks/>
          </p:cNvSpPr>
          <p:nvPr userDrawn="1"/>
        </p:nvSpPr>
        <p:spPr>
          <a:xfrm>
            <a:off x="4975992" y="6503734"/>
            <a:ext cx="4168008" cy="327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b="1" dirty="0">
                <a:solidFill>
                  <a:schemeClr val="bg1"/>
                </a:solidFill>
              </a:rPr>
              <a:t>www.bluebridge-vres.eu</a:t>
            </a:r>
          </a:p>
        </p:txBody>
      </p:sp>
    </p:spTree>
    <p:extLst>
      <p:ext uri="{BB962C8B-B14F-4D97-AF65-F5344CB8AC3E}">
        <p14:creationId xmlns:p14="http://schemas.microsoft.com/office/powerpoint/2010/main" val="1298705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/>
          <a:lstStyle>
            <a:lvl1pPr algn="r">
              <a:defRPr>
                <a:solidFill>
                  <a:srgbClr val="125E89"/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125E89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rgbClr val="125E89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125E89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125E89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125E89"/>
                </a:solidFill>
              </a:defRPr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1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24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1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[custom bullet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solidFill>
                  <a:srgbClr val="125E89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>
                <a:solidFill>
                  <a:srgbClr val="125E89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rgbClr val="125E89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rgbClr val="125E89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rgbClr val="125E89"/>
                </a:solidFill>
              </a:defRPr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2030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67544" y="1340768"/>
            <a:ext cx="3815655" cy="47847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572000" y="1341438"/>
            <a:ext cx="4320480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77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4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9394" y="1412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9394" y="263691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noProof="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1" name="Afbeelding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3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EGI-Engage is co-funded by the Horizon 2020 Framework Programme</a:t>
            </a:r>
          </a:p>
          <a:p>
            <a:pPr algn="r"/>
            <a:r>
              <a:rPr lang="nl-NL" sz="1000" b="0" baseline="0" dirty="0" smtClean="0">
                <a:latin typeface="Segoe UI" pitchFamily="34" charset="0"/>
                <a:cs typeface="Segoe UI" pitchFamily="34" charset="0"/>
              </a:rPr>
              <a:t>  </a:t>
            </a:r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of the European Union under grant number 654142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659" y="1124744"/>
            <a:ext cx="75787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</a:t>
            </a:r>
            <a:r>
              <a:rPr lang="en-GB" sz="3600" b="1" kern="1200" baseline="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for your attention.</a:t>
            </a:r>
          </a:p>
          <a:p>
            <a:pPr algn="ctr"/>
            <a:endParaRPr lang="en-GB" sz="3600" b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ctr"/>
            <a:endParaRPr lang="en-GB" sz="24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1" i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</p:txBody>
      </p:sp>
      <p:pic>
        <p:nvPicPr>
          <p:cNvPr id="7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0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This work by Parties of the EGI-Engage Consortium</a:t>
            </a:r>
            <a:r>
              <a:rPr lang="en-GB" sz="10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is licensed under a </a:t>
            </a:r>
          </a:p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Creative Commons Attribution 4.0 International License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8508016" y="6525344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800" b="1" smtClean="0">
                <a:solidFill>
                  <a:prstClr val="white"/>
                </a:solidFill>
                <a:latin typeface="Segoe UI" pitchFamily="34" charset="0"/>
                <a:cs typeface="Segoe UI" pitchFamily="34" charset="0"/>
              </a:rPr>
              <a:pPr/>
              <a:t>‹#›</a:t>
            </a:fld>
            <a:endParaRPr lang="nl-NL" sz="1050" b="1" dirty="0">
              <a:solidFill>
                <a:prstClr val="white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187624" y="6453336"/>
            <a:ext cx="6768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0" y="188640"/>
            <a:ext cx="1082732" cy="9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2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845">
          <p15:clr>
            <a:srgbClr val="F26B43"/>
          </p15:clr>
        </p15:guide>
        <p15:guide id="4294967295" pos="295">
          <p15:clr>
            <a:srgbClr val="F26B43"/>
          </p15:clr>
        </p15:guide>
        <p15:guide id="4294967295" pos="5602">
          <p15:clr>
            <a:srgbClr val="F26B43"/>
          </p15:clr>
        </p15:guide>
        <p15:guide id="4294967295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i-marine.d4science.org" TargetMode="External"/><Relationship Id="rId7" Type="http://schemas.openxmlformats.org/officeDocument/2006/relationships/image" Target="../media/image41.png"/><Relationship Id="rId2" Type="http://schemas.openxmlformats.org/officeDocument/2006/relationships/hyperlink" Target="https://services.d4science.org/group/data-e-infrastructure-gateway/home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hyperlink" Target="social.isti.cnr.it" TargetMode="External"/><Relationship Id="rId4" Type="http://schemas.openxmlformats.org/officeDocument/2006/relationships/hyperlink" Target="egip.d4science.org" TargetMode="Externa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eonetwork.geothermaldata.d4science.org/geonetwork/srv/en/main.home" TargetMode="External"/><Relationship Id="rId2" Type="http://schemas.openxmlformats.org/officeDocument/2006/relationships/hyperlink" Target="http://geonetwork.d4science.org/geonetwork/" TargetMode="Externa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0.png"/><Relationship Id="rId7" Type="http://schemas.openxmlformats.org/officeDocument/2006/relationships/image" Target="../media/image53.png"/><Relationship Id="rId12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11" Type="http://schemas.openxmlformats.org/officeDocument/2006/relationships/image" Target="../media/image72.png"/><Relationship Id="rId5" Type="http://schemas.openxmlformats.org/officeDocument/2006/relationships/image" Target="../media/image51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beliefproject.org/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eubrazilopenbio.eu/" TargetMode="External"/><Relationship Id="rId5" Type="http://schemas.openxmlformats.org/officeDocument/2006/relationships/hyperlink" Target="http://www.i-marine.eu/" TargetMode="External"/><Relationship Id="rId4" Type="http://schemas.openxmlformats.org/officeDocument/2006/relationships/hyperlink" Target="http://www.openaire.eu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rinespecies.org/deepsea/" TargetMode="External"/><Relationship Id="rId3" Type="http://schemas.openxmlformats.org/officeDocument/2006/relationships/hyperlink" Target="http://www.gbif.org/" TargetMode="External"/><Relationship Id="rId7" Type="http://schemas.openxmlformats.org/officeDocument/2006/relationships/hyperlink" Target="http://www.marinespecies.org/" TargetMode="External"/><Relationship Id="rId2" Type="http://schemas.openxmlformats.org/officeDocument/2006/relationships/hyperlink" Target="http://www.catalogueoflife.org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iobis.org/" TargetMode="External"/><Relationship Id="rId5" Type="http://schemas.openxmlformats.org/officeDocument/2006/relationships/hyperlink" Target="http://www.cmar.csiro.au/datacentre/irmng/" TargetMode="External"/><Relationship Id="rId4" Type="http://schemas.openxmlformats.org/officeDocument/2006/relationships/hyperlink" Target="http://www.itis.gov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png"/><Relationship Id="rId5" Type="http://schemas.openxmlformats.org/officeDocument/2006/relationships/image" Target="../media/image55.jpeg"/><Relationship Id="rId4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510" y="260648"/>
            <a:ext cx="8927976" cy="2245345"/>
          </a:xfrm>
        </p:spPr>
        <p:txBody>
          <a:bodyPr>
            <a:normAutofit/>
          </a:bodyPr>
          <a:lstStyle/>
          <a:p>
            <a:r>
              <a:rPr lang="en-US" sz="4000" dirty="0"/>
              <a:t>Tutorial on Hybrid Data Infrastructures D4Science as a case study</a:t>
            </a:r>
            <a:endParaRPr lang="en-GB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24" y="2717106"/>
            <a:ext cx="5519496" cy="1152128"/>
          </a:xfrm>
        </p:spPr>
        <p:txBody>
          <a:bodyPr>
            <a:normAutofit/>
          </a:bodyPr>
          <a:lstStyle/>
          <a:p>
            <a:r>
              <a:rPr lang="it-IT" b="0" dirty="0" smtClean="0"/>
              <a:t>PAGANO</a:t>
            </a:r>
            <a:r>
              <a:rPr lang="it-IT" b="0" dirty="0"/>
              <a:t>, Pasquale (</a:t>
            </a:r>
            <a:r>
              <a:rPr lang="it-IT" b="0" dirty="0" smtClean="0"/>
              <a:t>CNR)</a:t>
            </a:r>
          </a:p>
          <a:p>
            <a:r>
              <a:rPr lang="it-IT" dirty="0" smtClean="0"/>
              <a:t>CORO</a:t>
            </a:r>
            <a:r>
              <a:rPr lang="it-IT" dirty="0"/>
              <a:t>, Gianpaolo (CNR)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-108520" y="3834235"/>
            <a:ext cx="5364088" cy="492224"/>
          </a:xfrm>
        </p:spPr>
        <p:txBody>
          <a:bodyPr/>
          <a:lstStyle/>
          <a:p>
            <a:r>
              <a:rPr lang="it-IT" dirty="0" smtClean="0"/>
              <a:t>{</a:t>
            </a:r>
            <a:r>
              <a:rPr lang="it-IT" dirty="0" err="1" smtClean="0"/>
              <a:t>pagano,coro</a:t>
            </a:r>
            <a:r>
              <a:rPr lang="it-IT" dirty="0" smtClean="0"/>
              <a:t>}@isti.cnr.it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/>
              <a:t>EGI Community Forum 2015</a:t>
            </a:r>
          </a:p>
          <a:p>
            <a:r>
              <a:rPr lang="it-IT" dirty="0"/>
              <a:t>10-13 </a:t>
            </a:r>
            <a:r>
              <a:rPr lang="it-IT" dirty="0" err="1"/>
              <a:t>November</a:t>
            </a:r>
            <a:r>
              <a:rPr lang="it-IT" dirty="0"/>
              <a:t> 2015</a:t>
            </a:r>
          </a:p>
          <a:p>
            <a:r>
              <a:rPr lang="it-IT" dirty="0" smtClean="0"/>
              <a:t>Bari, Italy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58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tx2"/>
                </a:solidFill>
                <a:latin typeface="Helvetica Neue Light"/>
                <a:cs typeface="Helvetica Neue Light"/>
              </a:rPr>
              <a:t>A</a:t>
            </a:r>
            <a:r>
              <a:rPr lang="en-US" sz="2400" dirty="0" smtClean="0">
                <a:solidFill>
                  <a:schemeClr val="tx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Helvetica Neue Light"/>
                <a:cs typeface="Helvetica Neue Light"/>
              </a:rPr>
              <a:t>continuously updated list of events / news produced by users </a:t>
            </a:r>
            <a:r>
              <a:rPr lang="en-US" sz="2400" dirty="0" smtClean="0">
                <a:solidFill>
                  <a:schemeClr val="tx2"/>
                </a:solidFill>
                <a:latin typeface="Helvetica Neue Light"/>
                <a:cs typeface="Helvetica Neue Light"/>
              </a:rPr>
              <a:t>and applications</a:t>
            </a:r>
            <a:endParaRPr lang="en-US" sz="2800" dirty="0">
              <a:solidFill>
                <a:schemeClr val="tx2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5" name="Picture 4" descr="Screen Shot 2013-10-25 at 15.1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5997008" cy="453650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87888" y="5517232"/>
            <a:ext cx="1410138" cy="864096"/>
          </a:xfrm>
          <a:prstGeom prst="wedgeRoundRectCallout">
            <a:avLst>
              <a:gd name="adj1" fmla="val 87063"/>
              <a:gd name="adj2" fmla="val -16703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User-shared News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487888" y="4077072"/>
            <a:ext cx="1475656" cy="792088"/>
          </a:xfrm>
          <a:prstGeom prst="wedgeRoundRectCallout">
            <a:avLst>
              <a:gd name="adj1" fmla="val 58576"/>
              <a:gd name="adj2" fmla="val -11930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Application-shared News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87888" y="2852936"/>
            <a:ext cx="1410138" cy="656897"/>
          </a:xfrm>
          <a:prstGeom prst="wedgeRoundRectCallout">
            <a:avLst>
              <a:gd name="adj1" fmla="val 101038"/>
              <a:gd name="adj2" fmla="val -94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 News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03405" y="188023"/>
            <a:ext cx="5240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>
                <a:solidFill>
                  <a:schemeClr val="tx2"/>
                </a:solidFill>
              </a:rPr>
              <a:t>D4Science Social</a:t>
            </a:r>
            <a:endParaRPr lang="en-GB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tx2"/>
                </a:solidFill>
                <a:latin typeface="Helvetica Neue Light"/>
                <a:cs typeface="Helvetica Neue Light"/>
              </a:rPr>
              <a:t>A folder-based file system allowing to manage complex information objects in a seamless </a:t>
            </a:r>
            <a:r>
              <a:rPr lang="en-US" sz="2400" dirty="0" smtClean="0">
                <a:solidFill>
                  <a:schemeClr val="tx2"/>
                </a:solidFill>
                <a:latin typeface="Helvetica Neue Light"/>
                <a:cs typeface="Helvetica Neue Light"/>
              </a:rPr>
              <a:t>way </a:t>
            </a:r>
            <a:endParaRPr lang="en-US" sz="2400" dirty="0">
              <a:solidFill>
                <a:schemeClr val="tx2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6" name="Picture 5" descr="Screen Shot 2013-08-27 at 18.25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34" y="2348880"/>
            <a:ext cx="3035300" cy="508000"/>
          </a:xfrm>
          <a:prstGeom prst="rect">
            <a:avLst/>
          </a:prstGeom>
        </p:spPr>
      </p:pic>
      <p:pic>
        <p:nvPicPr>
          <p:cNvPr id="7" name="Picture 6" descr="Screen Shot 2013-08-27 at 18.30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06" y="2962657"/>
            <a:ext cx="4791107" cy="293713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5112" y="2664257"/>
            <a:ext cx="39604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Font typeface="Wingdings" pitchFamily="2" charset="2"/>
              <a:defRPr sz="2800">
                <a:solidFill>
                  <a:srgbClr val="2D2D8A"/>
                </a:solidFill>
                <a:latin typeface="Helvetica Neue Light"/>
                <a:cs typeface="Helvetica Neue Light"/>
              </a:defRPr>
            </a:lvl1pPr>
            <a:lvl2pPr marL="450850" indent="-271463">
              <a:spcBef>
                <a:spcPct val="20000"/>
              </a:spcBef>
              <a:buClr>
                <a:srgbClr val="0099CC"/>
              </a:buClr>
              <a:buFont typeface="Wingdings" pitchFamily="2" charset="2"/>
              <a:buChar char="§"/>
              <a:defRPr sz="2400">
                <a:latin typeface="+mn-lt"/>
              </a:defRPr>
            </a:lvl2pPr>
            <a:lvl3pPr marL="903288" indent="-190500">
              <a:spcBef>
                <a:spcPct val="20000"/>
              </a:spcBef>
              <a:buClr>
                <a:srgbClr val="CC3366"/>
              </a:buClr>
              <a:buSzPct val="80000"/>
              <a:buFont typeface="Wingdings" pitchFamily="2" charset="2"/>
              <a:buChar char="§"/>
              <a:defRPr sz="2000">
                <a:latin typeface="+mn-lt"/>
              </a:defRPr>
            </a:lvl3pPr>
            <a:lvl4pPr marL="1341438" indent="-177800">
              <a:spcBef>
                <a:spcPct val="20000"/>
              </a:spcBef>
              <a:buChar char="•"/>
              <a:defRPr sz="2000">
                <a:latin typeface="+mn-lt"/>
              </a:defRPr>
            </a:lvl4pPr>
            <a:lvl5pPr marL="1698625" indent="-17780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155825" indent="-1778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613025" indent="-1778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070225" indent="-1778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527425" indent="-1778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GB" sz="2400" dirty="0">
                <a:solidFill>
                  <a:schemeClr val="tx2"/>
                </a:solidFill>
              </a:rPr>
              <a:t>Information </a:t>
            </a:r>
            <a:r>
              <a:rPr lang="en-GB" sz="2400" dirty="0" smtClean="0">
                <a:solidFill>
                  <a:schemeClr val="tx2"/>
                </a:solidFill>
              </a:rPr>
              <a:t>objects can be </a:t>
            </a:r>
            <a:endParaRPr lang="en-GB" sz="2400" dirty="0">
              <a:solidFill>
                <a:schemeClr val="tx2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files</a:t>
            </a:r>
            <a:r>
              <a:rPr lang="en-GB" sz="2400" dirty="0">
                <a:solidFill>
                  <a:schemeClr val="tx2"/>
                </a:solidFill>
              </a:rPr>
              <a:t>, dataset, workflows, experiments, etc. 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organized </a:t>
            </a:r>
            <a:r>
              <a:rPr lang="en-GB" sz="2400" dirty="0">
                <a:solidFill>
                  <a:schemeClr val="tx2"/>
                </a:solidFill>
              </a:rPr>
              <a:t/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dirty="0">
                <a:solidFill>
                  <a:schemeClr val="tx2"/>
                </a:solidFill>
              </a:rPr>
              <a:t>into folders and shared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disseminated </a:t>
            </a:r>
            <a:r>
              <a:rPr lang="en-GB" sz="2400" dirty="0">
                <a:solidFill>
                  <a:schemeClr val="tx2"/>
                </a:solidFill>
              </a:rPr>
              <a:t>via URIs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accessed </a:t>
            </a:r>
            <a:r>
              <a:rPr lang="en-GB" sz="2400" dirty="0">
                <a:solidFill>
                  <a:schemeClr val="tx2"/>
                </a:solidFill>
              </a:rPr>
              <a:t>via WebDAV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3405" y="282846"/>
            <a:ext cx="5240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>
                <a:solidFill>
                  <a:schemeClr val="tx2"/>
                </a:solidFill>
              </a:rPr>
              <a:t>D4Science Workspace</a:t>
            </a:r>
            <a:endParaRPr lang="en-GB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32"/>
            <a:ext cx="9144000" cy="6741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903406" y="9330"/>
            <a:ext cx="524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D4Science - Architecture</a:t>
            </a:r>
            <a:endParaRPr lang="en-GB" sz="2800" dirty="0">
              <a:solidFill>
                <a:schemeClr val="tx2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8955"/>
          <a:stretch/>
        </p:blipFill>
        <p:spPr>
          <a:xfrm>
            <a:off x="835342" y="532550"/>
            <a:ext cx="7938252" cy="6132019"/>
          </a:xfrm>
          <a:prstGeom prst="rect">
            <a:avLst/>
          </a:prstGeom>
        </p:spPr>
      </p:pic>
      <p:sp>
        <p:nvSpPr>
          <p:cNvPr id="28" name="Circular Arrow 27"/>
          <p:cNvSpPr/>
          <p:nvPr/>
        </p:nvSpPr>
        <p:spPr>
          <a:xfrm>
            <a:off x="668215" y="1230923"/>
            <a:ext cx="923194" cy="1160584"/>
          </a:xfrm>
          <a:prstGeom prst="circularArrow">
            <a:avLst>
              <a:gd name="adj1" fmla="val 11020"/>
              <a:gd name="adj2" fmla="val 1125904"/>
              <a:gd name="adj3" fmla="val 20689858"/>
              <a:gd name="adj4" fmla="val 16181750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89320"/>
            <a:ext cx="2312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Large Set of Biodiversity and Taxonomic Datasets connected</a:t>
            </a:r>
            <a:endParaRPr lang="en-GB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7296560" y="3608323"/>
            <a:ext cx="1847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 Network to distribute and access to Geospatial Data </a:t>
            </a:r>
            <a:endParaRPr lang="en-GB" sz="1600" dirty="0"/>
          </a:p>
        </p:txBody>
      </p:sp>
      <p:sp>
        <p:nvSpPr>
          <p:cNvPr id="31" name="Circular Arrow 30"/>
          <p:cNvSpPr/>
          <p:nvPr/>
        </p:nvSpPr>
        <p:spPr>
          <a:xfrm rot="10800000">
            <a:off x="6741581" y="3194016"/>
            <a:ext cx="923194" cy="1160584"/>
          </a:xfrm>
          <a:prstGeom prst="circularArrow">
            <a:avLst>
              <a:gd name="adj1" fmla="val 11020"/>
              <a:gd name="adj2" fmla="val 1125904"/>
              <a:gd name="adj3" fmla="val 20689858"/>
              <a:gd name="adj4" fmla="val 16181750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Circular Arrow 31"/>
          <p:cNvSpPr/>
          <p:nvPr/>
        </p:nvSpPr>
        <p:spPr>
          <a:xfrm rot="5400000" flipH="1">
            <a:off x="6392617" y="4818558"/>
            <a:ext cx="1042060" cy="1160584"/>
          </a:xfrm>
          <a:prstGeom prst="circularArrow">
            <a:avLst>
              <a:gd name="adj1" fmla="val 11020"/>
              <a:gd name="adj2" fmla="val 1125904"/>
              <a:gd name="adj3" fmla="val 20689858"/>
              <a:gd name="adj4" fmla="val 16181750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68156" y="5416430"/>
            <a:ext cx="2036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Distributed Storage System to store datasets and documents</a:t>
            </a:r>
            <a:endParaRPr lang="en-GB" sz="1600" dirty="0"/>
          </a:p>
        </p:txBody>
      </p:sp>
      <p:sp>
        <p:nvSpPr>
          <p:cNvPr id="34" name="Circular Arrow 33"/>
          <p:cNvSpPr/>
          <p:nvPr/>
        </p:nvSpPr>
        <p:spPr>
          <a:xfrm rot="16200000" flipH="1">
            <a:off x="314312" y="4836138"/>
            <a:ext cx="1042060" cy="1160584"/>
          </a:xfrm>
          <a:prstGeom prst="circularArrow">
            <a:avLst>
              <a:gd name="adj1" fmla="val 11020"/>
              <a:gd name="adj2" fmla="val 1125904"/>
              <a:gd name="adj3" fmla="val 20689858"/>
              <a:gd name="adj4" fmla="val 16181750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20570" y="3946525"/>
            <a:ext cx="1436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 Social Network</a:t>
            </a:r>
          </a:p>
          <a:p>
            <a:r>
              <a:rPr lang="en-GB" sz="1600" dirty="0" smtClean="0"/>
              <a:t>to share opinions and useful news</a:t>
            </a:r>
            <a:endParaRPr lang="en-GB" sz="1600" dirty="0"/>
          </a:p>
        </p:txBody>
      </p:sp>
      <p:sp>
        <p:nvSpPr>
          <p:cNvPr id="36" name="Circular Arrow 35"/>
          <p:cNvSpPr/>
          <p:nvPr/>
        </p:nvSpPr>
        <p:spPr>
          <a:xfrm rot="10038313" flipH="1">
            <a:off x="2733494" y="4517984"/>
            <a:ext cx="1042060" cy="1796891"/>
          </a:xfrm>
          <a:prstGeom prst="circularArrow">
            <a:avLst>
              <a:gd name="adj1" fmla="val 11020"/>
              <a:gd name="adj2" fmla="val 1125904"/>
              <a:gd name="adj3" fmla="val 20689858"/>
              <a:gd name="adj4" fmla="val 16181750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74849" y="6146999"/>
            <a:ext cx="197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Algorithms for Biology-related experiments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759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 animBg="1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D4Science-based web portals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hlinkClick r:id="rId2"/>
              </a:rPr>
              <a:t>Services Portal</a:t>
            </a:r>
            <a:endParaRPr lang="en-GB" sz="2400" dirty="0" smtClean="0"/>
          </a:p>
          <a:p>
            <a:pPr marL="0" indent="0">
              <a:buNone/>
            </a:pPr>
            <a:r>
              <a:rPr lang="en-GB" sz="1600" dirty="0" smtClean="0"/>
              <a:t>(services.d4science.org</a:t>
            </a:r>
            <a:r>
              <a:rPr lang="en-GB" sz="1600" dirty="0"/>
              <a:t>)</a:t>
            </a:r>
            <a:endParaRPr lang="en-GB" sz="2400" dirty="0" smtClean="0"/>
          </a:p>
          <a:p>
            <a:r>
              <a:rPr lang="en-GB" sz="2400" dirty="0" err="1" smtClean="0">
                <a:hlinkClick r:id="rId3" action="ppaction://hlinkfile"/>
              </a:rPr>
              <a:t>i</a:t>
            </a:r>
            <a:r>
              <a:rPr lang="en-GB" sz="2400" dirty="0" smtClean="0">
                <a:hlinkClick r:id="rId3" action="ppaction://hlinkfile"/>
              </a:rPr>
              <a:t>-Marine Portal</a:t>
            </a:r>
            <a:endParaRPr lang="en-GB" sz="2400" dirty="0" smtClean="0"/>
          </a:p>
          <a:p>
            <a:pPr marL="0" indent="0">
              <a:buNone/>
            </a:pPr>
            <a:r>
              <a:rPr lang="en-GB" sz="1600" dirty="0" smtClean="0"/>
              <a:t>(i-marine.d4science.org)</a:t>
            </a:r>
          </a:p>
          <a:p>
            <a:r>
              <a:rPr lang="en-GB" sz="2400" dirty="0" smtClean="0">
                <a:hlinkClick r:id="rId4" action="ppaction://hlinkfile"/>
              </a:rPr>
              <a:t>Geothermal Portal</a:t>
            </a:r>
            <a:endParaRPr lang="en-GB" sz="2400" dirty="0" smtClean="0"/>
          </a:p>
          <a:p>
            <a:pPr marL="0" indent="0">
              <a:buNone/>
            </a:pPr>
            <a:r>
              <a:rPr lang="en-GB" sz="1600" dirty="0"/>
              <a:t>(egip.d4science.org)</a:t>
            </a:r>
            <a:endParaRPr lang="en-GB" sz="1600" dirty="0" smtClean="0"/>
          </a:p>
          <a:p>
            <a:r>
              <a:rPr lang="en-GB" sz="2400" dirty="0" smtClean="0">
                <a:hlinkClick r:id="rId5" action="ppaction://hlinkfile"/>
              </a:rPr>
              <a:t>ISTI-CNR Portal</a:t>
            </a:r>
            <a:endParaRPr lang="en-GB" sz="2400" dirty="0" smtClean="0"/>
          </a:p>
          <a:p>
            <a:pPr marL="0" indent="0">
              <a:buNone/>
            </a:pPr>
            <a:r>
              <a:rPr lang="en-GB" sz="1600" dirty="0"/>
              <a:t>(</a:t>
            </a:r>
            <a:r>
              <a:rPr lang="en-GB" sz="1600" dirty="0" smtClean="0"/>
              <a:t>social.isti.cnr.it)</a:t>
            </a: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6110" t="11473" r="26375" b="47035"/>
          <a:stretch/>
        </p:blipFill>
        <p:spPr>
          <a:xfrm>
            <a:off x="5580112" y="1163824"/>
            <a:ext cx="3418706" cy="161710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0863" t="18743" r="21651" b="21650"/>
          <a:stretch/>
        </p:blipFill>
        <p:spPr>
          <a:xfrm>
            <a:off x="5494534" y="2860042"/>
            <a:ext cx="3589862" cy="201622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29919" t="11473" r="31100" b="52908"/>
          <a:stretch/>
        </p:blipFill>
        <p:spPr>
          <a:xfrm>
            <a:off x="323528" y="4722814"/>
            <a:ext cx="3851920" cy="190650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22832" t="12201" r="23619" b="47819"/>
          <a:stretch/>
        </p:blipFill>
        <p:spPr>
          <a:xfrm>
            <a:off x="4925197" y="4955380"/>
            <a:ext cx="4159199" cy="168202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8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6" y="142579"/>
            <a:ext cx="9144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tx2"/>
                </a:solidFill>
              </a:rPr>
              <a:t>Online examples: </a:t>
            </a:r>
          </a:p>
          <a:p>
            <a:pPr algn="ctr"/>
            <a:r>
              <a:rPr lang="en-GB" sz="3200" dirty="0" smtClean="0">
                <a:solidFill>
                  <a:schemeClr val="tx2"/>
                </a:solidFill>
              </a:rPr>
              <a:t>the </a:t>
            </a:r>
            <a:r>
              <a:rPr lang="en-GB" sz="3200" dirty="0" err="1" smtClean="0">
                <a:solidFill>
                  <a:schemeClr val="tx2"/>
                </a:solidFill>
              </a:rPr>
              <a:t>i</a:t>
            </a:r>
            <a:r>
              <a:rPr lang="en-GB" sz="3200" dirty="0" smtClean="0">
                <a:solidFill>
                  <a:schemeClr val="tx2"/>
                </a:solidFill>
              </a:rPr>
              <a:t>-Marine </a:t>
            </a:r>
          </a:p>
          <a:p>
            <a:pPr algn="ctr"/>
            <a:r>
              <a:rPr lang="en-GB" sz="3200" b="1" dirty="0" smtClean="0">
                <a:solidFill>
                  <a:schemeClr val="tx2"/>
                </a:solidFill>
              </a:rPr>
              <a:t>Web Portal and basic functions</a:t>
            </a:r>
          </a:p>
          <a:p>
            <a:pPr algn="ctr"/>
            <a:r>
              <a:rPr lang="en-GB" sz="3200" dirty="0">
                <a:solidFill>
                  <a:schemeClr val="tx2"/>
                </a:solidFill>
              </a:rPr>
              <a:t>http://i-marine.d4science.org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708" b="1626"/>
          <a:stretch/>
        </p:blipFill>
        <p:spPr>
          <a:xfrm>
            <a:off x="1992903" y="2348880"/>
            <a:ext cx="5173025" cy="36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063" y="1484784"/>
            <a:ext cx="8234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E-Infrastructures and Virtual Research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D4Science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/>
                </a:solidFill>
              </a:rPr>
              <a:t>Geospatial data management and visualisation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Data access and discovery: biodiversity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harmonisation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8955"/>
          <a:stretch/>
        </p:blipFill>
        <p:spPr>
          <a:xfrm>
            <a:off x="835342" y="532550"/>
            <a:ext cx="7938252" cy="6132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0" t="8955" r="1" b="43137"/>
          <a:stretch/>
        </p:blipFill>
        <p:spPr>
          <a:xfrm>
            <a:off x="4559300" y="532551"/>
            <a:ext cx="4214294" cy="3226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3406" y="9330"/>
            <a:ext cx="524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Geospatial Data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geothermal.org/resources/Geothermal_Use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0" y="1767776"/>
            <a:ext cx="4383313" cy="269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03405" y="205436"/>
            <a:ext cx="524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Geospatial data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1277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</a:t>
            </a:r>
            <a:r>
              <a:rPr lang="en-US" sz="2000" dirty="0" smtClean="0">
                <a:solidFill>
                  <a:schemeClr val="tx2"/>
                </a:solidFill>
              </a:rPr>
              <a:t>ata that identify </a:t>
            </a:r>
            <a:r>
              <a:rPr lang="en-US" sz="2000" dirty="0">
                <a:solidFill>
                  <a:schemeClr val="tx2"/>
                </a:solidFill>
              </a:rPr>
              <a:t>the geographic location of features and boundaries on </a:t>
            </a:r>
            <a:r>
              <a:rPr lang="en-US" sz="2000" dirty="0" smtClean="0">
                <a:solidFill>
                  <a:schemeClr val="tx2"/>
                </a:solidFill>
              </a:rPr>
              <a:t>Earth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Usually </a:t>
            </a:r>
            <a:r>
              <a:rPr lang="en-US" sz="2000" dirty="0">
                <a:solidFill>
                  <a:schemeClr val="tx2"/>
                </a:solidFill>
              </a:rPr>
              <a:t>stored as coordinates and </a:t>
            </a:r>
            <a:r>
              <a:rPr lang="en-US" sz="2000" dirty="0" smtClean="0">
                <a:solidFill>
                  <a:schemeClr val="tx2"/>
                </a:solidFill>
              </a:rPr>
              <a:t>topology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Accessed and processed through </a:t>
            </a:r>
            <a:r>
              <a:rPr lang="en-US" sz="2000" dirty="0">
                <a:solidFill>
                  <a:schemeClr val="tx2"/>
                </a:solidFill>
              </a:rPr>
              <a:t>Geographic Information Systems (GIS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175" t="14066" r="28095" b="2564"/>
          <a:stretch/>
        </p:blipFill>
        <p:spPr>
          <a:xfrm>
            <a:off x="5517468" y="1847308"/>
            <a:ext cx="3626532" cy="3048001"/>
          </a:xfrm>
          <a:prstGeom prst="rect">
            <a:avLst/>
          </a:prstGeom>
        </p:spPr>
      </p:pic>
      <p:pic>
        <p:nvPicPr>
          <p:cNvPr id="1028" name="Picture 4" descr="http://www.sage.wisc.edu/atlas/maps/avganntemp/atl_avganntem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3" b="16928"/>
          <a:stretch/>
        </p:blipFill>
        <p:spPr bwMode="auto">
          <a:xfrm>
            <a:off x="2" y="4423003"/>
            <a:ext cx="4328176" cy="24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1587" t="21685" r="25159" b="38168"/>
          <a:stretch/>
        </p:blipFill>
        <p:spPr>
          <a:xfrm>
            <a:off x="4274460" y="4895309"/>
            <a:ext cx="4869541" cy="19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3405" y="188640"/>
            <a:ext cx="524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OGC Standards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267755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MR12"/>
              </a:rPr>
              <a:t>Some standards:</a:t>
            </a:r>
          </a:p>
          <a:p>
            <a:endParaRPr lang="en-US" dirty="0">
              <a:solidFill>
                <a:schemeClr val="tx2"/>
              </a:solidFill>
              <a:latin typeface="CMR12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CMR12"/>
              </a:rPr>
              <a:t>Web </a:t>
            </a:r>
            <a:r>
              <a:rPr lang="en-GB" b="1" dirty="0" smtClean="0">
                <a:solidFill>
                  <a:schemeClr val="tx2"/>
                </a:solidFill>
                <a:latin typeface="CMR12"/>
              </a:rPr>
              <a:t>Maps </a:t>
            </a:r>
            <a:r>
              <a:rPr lang="en-GB" b="1" dirty="0">
                <a:solidFill>
                  <a:schemeClr val="tx2"/>
                </a:solidFill>
                <a:latin typeface="CMR12"/>
              </a:rPr>
              <a:t>Service (</a:t>
            </a:r>
            <a:r>
              <a:rPr lang="en-GB" b="1" dirty="0" smtClean="0">
                <a:solidFill>
                  <a:schemeClr val="tx2"/>
                </a:solidFill>
                <a:latin typeface="CMR12"/>
              </a:rPr>
              <a:t>WMS)</a:t>
            </a:r>
            <a:r>
              <a:rPr lang="en-GB" dirty="0" smtClean="0">
                <a:solidFill>
                  <a:schemeClr val="tx2"/>
                </a:solidFill>
                <a:latin typeface="CMR12"/>
              </a:rPr>
              <a:t>: XML-based protocol 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that </a:t>
            </a:r>
            <a:r>
              <a:rPr lang="en-US" dirty="0">
                <a:solidFill>
                  <a:schemeClr val="tx2"/>
                </a:solidFill>
                <a:latin typeface="CMR12"/>
              </a:rPr>
              <a:t>allows to display the datasets on an interactive map 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viewer;</a:t>
            </a:r>
          </a:p>
          <a:p>
            <a:endParaRPr lang="en-US" dirty="0">
              <a:solidFill>
                <a:schemeClr val="tx2"/>
              </a:solidFill>
              <a:latin typeface="CMR12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CMR12"/>
              </a:rPr>
              <a:t>Web </a:t>
            </a:r>
            <a:r>
              <a:rPr lang="en-US" b="1" dirty="0">
                <a:solidFill>
                  <a:schemeClr val="tx2"/>
                </a:solidFill>
                <a:latin typeface="CMR12"/>
              </a:rPr>
              <a:t>Coverage Service (WCS</a:t>
            </a:r>
            <a:r>
              <a:rPr lang="en-US" b="1" dirty="0" smtClean="0">
                <a:solidFill>
                  <a:schemeClr val="tx2"/>
                </a:solidFill>
                <a:latin typeface="CMR12"/>
              </a:rPr>
              <a:t>)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: XML-based representation of space-time varying phenomena (especially used for raster maps)</a:t>
            </a:r>
          </a:p>
          <a:p>
            <a:endParaRPr lang="en-US" dirty="0">
              <a:solidFill>
                <a:schemeClr val="tx2"/>
              </a:solidFill>
              <a:latin typeface="CMR12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CMR12"/>
              </a:rPr>
              <a:t>Web </a:t>
            </a:r>
            <a:r>
              <a:rPr lang="en-US" b="1" dirty="0">
                <a:solidFill>
                  <a:schemeClr val="tx2"/>
                </a:solidFill>
                <a:latin typeface="CMR12"/>
              </a:rPr>
              <a:t>Features Service (</a:t>
            </a:r>
            <a:r>
              <a:rPr lang="en-US" b="1" dirty="0" smtClean="0">
                <a:solidFill>
                  <a:schemeClr val="tx2"/>
                </a:solidFill>
                <a:latin typeface="CMR12"/>
              </a:rPr>
              <a:t>WFS)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: XML-based representation for discrete geospatial features (especially used for polygonal maps)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34076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MR12"/>
              </a:rPr>
              <a:t>The </a:t>
            </a:r>
            <a:r>
              <a:rPr lang="en-US" b="1" dirty="0">
                <a:solidFill>
                  <a:schemeClr val="tx2"/>
                </a:solidFill>
                <a:latin typeface="CMR12"/>
              </a:rPr>
              <a:t>Open Geospatial Consortium</a:t>
            </a:r>
            <a:r>
              <a:rPr lang="en-US" dirty="0">
                <a:solidFill>
                  <a:schemeClr val="tx2"/>
                </a:solidFill>
                <a:latin typeface="CMR12"/>
              </a:rPr>
              <a:t> (</a:t>
            </a:r>
            <a:r>
              <a:rPr lang="en-US" b="1" dirty="0">
                <a:solidFill>
                  <a:schemeClr val="tx2"/>
                </a:solidFill>
                <a:latin typeface="CMR12"/>
              </a:rPr>
              <a:t>OGC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) is </a:t>
            </a:r>
            <a:r>
              <a:rPr lang="en-US" dirty="0">
                <a:solidFill>
                  <a:schemeClr val="tx2"/>
                </a:solidFill>
                <a:latin typeface="CMR12"/>
              </a:rPr>
              <a:t>an international 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organization involving more than 400 organizations. Promotes the development </a:t>
            </a:r>
            <a:r>
              <a:rPr lang="en-US" dirty="0">
                <a:solidFill>
                  <a:schemeClr val="tx2"/>
                </a:solidFill>
                <a:latin typeface="CMR12"/>
              </a:rPr>
              <a:t>and implementation of 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standards to describe geospatial data content and processing.</a:t>
            </a:r>
            <a:endParaRPr lang="en-GB" dirty="0">
              <a:solidFill>
                <a:schemeClr val="tx2"/>
              </a:solidFill>
              <a:latin typeface="CMR12"/>
            </a:endParaRPr>
          </a:p>
        </p:txBody>
      </p:sp>
    </p:spTree>
    <p:extLst>
      <p:ext uri="{BB962C8B-B14F-4D97-AF65-F5344CB8AC3E}">
        <p14:creationId xmlns:p14="http://schemas.microsoft.com/office/powerpoint/2010/main" val="15670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789" y="1412776"/>
            <a:ext cx="901521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CMR12"/>
              </a:rPr>
              <a:t>Managed Standards and Formats:</a:t>
            </a:r>
          </a:p>
          <a:p>
            <a:endParaRPr lang="en-GB" sz="2400" dirty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CMR12"/>
              </a:rPr>
              <a:t>Web </a:t>
            </a:r>
            <a:r>
              <a:rPr lang="en-GB" sz="2400" b="1" dirty="0">
                <a:solidFill>
                  <a:schemeClr val="tx2"/>
                </a:solidFill>
                <a:latin typeface="CMR12"/>
              </a:rPr>
              <a:t>Maps Service (WMS</a:t>
            </a:r>
            <a:r>
              <a:rPr lang="en-GB" sz="2400" b="1" dirty="0" smtClean="0">
                <a:solidFill>
                  <a:schemeClr val="tx2"/>
                </a:solidFill>
                <a:latin typeface="CMR12"/>
              </a:rPr>
              <a:t>)</a:t>
            </a:r>
            <a:endParaRPr lang="en-US" sz="2400" dirty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CMR12"/>
              </a:rPr>
              <a:t>Web Coverage Service (WCS</a:t>
            </a:r>
            <a:r>
              <a:rPr lang="en-US" sz="2400" b="1" dirty="0" smtClean="0">
                <a:solidFill>
                  <a:schemeClr val="tx2"/>
                </a:solidFill>
                <a:latin typeface="CMR1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CMR12"/>
              </a:rPr>
              <a:t>Web Features Service (WFS</a:t>
            </a:r>
            <a:r>
              <a:rPr lang="en-US" sz="2400" b="1" dirty="0" smtClean="0">
                <a:solidFill>
                  <a:schemeClr val="tx2"/>
                </a:solidFill>
                <a:latin typeface="CMR1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2"/>
                </a:solidFill>
                <a:latin typeface="CMR12"/>
              </a:rPr>
              <a:t>OPeNDAP</a:t>
            </a:r>
            <a:r>
              <a:rPr lang="en-US" sz="2400" b="1" dirty="0" smtClean="0">
                <a:solidFill>
                  <a:schemeClr val="tx2"/>
                </a:solidFill>
                <a:latin typeface="CMR12"/>
              </a:rPr>
              <a:t> (Access to </a:t>
            </a:r>
            <a:r>
              <a:rPr lang="en-US" sz="2400" b="1" dirty="0" err="1" smtClean="0">
                <a:solidFill>
                  <a:schemeClr val="tx2"/>
                </a:solidFill>
                <a:latin typeface="CMR12"/>
              </a:rPr>
              <a:t>NetCDF</a:t>
            </a:r>
            <a:r>
              <a:rPr lang="en-US" sz="2400" b="1" dirty="0" smtClean="0">
                <a:solidFill>
                  <a:schemeClr val="tx2"/>
                </a:solidFill>
                <a:latin typeface="CMR12"/>
              </a:rPr>
              <a:t> GRID files)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tx2"/>
                </a:solidFill>
                <a:latin typeface="CMR12"/>
              </a:rPr>
              <a:t>ESRI GRID </a:t>
            </a:r>
            <a:r>
              <a:rPr lang="it-IT" sz="2400" b="1" dirty="0" err="1">
                <a:solidFill>
                  <a:schemeClr val="tx2"/>
                </a:solidFill>
                <a:latin typeface="CMR12"/>
              </a:rPr>
              <a:t>raster</a:t>
            </a:r>
            <a:r>
              <a:rPr lang="it-IT" sz="2400" b="1" dirty="0">
                <a:solidFill>
                  <a:schemeClr val="tx2"/>
                </a:solidFill>
                <a:latin typeface="CMR12"/>
              </a:rPr>
              <a:t> </a:t>
            </a:r>
            <a:r>
              <a:rPr lang="it-IT" sz="2400" b="1" dirty="0" err="1">
                <a:solidFill>
                  <a:schemeClr val="tx2"/>
                </a:solidFill>
                <a:latin typeface="CMR12"/>
              </a:rPr>
              <a:t>files</a:t>
            </a:r>
            <a:r>
              <a:rPr lang="it-IT" sz="2400" b="1" dirty="0">
                <a:solidFill>
                  <a:schemeClr val="tx2"/>
                </a:solidFill>
                <a:latin typeface="CMR12"/>
              </a:rPr>
              <a:t> (ASC)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chemeClr val="tx2"/>
                </a:solidFill>
                <a:latin typeface="CMR12"/>
              </a:rPr>
              <a:t> </a:t>
            </a:r>
            <a:r>
              <a:rPr lang="it-IT" sz="2400" b="1" dirty="0" err="1" smtClean="0">
                <a:solidFill>
                  <a:schemeClr val="tx2"/>
                </a:solidFill>
                <a:latin typeface="CMR12"/>
              </a:rPr>
              <a:t>GeoTiff</a:t>
            </a:r>
            <a:endParaRPr lang="it-IT" sz="2400" b="1" dirty="0" smtClean="0">
              <a:solidFill>
                <a:schemeClr val="tx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3200" dirty="0" smtClean="0">
                <a:solidFill>
                  <a:schemeClr val="tx2"/>
                </a:solidFill>
              </a:rPr>
              <a:t>D4Science - Supported OGC Standards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3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063" y="1484784"/>
            <a:ext cx="8234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/>
                </a:solidFill>
              </a:rPr>
              <a:t>E-Infrastructures and Virtual Research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/>
                </a:solidFill>
              </a:rPr>
              <a:t>D4Science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/>
                </a:solidFill>
              </a:rPr>
              <a:t>Geospatial data management and visualisation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/>
                </a:solidFill>
              </a:rPr>
              <a:t>Data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</a:rPr>
              <a:t>Data access and discovery: biodiversity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/>
                </a:solidFill>
              </a:rPr>
              <a:t>Data harmonisation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8189" y="9330"/>
            <a:ext cx="4465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dirty="0" smtClean="0">
                <a:solidFill>
                  <a:schemeClr val="tx2"/>
                </a:solidFill>
              </a:rPr>
              <a:t>Outline</a:t>
            </a:r>
            <a:endParaRPr lang="en-GB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Catalogues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3568" y="198884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rgbClr val="121C48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121C48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121C48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121C48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121C48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2"/>
                </a:solidFill>
              </a:rPr>
              <a:t>Describe metadata for a geospatial dataset in a structured and standardized way</a:t>
            </a:r>
          </a:p>
          <a:p>
            <a:r>
              <a:rPr lang="de-DE" dirty="0" smtClean="0">
                <a:solidFill>
                  <a:schemeClr val="tx2"/>
                </a:solidFill>
              </a:rPr>
              <a:t>Indispensable for</a:t>
            </a:r>
          </a:p>
          <a:p>
            <a:pPr lvl="1"/>
            <a:r>
              <a:rPr lang="de-DE" dirty="0" smtClean="0">
                <a:solidFill>
                  <a:schemeClr val="tx2"/>
                </a:solidFill>
              </a:rPr>
              <a:t>all kinds of data transfers</a:t>
            </a:r>
          </a:p>
          <a:p>
            <a:pPr lvl="1"/>
            <a:r>
              <a:rPr lang="de-DE" dirty="0" smtClean="0">
                <a:solidFill>
                  <a:schemeClr val="tx2"/>
                </a:solidFill>
              </a:rPr>
              <a:t>interoperability </a:t>
            </a:r>
          </a:p>
          <a:p>
            <a:r>
              <a:rPr lang="de-DE" dirty="0" smtClean="0">
                <a:solidFill>
                  <a:schemeClr val="tx2"/>
                </a:solidFill>
              </a:rPr>
              <a:t>Include ISO / CEN / OGC work</a:t>
            </a: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5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92" y="0"/>
            <a:ext cx="6779096" cy="642408"/>
          </a:xfrm>
        </p:spPr>
        <p:txBody>
          <a:bodyPr>
            <a:normAutofit/>
          </a:bodyPr>
          <a:lstStyle/>
          <a:p>
            <a:r>
              <a:rPr lang="en-GB" sz="2800" dirty="0" smtClean="0"/>
              <a:t>Data Catalogue within D4Science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458" t="11789" r="22500" b="4607"/>
          <a:stretch/>
        </p:blipFill>
        <p:spPr>
          <a:xfrm>
            <a:off x="4070568" y="642408"/>
            <a:ext cx="4965263" cy="5694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2024717"/>
            <a:ext cx="4178736" cy="357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SzPct val="75000"/>
              <a:buBlip>
                <a:blip r:embed="rId3"/>
              </a:buBlip>
              <a:defRPr sz="2800" b="1">
                <a:solidFill>
                  <a:srgbClr val="1A171B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2000" b="1">
                <a:solidFill>
                  <a:srgbClr val="9EC02A"/>
                </a:solidFill>
                <a:latin typeface="Century Gothic" pitchFamily="34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Blip>
                <a:blip r:embed="rId5"/>
              </a:buBlip>
              <a:defRPr b="1">
                <a:solidFill>
                  <a:srgbClr val="33B0DC"/>
                </a:solidFill>
                <a:latin typeface="Century Gothic" pitchFamily="34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Blip>
                <a:blip r:embed="rId6"/>
              </a:buBlip>
              <a:defRPr>
                <a:solidFill>
                  <a:srgbClr val="455D21"/>
                </a:solidFill>
                <a:latin typeface="Century Gothic" pitchFamily="34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Blip>
                <a:blip r:embed="rId3"/>
              </a:buBlip>
              <a:defRPr sz="1600">
                <a:solidFill>
                  <a:srgbClr val="1A171B"/>
                </a:solidFill>
                <a:latin typeface="Century Gothic" pitchFamily="34" charset="0"/>
                <a:cs typeface="+mn-cs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The </a:t>
            </a:r>
            <a:r>
              <a:rPr lang="en-GB" sz="2000" dirty="0" err="1" smtClean="0">
                <a:solidFill>
                  <a:schemeClr val="tx2"/>
                </a:solidFill>
                <a:latin typeface="+mn-lt"/>
              </a:rPr>
              <a:t>GeoNetwork</a:t>
            </a:r>
            <a:r>
              <a:rPr lang="en-GB" sz="20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+mn-lt"/>
              </a:rPr>
              <a:t>web </a:t>
            </a:r>
            <a:r>
              <a:rPr lang="en-GB" sz="2000" dirty="0" smtClean="0">
                <a:solidFill>
                  <a:schemeClr val="tx2"/>
                </a:solidFill>
                <a:latin typeface="+mn-lt"/>
              </a:rPr>
              <a:t>application is accessible through the </a:t>
            </a:r>
            <a:r>
              <a:rPr lang="en-GB" sz="2000" dirty="0">
                <a:solidFill>
                  <a:schemeClr val="tx2"/>
                </a:solidFill>
                <a:latin typeface="+mn-lt"/>
              </a:rPr>
              <a:t>portal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Users can inspect metadata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Metadata are </a:t>
            </a:r>
            <a:r>
              <a:rPr lang="en-GB" sz="2000" dirty="0" smtClean="0">
                <a:solidFill>
                  <a:schemeClr val="tx2"/>
                </a:solidFill>
                <a:latin typeface="+mn-lt"/>
              </a:rPr>
              <a:t>possibly compliant </a:t>
            </a:r>
            <a:r>
              <a:rPr lang="en-GB" sz="2000" dirty="0">
                <a:solidFill>
                  <a:schemeClr val="tx2"/>
                </a:solidFill>
                <a:latin typeface="+mn-lt"/>
              </a:rPr>
              <a:t>with the INSPIRE </a:t>
            </a:r>
            <a:r>
              <a:rPr lang="en-GB" sz="2000" dirty="0" smtClean="0">
                <a:solidFill>
                  <a:schemeClr val="tx2"/>
                </a:solidFill>
                <a:latin typeface="+mn-lt"/>
              </a:rPr>
              <a:t>recommendations*</a:t>
            </a:r>
            <a:endParaRPr lang="en-GB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599821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* http</a:t>
            </a:r>
            <a:r>
              <a:rPr lang="en-GB" sz="1400" dirty="0">
                <a:solidFill>
                  <a:schemeClr val="tx2"/>
                </a:solidFill>
              </a:rPr>
              <a:t>://inspire.ec.europa.eu/index.cfm/pageid/62</a:t>
            </a:r>
          </a:p>
        </p:txBody>
      </p:sp>
    </p:spTree>
    <p:extLst>
      <p:ext uri="{BB962C8B-B14F-4D97-AF65-F5344CB8AC3E}">
        <p14:creationId xmlns:p14="http://schemas.microsoft.com/office/powerpoint/2010/main" val="381351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2222452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tx2"/>
                </a:solidFill>
              </a:rPr>
              <a:t>Online examples: </a:t>
            </a:r>
          </a:p>
          <a:p>
            <a:pPr algn="ctr"/>
            <a:r>
              <a:rPr lang="en-GB" sz="3200" b="1" dirty="0" smtClean="0">
                <a:solidFill>
                  <a:schemeClr val="tx2"/>
                </a:solidFill>
              </a:rPr>
              <a:t>A D4Science </a:t>
            </a:r>
            <a:r>
              <a:rPr lang="en-GB" sz="3200" b="1" dirty="0" err="1" smtClean="0">
                <a:solidFill>
                  <a:schemeClr val="tx2"/>
                </a:solidFill>
              </a:rPr>
              <a:t>GeoNetwork</a:t>
            </a:r>
            <a:endParaRPr lang="en-GB" sz="3200" b="1" dirty="0" smtClean="0">
              <a:solidFill>
                <a:schemeClr val="tx2"/>
              </a:solidFill>
            </a:endParaRPr>
          </a:p>
          <a:p>
            <a:pPr algn="ctr"/>
            <a:r>
              <a:rPr lang="en-GB" sz="2400" dirty="0">
                <a:hlinkClick r:id="rId2"/>
              </a:rPr>
              <a:t>http://geonetwork.d4science.org/geonetwork</a:t>
            </a:r>
            <a:r>
              <a:rPr lang="en-GB" sz="2400" dirty="0" smtClean="0">
                <a:hlinkClick r:id="rId2"/>
              </a:rPr>
              <a:t>/</a:t>
            </a:r>
            <a:endParaRPr lang="en-GB" sz="2400" dirty="0" smtClean="0"/>
          </a:p>
          <a:p>
            <a:pPr algn="ctr"/>
            <a:r>
              <a:rPr lang="en-GB" sz="2400" dirty="0">
                <a:hlinkClick r:id="rId3"/>
              </a:rPr>
              <a:t>http://</a:t>
            </a:r>
            <a:r>
              <a:rPr lang="en-GB" sz="2400" dirty="0" smtClean="0">
                <a:hlinkClick r:id="rId3"/>
              </a:rPr>
              <a:t>geonetwork.geothermaldata.d4science.org/geonetwork/srv/en/main.home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9487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9753" y="56436"/>
            <a:ext cx="680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>
                <a:solidFill>
                  <a:schemeClr val="tx2"/>
                </a:solidFill>
              </a:rPr>
              <a:t>D4Science Geospatial Data access and visualisation</a:t>
            </a:r>
            <a:endParaRPr lang="en-GB" sz="24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0" t="8955" r="1333" b="43137"/>
          <a:stretch/>
        </p:blipFill>
        <p:spPr>
          <a:xfrm>
            <a:off x="5160004" y="532550"/>
            <a:ext cx="3918857" cy="3258535"/>
          </a:xfrm>
          <a:prstGeom prst="rect">
            <a:avLst/>
          </a:prstGeom>
        </p:spPr>
      </p:pic>
      <p:cxnSp>
        <p:nvCxnSpPr>
          <p:cNvPr id="10" name="Elbow Connector 9"/>
          <p:cNvCxnSpPr>
            <a:endCxn id="17" idx="0"/>
          </p:cNvCxnSpPr>
          <p:nvPr/>
        </p:nvCxnSpPr>
        <p:spPr>
          <a:xfrm rot="10800000" flipV="1">
            <a:off x="3200401" y="2083200"/>
            <a:ext cx="2416631" cy="1377953"/>
          </a:xfrm>
          <a:prstGeom prst="bentConnector2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5146" y="1047563"/>
            <a:ext cx="4934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chemeClr val="tx2"/>
                </a:solidFill>
              </a:rPr>
              <a:t>GeoExplorer</a:t>
            </a:r>
            <a:r>
              <a:rPr lang="en-GB" sz="2000" dirty="0" smtClean="0">
                <a:solidFill>
                  <a:schemeClr val="tx2"/>
                </a:solidFill>
              </a:rPr>
              <a:t> is a web application (</a:t>
            </a:r>
            <a:r>
              <a:rPr lang="en-GB" sz="2000" dirty="0" err="1" smtClean="0">
                <a:solidFill>
                  <a:schemeClr val="tx2"/>
                </a:solidFill>
              </a:rPr>
              <a:t>Portlet</a:t>
            </a:r>
            <a:r>
              <a:rPr lang="en-GB" sz="2000" dirty="0" smtClean="0">
                <a:solidFill>
                  <a:schemeClr val="tx2"/>
                </a:solidFill>
              </a:rPr>
              <a:t>) for geo-spatial </a:t>
            </a:r>
            <a:r>
              <a:rPr lang="en-GB" sz="2000" dirty="0">
                <a:solidFill>
                  <a:schemeClr val="tx2"/>
                </a:solidFill>
              </a:rPr>
              <a:t>layers </a:t>
            </a:r>
            <a:r>
              <a:rPr lang="en-GB" sz="2000" dirty="0" smtClean="0">
                <a:solidFill>
                  <a:schemeClr val="tx2"/>
                </a:solidFill>
              </a:rPr>
              <a:t>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Discover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Inspect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Overlay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Save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7059" y="1775425"/>
            <a:ext cx="140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WMS, WCS, WFS</a:t>
            </a: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16" name="Picture 5" descr="http://wiki-images.enotes.com/thumb/f/fa/Latimeria_Chalumnae_-_Coelacanth_-_NHMW.jpg/300px-Latimeria_Chalumnae_-_Coelacanth_-_NHM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3703" y="4010599"/>
            <a:ext cx="1809739" cy="657539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3333" t="16357" r="3571" b="19377"/>
          <a:stretch/>
        </p:blipFill>
        <p:spPr>
          <a:xfrm>
            <a:off x="0" y="3461154"/>
            <a:ext cx="6400800" cy="33968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65940" y="4986854"/>
            <a:ext cx="2612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The map depicts the native </a:t>
            </a:r>
            <a:r>
              <a:rPr lang="en-GB" dirty="0">
                <a:solidFill>
                  <a:schemeClr val="tx2"/>
                </a:solidFill>
              </a:rPr>
              <a:t>range (~actual </a:t>
            </a:r>
            <a:r>
              <a:rPr lang="en-GB" dirty="0" smtClean="0">
                <a:solidFill>
                  <a:schemeClr val="tx2"/>
                </a:solidFill>
              </a:rPr>
              <a:t>distribution) of </a:t>
            </a:r>
            <a:r>
              <a:rPr lang="en-GB" dirty="0" err="1">
                <a:solidFill>
                  <a:schemeClr val="tx2"/>
                </a:solidFill>
              </a:rPr>
              <a:t>L</a:t>
            </a:r>
            <a:r>
              <a:rPr lang="en-GB" dirty="0" err="1" smtClean="0">
                <a:solidFill>
                  <a:schemeClr val="tx2"/>
                </a:solidFill>
              </a:rPr>
              <a:t>atimeria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chalumnae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GB" sz="2800" dirty="0" err="1" smtClean="0"/>
              <a:t>GeoExplorer</a:t>
            </a:r>
            <a:r>
              <a:rPr lang="en-GB" sz="2800" dirty="0" smtClean="0"/>
              <a:t>: Data Discovery and Visualization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021" r="3215" b="638"/>
          <a:stretch/>
        </p:blipFill>
        <p:spPr>
          <a:xfrm>
            <a:off x="539552" y="1052736"/>
            <a:ext cx="8125494" cy="5428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4011074"/>
            <a:ext cx="5102062" cy="2470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758522" y="4018331"/>
            <a:ext cx="2906523" cy="2470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437246" y="1877474"/>
            <a:ext cx="6227799" cy="1708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39552" y="1616217"/>
            <a:ext cx="1573881" cy="261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564295" y="1616216"/>
            <a:ext cx="1573881" cy="209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81924" y="1825539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Layers Stack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9304" y="1323107"/>
            <a:ext cx="10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Functions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5552" y="1587541"/>
            <a:ext cx="127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Visualization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0713" y="3761507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Discovery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0819" y="3722461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Metadata</a:t>
            </a:r>
            <a:endParaRPr lang="en-GB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8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160" y="75482"/>
            <a:ext cx="9144000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tx2"/>
                </a:solidFill>
              </a:rPr>
              <a:t>Example: </a:t>
            </a:r>
          </a:p>
          <a:p>
            <a:pPr algn="ctr"/>
            <a:r>
              <a:rPr lang="en-GB" sz="3200" b="1" dirty="0" err="1" smtClean="0">
                <a:solidFill>
                  <a:schemeClr val="tx2"/>
                </a:solidFill>
              </a:rPr>
              <a:t>GeoExplorer</a:t>
            </a:r>
            <a:endParaRPr lang="en-GB" sz="3200" b="1" dirty="0" smtClean="0">
              <a:solidFill>
                <a:schemeClr val="tx2"/>
              </a:solidFill>
            </a:endParaRPr>
          </a:p>
          <a:p>
            <a:pPr algn="ctr"/>
            <a:r>
              <a:rPr lang="en-GB" sz="2400" dirty="0">
                <a:solidFill>
                  <a:schemeClr val="tx2"/>
                </a:solidFill>
              </a:rPr>
              <a:t>https://i-marine.d4science.org/group/biodiversitylab/geo-visualisation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1" t="12698" r="2931" b="736"/>
          <a:stretch/>
        </p:blipFill>
        <p:spPr>
          <a:xfrm>
            <a:off x="1185012" y="1556792"/>
            <a:ext cx="6966857" cy="48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888" y="17649"/>
            <a:ext cx="4853264" cy="1143000"/>
          </a:xfrm>
        </p:spPr>
        <p:txBody>
          <a:bodyPr>
            <a:noAutofit/>
          </a:bodyPr>
          <a:lstStyle/>
          <a:p>
            <a:r>
              <a:rPr lang="en-GB" sz="2800" dirty="0" smtClean="0"/>
              <a:t>European Geothermal e-Infrastructure</a:t>
            </a:r>
            <a:endParaRPr lang="en-GB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2615405" y="1497807"/>
            <a:ext cx="1630363" cy="9699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Visualization: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GeoExplorer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34901" y="5142481"/>
            <a:ext cx="1630363" cy="9769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Processing: Statistical Manager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15404" y="3325415"/>
            <a:ext cx="1630363" cy="110728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Documents</a:t>
            </a: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Sharing: Workspace</a:t>
            </a: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0200" y="3420231"/>
            <a:ext cx="1498206" cy="97631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EGIP</a:t>
            </a:r>
          </a:p>
          <a:p>
            <a:pPr algn="ctr"/>
            <a:r>
              <a:rPr lang="en-GB" dirty="0" err="1" smtClean="0"/>
              <a:t>GeoNetwork</a:t>
            </a: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311229" y="1388844"/>
            <a:ext cx="1581945" cy="889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GeoServer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Italy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67004" y="2673350"/>
            <a:ext cx="1594246" cy="996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GeoServer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Hungary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02324" y="4356100"/>
            <a:ext cx="1558926" cy="9334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GeoServer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Switzerland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8789" y="5359200"/>
            <a:ext cx="1467246" cy="922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MapServer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France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6" name="Elbow Connector 15"/>
          <p:cNvCxnSpPr>
            <a:stCxn id="11" idx="1"/>
            <a:endCxn id="10" idx="0"/>
          </p:cNvCxnSpPr>
          <p:nvPr/>
        </p:nvCxnSpPr>
        <p:spPr>
          <a:xfrm rot="10800000" flipV="1">
            <a:off x="6159303" y="1833343"/>
            <a:ext cx="1151926" cy="158688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2" idx="1"/>
            <a:endCxn id="10" idx="3"/>
          </p:cNvCxnSpPr>
          <p:nvPr/>
        </p:nvCxnSpPr>
        <p:spPr>
          <a:xfrm rot="10800000" flipV="1">
            <a:off x="6908406" y="3171825"/>
            <a:ext cx="558598" cy="736562"/>
          </a:xfrm>
          <a:prstGeom prst="bentConnector3">
            <a:avLst>
              <a:gd name="adj1" fmla="val 4659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3" idx="1"/>
            <a:endCxn id="10" idx="3"/>
          </p:cNvCxnSpPr>
          <p:nvPr/>
        </p:nvCxnSpPr>
        <p:spPr>
          <a:xfrm rot="10800000">
            <a:off x="6908406" y="3908387"/>
            <a:ext cx="593918" cy="9144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4" idx="0"/>
            <a:endCxn id="10" idx="2"/>
          </p:cNvCxnSpPr>
          <p:nvPr/>
        </p:nvCxnSpPr>
        <p:spPr>
          <a:xfrm rot="16200000" flipV="1">
            <a:off x="6074530" y="4481317"/>
            <a:ext cx="962657" cy="79310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www.ihd-wallpapers.com/wp-content/uploads/2014/09/Italy_flag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270" y="2011638"/>
            <a:ext cx="456209" cy="4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veryicon.com/icon/png/Flag/Rounded%20World%20Flags/Hungary%20Fla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711" y="3411737"/>
            <a:ext cx="413544" cy="4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veryicon.com/icon/png/Flag/Rounded%20World%20Flags/Switzerland%20Fla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402" y="5078412"/>
            <a:ext cx="413544" cy="4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trialonline.org/01%20TRIAL.FIM/00%20CHARLY%20AIDE/DRAP%20PHOTOS/DRAP%20VIDE/DRAPEAUX%20ROND/france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36" y="6086275"/>
            <a:ext cx="5207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mg.freeflagicons.com/thumb/glossy_round_icon/european_union/european_union_6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75" y="4191847"/>
            <a:ext cx="611192" cy="4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39e9e1329gluhgh5y1kxop7166h.wpengine.netdna-cdn.com/wp-content/uploads/2012/01/logo-inspire-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97" y="2928133"/>
            <a:ext cx="867446" cy="8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pbs.twimg.com/profile_images/2228991898/D4Science-Infrastructure_Transparent_400x4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235" y="2155080"/>
            <a:ext cx="691258" cy="69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https://pbs.twimg.com/profile_images/2228991898/D4Science-Infrastructure_Transparent_400x4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11" y="5730179"/>
            <a:ext cx="691258" cy="69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2" descr="https://pbs.twimg.com/profile_images/2228991898/D4Science-Infrastructure_Transparent_400x4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235" y="3972718"/>
            <a:ext cx="691258" cy="69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Elbow Connector 29"/>
          <p:cNvCxnSpPr>
            <a:stCxn id="10" idx="1"/>
            <a:endCxn id="6" idx="3"/>
          </p:cNvCxnSpPr>
          <p:nvPr/>
        </p:nvCxnSpPr>
        <p:spPr>
          <a:xfrm rot="10800000">
            <a:off x="4245768" y="1982789"/>
            <a:ext cx="1164432" cy="192559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10" idx="1"/>
            <a:endCxn id="8" idx="3"/>
          </p:cNvCxnSpPr>
          <p:nvPr/>
        </p:nvCxnSpPr>
        <p:spPr>
          <a:xfrm rot="10800000">
            <a:off x="4245768" y="3879057"/>
            <a:ext cx="1164433" cy="2933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10" idx="1"/>
            <a:endCxn id="7" idx="3"/>
          </p:cNvCxnSpPr>
          <p:nvPr/>
        </p:nvCxnSpPr>
        <p:spPr>
          <a:xfrm rot="10800000" flipV="1">
            <a:off x="4265264" y="3908386"/>
            <a:ext cx="1144936" cy="172257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/>
          <a:srcRect l="32813" t="28997" r="22500" b="40650"/>
          <a:stretch/>
        </p:blipFill>
        <p:spPr>
          <a:xfrm>
            <a:off x="101078" y="1438556"/>
            <a:ext cx="2099321" cy="109614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7" name="Elbow Connector 46"/>
          <p:cNvCxnSpPr>
            <a:stCxn id="6" idx="1"/>
            <a:endCxn id="55" idx="3"/>
          </p:cNvCxnSpPr>
          <p:nvPr/>
        </p:nvCxnSpPr>
        <p:spPr>
          <a:xfrm rot="10800000" flipV="1">
            <a:off x="2200399" y="1982787"/>
            <a:ext cx="415006" cy="38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8" name="Picture 24" descr="https://egip.d4science.org/statistical-manager-portlet/statisticalmanager/DownloadService?url=smp%3A%2F%2FHome%2Fgianpaolo.coro%2FWorkspace%2F.applications%2FStatisticalManager%2Fimages05+09+2014+16_44_13%2FMegaWatt+Thermal%3F5ezvFfBOLqb3YESyI%2FkesN4T%2BZD0mtmc%2F4sZ0vGMrl0lgx7k85j8o2Q1vF0ezJi%2FxIGDhncO9jOkV1T8u6Db7PL%2Fuwq4TOCaiztwmhL%2FhCN9xWt%2FAPAOu1A22U4vPLzInY2GSgPFrlXJ2MmBNSOZ8gYysNmrr0OQPzYgQv2LHtAQELLbyLZ%2FGesZiduaN%2BbqFELF3%2BF57Kk%3D&amp;name=image&amp;type=image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8452" r="2402" b="13453"/>
          <a:stretch/>
        </p:blipFill>
        <p:spPr bwMode="auto">
          <a:xfrm>
            <a:off x="138754" y="5109937"/>
            <a:ext cx="1930749" cy="10415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1"/>
          <a:srcRect l="37074" t="36179" r="38125" b="48171"/>
          <a:stretch/>
        </p:blipFill>
        <p:spPr>
          <a:xfrm>
            <a:off x="103813" y="3357450"/>
            <a:ext cx="2139782" cy="103802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1" name="Elbow Connector 60"/>
          <p:cNvCxnSpPr>
            <a:stCxn id="8" idx="1"/>
            <a:endCxn id="49" idx="3"/>
          </p:cNvCxnSpPr>
          <p:nvPr/>
        </p:nvCxnSpPr>
        <p:spPr>
          <a:xfrm rot="10800000">
            <a:off x="2243596" y="3876463"/>
            <a:ext cx="371809" cy="259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7" idx="1"/>
            <a:endCxn id="1048" idx="3"/>
          </p:cNvCxnSpPr>
          <p:nvPr/>
        </p:nvCxnSpPr>
        <p:spPr>
          <a:xfrm rot="10800000">
            <a:off x="2069503" y="5630732"/>
            <a:ext cx="565398" cy="22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ube 78"/>
          <p:cNvSpPr/>
          <p:nvPr/>
        </p:nvSpPr>
        <p:spPr>
          <a:xfrm>
            <a:off x="4610038" y="3608741"/>
            <a:ext cx="644296" cy="60131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80" name="TextBox 79"/>
          <p:cNvSpPr txBox="1"/>
          <p:nvPr/>
        </p:nvSpPr>
        <p:spPr>
          <a:xfrm>
            <a:off x="4640737" y="3748674"/>
            <a:ext cx="48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D4S</a:t>
            </a:r>
          </a:p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I.S.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6124126" y="337453"/>
            <a:ext cx="1581945" cy="889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GeoServer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[Others]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3" name="Elbow Connector 92"/>
          <p:cNvCxnSpPr>
            <a:stCxn id="92" idx="2"/>
            <a:endCxn id="10" idx="0"/>
          </p:cNvCxnSpPr>
          <p:nvPr/>
        </p:nvCxnSpPr>
        <p:spPr>
          <a:xfrm rot="5400000">
            <a:off x="5440312" y="1945444"/>
            <a:ext cx="2193778" cy="755796"/>
          </a:xfrm>
          <a:prstGeom prst="bentConnector3">
            <a:avLst>
              <a:gd name="adj1" fmla="val 2727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45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33" t="12330" r="4881"/>
          <a:stretch/>
        </p:blipFill>
        <p:spPr>
          <a:xfrm>
            <a:off x="2638230" y="1304471"/>
            <a:ext cx="6505770" cy="47770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1853684"/>
            <a:ext cx="263823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42900" indent="-342900" eaLnBrk="0" hangingPunct="0">
              <a:spcBef>
                <a:spcPct val="20000"/>
              </a:spcBef>
              <a:buSzPct val="75000"/>
              <a:buBlip>
                <a:blip r:embed="rId3"/>
              </a:buBlip>
              <a:defRPr sz="2000" b="1">
                <a:solidFill>
                  <a:srgbClr val="1A171B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2000" b="1">
                <a:solidFill>
                  <a:srgbClr val="9EC02A"/>
                </a:solidFill>
                <a:latin typeface="Century Gothic" pitchFamily="34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Blip>
                <a:blip r:embed="rId5"/>
              </a:buBlip>
              <a:defRPr b="1">
                <a:solidFill>
                  <a:srgbClr val="33B0DC"/>
                </a:solidFill>
                <a:latin typeface="Century Gothic" pitchFamily="34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Blip>
                <a:blip r:embed="rId6"/>
              </a:buBlip>
              <a:defRPr>
                <a:solidFill>
                  <a:srgbClr val="455D21"/>
                </a:solidFill>
                <a:latin typeface="Century Gothic" pitchFamily="34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Blip>
                <a:blip r:embed="rId3"/>
              </a:buBlip>
              <a:defRPr sz="1600">
                <a:solidFill>
                  <a:srgbClr val="1A171B"/>
                </a:solidFill>
                <a:latin typeface="Century Gothic" pitchFamily="34" charset="0"/>
                <a:cs typeface="+mn-cs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tx2"/>
                </a:solidFill>
              </a:rPr>
              <a:t>D4Science </a:t>
            </a:r>
            <a:r>
              <a:rPr lang="en-GB" sz="1800" dirty="0" err="1" smtClean="0">
                <a:solidFill>
                  <a:schemeClr val="tx2"/>
                </a:solidFill>
              </a:rPr>
              <a:t>GeoExplorer</a:t>
            </a:r>
            <a:r>
              <a:rPr lang="en-GB" sz="1800" dirty="0" smtClean="0">
                <a:solidFill>
                  <a:schemeClr val="tx2"/>
                </a:solidFill>
              </a:rPr>
              <a:t> for EGIP:</a:t>
            </a:r>
            <a:endParaRPr lang="en-GB" sz="18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</a:rPr>
              <a:t>Visualize the Temperature and Heat Flow maps of the contributors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</a:rPr>
              <a:t>Inspect contents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</a:rPr>
              <a:t>Get a summary of the metadata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00398" y="163759"/>
            <a:ext cx="69436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25E8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European Geothermal e-Infrastructure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2135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9184" y="-96594"/>
            <a:ext cx="7344816" cy="85010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n-GB" sz="3200" dirty="0" smtClean="0"/>
              <a:t>Processing</a:t>
            </a:r>
            <a:endParaRPr lang="en-GB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372132" y="914626"/>
            <a:ext cx="1498206" cy="97631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EGIP</a:t>
            </a:r>
          </a:p>
          <a:p>
            <a:pPr algn="ctr"/>
            <a:r>
              <a:rPr lang="en-GB" dirty="0" err="1" smtClean="0"/>
              <a:t>GeoNetwork</a:t>
            </a:r>
            <a:endParaRPr lang="en-GB" dirty="0"/>
          </a:p>
        </p:txBody>
      </p:sp>
      <p:pic>
        <p:nvPicPr>
          <p:cNvPr id="9" name="Picture 18" descr="http://img.freeflagicons.com/thumb/glossy_round_icon/european_union/european_union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673859"/>
            <a:ext cx="467608" cy="35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ttp://39e9e1329gluhgh5y1kxop7166h.wpengine.netdna-cdn.com/wp-content/uploads/2012/01/logo-inspire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3" y="647051"/>
            <a:ext cx="657668" cy="63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846873" y="915382"/>
            <a:ext cx="1630363" cy="9769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Processing: Statistical Manager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22" descr="https://pbs.twimg.com/profile_images/2228991898/D4Science-Infrastructure_Transparent_400x4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83" y="1503080"/>
            <a:ext cx="691258" cy="69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0802" y="710284"/>
            <a:ext cx="363524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42900" indent="-342900" eaLnBrk="0" hangingPunct="0">
              <a:spcBef>
                <a:spcPct val="20000"/>
              </a:spcBef>
              <a:buSzPct val="75000"/>
              <a:buBlip>
                <a:blip r:embed="rId5"/>
              </a:buBlip>
              <a:defRPr sz="2000" b="1">
                <a:solidFill>
                  <a:srgbClr val="1A171B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Blip>
                <a:blip r:embed="rId6"/>
              </a:buBlip>
              <a:defRPr sz="2000" b="1">
                <a:solidFill>
                  <a:srgbClr val="9EC02A"/>
                </a:solidFill>
                <a:latin typeface="Century Gothic" pitchFamily="34" charset="0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Blip>
                <a:blip r:embed="rId7"/>
              </a:buBlip>
              <a:defRPr b="1">
                <a:solidFill>
                  <a:srgbClr val="33B0DC"/>
                </a:solidFill>
                <a:latin typeface="Century Gothic" pitchFamily="34" charset="0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Blip>
                <a:blip r:embed="rId8"/>
              </a:buBlip>
              <a:defRPr>
                <a:solidFill>
                  <a:srgbClr val="455D21"/>
                </a:solidFill>
                <a:latin typeface="Century Gothic" pitchFamily="34" charset="0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Blip>
                <a:blip r:embed="rId5"/>
              </a:buBlip>
              <a:defRPr sz="1600">
                <a:solidFill>
                  <a:srgbClr val="1A171B"/>
                </a:solidFill>
                <a:latin typeface="Century Gothic" pitchFamily="34" charset="0"/>
                <a:cs typeface="+mn-cs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Collect and aggregate Information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Energy Production Trends per </a:t>
            </a:r>
            <a:r>
              <a:rPr lang="en-GB" dirty="0" smtClean="0">
                <a:solidFill>
                  <a:schemeClr val="tx2"/>
                </a:solidFill>
              </a:rPr>
              <a:t>country and year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4" name="Straight Arrow Connector 3"/>
          <p:cNvCxnSpPr>
            <a:stCxn id="8" idx="3"/>
            <a:endCxn id="12" idx="1"/>
          </p:cNvCxnSpPr>
          <p:nvPr/>
        </p:nvCxnSpPr>
        <p:spPr>
          <a:xfrm>
            <a:off x="1870338" y="1402782"/>
            <a:ext cx="976535" cy="107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3"/>
            <a:endCxn id="2" idx="1"/>
          </p:cNvCxnSpPr>
          <p:nvPr/>
        </p:nvCxnSpPr>
        <p:spPr>
          <a:xfrm flipV="1">
            <a:off x="4477236" y="1402782"/>
            <a:ext cx="923566" cy="107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572" t="12641" r="6547" b="26345"/>
          <a:stretch/>
        </p:blipFill>
        <p:spPr>
          <a:xfrm>
            <a:off x="56705" y="2125616"/>
            <a:ext cx="5037472" cy="2628827"/>
          </a:xfrm>
          <a:prstGeom prst="rect">
            <a:avLst/>
          </a:prstGeom>
        </p:spPr>
      </p:pic>
      <p:pic>
        <p:nvPicPr>
          <p:cNvPr id="2050" name="Picture 2" descr="https://egip.d4science.org/statistical-manager-portlet/statisticalmanager/DownloadService?url=smp%3A%2F%2FHome%2Fgianpaolo.coro%2FWorkspace%2F.applications%2FStatisticalManager%2Fimages03+10+2014+13_47_47%2FMegaWatt+Thermal%3F5ezvFfBOLqb3YESyI%2FkesN4T%2BZD0mtmc%2F4sZ0vGMrl0lgx7k85j8o2Q1vF0ezJi%2FxIGDhncO9jOkV1T8u6Db7PL%2Fuwq4TOCaiztwmhL%2FhCN9xWt%2FAPAOu1A22U4vPLzInY2GSgPFrlXJ2MmBNSOZ8gYysNmrr0OQPzYgQv2LHtAQELLbyLZ%2FGesZiduaN%2BbqFELF3%2BF57Kk%3D&amp;name=image&amp;type=image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/>
          <a:stretch/>
        </p:blipFill>
        <p:spPr bwMode="auto">
          <a:xfrm>
            <a:off x="5292852" y="2073092"/>
            <a:ext cx="3743198" cy="218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gip.d4science.org/statistical-manager-portlet/statisticalmanager/DownloadService?url=smp%3A%2F%2FHome%2Fgianpaolo.coro%2FWorkspace%2F.applications%2FStatisticalManager%2Fimages05+09+2014+16_44_24%2FMegaWatt+Thermal%3F5ezvFfBOLqb3YESyI%2FkesN4T%2BZD0mtmc%2F4sZ0vGMrl0lgx7k85j8o2Q1vF0ezJi%2FxIGDhncO9jOkV1T8u6Db7PL%2Fuwq4TOCaiztwmhL%2FhCN9xWt%2FAPAOu1A22U4vPLzInY2GSgPFrlXJ2MmBNSOZ8gYysNmrr0OQPzYgQv2LHtAQELLbyLZ%2FGesZiduaN%2BbqFELF3%2BF57Kk%3D&amp;name=image&amp;type=images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0"/>
          <a:stretch/>
        </p:blipFill>
        <p:spPr bwMode="auto">
          <a:xfrm>
            <a:off x="5544679" y="4343072"/>
            <a:ext cx="3239543" cy="188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gip.d4science.org/statistical-manager-portlet/statisticalmanager/DownloadService?url=smp%3A%2F%2FHome%2Fgianpaolo.coro%2FWorkspace%2F.applications%2FStatisticalManager%2Fimages05+09+2014+16_44_10%2FMegaWatt+Thermal%3F5ezvFfBOLqb3YESyI%2FkesN4T%2BZD0mtmc%2F4sZ0vGMrl0lgx7k85j8o2Q1vF0ezJi%2FxIGDhncO9jOkV1T8u6Db7PL%2Fuwq4TOCaiztwmhL%2FhCN9xWt%2FAPAOu1A22U4vPLzInY2GSgPFrlXJ2MmBNSOZ8gYysNmrr0OQPzYgQv2LHtAQELLbyLZ%2FGesZiduaN%2BbqFELF3%2BF57Kk%3D&amp;name=image&amp;type=image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0"/>
          <a:stretch/>
        </p:blipFill>
        <p:spPr bwMode="auto">
          <a:xfrm>
            <a:off x="2319286" y="4434929"/>
            <a:ext cx="3081516" cy="179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84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063" y="1484784"/>
            <a:ext cx="8234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E-Infrastructures and Virtual Research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D4Science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Geospatial data management and visualisation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/>
                </a:solidFill>
              </a:rPr>
              <a:t>Data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Data access and discovery: biodiversity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harmonisation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7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063" y="1484784"/>
            <a:ext cx="8234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/>
                </a:solidFill>
              </a:rPr>
              <a:t>E-Infrastructures and Virtual Research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D4Science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Geospatial data management and visualisation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Data access and discovery: biodiversity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harmonisation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8955"/>
          <a:stretch/>
        </p:blipFill>
        <p:spPr>
          <a:xfrm>
            <a:off x="835342" y="532550"/>
            <a:ext cx="7938252" cy="6132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1" t="57939" r="49521" b="20565"/>
          <a:stretch/>
        </p:blipFill>
        <p:spPr>
          <a:xfrm>
            <a:off x="3069770" y="3831771"/>
            <a:ext cx="1643743" cy="144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3406" y="9330"/>
            <a:ext cx="524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Data Processing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0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248" y="148478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Some interests by communities of practice in Computational Statistics: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endParaRPr lang="en-GB" sz="24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b="1" dirty="0" smtClean="0">
                <a:solidFill>
                  <a:schemeClr val="tx2"/>
                </a:solidFill>
              </a:rPr>
              <a:t>Repetition </a:t>
            </a:r>
            <a:r>
              <a:rPr lang="en-GB" sz="2400" dirty="0" smtClean="0">
                <a:solidFill>
                  <a:schemeClr val="tx2"/>
                </a:solidFill>
              </a:rPr>
              <a:t>and </a:t>
            </a:r>
            <a:r>
              <a:rPr lang="en-GB" sz="2400" b="1" dirty="0" smtClean="0">
                <a:solidFill>
                  <a:schemeClr val="tx2"/>
                </a:solidFill>
              </a:rPr>
              <a:t>validation</a:t>
            </a:r>
            <a:r>
              <a:rPr lang="en-GB" sz="2400" dirty="0" smtClean="0">
                <a:solidFill>
                  <a:schemeClr val="tx2"/>
                </a:solidFill>
              </a:rPr>
              <a:t> of experiments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solidFill>
                  <a:schemeClr val="tx2"/>
                </a:solidFill>
              </a:rPr>
              <a:t>Exploitation of algorithms in </a:t>
            </a:r>
            <a:r>
              <a:rPr lang="en-GB" sz="2400" b="1" dirty="0" smtClean="0">
                <a:solidFill>
                  <a:schemeClr val="tx2"/>
                </a:solidFill>
              </a:rPr>
              <a:t>several contexts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solidFill>
                  <a:schemeClr val="tx2"/>
                </a:solidFill>
              </a:rPr>
              <a:t>Hide the </a:t>
            </a:r>
            <a:r>
              <a:rPr lang="en-GB" sz="2400" b="1" dirty="0" smtClean="0">
                <a:solidFill>
                  <a:schemeClr val="tx2"/>
                </a:solidFill>
              </a:rPr>
              <a:t>complexity</a:t>
            </a:r>
            <a:r>
              <a:rPr lang="en-GB" sz="2400" dirty="0" smtClean="0">
                <a:solidFill>
                  <a:schemeClr val="tx2"/>
                </a:solidFill>
              </a:rPr>
              <a:t> of the calculations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>
                <a:solidFill>
                  <a:schemeClr val="tx2"/>
                </a:solidFill>
              </a:rPr>
              <a:t>Facilitate the </a:t>
            </a:r>
            <a:r>
              <a:rPr lang="en-GB" sz="2400" b="1" dirty="0" smtClean="0">
                <a:solidFill>
                  <a:schemeClr val="tx2"/>
                </a:solidFill>
              </a:rPr>
              <a:t>management</a:t>
            </a:r>
            <a:r>
              <a:rPr lang="en-GB" sz="2400" dirty="0" smtClean="0">
                <a:solidFill>
                  <a:schemeClr val="tx2"/>
                </a:solidFill>
              </a:rPr>
              <a:t> and the </a:t>
            </a:r>
            <a:r>
              <a:rPr lang="en-GB" sz="2400" b="1" dirty="0" smtClean="0">
                <a:solidFill>
                  <a:schemeClr val="tx2"/>
                </a:solidFill>
              </a:rPr>
              <a:t>publication</a:t>
            </a:r>
            <a:r>
              <a:rPr lang="en-GB" sz="2400" dirty="0" smtClean="0">
                <a:solidFill>
                  <a:schemeClr val="tx2"/>
                </a:solidFill>
              </a:rPr>
              <a:t> of the algorithms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8189" y="9330"/>
            <a:ext cx="446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chemeClr val="tx2"/>
                </a:solidFill>
              </a:rPr>
              <a:t>Issues</a:t>
            </a:r>
            <a:endParaRPr lang="en-GB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4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65" y="5900700"/>
            <a:ext cx="754795" cy="7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1018153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</a:rPr>
              <a:t>The Statistical Manager </a:t>
            </a:r>
            <a:r>
              <a:rPr lang="en-GB" sz="2000" dirty="0" smtClean="0">
                <a:solidFill>
                  <a:schemeClr val="tx2"/>
                </a:solidFill>
              </a:rPr>
              <a:t>is a set of web services that aim to:</a:t>
            </a:r>
          </a:p>
          <a:p>
            <a:endParaRPr lang="en-GB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Help scientists in computational statistics experiments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Supply </a:t>
            </a:r>
            <a:r>
              <a:rPr lang="en-GB" sz="2000" i="1" dirty="0">
                <a:solidFill>
                  <a:schemeClr val="tx2"/>
                </a:solidFill>
              </a:rPr>
              <a:t>precooked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smtClean="0">
                <a:solidFill>
                  <a:schemeClr val="tx2"/>
                </a:solidFill>
              </a:rPr>
              <a:t>state-of-the-art </a:t>
            </a:r>
            <a:r>
              <a:rPr lang="en-GB" sz="2000" dirty="0">
                <a:solidFill>
                  <a:schemeClr val="tx2"/>
                </a:solidFill>
              </a:rPr>
              <a:t>algorithms </a:t>
            </a:r>
            <a:r>
              <a:rPr lang="en-GB" sz="2000" b="1" dirty="0">
                <a:solidFill>
                  <a:schemeClr val="tx2"/>
                </a:solidFill>
              </a:rPr>
              <a:t>as-a-Service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Perform calculations by using Map-Reduce in a seamless way to the users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Share input</a:t>
            </a:r>
            <a:r>
              <a:rPr lang="en-GB" sz="2000" dirty="0">
                <a:solidFill>
                  <a:schemeClr val="tx2"/>
                </a:solidFill>
              </a:rPr>
              <a:t>, r</a:t>
            </a:r>
            <a:r>
              <a:rPr lang="en-GB" sz="2000" dirty="0" smtClean="0">
                <a:solidFill>
                  <a:schemeClr val="tx2"/>
                </a:solidFill>
              </a:rPr>
              <a:t>esults, parameters and comments with </a:t>
            </a:r>
            <a:r>
              <a:rPr lang="en-GB" sz="2000" dirty="0">
                <a:solidFill>
                  <a:schemeClr val="tx2"/>
                </a:solidFill>
              </a:rPr>
              <a:t>colleagues by means of </a:t>
            </a:r>
            <a:r>
              <a:rPr lang="en-GB" sz="2000" dirty="0" smtClean="0">
                <a:solidFill>
                  <a:schemeClr val="tx2"/>
                </a:solidFill>
              </a:rPr>
              <a:t>Virtual Research Environment in the D4Science e-Infrastructure</a:t>
            </a: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261" y="6027376"/>
            <a:ext cx="674716" cy="3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06" y="5519460"/>
            <a:ext cx="674716" cy="44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20" y="4458851"/>
            <a:ext cx="735573" cy="60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53" y="4428764"/>
            <a:ext cx="1713013" cy="1103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2"/>
          <p:cNvSpPr/>
          <p:nvPr/>
        </p:nvSpPr>
        <p:spPr>
          <a:xfrm>
            <a:off x="3789393" y="4661567"/>
            <a:ext cx="1124899" cy="882501"/>
          </a:xfrm>
          <a:prstGeom prst="cloud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4911393" y="4733634"/>
            <a:ext cx="907059" cy="634673"/>
          </a:xfrm>
          <a:prstGeom prst="leftRightArrow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7" name="Curved Left Arrow 6"/>
          <p:cNvSpPr/>
          <p:nvPr/>
        </p:nvSpPr>
        <p:spPr>
          <a:xfrm rot="16510503">
            <a:off x="3723199" y="4039047"/>
            <a:ext cx="333019" cy="918861"/>
          </a:xfrm>
          <a:prstGeom prst="curvedLeftArrow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98" y="5532482"/>
            <a:ext cx="606790" cy="709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urved Left Arrow 12"/>
          <p:cNvSpPr/>
          <p:nvPr/>
        </p:nvSpPr>
        <p:spPr>
          <a:xfrm rot="3614929">
            <a:off x="3864026" y="5389467"/>
            <a:ext cx="333019" cy="1055766"/>
          </a:xfrm>
          <a:prstGeom prst="curvedLeftArrow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83736" y="5413989"/>
            <a:ext cx="1505972" cy="1054561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30" y="4310059"/>
            <a:ext cx="754795" cy="7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15082" y="9330"/>
            <a:ext cx="5428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Statistical Manager – Users’ View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08644" y="4775930"/>
            <a:ext cx="1109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smtClean="0">
                <a:solidFill>
                  <a:schemeClr val="tx1">
                    <a:lumMod val="50000"/>
                  </a:schemeClr>
                </a:solidFill>
              </a:rPr>
              <a:t>Statistical</a:t>
            </a:r>
          </a:p>
          <a:p>
            <a:pPr algn="ctr"/>
            <a:r>
              <a:rPr lang="it-IT" b="1" dirty="0" smtClean="0">
                <a:solidFill>
                  <a:schemeClr val="tx1">
                    <a:lumMod val="50000"/>
                  </a:schemeClr>
                </a:solidFill>
              </a:rPr>
              <a:t>Manager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64" y="5203221"/>
            <a:ext cx="754795" cy="7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77778" y="5501805"/>
            <a:ext cx="1606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D4Science</a:t>
            </a:r>
          </a:p>
          <a:p>
            <a:pPr algn="ctr"/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Computational</a:t>
            </a:r>
          </a:p>
          <a:p>
            <a:pPr algn="ctr"/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Facilities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1444" y="5900610"/>
            <a:ext cx="825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</a:rPr>
              <a:t>haring</a:t>
            </a:r>
            <a:endParaRPr lang="en-GB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5816" y="4005064"/>
            <a:ext cx="1920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</a:rPr>
              <a:t>Setup and execution</a:t>
            </a:r>
          </a:p>
        </p:txBody>
      </p:sp>
    </p:spTree>
    <p:extLst>
      <p:ext uri="{BB962C8B-B14F-4D97-AF65-F5344CB8AC3E}">
        <p14:creationId xmlns:p14="http://schemas.microsoft.com/office/powerpoint/2010/main" val="2231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3" grpId="0" animBg="1"/>
      <p:bldP spid="8" grpId="0" animBg="1"/>
      <p:bldP spid="9" grpId="0"/>
      <p:bldP spid="4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1428" y="-16814"/>
            <a:ext cx="5152572" cy="11415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4400">
                <a:solidFill>
                  <a:srgbClr val="125E8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Computational services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982549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Processes developed by scientist usually require long computational time and come under several programming languages.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E.g. FAO stock assessment process has been imported on the D4Science e-Infrastructure with several benefits.</a:t>
            </a:r>
            <a:endParaRPr lang="en-GB" dirty="0">
              <a:solidFill>
                <a:schemeClr val="tx2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1835696" y="1864454"/>
          <a:ext cx="583264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/>
          <a:srcRect l="1697" t="29231" r="1697" b="54154"/>
          <a:stretch/>
        </p:blipFill>
        <p:spPr>
          <a:xfrm>
            <a:off x="0" y="5921896"/>
            <a:ext cx="9144000" cy="9361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5600375"/>
            <a:ext cx="1294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Output snippet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87" y="4051"/>
            <a:ext cx="6779096" cy="1143000"/>
          </a:xfrm>
        </p:spPr>
        <p:txBody>
          <a:bodyPr/>
          <a:lstStyle/>
          <a:p>
            <a:r>
              <a:rPr lang="en-GB" sz="4000" dirty="0" smtClean="0"/>
              <a:t>Data Analytics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150" y="1340768"/>
            <a:ext cx="2691645" cy="19758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loud 4"/>
          <p:cNvSpPr/>
          <p:nvPr/>
        </p:nvSpPr>
        <p:spPr>
          <a:xfrm>
            <a:off x="6899026" y="1369025"/>
            <a:ext cx="1777635" cy="1473958"/>
          </a:xfrm>
          <a:prstGeom prst="cloud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accent6">
                    <a:lumMod val="75000"/>
                  </a:schemeClr>
                </a:solidFill>
              </a:rPr>
              <a:t>External Computing Facility</a:t>
            </a:r>
            <a:endParaRPr lang="en-GB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0221" y="1729230"/>
            <a:ext cx="1014902" cy="8730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OGC WPS</a:t>
            </a:r>
          </a:p>
          <a:p>
            <a:pPr algn="ctr"/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Interface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>
            <a:endCxn id="6" idx="3"/>
          </p:cNvCxnSpPr>
          <p:nvPr/>
        </p:nvCxnSpPr>
        <p:spPr>
          <a:xfrm flipH="1">
            <a:off x="6465123" y="2165768"/>
            <a:ext cx="439417" cy="1"/>
          </a:xfrm>
          <a:prstGeom prst="straightConnector1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1"/>
            <a:endCxn id="4" idx="3"/>
          </p:cNvCxnSpPr>
          <p:nvPr/>
        </p:nvCxnSpPr>
        <p:spPr>
          <a:xfrm flipH="1">
            <a:off x="2956795" y="2165769"/>
            <a:ext cx="2493426" cy="162912"/>
          </a:xfrm>
          <a:prstGeom prst="straightConnector1">
            <a:avLst/>
          </a:prstGeom>
          <a:ln w="25400">
            <a:solidFill>
              <a:schemeClr val="tx2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www.un-spider.org/sites/default/files/imagecache/image_main/og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221" y="1254728"/>
            <a:ext cx="1044575" cy="436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http://upload.wikimedia.org/wikipedia/commons/c/c1/R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220" y="2823884"/>
            <a:ext cx="710639" cy="621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://screenshots.en.sftcdn.net/en/scrn/332000/332783/apple-java-for-mac-02-402x5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392" y="4151414"/>
            <a:ext cx="545597" cy="726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>
            <a:stCxn id="32" idx="1"/>
            <a:endCxn id="4" idx="3"/>
          </p:cNvCxnSpPr>
          <p:nvPr/>
        </p:nvCxnSpPr>
        <p:spPr>
          <a:xfrm flipH="1" flipV="1">
            <a:off x="2956795" y="2328681"/>
            <a:ext cx="2493425" cy="805918"/>
          </a:xfrm>
          <a:prstGeom prst="straightConnector1">
            <a:avLst/>
          </a:prstGeom>
          <a:ln w="25400">
            <a:solidFill>
              <a:schemeClr val="tx2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44" idx="0"/>
            <a:endCxn id="4" idx="2"/>
          </p:cNvCxnSpPr>
          <p:nvPr/>
        </p:nvCxnSpPr>
        <p:spPr>
          <a:xfrm flipH="1" flipV="1">
            <a:off x="1610973" y="3316594"/>
            <a:ext cx="1652565" cy="83482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640" y="4151414"/>
            <a:ext cx="2471796" cy="21785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5" name="Straight Arrow Connector 54"/>
          <p:cNvCxnSpPr>
            <a:stCxn id="33" idx="0"/>
            <a:endCxn id="4" idx="2"/>
          </p:cNvCxnSpPr>
          <p:nvPr/>
        </p:nvCxnSpPr>
        <p:spPr>
          <a:xfrm flipH="1" flipV="1">
            <a:off x="1610973" y="3316594"/>
            <a:ext cx="55218" cy="834820"/>
          </a:xfrm>
          <a:prstGeom prst="straightConnector1">
            <a:avLst/>
          </a:prstGeom>
          <a:ln w="25400" cap="flat">
            <a:solidFill>
              <a:schemeClr val="accent2">
                <a:lumMod val="50000"/>
              </a:schemeClr>
            </a:solidFill>
            <a:round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http://1.bp.blogspot.com/-Av8wBGMqttg/UmBtaqtWo-I/AAAAAAAAB4I/2KyWYjwjEEc/s1600/ubunt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120" y="3184701"/>
            <a:ext cx="546732" cy="565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>
            <a:stCxn id="5124" idx="0"/>
            <a:endCxn id="4" idx="3"/>
          </p:cNvCxnSpPr>
          <p:nvPr/>
        </p:nvCxnSpPr>
        <p:spPr>
          <a:xfrm flipH="1" flipV="1">
            <a:off x="2956795" y="2328681"/>
            <a:ext cx="1732691" cy="856020"/>
          </a:xfrm>
          <a:prstGeom prst="straightConnector1">
            <a:avLst/>
          </a:prstGeom>
          <a:ln w="25400">
            <a:solidFill>
              <a:schemeClr val="tx2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01759" y="6359191"/>
            <a:ext cx="298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Data standardisation services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0517" y="971436"/>
            <a:ext cx="192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Statistical services</a:t>
            </a:r>
            <a:endParaRPr lang="en-GB" b="1" dirty="0">
              <a:solidFill>
                <a:schemeClr val="tx2"/>
              </a:solidFill>
            </a:endParaRPr>
          </a:p>
        </p:txBody>
      </p:sp>
      <p:cxnSp>
        <p:nvCxnSpPr>
          <p:cNvPr id="22" name="Straight Arrow Connector 21"/>
          <p:cNvCxnSpPr>
            <a:endCxn id="4" idx="2"/>
          </p:cNvCxnSpPr>
          <p:nvPr/>
        </p:nvCxnSpPr>
        <p:spPr>
          <a:xfrm flipV="1">
            <a:off x="1086649" y="3316594"/>
            <a:ext cx="524324" cy="834820"/>
          </a:xfrm>
          <a:prstGeom prst="straightConnector1">
            <a:avLst/>
          </a:prstGeom>
          <a:ln w="25400" cap="flat">
            <a:solidFill>
              <a:schemeClr val="accent2">
                <a:lumMod val="50000"/>
              </a:schemeClr>
            </a:solidFill>
            <a:round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upload.wikimedia.org/wikipedia/commons/7/71/QGis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8" y="4133404"/>
            <a:ext cx="721209" cy="79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284" y="4329801"/>
            <a:ext cx="62709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WPS</a:t>
            </a:r>
            <a:endParaRPr lang="en-GB" b="1" dirty="0">
              <a:solidFill>
                <a:schemeClr val="tx2"/>
              </a:solidFill>
            </a:endParaRPr>
          </a:p>
        </p:txBody>
      </p:sp>
      <p:cxnSp>
        <p:nvCxnSpPr>
          <p:cNvPr id="35" name="Straight Arrow Connector 34"/>
          <p:cNvCxnSpPr>
            <a:stCxn id="16" idx="0"/>
            <a:endCxn id="4" idx="2"/>
          </p:cNvCxnSpPr>
          <p:nvPr/>
        </p:nvCxnSpPr>
        <p:spPr>
          <a:xfrm flipV="1">
            <a:off x="386832" y="3316594"/>
            <a:ext cx="1224141" cy="834820"/>
          </a:xfrm>
          <a:prstGeom prst="straightConnector1">
            <a:avLst/>
          </a:prstGeom>
          <a:ln w="25400" cap="flat">
            <a:solidFill>
              <a:schemeClr val="accent2">
                <a:lumMod val="50000"/>
              </a:schemeClr>
            </a:solidFill>
            <a:round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http://www.math.ntua.gr/people/site%20stuff/Bibliography/Fortran/a6%20FORTRAN%2090%20ENG%20COV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99" y="3734004"/>
            <a:ext cx="1106679" cy="139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oracleimg.com/us/dm/java-white-2162484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55" y="985976"/>
            <a:ext cx="628567" cy="10031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>
            <a:stCxn id="25" idx="1"/>
            <a:endCxn id="4" idx="3"/>
          </p:cNvCxnSpPr>
          <p:nvPr/>
        </p:nvCxnSpPr>
        <p:spPr>
          <a:xfrm flipH="1" flipV="1">
            <a:off x="2956795" y="2328681"/>
            <a:ext cx="2295404" cy="2101130"/>
          </a:xfrm>
          <a:prstGeom prst="straightConnector1">
            <a:avLst/>
          </a:prstGeom>
          <a:ln w="25400">
            <a:solidFill>
              <a:schemeClr val="tx2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1"/>
            <a:endCxn id="4" idx="3"/>
          </p:cNvCxnSpPr>
          <p:nvPr/>
        </p:nvCxnSpPr>
        <p:spPr>
          <a:xfrm flipH="1">
            <a:off x="2956795" y="1487569"/>
            <a:ext cx="1336760" cy="841112"/>
          </a:xfrm>
          <a:prstGeom prst="straightConnector1">
            <a:avLst/>
          </a:prstGeom>
          <a:ln w="25400">
            <a:solidFill>
              <a:schemeClr val="tx2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41884" y="5373216"/>
            <a:ext cx="4382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i="1" dirty="0" smtClean="0">
                <a:solidFill>
                  <a:schemeClr val="accent6">
                    <a:lumMod val="75000"/>
                  </a:schemeClr>
                </a:solidFill>
              </a:rPr>
              <a:t>Prepare data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i="1" dirty="0" smtClean="0">
                <a:solidFill>
                  <a:schemeClr val="accent6">
                    <a:lumMod val="75000"/>
                  </a:schemeClr>
                </a:solidFill>
              </a:rPr>
              <a:t>Analyse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i="1" dirty="0" smtClean="0">
                <a:solidFill>
                  <a:schemeClr val="accent6">
                    <a:lumMod val="75000"/>
                  </a:schemeClr>
                </a:solidFill>
              </a:rPr>
              <a:t>Recommend actions to decision makers</a:t>
            </a:r>
            <a:endParaRPr lang="en-GB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9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EGI Community Forum 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89824" cy="648749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6656" y="5775277"/>
            <a:ext cx="3034680" cy="900861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25E8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 smtClean="0"/>
              <a:t>Statistical Manager Architecture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346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015" y="104242"/>
            <a:ext cx="9144000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tx2"/>
                </a:solidFill>
              </a:rPr>
              <a:t>Example: </a:t>
            </a:r>
          </a:p>
          <a:p>
            <a:pPr algn="ctr"/>
            <a:r>
              <a:rPr lang="en-GB" sz="3200" dirty="0" smtClean="0">
                <a:solidFill>
                  <a:schemeClr val="tx2"/>
                </a:solidFill>
              </a:rPr>
              <a:t>the D4Science Statistical Manager</a:t>
            </a:r>
            <a:endParaRPr lang="en-GB" sz="3200" b="1" dirty="0" smtClean="0">
              <a:solidFill>
                <a:schemeClr val="tx2"/>
              </a:solidFill>
            </a:endParaRPr>
          </a:p>
          <a:p>
            <a:pPr algn="ctr"/>
            <a:r>
              <a:rPr lang="en-GB" sz="2400" dirty="0">
                <a:solidFill>
                  <a:schemeClr val="tx2"/>
                </a:solidFill>
              </a:rPr>
              <a:t>https://i-marine.d4science.org/group/biodiversitylab/processing-tools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863" t="12201" r="21651" b="2751"/>
          <a:stretch/>
        </p:blipFill>
        <p:spPr>
          <a:xfrm>
            <a:off x="1979712" y="1628800"/>
            <a:ext cx="5976664" cy="478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1428" y="-16814"/>
            <a:ext cx="5152572" cy="1141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4400">
                <a:solidFill>
                  <a:srgbClr val="125E8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2"/>
                </a:solidFill>
              </a:rPr>
              <a:t>Biodiversity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775605" y="1440876"/>
            <a:ext cx="2269015" cy="1235675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391600">
            <a:off x="7230682" y="2365617"/>
            <a:ext cx="1358862" cy="23589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9923" y="2900033"/>
            <a:ext cx="6527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</a:rPr>
              <a:t>Fill knowledge gaps on marine species</a:t>
            </a:r>
          </a:p>
          <a:p>
            <a:r>
              <a:rPr lang="en-GB" sz="2400" dirty="0" smtClean="0">
                <a:solidFill>
                  <a:schemeClr val="tx2"/>
                </a:solidFill>
              </a:rPr>
              <a:t>Account for sampling biases</a:t>
            </a:r>
          </a:p>
          <a:p>
            <a:r>
              <a:rPr lang="en-GB" sz="2400" dirty="0" smtClean="0">
                <a:solidFill>
                  <a:schemeClr val="tx2"/>
                </a:solidFill>
              </a:rPr>
              <a:t>Define trends for common species</a:t>
            </a:r>
            <a:endParaRPr lang="en-GB" sz="2400" dirty="0">
              <a:solidFill>
                <a:schemeClr val="tx2"/>
              </a:solidFill>
            </a:endParaRPr>
          </a:p>
        </p:txBody>
      </p:sp>
      <p:pic>
        <p:nvPicPr>
          <p:cNvPr id="10" name="Picture 9" descr="OBIS_logo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80" y="3272902"/>
            <a:ext cx="1048659" cy="636963"/>
          </a:xfrm>
          <a:prstGeom prst="rect">
            <a:avLst/>
          </a:prstGeom>
        </p:spPr>
      </p:pic>
      <p:pic>
        <p:nvPicPr>
          <p:cNvPr id="11" name="Content Placeholder 3" descr="New_LME(NS)_per_yea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7" r="-1157"/>
          <a:stretch>
            <a:fillRect/>
          </a:stretch>
        </p:blipFill>
        <p:spPr>
          <a:xfrm>
            <a:off x="4205203" y="4301417"/>
            <a:ext cx="4963886" cy="2418636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24116" y="5334216"/>
            <a:ext cx="16177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chemeClr val="tx2"/>
                </a:solidFill>
              </a:rPr>
              <a:t>Plankton regime shift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6332992" y="5611215"/>
            <a:ext cx="79540" cy="660806"/>
          </a:xfrm>
          <a:prstGeom prst="downArrow">
            <a:avLst>
              <a:gd name="adj1" fmla="val 50000"/>
              <a:gd name="adj2" fmla="val 49887"/>
            </a:avLst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083339" y="4750478"/>
            <a:ext cx="2879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Herring recovered after the fish ban</a:t>
            </a: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7378422" y="5111559"/>
            <a:ext cx="85408" cy="722312"/>
          </a:xfrm>
          <a:prstGeom prst="downArrow">
            <a:avLst>
              <a:gd name="adj1" fmla="val 50000"/>
              <a:gd name="adj2" fmla="val 49863"/>
            </a:avLst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pic>
        <p:nvPicPr>
          <p:cNvPr id="2050" name="Picture 2" descr="https://i-marine.d4science.org/statistical-manager-portlet/statisticalmanager/DownloadService?url=smp%3A%2F%2Fdata.d4science.org%2FTJQ9QeAcSxBqYBmVfsfilSs6XNymsfweGmbP5%2BHKCzc%3D&amp;name=image&amp;type=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0" r="1099"/>
          <a:stretch/>
        </p:blipFill>
        <p:spPr bwMode="auto">
          <a:xfrm>
            <a:off x="1600" y="4309847"/>
            <a:ext cx="4217131" cy="24219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-marine.d4science.org/statistical-manager-portlet/statisticalmanager/DownloadService?url=smp%3A%2F%2Fdata.d4science.org%2F%2FMzCAdMM7fpC9MD5YCWjorvvfyZkCg19GmbP5%2BHKCzc%3D&amp;name=image&amp;type=imag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"/>
          <a:stretch/>
        </p:blipFill>
        <p:spPr bwMode="auto">
          <a:xfrm>
            <a:off x="2157986" y="657225"/>
            <a:ext cx="4254546" cy="21587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sh Base image for Abalistes stellar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8" y="1171600"/>
            <a:ext cx="1981200" cy="15049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95653" y="956467"/>
            <a:ext cx="142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LME - MEOW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1428" y="44624"/>
            <a:ext cx="5152572" cy="11415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4400">
                <a:solidFill>
                  <a:srgbClr val="125E8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2"/>
                </a:solidFill>
              </a:rPr>
              <a:t>Stock assessment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3074" name="Picture 2" descr="AringaAtlan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944117" cy="37444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5071" y="1025435"/>
            <a:ext cx="5081127" cy="51398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en-GB" b="1" dirty="0" smtClean="0">
                <a:solidFill>
                  <a:schemeClr val="tx2"/>
                </a:solidFill>
              </a:rPr>
              <a:t>Length-Weight Relations</a:t>
            </a:r>
            <a:r>
              <a:rPr lang="en-GB" dirty="0" smtClean="0">
                <a:solidFill>
                  <a:schemeClr val="tx2"/>
                </a:solidFill>
              </a:rPr>
              <a:t>: </a:t>
            </a:r>
            <a:r>
              <a:rPr lang="en-US" dirty="0"/>
              <a:t> </a:t>
            </a:r>
            <a:r>
              <a:rPr lang="en-US" dirty="0" smtClean="0">
                <a:solidFill>
                  <a:schemeClr val="tx2"/>
                </a:solidFill>
              </a:rPr>
              <a:t>estimates </a:t>
            </a:r>
            <a:r>
              <a:rPr lang="en-US" dirty="0">
                <a:solidFill>
                  <a:schemeClr val="tx2"/>
                </a:solidFill>
              </a:rPr>
              <a:t>Length-Weight </a:t>
            </a:r>
            <a:r>
              <a:rPr lang="en-US" dirty="0" smtClean="0">
                <a:solidFill>
                  <a:schemeClr val="tx2"/>
                </a:solidFill>
              </a:rPr>
              <a:t>relation </a:t>
            </a:r>
            <a:r>
              <a:rPr lang="en-US" dirty="0">
                <a:solidFill>
                  <a:schemeClr val="tx2"/>
                </a:solidFill>
              </a:rPr>
              <a:t>parameters for marine species, using Bayesian </a:t>
            </a:r>
            <a:r>
              <a:rPr lang="en-US" dirty="0" smtClean="0">
                <a:solidFill>
                  <a:schemeClr val="tx2"/>
                </a:solidFill>
              </a:rPr>
              <a:t>methods. </a:t>
            </a:r>
            <a:r>
              <a:rPr lang="en-US" sz="1600" dirty="0" smtClean="0">
                <a:solidFill>
                  <a:schemeClr val="tx2"/>
                </a:solidFill>
              </a:rPr>
              <a:t>Developed by R. </a:t>
            </a:r>
            <a:r>
              <a:rPr lang="en-US" sz="1600" dirty="0" err="1" smtClean="0">
                <a:solidFill>
                  <a:schemeClr val="tx2"/>
                </a:solidFill>
              </a:rPr>
              <a:t>Froese</a:t>
            </a:r>
            <a:r>
              <a:rPr lang="en-US" sz="1600" dirty="0" smtClean="0">
                <a:solidFill>
                  <a:schemeClr val="tx2"/>
                </a:solidFill>
              </a:rPr>
              <a:t>, T. Thorson and R. B. Reyes</a:t>
            </a:r>
            <a:endParaRPr lang="en-GB" sz="1600" dirty="0" smtClean="0">
              <a:solidFill>
                <a:schemeClr val="tx2"/>
              </a:solidFill>
            </a:endParaRPr>
          </a:p>
          <a:p>
            <a:pPr marL="342900" indent="-342900">
              <a:buBlip>
                <a:blip r:embed="rId3"/>
              </a:buBlip>
            </a:pPr>
            <a:r>
              <a:rPr lang="en-GB" b="1" dirty="0" smtClean="0">
                <a:solidFill>
                  <a:schemeClr val="tx2"/>
                </a:solidFill>
              </a:rPr>
              <a:t>SGVM interpolation</a:t>
            </a:r>
            <a:r>
              <a:rPr lang="en-GB" dirty="0" smtClean="0">
                <a:solidFill>
                  <a:schemeClr val="tx2"/>
                </a:solidFill>
              </a:rPr>
              <a:t>: interpolation of vessels trajectories. </a:t>
            </a:r>
            <a:r>
              <a:rPr lang="en-GB" sz="1600" dirty="0" smtClean="0">
                <a:solidFill>
                  <a:schemeClr val="tx2"/>
                </a:solidFill>
              </a:rPr>
              <a:t>Developed by the </a:t>
            </a:r>
            <a:r>
              <a:rPr lang="en-US" sz="1600" dirty="0" smtClean="0">
                <a:solidFill>
                  <a:schemeClr val="tx2"/>
                </a:solidFill>
              </a:rPr>
              <a:t>Study </a:t>
            </a:r>
            <a:r>
              <a:rPr lang="en-US" sz="1600" dirty="0">
                <a:solidFill>
                  <a:schemeClr val="tx2"/>
                </a:solidFill>
              </a:rPr>
              <a:t>Group on </a:t>
            </a:r>
            <a:r>
              <a:rPr lang="en-US" sz="1600" dirty="0" smtClean="0">
                <a:solidFill>
                  <a:schemeClr val="tx2"/>
                </a:solidFill>
              </a:rPr>
              <a:t>VMS, involving ICES</a:t>
            </a:r>
            <a:endParaRPr lang="en-GB" sz="1600" dirty="0">
              <a:solidFill>
                <a:schemeClr val="tx2"/>
              </a:solidFill>
            </a:endParaRPr>
          </a:p>
          <a:p>
            <a:pPr marL="342900" indent="-342900">
              <a:buBlip>
                <a:blip r:embed="rId3"/>
              </a:buBlip>
            </a:pPr>
            <a:r>
              <a:rPr lang="en-GB" b="1" dirty="0" smtClean="0">
                <a:solidFill>
                  <a:schemeClr val="tx2"/>
                </a:solidFill>
              </a:rPr>
              <a:t>FAO MSY</a:t>
            </a:r>
            <a:r>
              <a:rPr lang="en-GB" dirty="0" smtClean="0">
                <a:solidFill>
                  <a:schemeClr val="tx2"/>
                </a:solidFill>
              </a:rPr>
              <a:t>: stock assessment for FAO catch data</a:t>
            </a:r>
            <a:r>
              <a:rPr lang="en-US" dirty="0" smtClean="0">
                <a:solidFill>
                  <a:schemeClr val="tx2"/>
                </a:solidFill>
              </a:rPr>
              <a:t>. </a:t>
            </a:r>
            <a:r>
              <a:rPr lang="en-US" sz="1600" dirty="0" smtClean="0">
                <a:solidFill>
                  <a:schemeClr val="tx2"/>
                </a:solidFill>
              </a:rPr>
              <a:t>Developed by the </a:t>
            </a:r>
            <a:r>
              <a:rPr lang="en-US" sz="1600" dirty="0">
                <a:solidFill>
                  <a:schemeClr val="tx2"/>
                </a:solidFill>
              </a:rPr>
              <a:t>Resource Use and Conservation Division of the FAO Fisheries and Aquaculture </a:t>
            </a:r>
            <a:r>
              <a:rPr lang="en-US" sz="1600" dirty="0" smtClean="0">
                <a:solidFill>
                  <a:schemeClr val="tx2"/>
                </a:solidFill>
              </a:rPr>
              <a:t>Department (ref. Y. Ye)</a:t>
            </a:r>
            <a:endParaRPr lang="en-GB" sz="1600" dirty="0" smtClean="0">
              <a:solidFill>
                <a:schemeClr val="tx2"/>
              </a:solidFill>
            </a:endParaRPr>
          </a:p>
          <a:p>
            <a:pPr marL="342900" indent="-342900">
              <a:buBlip>
                <a:blip r:embed="rId3"/>
              </a:buBlip>
            </a:pPr>
            <a:r>
              <a:rPr lang="en-GB" b="1" dirty="0" smtClean="0">
                <a:solidFill>
                  <a:schemeClr val="tx2"/>
                </a:solidFill>
              </a:rPr>
              <a:t>ICCAT VPA</a:t>
            </a:r>
            <a:r>
              <a:rPr lang="en-GB" dirty="0" smtClean="0">
                <a:solidFill>
                  <a:schemeClr val="tx2"/>
                </a:solidFill>
              </a:rPr>
              <a:t>: </a:t>
            </a:r>
            <a:r>
              <a:rPr lang="en-US" dirty="0">
                <a:solidFill>
                  <a:schemeClr val="tx2"/>
                </a:solidFill>
              </a:rPr>
              <a:t>stock assessment </a:t>
            </a:r>
            <a:r>
              <a:rPr lang="en-US" dirty="0" smtClean="0">
                <a:solidFill>
                  <a:schemeClr val="tx2"/>
                </a:solidFill>
              </a:rPr>
              <a:t>method for International </a:t>
            </a:r>
            <a:r>
              <a:rPr lang="en-US" dirty="0">
                <a:solidFill>
                  <a:schemeClr val="tx2"/>
                </a:solidFill>
              </a:rPr>
              <a:t>Commission for the Conservation of Atlantic Tunas (ICCAT</a:t>
            </a:r>
            <a:r>
              <a:rPr lang="en-US" dirty="0" smtClean="0">
                <a:solidFill>
                  <a:schemeClr val="tx2"/>
                </a:solidFill>
              </a:rPr>
              <a:t>) data. </a:t>
            </a:r>
            <a:r>
              <a:rPr lang="en-US" sz="1600" dirty="0" smtClean="0">
                <a:solidFill>
                  <a:schemeClr val="tx2"/>
                </a:solidFill>
              </a:rPr>
              <a:t>Developed by </a:t>
            </a:r>
            <a:r>
              <a:rPr lang="en-US" sz="1600" dirty="0" err="1" smtClean="0">
                <a:solidFill>
                  <a:schemeClr val="tx2"/>
                </a:solidFill>
              </a:rPr>
              <a:t>Ifremer</a:t>
            </a:r>
            <a:r>
              <a:rPr lang="en-US" sz="1600" dirty="0" smtClean="0">
                <a:solidFill>
                  <a:schemeClr val="tx2"/>
                </a:solidFill>
              </a:rPr>
              <a:t> and IRD (ref. S. </a:t>
            </a:r>
            <a:r>
              <a:rPr lang="en-US" sz="1600" dirty="0" err="1" smtClean="0">
                <a:solidFill>
                  <a:schemeClr val="tx2"/>
                </a:solidFill>
              </a:rPr>
              <a:t>Bonhommeau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dirty="0">
                <a:solidFill>
                  <a:schemeClr val="tx2"/>
                </a:solidFill>
              </a:rPr>
              <a:t>J. </a:t>
            </a:r>
            <a:r>
              <a:rPr lang="en-US" sz="1600" dirty="0" smtClean="0">
                <a:solidFill>
                  <a:schemeClr val="tx2"/>
                </a:solidFill>
              </a:rPr>
              <a:t>Bard)</a:t>
            </a:r>
            <a:endParaRPr lang="en-GB" sz="1600" dirty="0" smtClean="0">
              <a:solidFill>
                <a:schemeClr val="tx2"/>
              </a:solidFill>
            </a:endParaRPr>
          </a:p>
          <a:p>
            <a:pPr marL="342900" indent="-342900">
              <a:buBlip>
                <a:blip r:embed="rId3"/>
              </a:buBlip>
            </a:pPr>
            <a:r>
              <a:rPr lang="en-GB" b="1" dirty="0" smtClean="0">
                <a:solidFill>
                  <a:schemeClr val="tx2"/>
                </a:solidFill>
              </a:rPr>
              <a:t>CMSY</a:t>
            </a:r>
            <a:r>
              <a:rPr lang="en-GB" dirty="0" smtClean="0">
                <a:solidFill>
                  <a:schemeClr val="tx2"/>
                </a:solidFill>
              </a:rPr>
              <a:t>:</a:t>
            </a:r>
            <a:r>
              <a:rPr lang="en-US" dirty="0">
                <a:solidFill>
                  <a:schemeClr val="tx2"/>
                </a:solidFill>
              </a:rPr>
              <a:t>estimates Maximum Sustainable Yield from catch statistics. Prime choice for ICES as main stock assessment tool. </a:t>
            </a:r>
            <a:r>
              <a:rPr lang="en-US" sz="1600" dirty="0">
                <a:solidFill>
                  <a:schemeClr val="tx2"/>
                </a:solidFill>
              </a:rPr>
              <a:t>Developed by R. </a:t>
            </a:r>
            <a:r>
              <a:rPr lang="en-US" sz="1600" dirty="0" err="1">
                <a:solidFill>
                  <a:schemeClr val="tx2"/>
                </a:solidFill>
              </a:rPr>
              <a:t>Froese</a:t>
            </a:r>
            <a:r>
              <a:rPr lang="en-US" sz="1600" dirty="0">
                <a:solidFill>
                  <a:schemeClr val="tx2"/>
                </a:solidFill>
              </a:rPr>
              <a:t>, G. Coro, N. </a:t>
            </a:r>
            <a:r>
              <a:rPr lang="en-US" sz="1600" dirty="0" err="1">
                <a:solidFill>
                  <a:schemeClr val="tx2"/>
                </a:solidFill>
              </a:rPr>
              <a:t>Demirel</a:t>
            </a:r>
            <a:r>
              <a:rPr lang="en-US" sz="1600" dirty="0">
                <a:solidFill>
                  <a:schemeClr val="tx2"/>
                </a:solidFill>
              </a:rPr>
              <a:t>, K. </a:t>
            </a:r>
            <a:r>
              <a:rPr lang="en-US" sz="1600" dirty="0" err="1">
                <a:solidFill>
                  <a:schemeClr val="tx2"/>
                </a:solidFill>
              </a:rPr>
              <a:t>Kleisner</a:t>
            </a:r>
            <a:r>
              <a:rPr lang="en-US" sz="1600" dirty="0">
                <a:solidFill>
                  <a:schemeClr val="tx2"/>
                </a:solidFill>
              </a:rPr>
              <a:t> and H. </a:t>
            </a:r>
            <a:r>
              <a:rPr lang="en-US" sz="1600" dirty="0" smtClean="0">
                <a:solidFill>
                  <a:schemeClr val="tx2"/>
                </a:solidFill>
              </a:rPr>
              <a:t>Winker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4248" y="4437112"/>
            <a:ext cx="1594327" cy="23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Atlantic herring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4907078"/>
            <a:ext cx="39441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D4Science reduced time-to-market: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State-of-the-art models to estimate Maximum Sustainable Yield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computational time reduced of 95% in average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6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1525" y="-99392"/>
            <a:ext cx="4664731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4400">
                <a:solidFill>
                  <a:srgbClr val="125E8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3136900" algn="l"/>
                <a:tab pos="3319463" algn="l"/>
              </a:tabLst>
            </a:pPr>
            <a:r>
              <a:rPr lang="en-GB" sz="3200" dirty="0" smtClean="0">
                <a:solidFill>
                  <a:schemeClr val="tx2"/>
                </a:solidFill>
              </a:rPr>
              <a:t>Time series forecasting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6146" name="Picture 2" descr="https://support.d4science.org/attachments/32/Fig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2" y="620688"/>
            <a:ext cx="6150671" cy="34597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pport.d4science.org/attachments/47/Figure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12" y="4114600"/>
            <a:ext cx="3577955" cy="262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pport.d4science.org/attachments/41/Figure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" y="4293096"/>
            <a:ext cx="3636728" cy="18775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44624"/>
            <a:ext cx="2267744" cy="68032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1277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578836" y="211821"/>
            <a:ext cx="446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chemeClr val="tx2"/>
                </a:solidFill>
              </a:rPr>
              <a:t>e-Infrastructures</a:t>
            </a:r>
            <a:endParaRPr lang="en-GB" sz="36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221" y="858152"/>
            <a:ext cx="90378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MR10"/>
              </a:rPr>
              <a:t>“e-Infrastructures </a:t>
            </a:r>
            <a:r>
              <a:rPr lang="en-US" dirty="0">
                <a:solidFill>
                  <a:schemeClr val="tx2"/>
                </a:solidFill>
                <a:latin typeface="CMR10"/>
              </a:rPr>
              <a:t>enable researchers in </a:t>
            </a:r>
            <a:r>
              <a:rPr lang="en-US" b="1" dirty="0" smtClean="0">
                <a:solidFill>
                  <a:schemeClr val="tx2"/>
                </a:solidFill>
                <a:latin typeface="CMR10"/>
              </a:rPr>
              <a:t>different </a:t>
            </a:r>
            <a:r>
              <a:rPr lang="en-US" b="1" dirty="0">
                <a:solidFill>
                  <a:schemeClr val="tx2"/>
                </a:solidFill>
                <a:latin typeface="CMR10"/>
              </a:rPr>
              <a:t>locations across the world</a:t>
            </a:r>
          </a:p>
          <a:p>
            <a:r>
              <a:rPr lang="en-US" dirty="0">
                <a:solidFill>
                  <a:schemeClr val="tx2"/>
                </a:solidFill>
                <a:latin typeface="CMR10"/>
              </a:rPr>
              <a:t>to collaborate in the context of their home institutions or in </a:t>
            </a:r>
            <a:r>
              <a:rPr lang="en-US" dirty="0" smtClean="0">
                <a:solidFill>
                  <a:schemeClr val="tx2"/>
                </a:solidFill>
                <a:latin typeface="CMR10"/>
              </a:rPr>
              <a:t>national or </a:t>
            </a:r>
            <a:r>
              <a:rPr lang="en-US" dirty="0">
                <a:solidFill>
                  <a:schemeClr val="tx2"/>
                </a:solidFill>
                <a:latin typeface="CMR10"/>
              </a:rPr>
              <a:t>multinational </a:t>
            </a:r>
            <a:r>
              <a:rPr lang="en-US" dirty="0" smtClean="0">
                <a:solidFill>
                  <a:schemeClr val="tx2"/>
                </a:solidFill>
                <a:latin typeface="CMR10"/>
              </a:rPr>
              <a:t>scientific </a:t>
            </a:r>
            <a:r>
              <a:rPr lang="en-US" dirty="0">
                <a:solidFill>
                  <a:schemeClr val="tx2"/>
                </a:solidFill>
                <a:latin typeface="CMR10"/>
              </a:rPr>
              <a:t>initiatives. They can work together by </a:t>
            </a:r>
            <a:r>
              <a:rPr lang="en-US" dirty="0" smtClean="0">
                <a:solidFill>
                  <a:schemeClr val="tx2"/>
                </a:solidFill>
                <a:latin typeface="CMR10"/>
              </a:rPr>
              <a:t>having </a:t>
            </a:r>
            <a:r>
              <a:rPr lang="en-US" b="1" dirty="0" smtClean="0">
                <a:solidFill>
                  <a:schemeClr val="tx2"/>
                </a:solidFill>
                <a:latin typeface="CMR10"/>
              </a:rPr>
              <a:t>shared </a:t>
            </a:r>
            <a:r>
              <a:rPr lang="en-US" b="1" dirty="0">
                <a:solidFill>
                  <a:schemeClr val="tx2"/>
                </a:solidFill>
                <a:latin typeface="CMR10"/>
              </a:rPr>
              <a:t>access </a:t>
            </a:r>
            <a:r>
              <a:rPr lang="en-US" dirty="0">
                <a:solidFill>
                  <a:schemeClr val="tx2"/>
                </a:solidFill>
                <a:latin typeface="CMR10"/>
              </a:rPr>
              <a:t>to unique or </a:t>
            </a:r>
            <a:r>
              <a:rPr lang="en-US" b="1" dirty="0">
                <a:solidFill>
                  <a:schemeClr val="tx2"/>
                </a:solidFill>
                <a:latin typeface="CMR10"/>
              </a:rPr>
              <a:t>distributed </a:t>
            </a:r>
            <a:r>
              <a:rPr lang="en-US" b="1" dirty="0" smtClean="0">
                <a:solidFill>
                  <a:schemeClr val="tx2"/>
                </a:solidFill>
                <a:latin typeface="CMR10"/>
              </a:rPr>
              <a:t>scientific </a:t>
            </a:r>
            <a:r>
              <a:rPr lang="en-US" b="1" dirty="0">
                <a:solidFill>
                  <a:schemeClr val="tx2"/>
                </a:solidFill>
                <a:latin typeface="CMR10"/>
              </a:rPr>
              <a:t>facilities </a:t>
            </a:r>
            <a:r>
              <a:rPr lang="en-US" dirty="0">
                <a:solidFill>
                  <a:schemeClr val="tx2"/>
                </a:solidFill>
                <a:latin typeface="CMR10"/>
              </a:rPr>
              <a:t>(including data</a:t>
            </a:r>
            <a:r>
              <a:rPr lang="en-US" dirty="0" smtClean="0">
                <a:solidFill>
                  <a:schemeClr val="tx2"/>
                </a:solidFill>
                <a:latin typeface="CMR10"/>
              </a:rPr>
              <a:t>, </a:t>
            </a:r>
            <a:r>
              <a:rPr lang="en-GB" dirty="0" smtClean="0">
                <a:solidFill>
                  <a:schemeClr val="tx2"/>
                </a:solidFill>
                <a:latin typeface="CMR10"/>
              </a:rPr>
              <a:t>instruments</a:t>
            </a:r>
            <a:r>
              <a:rPr lang="en-GB" dirty="0">
                <a:solidFill>
                  <a:schemeClr val="tx2"/>
                </a:solidFill>
                <a:latin typeface="CMR10"/>
              </a:rPr>
              <a:t>, computing and communications</a:t>
            </a:r>
            <a:r>
              <a:rPr lang="en-GB" dirty="0" smtClean="0">
                <a:solidFill>
                  <a:schemeClr val="tx2"/>
                </a:solidFill>
                <a:latin typeface="CMR10"/>
              </a:rPr>
              <a:t>)*.”</a:t>
            </a:r>
          </a:p>
          <a:p>
            <a:endParaRPr lang="en-GB" dirty="0" smtClean="0">
              <a:solidFill>
                <a:schemeClr val="tx2"/>
              </a:solidFill>
              <a:latin typeface="CMR10"/>
            </a:endParaRPr>
          </a:p>
          <a:p>
            <a:r>
              <a:rPr lang="en-GB" sz="1600" dirty="0" smtClean="0">
                <a:solidFill>
                  <a:schemeClr val="tx2"/>
                </a:solidFill>
                <a:latin typeface="CMR10"/>
              </a:rPr>
              <a:t>Examples:</a:t>
            </a:r>
          </a:p>
          <a:p>
            <a:endParaRPr lang="en-GB" sz="1600" dirty="0">
              <a:solidFill>
                <a:schemeClr val="tx2"/>
              </a:solidFill>
              <a:latin typeface="CMR10"/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*Belief, </a:t>
            </a:r>
            <a:r>
              <a:rPr lang="en-US" sz="1600" dirty="0">
                <a:solidFill>
                  <a:schemeClr val="tx2"/>
                </a:solidFill>
                <a:hlinkClick r:id="rId3"/>
              </a:rPr>
              <a:t>http://www.beliefproject.org</a:t>
            </a:r>
            <a:r>
              <a:rPr lang="en-US" sz="1600" dirty="0" smtClean="0">
                <a:solidFill>
                  <a:schemeClr val="tx2"/>
                </a:solidFill>
                <a:hlinkClick r:id="rId3"/>
              </a:rPr>
              <a:t>/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err="1" smtClean="0">
                <a:solidFill>
                  <a:schemeClr val="tx2"/>
                </a:solidFill>
              </a:rPr>
              <a:t>OpenAire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http://www.openaire.eu</a:t>
            </a:r>
            <a:r>
              <a:rPr lang="en-US" sz="1600" dirty="0" smtClean="0">
                <a:solidFill>
                  <a:schemeClr val="tx2"/>
                </a:solidFill>
                <a:hlinkClick r:id="rId4"/>
              </a:rPr>
              <a:t>/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GB" sz="1600" dirty="0" err="1" smtClean="0">
                <a:solidFill>
                  <a:schemeClr val="tx2"/>
                </a:solidFill>
              </a:rPr>
              <a:t>i</a:t>
            </a:r>
            <a:r>
              <a:rPr lang="en-GB" sz="1600" dirty="0" smtClean="0">
                <a:solidFill>
                  <a:schemeClr val="tx2"/>
                </a:solidFill>
              </a:rPr>
              <a:t>-Marine, </a:t>
            </a:r>
            <a:r>
              <a:rPr lang="en-GB" sz="1600" dirty="0" smtClean="0">
                <a:solidFill>
                  <a:schemeClr val="tx2"/>
                </a:solidFill>
                <a:hlinkClick r:id="rId5"/>
              </a:rPr>
              <a:t>http</a:t>
            </a:r>
            <a:r>
              <a:rPr lang="en-GB" sz="1600" dirty="0">
                <a:solidFill>
                  <a:schemeClr val="tx2"/>
                </a:solidFill>
                <a:hlinkClick r:id="rId5"/>
              </a:rPr>
              <a:t>://</a:t>
            </a:r>
            <a:r>
              <a:rPr lang="en-GB" sz="1600" dirty="0" smtClean="0">
                <a:solidFill>
                  <a:schemeClr val="tx2"/>
                </a:solidFill>
                <a:hlinkClick r:id="rId5"/>
              </a:rPr>
              <a:t>www.i-marine.eu/</a:t>
            </a:r>
            <a:endParaRPr lang="en-GB" sz="1600" dirty="0" smtClean="0">
              <a:solidFill>
                <a:schemeClr val="tx2"/>
              </a:solidFill>
            </a:endParaRPr>
          </a:p>
          <a:p>
            <a:r>
              <a:rPr lang="en-GB" sz="1600" dirty="0" smtClean="0">
                <a:solidFill>
                  <a:schemeClr val="tx2"/>
                </a:solidFill>
              </a:rPr>
              <a:t>EU-Brazil </a:t>
            </a:r>
            <a:r>
              <a:rPr lang="en-GB" sz="1600" dirty="0" err="1" smtClean="0">
                <a:solidFill>
                  <a:schemeClr val="tx2"/>
                </a:solidFill>
              </a:rPr>
              <a:t>OpenBio</a:t>
            </a:r>
            <a:r>
              <a:rPr lang="en-GB" sz="1600" dirty="0" smtClean="0">
                <a:solidFill>
                  <a:schemeClr val="tx2"/>
                </a:solidFill>
              </a:rPr>
              <a:t>, </a:t>
            </a:r>
          </a:p>
          <a:p>
            <a:r>
              <a:rPr lang="en-GB" sz="1600" dirty="0" smtClean="0">
                <a:solidFill>
                  <a:schemeClr val="tx2"/>
                </a:solidFill>
                <a:hlinkClick r:id="rId6"/>
              </a:rPr>
              <a:t>http</a:t>
            </a:r>
            <a:r>
              <a:rPr lang="en-GB" sz="1600" dirty="0">
                <a:solidFill>
                  <a:schemeClr val="tx2"/>
                </a:solidFill>
                <a:hlinkClick r:id="rId6"/>
              </a:rPr>
              <a:t>://www.eubrazilopenbio.eu</a:t>
            </a:r>
            <a:r>
              <a:rPr lang="en-GB" sz="1600" dirty="0" smtClean="0">
                <a:solidFill>
                  <a:schemeClr val="tx2"/>
                </a:solidFill>
                <a:hlinkClick r:id="rId6"/>
              </a:rPr>
              <a:t>/</a:t>
            </a:r>
            <a:endParaRPr lang="en-GB" sz="1600" dirty="0" smtClean="0">
              <a:solidFill>
                <a:schemeClr val="tx2"/>
              </a:solidFill>
            </a:endParaRPr>
          </a:p>
        </p:txBody>
      </p:sp>
      <p:pic>
        <p:nvPicPr>
          <p:cNvPr id="1026" name="Picture 2" descr="http://lokey.technion.ac.il/Lokey/UploadFiles/pgallery/23188055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4" y="4470250"/>
            <a:ext cx="2717134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: Figure 1. An e-infrastructure framework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21501"/>
            <a:ext cx="559117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9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1428" y="127202"/>
            <a:ext cx="5152572" cy="1141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4400">
                <a:solidFill>
                  <a:srgbClr val="125E8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2"/>
                </a:solidFill>
              </a:rPr>
              <a:t>Ecology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t="10748" b="6862"/>
          <a:stretch/>
        </p:blipFill>
        <p:spPr>
          <a:xfrm>
            <a:off x="17747" y="930687"/>
            <a:ext cx="5778389" cy="1774031"/>
          </a:xfrm>
          <a:prstGeom prst="rect">
            <a:avLst/>
          </a:prstGeom>
        </p:spPr>
      </p:pic>
      <p:pic>
        <p:nvPicPr>
          <p:cNvPr id="4" name="Picture 2" descr="http://nature.ca/notebooks/images/img/291_p_gamor_ua_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2" y="1268760"/>
            <a:ext cx="1512168" cy="882098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40352" y="214906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Atlantic cod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2101" r="8236" b="57129"/>
          <a:stretch/>
        </p:blipFill>
        <p:spPr>
          <a:xfrm>
            <a:off x="0" y="4825491"/>
            <a:ext cx="5809826" cy="2026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t="48866" b="4212"/>
          <a:stretch/>
        </p:blipFill>
        <p:spPr>
          <a:xfrm>
            <a:off x="27274" y="2680582"/>
            <a:ext cx="5768862" cy="2116570"/>
          </a:xfrm>
          <a:prstGeom prst="rect">
            <a:avLst/>
          </a:prstGeom>
        </p:spPr>
      </p:pic>
      <p:pic>
        <p:nvPicPr>
          <p:cNvPr id="4098" name="Picture 2" descr="http://vertebrates.si.edu/fishes/coelacanth/indonesia_coelacan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70" y="3018973"/>
            <a:ext cx="1856208" cy="9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31832" y="401508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Coelacanth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4100" name="Picture 4" descr="http://www.octopus.org.nz/sites/default/files/users/user18/Live%20Giant%20Squi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r="8128"/>
          <a:stretch/>
        </p:blipFill>
        <p:spPr bwMode="auto">
          <a:xfrm>
            <a:off x="7580312" y="4613657"/>
            <a:ext cx="1154287" cy="184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47136" y="6457163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Giant squid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2157" y="1547500"/>
            <a:ext cx="1190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</a:rPr>
              <a:t>AquaMaps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2157" y="3322911"/>
            <a:ext cx="1357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Neural Networks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9157" y="5286304"/>
            <a:ext cx="1357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Neural Networks and </a:t>
            </a:r>
            <a:r>
              <a:rPr lang="en-GB" dirty="0" err="1" smtClean="0">
                <a:solidFill>
                  <a:schemeClr val="tx2"/>
                </a:solidFill>
              </a:rPr>
              <a:t>MaxEnt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6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gcoro\Dropbox\Other Experiments\Time Series\TemperatureBar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" y="2923043"/>
            <a:ext cx="3315676" cy="171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536" y="-25915"/>
            <a:ext cx="7344816" cy="850106"/>
          </a:xfrm>
        </p:spPr>
        <p:txBody>
          <a:bodyPr>
            <a:normAutofit/>
          </a:bodyPr>
          <a:lstStyle/>
          <a:p>
            <a:r>
              <a:rPr lang="en-GB" dirty="0" smtClean="0"/>
              <a:t>Geospatial data processing</a:t>
            </a:r>
            <a:endParaRPr lang="en-GB" dirty="0"/>
          </a:p>
        </p:txBody>
      </p:sp>
      <p:pic>
        <p:nvPicPr>
          <p:cNvPr id="3" name="Picture 2" descr="C:\Users\coro\Desktop\IMAGES\Eleutheronema tetradactylum AquaMaps Comple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057" y="987470"/>
            <a:ext cx="3990392" cy="152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coro\Desktop\IMAGES\Eleutheronema tetradactylum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9" t="11762" r="5781"/>
          <a:stretch/>
        </p:blipFill>
        <p:spPr bwMode="auto">
          <a:xfrm>
            <a:off x="107504" y="987470"/>
            <a:ext cx="3962400" cy="14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3655425" y="1315317"/>
            <a:ext cx="1742364" cy="865933"/>
          </a:xfrm>
          <a:prstGeom prst="leftRightArrow">
            <a:avLst>
              <a:gd name="adj1" fmla="val 52749"/>
              <a:gd name="adj2" fmla="val 5000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Maps comparison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3" descr="C:\Users\gcoro\Dropbox\Other Experiments\Time Series\temperatu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5" y="2897552"/>
            <a:ext cx="3931697" cy="140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gcoro\Dropbox\Other Experiments\Time Series\temperatureSpectrogra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58564"/>
            <a:ext cx="2529030" cy="15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444208" y="3910692"/>
            <a:ext cx="2520280" cy="21602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26192" t="23016" r="2976" b="39663"/>
          <a:stretch/>
        </p:blipFill>
        <p:spPr>
          <a:xfrm>
            <a:off x="4860032" y="4910993"/>
            <a:ext cx="4142339" cy="16778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16986" t="30129" r="50833" b="17846"/>
          <a:stretch/>
        </p:blipFill>
        <p:spPr>
          <a:xfrm>
            <a:off x="68749" y="4842576"/>
            <a:ext cx="1971391" cy="18267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Rounded Rectangle 24"/>
          <p:cNvSpPr/>
          <p:nvPr/>
        </p:nvSpPr>
        <p:spPr>
          <a:xfrm>
            <a:off x="2371577" y="6021288"/>
            <a:ext cx="972029" cy="685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NetCDF</a:t>
            </a:r>
            <a:endParaRPr lang="en-GB" dirty="0" smtClean="0"/>
          </a:p>
          <a:p>
            <a:pPr algn="ctr"/>
            <a:r>
              <a:rPr lang="en-GB" dirty="0" smtClean="0"/>
              <a:t>file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907704" y="3645024"/>
            <a:ext cx="648072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156176" y="3645024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" name="TextBox 5119"/>
          <p:cNvSpPr txBox="1"/>
          <p:nvPr/>
        </p:nvSpPr>
        <p:spPr>
          <a:xfrm>
            <a:off x="244574" y="4126553"/>
            <a:ext cx="161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Data extraction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60250" y="4263299"/>
            <a:ext cx="178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Signal processing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10770" y="4275994"/>
            <a:ext cx="212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Periodicity detection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123" name="Rounded Rectangle 5122"/>
          <p:cNvSpPr/>
          <p:nvPr/>
        </p:nvSpPr>
        <p:spPr>
          <a:xfrm>
            <a:off x="11756" y="925082"/>
            <a:ext cx="9132243" cy="16205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/>
          <p:cNvSpPr/>
          <p:nvPr/>
        </p:nvSpPr>
        <p:spPr>
          <a:xfrm>
            <a:off x="11756" y="2742893"/>
            <a:ext cx="9132243" cy="19024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2680907" y="5114943"/>
            <a:ext cx="177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Maps generation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5126" name="Straight Arrow Connector 5125"/>
          <p:cNvCxnSpPr>
            <a:stCxn id="23" idx="3"/>
          </p:cNvCxnSpPr>
          <p:nvPr/>
        </p:nvCxnSpPr>
        <p:spPr>
          <a:xfrm>
            <a:off x="2040140" y="5755968"/>
            <a:ext cx="2963908" cy="405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5" idx="3"/>
          </p:cNvCxnSpPr>
          <p:nvPr/>
        </p:nvCxnSpPr>
        <p:spPr>
          <a:xfrm flipV="1">
            <a:off x="3343606" y="6364091"/>
            <a:ext cx="1660442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11756" y="4799985"/>
            <a:ext cx="9132244" cy="1906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063" y="1484784"/>
            <a:ext cx="8234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E-Infrastructures and Virtual Research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D4Science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Geospatial data management and visualisation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</a:rPr>
              <a:t>Data access and discovery: biodiversity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harmonisation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3406" y="9330"/>
            <a:ext cx="524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Biodiversity Data Providers</a:t>
            </a:r>
            <a:endParaRPr lang="en-GB" sz="28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8955"/>
          <a:stretch/>
        </p:blipFill>
        <p:spPr>
          <a:xfrm>
            <a:off x="835342" y="532550"/>
            <a:ext cx="7938252" cy="6132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21486" r="64916" b="50923"/>
          <a:stretch/>
        </p:blipFill>
        <p:spPr>
          <a:xfrm>
            <a:off x="875072" y="1376516"/>
            <a:ext cx="2576052" cy="18582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9237" y="1916669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11111"/>
                </a:solidFill>
              </a:rPr>
              <a:t>Remote</a:t>
            </a:r>
            <a:endParaRPr lang="en-GB" sz="1400" b="1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a/a5/Biological_classification_L_Pengo_vflip.svg/150px-Biological_classification_L_Pengo_vfli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2671" y="7301"/>
            <a:ext cx="1227438" cy="315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TaxonomicRank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84" y="494982"/>
            <a:ext cx="5157216" cy="376476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03406" y="9330"/>
            <a:ext cx="524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Taxonomies</a:t>
            </a:r>
            <a:endParaRPr lang="en-GB" sz="2800" dirty="0">
              <a:solidFill>
                <a:schemeClr val="tx2"/>
              </a:solidFill>
            </a:endParaRPr>
          </a:p>
        </p:txBody>
      </p:sp>
      <p:pic>
        <p:nvPicPr>
          <p:cNvPr id="2054" name="Picture 6" descr="TTO or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60" y="3948684"/>
            <a:ext cx="3879088" cy="290931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pload.wikimedia.org/wikipedia/commons/thumb/b/bc/Haeckel_arbol_bn.png/640px-Haeckel_arbol_b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" y="2272075"/>
            <a:ext cx="2843183" cy="442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283" y="52362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Biology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2346" y="5373875"/>
            <a:ext cx="187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Computer science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029" y="4482205"/>
            <a:ext cx="19073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 biology, a </a:t>
            </a:r>
            <a:r>
              <a:rPr lang="en-US" sz="1600" b="1" dirty="0">
                <a:solidFill>
                  <a:schemeClr val="tx2"/>
                </a:solidFill>
              </a:rPr>
              <a:t>taxon</a:t>
            </a:r>
            <a:r>
              <a:rPr lang="en-US" sz="1600" dirty="0">
                <a:solidFill>
                  <a:schemeClr val="tx2"/>
                </a:solidFill>
              </a:rPr>
              <a:t> (plural </a:t>
            </a:r>
            <a:r>
              <a:rPr lang="en-US" sz="1600" b="1" dirty="0">
                <a:solidFill>
                  <a:schemeClr val="tx2"/>
                </a:solidFill>
              </a:rPr>
              <a:t>taxa) </a:t>
            </a:r>
            <a:r>
              <a:rPr lang="en-US" sz="1600" dirty="0">
                <a:solidFill>
                  <a:schemeClr val="tx2"/>
                </a:solidFill>
              </a:rPr>
              <a:t>is a group of one or more populations of an organism or organisms </a:t>
            </a:r>
            <a:r>
              <a:rPr lang="en-US" sz="1600" i="1" dirty="0">
                <a:solidFill>
                  <a:schemeClr val="tx2"/>
                </a:solidFill>
              </a:rPr>
              <a:t>seen by taxonomists to form a unit</a:t>
            </a:r>
            <a:r>
              <a:rPr lang="en-US" sz="160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919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3405" y="216003"/>
            <a:ext cx="524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Biodiversity Data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184" y="1028060"/>
            <a:ext cx="8950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Occurrence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66" y="1888922"/>
            <a:ext cx="5526734" cy="290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0467" y="5195332"/>
            <a:ext cx="472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Specimen, Human Observations (direct/indirect)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656" y="1319535"/>
            <a:ext cx="638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Records of species presence, usually provided by scientific surveys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3405" y="188640"/>
            <a:ext cx="524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Biodiversity Data Providers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184" y="1124744"/>
            <a:ext cx="895081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+mn-lt"/>
              </a:rPr>
              <a:t>D4Science integrates </a:t>
            </a:r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biodiversity datasets 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coming from several data providers: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Some are remotely accessed and are maintained by the respective owners;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Other ones are resident in the e-Infrastructure.</a:t>
            </a:r>
          </a:p>
          <a:p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Currently, the accessible datasets are: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2"/>
                </a:solidFill>
                <a:latin typeface="+mn-lt"/>
              </a:rPr>
              <a:t>Catalogue 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of Life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 (</a:t>
            </a:r>
            <a:r>
              <a:rPr lang="it-IT" dirty="0" err="1">
                <a:solidFill>
                  <a:schemeClr val="tx2"/>
                </a:solidFill>
                <a:latin typeface="+mn-lt"/>
                <a:hlinkClick r:id="rId2"/>
              </a:rPr>
              <a:t>CoL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+mn-lt"/>
              </a:rPr>
              <a:t>Global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Biodiversity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Information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Facility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 (</a:t>
            </a:r>
            <a:r>
              <a:rPr lang="it-IT" dirty="0">
                <a:solidFill>
                  <a:schemeClr val="tx2"/>
                </a:solidFill>
                <a:latin typeface="+mn-lt"/>
                <a:hlinkClick r:id="rId3"/>
              </a:rPr>
              <a:t>GBIF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tx2"/>
                </a:solidFill>
                <a:latin typeface="+mn-lt"/>
              </a:rPr>
              <a:t>Integrated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Taxonomic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Information System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 (</a:t>
            </a:r>
            <a:r>
              <a:rPr lang="it-IT" dirty="0">
                <a:solidFill>
                  <a:schemeClr val="tx2"/>
                </a:solidFill>
                <a:latin typeface="+mn-lt"/>
                <a:hlinkClick r:id="rId4"/>
              </a:rPr>
              <a:t>ITIS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+mn-lt"/>
              </a:rPr>
              <a:t>Interim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Register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of Marine and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Nonmarine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Genera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 (</a:t>
            </a:r>
            <a:r>
              <a:rPr lang="it-IT" dirty="0">
                <a:solidFill>
                  <a:schemeClr val="tx2"/>
                </a:solidFill>
                <a:latin typeface="+mn-lt"/>
                <a:hlinkClick r:id="rId5"/>
              </a:rPr>
              <a:t>IRMNG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+mn-lt"/>
              </a:rPr>
              <a:t>Ocean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Biogeographic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Information System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 (</a:t>
            </a:r>
            <a:r>
              <a:rPr lang="it-IT" dirty="0">
                <a:solidFill>
                  <a:schemeClr val="tx2"/>
                </a:solidFill>
                <a:latin typeface="+mn-lt"/>
                <a:hlinkClick r:id="rId6"/>
              </a:rPr>
              <a:t>OBIS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+mn-lt"/>
              </a:rPr>
              <a:t>World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Register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of Marine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Species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 (</a:t>
            </a:r>
            <a:r>
              <a:rPr lang="it-IT" dirty="0" err="1">
                <a:solidFill>
                  <a:schemeClr val="tx2"/>
                </a:solidFill>
                <a:latin typeface="+mn-lt"/>
                <a:hlinkClick r:id="rId7"/>
              </a:rPr>
              <a:t>WoRMS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+mn-lt"/>
              </a:rPr>
              <a:t>World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Register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of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Deep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-Sea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Species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 (</a:t>
            </a:r>
            <a:r>
              <a:rPr lang="it-IT" dirty="0">
                <a:solidFill>
                  <a:schemeClr val="tx2"/>
                </a:solidFill>
                <a:latin typeface="+mn-lt"/>
                <a:hlinkClick r:id="rId8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+mn-lt"/>
                <a:hlinkClick r:id="rId8"/>
              </a:rPr>
              <a:t>WoRDSS</a:t>
            </a:r>
            <a:r>
              <a:rPr lang="it-IT" dirty="0">
                <a:solidFill>
                  <a:schemeClr val="tx2"/>
                </a:solidFill>
                <a:latin typeface="+mn-lt"/>
                <a:hlinkClick r:id="rId8"/>
              </a:rPr>
              <a:t> </a:t>
            </a:r>
            <a:r>
              <a:rPr lang="it-IT" dirty="0">
                <a:solidFill>
                  <a:schemeClr val="tx2"/>
                </a:solidFill>
                <a:latin typeface="+mn-lt"/>
              </a:rPr>
              <a:t>) </a:t>
            </a:r>
            <a:endParaRPr lang="it-IT" dirty="0" smtClean="0">
              <a:solidFill>
                <a:schemeClr val="tx2"/>
              </a:solidFill>
              <a:latin typeface="+mn-lt"/>
            </a:endParaRPr>
          </a:p>
          <a:p>
            <a:endParaRPr lang="it-IT" sz="2000" dirty="0" smtClean="0">
              <a:solidFill>
                <a:schemeClr val="tx2"/>
              </a:solidFill>
              <a:latin typeface="+mn-lt"/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Some data providers are </a:t>
            </a:r>
            <a:r>
              <a:rPr lang="en-US" sz="2000" b="1" dirty="0">
                <a:solidFill>
                  <a:schemeClr val="tx2"/>
                </a:solidFill>
              </a:rPr>
              <a:t>collectors</a:t>
            </a:r>
            <a:r>
              <a:rPr lang="en-US" sz="2000" dirty="0">
                <a:solidFill>
                  <a:schemeClr val="tx2"/>
                </a:solidFill>
              </a:rPr>
              <a:t> of other data </a:t>
            </a:r>
            <a:r>
              <a:rPr lang="en-US" sz="2000" dirty="0" smtClean="0">
                <a:solidFill>
                  <a:schemeClr val="tx2"/>
                </a:solidFill>
              </a:rPr>
              <a:t>providers, but the alignment is not guaranteed!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The datasets allow to retrieve: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/>
                </a:solidFill>
              </a:rPr>
              <a:t>Occurrence points (presence points or specimen)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/>
                </a:solidFill>
              </a:rPr>
              <a:t>Taxa names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8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3406" y="154728"/>
            <a:ext cx="524059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Biodiversity Data </a:t>
            </a:r>
            <a:r>
              <a:rPr lang="en-GB" sz="2800" dirty="0">
                <a:solidFill>
                  <a:schemeClr val="tx2"/>
                </a:solidFill>
              </a:rPr>
              <a:t>R</a:t>
            </a:r>
            <a:r>
              <a:rPr lang="en-GB" sz="2800" dirty="0" smtClean="0">
                <a:solidFill>
                  <a:schemeClr val="tx2"/>
                </a:solidFill>
              </a:rPr>
              <a:t>etrieval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80" y="1127087"/>
            <a:ext cx="8950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Data provisioning</a:t>
            </a: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3074" name="Picture 2" descr="http://www.grace-fp7.eu/sites/default/files/imagecache/Article-popup/article-images/Database_iStock_000020783950X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40" y="1675949"/>
            <a:ext cx="1500119" cy="149579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969339" y="4660144"/>
            <a:ext cx="1558925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2"/>
                </a:solidFill>
              </a:rPr>
              <a:t>RESTful</a:t>
            </a:r>
            <a:r>
              <a:rPr lang="en-GB" dirty="0" smtClean="0">
                <a:solidFill>
                  <a:schemeClr val="tx2"/>
                </a:solidFill>
              </a:rPr>
              <a:t> Web Services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2643" y="1838246"/>
            <a:ext cx="1288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OBIS</a:t>
            </a:r>
          </a:p>
          <a:p>
            <a:r>
              <a:rPr lang="en-GB" dirty="0" err="1" smtClean="0">
                <a:solidFill>
                  <a:schemeClr val="tx2"/>
                </a:solidFill>
              </a:rPr>
              <a:t>FishBase</a:t>
            </a:r>
            <a:endParaRPr lang="en-GB" dirty="0" smtClean="0">
              <a:solidFill>
                <a:schemeClr val="tx2"/>
              </a:solidFill>
            </a:endParaRPr>
          </a:p>
          <a:p>
            <a:r>
              <a:rPr lang="en-GB" dirty="0" err="1" smtClean="0">
                <a:solidFill>
                  <a:schemeClr val="tx2"/>
                </a:solidFill>
              </a:rPr>
              <a:t>SeaLifeBase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2047" y="4648408"/>
            <a:ext cx="1260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GBIF</a:t>
            </a:r>
          </a:p>
          <a:p>
            <a:r>
              <a:rPr lang="en-GB" dirty="0" err="1" smtClean="0">
                <a:solidFill>
                  <a:schemeClr val="tx2"/>
                </a:solidFill>
              </a:rPr>
              <a:t>SpeciesLink</a:t>
            </a:r>
            <a:endParaRPr lang="en-GB" dirty="0" smtClean="0">
              <a:solidFill>
                <a:schemeClr val="tx2"/>
              </a:solidFill>
            </a:endParaRPr>
          </a:p>
          <a:p>
            <a:r>
              <a:rPr lang="en-GB" dirty="0" smtClean="0">
                <a:solidFill>
                  <a:schemeClr val="tx2"/>
                </a:solidFill>
              </a:rPr>
              <a:t>ITIS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…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104" t="8846" r="25729" b="38077"/>
          <a:stretch/>
        </p:blipFill>
        <p:spPr>
          <a:xfrm>
            <a:off x="2894276" y="5255974"/>
            <a:ext cx="2486842" cy="145417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3125" t="13846" r="23125" b="31346"/>
          <a:stretch/>
        </p:blipFill>
        <p:spPr>
          <a:xfrm>
            <a:off x="2741461" y="1030500"/>
            <a:ext cx="2670626" cy="147505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078" name="Picture 6" descr="http://upload.wikimedia.org/wikipedia/commons/3/37/Object-Oriented-Programming-Methods-And-Classes-with-Inheritan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71" y="2863306"/>
            <a:ext cx="1454304" cy="153128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/>
          <p:cNvSpPr/>
          <p:nvPr/>
        </p:nvSpPr>
        <p:spPr>
          <a:xfrm rot="5400000">
            <a:off x="448694" y="3190797"/>
            <a:ext cx="914400" cy="8763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cxnSp>
        <p:nvCxnSpPr>
          <p:cNvPr id="12" name="Elbow Connector 11"/>
          <p:cNvCxnSpPr>
            <a:stCxn id="3074" idx="2"/>
            <a:endCxn id="3078" idx="3"/>
          </p:cNvCxnSpPr>
          <p:nvPr/>
        </p:nvCxnSpPr>
        <p:spPr>
          <a:xfrm rot="5400000">
            <a:off x="4590938" y="1475084"/>
            <a:ext cx="457201" cy="385052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3074" idx="1"/>
            <a:endCxn id="8" idx="3"/>
          </p:cNvCxnSpPr>
          <p:nvPr/>
        </p:nvCxnSpPr>
        <p:spPr>
          <a:xfrm rot="10800000">
            <a:off x="5412088" y="1768028"/>
            <a:ext cx="582653" cy="65582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2" idx="0"/>
            <a:endCxn id="3078" idx="3"/>
          </p:cNvCxnSpPr>
          <p:nvPr/>
        </p:nvCxnSpPr>
        <p:spPr>
          <a:xfrm rot="16200000" flipV="1">
            <a:off x="4305941" y="2217282"/>
            <a:ext cx="1031197" cy="385452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2" idx="2"/>
            <a:endCxn id="5" idx="3"/>
          </p:cNvCxnSpPr>
          <p:nvPr/>
        </p:nvCxnSpPr>
        <p:spPr>
          <a:xfrm rot="5400000">
            <a:off x="5860703" y="5094959"/>
            <a:ext cx="408515" cy="136768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03406" y="2551207"/>
            <a:ext cx="159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Web Interfaces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03406" y="4972956"/>
            <a:ext cx="159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Web Interfaces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33080" y="4400937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Client programs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191" y="2312967"/>
            <a:ext cx="1344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Usage in other applications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7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21486" r="64916" b="54623"/>
          <a:stretch/>
        </p:blipFill>
        <p:spPr>
          <a:xfrm>
            <a:off x="0" y="1189733"/>
            <a:ext cx="2576052" cy="16090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4678" y="1753992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11111"/>
                </a:solidFill>
              </a:rPr>
              <a:t>Remote</a:t>
            </a:r>
            <a:endParaRPr lang="en-GB" sz="1400" b="1" dirty="0">
              <a:solidFill>
                <a:srgbClr val="111111"/>
              </a:solidFill>
            </a:endParaRPr>
          </a:p>
        </p:txBody>
      </p:sp>
      <p:cxnSp>
        <p:nvCxnSpPr>
          <p:cNvPr id="6" name="Elbow Connector 5"/>
          <p:cNvCxnSpPr>
            <a:stCxn id="4" idx="3"/>
            <a:endCxn id="8" idx="1"/>
          </p:cNvCxnSpPr>
          <p:nvPr/>
        </p:nvCxnSpPr>
        <p:spPr>
          <a:xfrm flipV="1">
            <a:off x="2576052" y="1856312"/>
            <a:ext cx="553052" cy="13796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3725" r="2976" b="5439"/>
          <a:stretch/>
        </p:blipFill>
        <p:spPr>
          <a:xfrm>
            <a:off x="3129104" y="674970"/>
            <a:ext cx="3688865" cy="2362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5396" y="43774"/>
            <a:ext cx="7474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tx2"/>
                </a:solidFill>
              </a:rPr>
              <a:t>D4Science Species Products Discovery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0108" y="586903"/>
            <a:ext cx="22061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</a:rPr>
              <a:t>Species Products Discovery allows to retrieve detailed information from several data providers in a common representation</a:t>
            </a: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11" name="Picture 2" descr="C:\Users\gcoro\Documents\Ricerca\IMarine\Latimeria chalumnae\D4Science_PresencePoints.png"/>
          <p:cNvPicPr>
            <a:picLocks noChangeAspect="1" noChangeArrowheads="1"/>
          </p:cNvPicPr>
          <p:nvPr/>
        </p:nvPicPr>
        <p:blipFill rotWithShape="1">
          <a:blip r:embed="rId4"/>
          <a:srcRect t="47127" b="-1"/>
          <a:stretch/>
        </p:blipFill>
        <p:spPr bwMode="auto">
          <a:xfrm>
            <a:off x="4354286" y="3218990"/>
            <a:ext cx="4648435" cy="1555406"/>
          </a:xfrm>
          <a:prstGeom prst="rect">
            <a:avLst/>
          </a:prstGeom>
          <a:noFill/>
        </p:spPr>
      </p:pic>
      <p:pic>
        <p:nvPicPr>
          <p:cNvPr id="16" name="Picture 5" descr="http://wiki-images.enotes.com/thumb/f/fa/Latimeria_Chalumnae_-_Coelacanth_-_NHMW.jpg/300px-Latimeria_Chalumnae_-_Coelacanth_-_NHM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609" y="2865956"/>
            <a:ext cx="1809739" cy="65753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34270" y="3523495"/>
            <a:ext cx="4354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</a:rPr>
              <a:t>We can visualize the occurrence points on a map and visually detect the errors.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4881" t="22861" r="14881" b="16124"/>
          <a:stretch/>
        </p:blipFill>
        <p:spPr>
          <a:xfrm>
            <a:off x="6095998" y="4822554"/>
            <a:ext cx="3048002" cy="20354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l="15119" t="23171" r="15000" b="16124"/>
          <a:stretch/>
        </p:blipFill>
        <p:spPr>
          <a:xfrm>
            <a:off x="2494252" y="4562424"/>
            <a:ext cx="3437509" cy="22955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3266" y="4972849"/>
            <a:ext cx="2509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</a:rPr>
              <a:t>We </a:t>
            </a:r>
            <a:r>
              <a:rPr lang="en-GB" sz="2000" dirty="0">
                <a:solidFill>
                  <a:schemeClr val="tx2"/>
                </a:solidFill>
              </a:rPr>
              <a:t>can inspect </a:t>
            </a:r>
            <a:r>
              <a:rPr lang="en-GB" sz="2000" dirty="0" smtClean="0">
                <a:solidFill>
                  <a:schemeClr val="tx2"/>
                </a:solidFill>
              </a:rPr>
              <a:t>the points metadata</a:t>
            </a:r>
            <a:endParaRPr lang="en-GB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44" y="188640"/>
            <a:ext cx="9144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tx2"/>
                </a:solidFill>
              </a:rPr>
              <a:t>Online example: </a:t>
            </a:r>
          </a:p>
          <a:p>
            <a:pPr algn="ctr"/>
            <a:r>
              <a:rPr lang="en-GB" sz="3200" dirty="0" smtClean="0">
                <a:solidFill>
                  <a:schemeClr val="tx2"/>
                </a:solidFill>
              </a:rPr>
              <a:t>the D4Science </a:t>
            </a:r>
            <a:r>
              <a:rPr lang="en-GB" sz="3200" b="1" dirty="0" smtClean="0">
                <a:solidFill>
                  <a:schemeClr val="tx2"/>
                </a:solidFill>
              </a:rPr>
              <a:t>Species Products Discovery</a:t>
            </a:r>
          </a:p>
          <a:p>
            <a:pPr algn="ctr"/>
            <a:r>
              <a:rPr lang="en-GB" sz="2000" dirty="0">
                <a:solidFill>
                  <a:schemeClr val="tx2"/>
                </a:solidFill>
              </a:rPr>
              <a:t>https://i-marine.d4science.org/group/biodiversitylab/species-data-discovery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725" r="2976" b="5439"/>
          <a:stretch/>
        </p:blipFill>
        <p:spPr>
          <a:xfrm>
            <a:off x="1907704" y="1772816"/>
            <a:ext cx="6062790" cy="38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189" y="1181651"/>
            <a:ext cx="90378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MTI12"/>
              </a:rPr>
              <a:t>Data </a:t>
            </a:r>
            <a:r>
              <a:rPr lang="en-GB" b="1" dirty="0" smtClean="0">
                <a:solidFill>
                  <a:schemeClr val="tx2"/>
                </a:solidFill>
                <a:latin typeface="CMTI12"/>
              </a:rPr>
              <a:t>e-Infrastructure</a:t>
            </a:r>
            <a:r>
              <a:rPr lang="en-GB" dirty="0" smtClean="0">
                <a:solidFill>
                  <a:schemeClr val="tx2"/>
                </a:solidFill>
                <a:latin typeface="CMR12"/>
              </a:rPr>
              <a:t>: an e-Infrastructure </a:t>
            </a:r>
            <a:r>
              <a:rPr lang="en-GB" dirty="0">
                <a:solidFill>
                  <a:schemeClr val="tx2"/>
                </a:solidFill>
                <a:latin typeface="CMR12"/>
              </a:rPr>
              <a:t>promoting data </a:t>
            </a:r>
            <a:r>
              <a:rPr lang="en-GB" dirty="0" smtClean="0">
                <a:solidFill>
                  <a:schemeClr val="tx2"/>
                </a:solidFill>
                <a:latin typeface="CMR12"/>
              </a:rPr>
              <a:t>sharing 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and consumption. Addresses the </a:t>
            </a:r>
            <a:r>
              <a:rPr lang="en-US" dirty="0">
                <a:solidFill>
                  <a:schemeClr val="tx2"/>
                </a:solidFill>
                <a:latin typeface="CMR12"/>
              </a:rPr>
              <a:t>needs of the research activity 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performed by </a:t>
            </a:r>
            <a:r>
              <a:rPr lang="en-US" dirty="0">
                <a:solidFill>
                  <a:schemeClr val="tx2"/>
                </a:solidFill>
                <a:latin typeface="CMR12"/>
              </a:rPr>
              <a:t>a certain 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  <a:latin typeface="CMR12"/>
              </a:rPr>
              <a:t>Computational e-Infrastructure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: an e-Infrastructures offering computational resources distributed in a network environment. Uses Cloud computing to execute calculations with a large number of connected computers. Offers collaboration facilities for scientists to share experimental results.</a:t>
            </a:r>
          </a:p>
        </p:txBody>
      </p:sp>
      <p:pic>
        <p:nvPicPr>
          <p:cNvPr id="5122" name="Picture 2" descr="http://www.gis.state.mn.us/images/MSDI%20%28Green%2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9" y="3212976"/>
            <a:ext cx="4118590" cy="280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c1.smartdraw.com/specials/images/examples/network-diagram-example-cloud-comput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78" y="3212976"/>
            <a:ext cx="4896218" cy="298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8836" y="211821"/>
            <a:ext cx="446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chemeClr val="tx2"/>
                </a:solidFill>
              </a:rPr>
              <a:t>e-Infrastructures</a:t>
            </a:r>
            <a:endParaRPr lang="en-GB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063" y="1484784"/>
            <a:ext cx="8234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E-Infrastructures and Virtual Research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D4Science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Geospatial data management and visualisation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Data access and discovery: biodiversity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/>
                </a:solidFill>
              </a:rPr>
              <a:t>Data harmonisation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0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57506" y="3473"/>
            <a:ext cx="6779096" cy="1143000"/>
          </a:xfrm>
        </p:spPr>
        <p:txBody>
          <a:bodyPr/>
          <a:lstStyle/>
          <a:p>
            <a:r>
              <a:rPr lang="en-GB" sz="3600" dirty="0" smtClean="0"/>
              <a:t>Tabular Data Manager</a:t>
            </a:r>
            <a:endParaRPr lang="en-GB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7180" r="50833" b="2820"/>
          <a:stretch/>
        </p:blipFill>
        <p:spPr>
          <a:xfrm>
            <a:off x="177799" y="1247085"/>
            <a:ext cx="5054955" cy="4455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461353" y="1247085"/>
            <a:ext cx="34413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Manipulates Big Tabular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Prepares data for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Makes data compliant with external Code 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Visualizes, represents and inspects data</a:t>
            </a:r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9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1" t="15000" r="33271" b="3461"/>
          <a:stretch/>
        </p:blipFill>
        <p:spPr>
          <a:xfrm>
            <a:off x="190500" y="945745"/>
            <a:ext cx="8782050" cy="5858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2574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1- </a:t>
            </a:r>
            <a:r>
              <a:rPr lang="en-GB" sz="2000" dirty="0" err="1" smtClean="0">
                <a:solidFill>
                  <a:schemeClr val="tx2"/>
                </a:solidFill>
              </a:rPr>
              <a:t>TabMan</a:t>
            </a:r>
            <a:r>
              <a:rPr lang="en-GB" sz="2000" dirty="0" smtClean="0">
                <a:solidFill>
                  <a:schemeClr val="tx2"/>
                </a:solidFill>
              </a:rPr>
              <a:t> imports datasets with tuna catch statistics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86500" y="1238250"/>
            <a:ext cx="1104900" cy="4762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11111"/>
                </a:solidFill>
              </a:rPr>
              <a:t>Y</a:t>
            </a:r>
            <a:r>
              <a:rPr lang="en-GB" sz="1600" dirty="0" smtClean="0">
                <a:solidFill>
                  <a:srgbClr val="111111"/>
                </a:solidFill>
              </a:rPr>
              <a:t>ellowfin</a:t>
            </a:r>
            <a:endParaRPr lang="en-GB" sz="1600" dirty="0">
              <a:solidFill>
                <a:srgbClr val="11111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48574" y="1257300"/>
            <a:ext cx="962025" cy="438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111111"/>
                </a:solidFill>
              </a:rPr>
              <a:t>Skipjack </a:t>
            </a:r>
            <a:endParaRPr lang="en-GB" sz="1600" dirty="0">
              <a:solidFill>
                <a:srgbClr val="111111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6162675" y="1714500"/>
            <a:ext cx="676275" cy="30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2"/>
          </p:cNvCxnSpPr>
          <p:nvPr/>
        </p:nvCxnSpPr>
        <p:spPr>
          <a:xfrm flipH="1">
            <a:off x="6838950" y="1695450"/>
            <a:ext cx="1290637" cy="323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3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1" t="15000" r="33271" b="3461"/>
          <a:stretch/>
        </p:blipFill>
        <p:spPr>
          <a:xfrm>
            <a:off x="190500" y="945745"/>
            <a:ext cx="8782050" cy="5858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" y="19361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2- Allows </a:t>
            </a:r>
            <a:r>
              <a:rPr lang="en-GB" sz="2000" b="1" dirty="0" smtClean="0">
                <a:solidFill>
                  <a:schemeClr val="tx2"/>
                </a:solidFill>
              </a:rPr>
              <a:t>modifying </a:t>
            </a:r>
            <a:r>
              <a:rPr lang="en-GB" sz="2000" dirty="0" smtClean="0">
                <a:solidFill>
                  <a:schemeClr val="tx2"/>
                </a:solidFill>
              </a:rPr>
              <a:t>columns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" y="1490133"/>
            <a:ext cx="3450167" cy="4487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08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0436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3</a:t>
            </a:r>
            <a:r>
              <a:rPr lang="en-GB" sz="2000" dirty="0" smtClean="0">
                <a:solidFill>
                  <a:schemeClr val="tx2"/>
                </a:solidFill>
              </a:rPr>
              <a:t>- Allows </a:t>
            </a:r>
            <a:r>
              <a:rPr lang="en-GB" sz="2000" b="1" dirty="0" smtClean="0">
                <a:solidFill>
                  <a:schemeClr val="tx2"/>
                </a:solidFill>
              </a:rPr>
              <a:t>curating </a:t>
            </a:r>
            <a:r>
              <a:rPr lang="en-GB" sz="2000" dirty="0" smtClean="0">
                <a:solidFill>
                  <a:schemeClr val="tx2"/>
                </a:solidFill>
              </a:rPr>
              <a:t>columns</a:t>
            </a:r>
            <a:endParaRPr lang="en-GB" sz="20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513" r="33542"/>
          <a:stretch/>
        </p:blipFill>
        <p:spPr>
          <a:xfrm>
            <a:off x="482600" y="1040428"/>
            <a:ext cx="8178800" cy="56320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4360" y="1490133"/>
            <a:ext cx="5699760" cy="4487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710347" y="2050106"/>
            <a:ext cx="1737027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b. Column splitting </a:t>
            </a:r>
          </a:p>
          <a:p>
            <a:r>
              <a:rPr lang="en-GB" sz="1600" dirty="0" smtClean="0"/>
              <a:t>using regular expressions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2050106"/>
            <a:ext cx="1737027" cy="1077218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c. Changing columns types</a:t>
            </a:r>
          </a:p>
          <a:p>
            <a:r>
              <a:rPr lang="en-GB" sz="1600" dirty="0" smtClean="0"/>
              <a:t>and Codelists compliancy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675120" y="2085802"/>
            <a:ext cx="1986280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e. Denormalization</a:t>
            </a:r>
            <a:r>
              <a:rPr lang="en-GB" sz="1600" dirty="0" smtClean="0"/>
              <a:t>:</a:t>
            </a:r>
          </a:p>
          <a:p>
            <a:r>
              <a:rPr lang="en-GB" sz="1600" dirty="0" smtClean="0"/>
              <a:t>one column per row value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6032" t="29304" r="9682" b="43347"/>
          <a:stretch/>
        </p:blipFill>
        <p:spPr>
          <a:xfrm>
            <a:off x="3404703" y="3510177"/>
            <a:ext cx="2612571" cy="270919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1" name="Right Arrow 10"/>
          <p:cNvSpPr/>
          <p:nvPr/>
        </p:nvSpPr>
        <p:spPr>
          <a:xfrm>
            <a:off x="2776136" y="4724400"/>
            <a:ext cx="546100" cy="4635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Elbow Connector 14"/>
          <p:cNvCxnSpPr>
            <a:stCxn id="9" idx="2"/>
            <a:endCxn id="10" idx="3"/>
          </p:cNvCxnSpPr>
          <p:nvPr/>
        </p:nvCxnSpPr>
        <p:spPr>
          <a:xfrm rot="5400000">
            <a:off x="5868780" y="3065293"/>
            <a:ext cx="1947975" cy="1650986"/>
          </a:xfrm>
          <a:prstGeom prst="bentConnector2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0550" y="2085802"/>
            <a:ext cx="1737027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a. Duplicates deletion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461427" y="1129725"/>
            <a:ext cx="1737027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d. Produce a new </a:t>
            </a:r>
            <a:r>
              <a:rPr lang="en-GB" sz="1600" dirty="0" err="1" smtClean="0"/>
              <a:t>codelist</a:t>
            </a:r>
            <a:endParaRPr lang="en-GB" sz="1600" dirty="0"/>
          </a:p>
        </p:txBody>
      </p:sp>
      <p:sp>
        <p:nvSpPr>
          <p:cNvPr id="21" name="Rectangle 20"/>
          <p:cNvSpPr/>
          <p:nvPr/>
        </p:nvSpPr>
        <p:spPr>
          <a:xfrm>
            <a:off x="2361444" y="1964547"/>
            <a:ext cx="332226" cy="4114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7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1" t="15000" r="28388" b="3461"/>
          <a:stretch/>
        </p:blipFill>
        <p:spPr>
          <a:xfrm>
            <a:off x="123825" y="945746"/>
            <a:ext cx="8915400" cy="5538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" y="23748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4</a:t>
            </a:r>
            <a:r>
              <a:rPr lang="en-GB" sz="2000" dirty="0" smtClean="0">
                <a:solidFill>
                  <a:schemeClr val="tx2"/>
                </a:solidFill>
              </a:rPr>
              <a:t>- Adding </a:t>
            </a:r>
            <a:r>
              <a:rPr lang="en-GB" sz="2000" b="1" dirty="0" smtClean="0">
                <a:solidFill>
                  <a:schemeClr val="tx2"/>
                </a:solidFill>
              </a:rPr>
              <a:t>Geometries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29625" y="1962150"/>
            <a:ext cx="533400" cy="41529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4130675" y="1381126"/>
            <a:ext cx="574675" cy="4953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9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8743" y="260648"/>
            <a:ext cx="73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5</a:t>
            </a:r>
            <a:r>
              <a:rPr lang="en-GB" sz="2000" dirty="0" smtClean="0">
                <a:solidFill>
                  <a:schemeClr val="tx2"/>
                </a:solidFill>
              </a:rPr>
              <a:t>- Datasets can become </a:t>
            </a:r>
            <a:r>
              <a:rPr lang="en-GB" sz="2000" b="1" dirty="0" smtClean="0">
                <a:solidFill>
                  <a:schemeClr val="tx2"/>
                </a:solidFill>
              </a:rPr>
              <a:t>interactive GIS maps </a:t>
            </a:r>
            <a:r>
              <a:rPr lang="en-GB" sz="2000" dirty="0" smtClean="0">
                <a:solidFill>
                  <a:schemeClr val="tx2"/>
                </a:solidFill>
              </a:rPr>
              <a:t>published under standard formats (WMS, WFS, WCS)</a:t>
            </a:r>
            <a:endParaRPr lang="en-GB" sz="2000" b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1" t="15578" r="18854" b="2884"/>
          <a:stretch/>
        </p:blipFill>
        <p:spPr>
          <a:xfrm>
            <a:off x="0" y="1722618"/>
            <a:ext cx="9145887" cy="50101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81087" y="2069465"/>
            <a:ext cx="595313" cy="58102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714" t="11135" r="53175" b="47839"/>
          <a:stretch/>
        </p:blipFill>
        <p:spPr>
          <a:xfrm>
            <a:off x="3846286" y="1303290"/>
            <a:ext cx="5167086" cy="369077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8686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1" t="15578" r="18854" b="2884"/>
          <a:stretch/>
        </p:blipFill>
        <p:spPr>
          <a:xfrm>
            <a:off x="0" y="1722618"/>
            <a:ext cx="9145887" cy="5010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135" r="26587"/>
          <a:stretch/>
        </p:blipFill>
        <p:spPr>
          <a:xfrm>
            <a:off x="4338034" y="995514"/>
            <a:ext cx="4684331" cy="30714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105831"/>
            <a:ext cx="702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6</a:t>
            </a:r>
            <a:r>
              <a:rPr lang="en-GB" sz="2000" dirty="0" smtClean="0">
                <a:solidFill>
                  <a:schemeClr val="tx2"/>
                </a:solidFill>
              </a:rPr>
              <a:t>- Time series can be </a:t>
            </a:r>
            <a:r>
              <a:rPr lang="en-GB" sz="2000" b="1" dirty="0" smtClean="0">
                <a:solidFill>
                  <a:schemeClr val="tx2"/>
                </a:solidFill>
              </a:rPr>
              <a:t>forecasted and analysed using</a:t>
            </a:r>
            <a:r>
              <a:rPr lang="en-GB" sz="2000" dirty="0" smtClean="0">
                <a:solidFill>
                  <a:schemeClr val="tx2"/>
                </a:solidFill>
              </a:rPr>
              <a:t> an online </a:t>
            </a:r>
            <a:r>
              <a:rPr lang="en-GB" sz="2000" b="1" dirty="0" smtClean="0">
                <a:solidFill>
                  <a:schemeClr val="tx2"/>
                </a:solidFill>
              </a:rPr>
              <a:t>R</a:t>
            </a:r>
            <a:r>
              <a:rPr lang="en-GB" sz="2000" dirty="0" smtClean="0">
                <a:solidFill>
                  <a:schemeClr val="tx2"/>
                </a:solidFill>
              </a:rPr>
              <a:t> development environment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85774" y="2069465"/>
            <a:ext cx="595313" cy="58102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16" descr="https://i-marine.d4science.org/statistical-manager-portlet/statisticalmanager/DownloadService?url=smp%3A%2F%2FHome%2Fgianpaolo.coro%2FWorkspace%2F.applications%2FStatisticalManager%2FTime+Series+Report10+03+2015+20_14_00%2FForecasted+Time+Series%3F5ezvFfBOLqb3YESyI%2FkesN4T%2BZD0mtmc%2F4sZ0vGMrl0lgx7k85j8o2Q1vF0ezJi%2FxIGDhncO9jOkV1T8u6Db7PL%2Fuwq4TOCaiztwmhL%2FhCN9xWt%2FAPAOu1A22U4vPLzInY2GSgPFrlXJ2MmBNSOZ8gYysNmrr0OQPzYgQv2LHtAQELLbyLZ%2FGesZiduaN%2BbqFELF3%2BF57Kk%3D&amp;name=image&amp;type=imag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/>
          <a:stretch/>
        </p:blipFill>
        <p:spPr bwMode="auto">
          <a:xfrm>
            <a:off x="3494314" y="3540421"/>
            <a:ext cx="5533572" cy="319234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1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1" t="15578" r="18854" b="2884"/>
          <a:stretch/>
        </p:blipFill>
        <p:spPr>
          <a:xfrm>
            <a:off x="0" y="1722618"/>
            <a:ext cx="9145887" cy="5010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765" y="27076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7</a:t>
            </a:r>
            <a:r>
              <a:rPr lang="en-GB" sz="2000" dirty="0" smtClean="0">
                <a:solidFill>
                  <a:schemeClr val="tx2"/>
                </a:solidFill>
              </a:rPr>
              <a:t>- </a:t>
            </a:r>
            <a:r>
              <a:rPr lang="en-GB" sz="2000" b="1" dirty="0" smtClean="0">
                <a:solidFill>
                  <a:schemeClr val="tx2"/>
                </a:solidFill>
              </a:rPr>
              <a:t>Charts and analytics </a:t>
            </a:r>
            <a:r>
              <a:rPr lang="en-GB" sz="2000" dirty="0" smtClean="0">
                <a:solidFill>
                  <a:schemeClr val="tx2"/>
                </a:solidFill>
              </a:rPr>
              <a:t>help discovering indicators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" y="2069465"/>
            <a:ext cx="482600" cy="58102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18" descr="https://i-marine.d4science.org/statistical-manager-portlet/statisticalmanager/DownloadService?url=smp%3A%2F%2FHome%2Fgianpaolo.coro%2FWorkspace%2F.applications%2FStatisticalManager%2Fimages09+03+2015+15_24_38%2FChart+focused+on+quantity+-+Radar+chart+of+the+top+ten+quantities+over+the+dimensions%3F5ezvFfBOLqb3YESyI%2FkesN4T%2BZD0mtmc%2F4sZ0vGMrl0lgx7k85j8o2Q1vF0ezJi%2FxIGDhncO9jOkV1T8u6Db7PL%2Fuwq4TOCaiztwmhL%2FhCN9xWt%2FAPAOu1A22U4vPLzInY2GSgPFrlXJ2MmBNSOZ8gYysNmrr0OQPzYgQv2LHtAQELLbyLZ%2FGesZiduaN%2BbqFELF3%2BF57Kk%3D&amp;name=image&amp;type=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51" y="996608"/>
            <a:ext cx="4134699" cy="330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-marine.d4science.org/statistical-manager-portlet/statisticalmanager/DownloadService?url=smp%3A%2F%2FHome%2Fgianpaolo.coro%2FWorkspace%2F.applications%2FStatisticalManager%2Fimages10+03+2015+20_29_17%2FChart+focused+on+yft+-+Histogram+of+the+top+ten+quantities+over+the+dimensions%3F5ezvFfBOLqb3YESyI%2FkesN4T%2BZD0mtmc%2F4sZ0vGMrl0lgx7k85j8o2Q1vF0ezJi%2FxIGDhncO9jOkV1T8u6Db7PL%2Fuwq4TOCaiztwmhL%2FhCN9xWt%2FAPAOu1A22U4vPLzInY2GSgPFrlXJ2MmBNSOZ8gYysNmrr0OQPzYgQv2LHtAQELLbyLZ%2FGesZiduaN%2BbqFELF3%2BF57Kk%3D&amp;name=image&amp;type=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9" y="3426005"/>
            <a:ext cx="4133453" cy="330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4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170" y="0"/>
            <a:ext cx="8444830" cy="620688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Regional fisheries </a:t>
            </a:r>
            <a:r>
              <a:rPr lang="en-GB" sz="3600" dirty="0" smtClean="0"/>
              <a:t>data harmonisation</a:t>
            </a:r>
            <a:endParaRPr lang="en-GB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1187624" y="764705"/>
            <a:ext cx="7936408" cy="30243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Reach </a:t>
            </a:r>
            <a:r>
              <a:rPr lang="en-US" sz="2400" dirty="0"/>
              <a:t>a common standard format for all </a:t>
            </a:r>
            <a:r>
              <a:rPr lang="en-US" sz="2400" dirty="0" smtClean="0"/>
              <a:t>RFMOs </a:t>
            </a:r>
            <a:r>
              <a:rPr lang="en-US" sz="2400" dirty="0"/>
              <a:t>statistical datasets</a:t>
            </a:r>
            <a:endParaRPr lang="en-GB" sz="2400" dirty="0"/>
          </a:p>
          <a:p>
            <a:pPr marL="0" indent="0" algn="ctr">
              <a:buNone/>
            </a:pPr>
            <a:r>
              <a:rPr lang="en-US" sz="2400" dirty="0" smtClean="0"/>
              <a:t>Year </a:t>
            </a:r>
            <a:r>
              <a:rPr lang="en-US" sz="2400" dirty="0"/>
              <a:t>/ quarter / species / </a:t>
            </a:r>
            <a:r>
              <a:rPr lang="en-US" sz="2400" dirty="0" err="1"/>
              <a:t>geartype</a:t>
            </a:r>
            <a:r>
              <a:rPr lang="en-US" sz="2400" dirty="0"/>
              <a:t> / square ID /</a:t>
            </a:r>
            <a:r>
              <a:rPr lang="en-US" sz="2400" dirty="0" smtClean="0"/>
              <a:t>catches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1764" y="2003140"/>
          <a:ext cx="4644008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0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Requirements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Normalize data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Delete detail columns and aggregate catch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Detect duplicate records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Aggregate valid duplicates, discard invalid ones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Aggregate Time dimension to </a:t>
                      </a:r>
                      <a:r>
                        <a:rPr lang="en-GB" baseline="0" dirty="0" smtClean="0"/>
                        <a:t>quarter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Apply</a:t>
                      </a:r>
                      <a:r>
                        <a:rPr lang="en-GB" baseline="0" dirty="0" smtClean="0"/>
                        <a:t> reference data </a:t>
                      </a:r>
                      <a:r>
                        <a:rPr lang="en-GB" dirty="0" smtClean="0"/>
                        <a:t>codes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Discover 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errors</a:t>
                      </a:r>
                      <a:r>
                        <a:rPr lang="en-GB" dirty="0" smtClean="0"/>
                        <a:t> in codes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Fix</a:t>
                      </a:r>
                      <a:r>
                        <a:rPr lang="en-GB" baseline="0" dirty="0" smtClean="0"/>
                        <a:t> errors in codes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Merge</a:t>
                      </a:r>
                      <a:r>
                        <a:rPr lang="en-GB" baseline="0" dirty="0" smtClean="0"/>
                        <a:t> all tuna datasets to the Tuna Atlas Dataset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Simple</a:t>
                      </a:r>
                      <a:r>
                        <a:rPr lang="en-GB" baseline="0" dirty="0" smtClean="0"/>
                        <a:t> pre-processing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Publish and share datasets with colleagues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au 2"/>
          <p:cNvGraphicFramePr>
            <a:graphicFrameLocks noGrp="1"/>
          </p:cNvGraphicFramePr>
          <p:nvPr>
            <p:extLst/>
          </p:nvPr>
        </p:nvGraphicFramePr>
        <p:xfrm>
          <a:off x="5257056" y="3046264"/>
          <a:ext cx="3779912" cy="3600402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1126004"/>
                <a:gridCol w="1751501"/>
                <a:gridCol w="902407"/>
              </a:tblGrid>
              <a:tr h="502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FIC_ITEM</a:t>
                      </a:r>
                      <a:endParaRPr lang="en-US" sz="1100" b="1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NAME_E</a:t>
                      </a:r>
                      <a:endParaRPr lang="en-US" sz="1100" b="1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ALPHA</a:t>
                      </a:r>
                    </a:p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3CODE</a:t>
                      </a:r>
                      <a:endParaRPr lang="en-US" sz="1100" b="1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2494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Skipjack tuna</a:t>
                      </a:r>
                      <a:endParaRPr lang="en-US" sz="11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SKJ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2496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Albacore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ALB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2497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Yellowfin</a:t>
                      </a:r>
                      <a:r>
                        <a:rPr lang="en-US" sz="1100" u="none" strike="noStrike" dirty="0">
                          <a:effectLst/>
                        </a:rPr>
                        <a:t> tuna</a:t>
                      </a:r>
                      <a:endParaRPr lang="en-US" sz="11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YFT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2498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Bigeye tuna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BET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2500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Black marlin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BLM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2501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Striped marlin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MLS</a:t>
                      </a:r>
                      <a:endParaRPr lang="en-US" sz="11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2503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Swordfish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SWO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3296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Atlantic bluefin t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BFT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3298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Southern bluefin t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SBF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3303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Blue marlin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BUM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3305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Atlantic white mar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WHM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258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18734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Pacific bluefin tu</a:t>
                      </a:r>
                      <a:endParaRPr lang="en-US" sz="11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PBF</a:t>
                      </a:r>
                      <a:endParaRPr lang="en-US" sz="11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56176" y="2492896"/>
            <a:ext cx="244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Example of TA Code List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452" y="5495466"/>
            <a:ext cx="9150451" cy="13585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032601" y="175959"/>
            <a:ext cx="6075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sz="3200" dirty="0"/>
              <a:t>Virtual Research Environments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-6452" y="1081628"/>
            <a:ext cx="9037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CMR12"/>
              </a:rPr>
              <a:t>Virtual Research Environments</a:t>
            </a:r>
            <a:r>
              <a:rPr lang="en-US" sz="1600" dirty="0" smtClean="0">
                <a:solidFill>
                  <a:schemeClr val="tx2"/>
                </a:solidFill>
                <a:latin typeface="CMR12"/>
              </a:rPr>
              <a:t>: virtual organizations of communities of researchers for helping them collaborating. </a:t>
            </a:r>
            <a:endParaRPr lang="en-US" sz="1600" dirty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MR12"/>
              </a:rPr>
              <a:t>Define sub-communities inside an e-Infrastructure</a:t>
            </a:r>
            <a:r>
              <a:rPr lang="en-US" sz="1600" dirty="0">
                <a:solidFill>
                  <a:schemeClr val="tx2"/>
                </a:solidFill>
                <a:latin typeface="CMR12"/>
              </a:rPr>
              <a:t>;</a:t>
            </a:r>
            <a:endParaRPr lang="en-US" sz="1600" dirty="0" smtClean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MR12"/>
              </a:rPr>
              <a:t>Allow temporary dedicated assignment of computational, storage, and data resources to a group of people;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2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MR12"/>
              </a:rPr>
              <a:t>V</a:t>
            </a:r>
            <a:r>
              <a:rPr lang="en-US" sz="1600" dirty="0" smtClean="0">
                <a:solidFill>
                  <a:schemeClr val="tx2"/>
                </a:solidFill>
                <a:latin typeface="CMR12"/>
              </a:rPr>
              <a:t>ery important in fields where research is carried out in several teams which span institutions and countries.</a:t>
            </a:r>
            <a:endParaRPr lang="en-US" sz="1600" dirty="0">
              <a:solidFill>
                <a:schemeClr val="tx2"/>
              </a:solidFill>
              <a:latin typeface="CMR1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26297" y="3223707"/>
            <a:ext cx="7861344" cy="4447407"/>
            <a:chOff x="122975" y="2073544"/>
            <a:chExt cx="8775219" cy="5335205"/>
          </a:xfrm>
        </p:grpSpPr>
        <p:grpSp>
          <p:nvGrpSpPr>
            <p:cNvPr id="6" name="Group 182"/>
            <p:cNvGrpSpPr>
              <a:grpSpLocks noChangeAspect="1"/>
            </p:cNvGrpSpPr>
            <p:nvPr/>
          </p:nvGrpSpPr>
          <p:grpSpPr bwMode="auto">
            <a:xfrm>
              <a:off x="682094" y="5643081"/>
              <a:ext cx="518888" cy="373753"/>
              <a:chOff x="3243" y="3940"/>
              <a:chExt cx="1008" cy="1044"/>
            </a:xfrm>
            <a:solidFill>
              <a:srgbClr val="008000"/>
            </a:solidFill>
          </p:grpSpPr>
          <p:sp>
            <p:nvSpPr>
              <p:cNvPr id="165" name="Freeform 179"/>
              <p:cNvSpPr>
                <a:spLocks/>
              </p:cNvSpPr>
              <p:nvPr/>
            </p:nvSpPr>
            <p:spPr bwMode="auto">
              <a:xfrm>
                <a:off x="3243" y="3940"/>
                <a:ext cx="615" cy="612"/>
              </a:xfrm>
              <a:custGeom>
                <a:avLst/>
                <a:gdLst>
                  <a:gd name="T0" fmla="*/ 4725 w 9817"/>
                  <a:gd name="T1" fmla="*/ 1045 h 9817"/>
                  <a:gd name="T2" fmla="*/ 5732 w 9817"/>
                  <a:gd name="T3" fmla="*/ 1170 h 9817"/>
                  <a:gd name="T4" fmla="*/ 6866 w 9817"/>
                  <a:gd name="T5" fmla="*/ 307 h 9817"/>
                  <a:gd name="T6" fmla="*/ 7710 w 9817"/>
                  <a:gd name="T7" fmla="*/ 740 h 9817"/>
                  <a:gd name="T8" fmla="*/ 7467 w 9817"/>
                  <a:gd name="T9" fmla="*/ 2079 h 9817"/>
                  <a:gd name="T10" fmla="*/ 8069 w 9817"/>
                  <a:gd name="T11" fmla="*/ 2853 h 9817"/>
                  <a:gd name="T12" fmla="*/ 9519 w 9817"/>
                  <a:gd name="T13" fmla="*/ 2979 h 9817"/>
                  <a:gd name="T14" fmla="*/ 9817 w 9817"/>
                  <a:gd name="T15" fmla="*/ 3887 h 9817"/>
                  <a:gd name="T16" fmla="*/ 8781 w 9817"/>
                  <a:gd name="T17" fmla="*/ 4858 h 9817"/>
                  <a:gd name="T18" fmla="*/ 8684 w 9817"/>
                  <a:gd name="T19" fmla="*/ 5868 h 9817"/>
                  <a:gd name="T20" fmla="*/ 9519 w 9817"/>
                  <a:gd name="T21" fmla="*/ 6866 h 9817"/>
                  <a:gd name="T22" fmla="*/ 9079 w 9817"/>
                  <a:gd name="T23" fmla="*/ 7711 h 9817"/>
                  <a:gd name="T24" fmla="*/ 7674 w 9817"/>
                  <a:gd name="T25" fmla="*/ 7542 h 9817"/>
                  <a:gd name="T26" fmla="*/ 6936 w 9817"/>
                  <a:gd name="T27" fmla="*/ 8106 h 9817"/>
                  <a:gd name="T28" fmla="*/ 6866 w 9817"/>
                  <a:gd name="T29" fmla="*/ 9519 h 9817"/>
                  <a:gd name="T30" fmla="*/ 5929 w 9817"/>
                  <a:gd name="T31" fmla="*/ 9817 h 9817"/>
                  <a:gd name="T32" fmla="*/ 5029 w 9817"/>
                  <a:gd name="T33" fmla="*/ 8745 h 9817"/>
                  <a:gd name="T34" fmla="*/ 4022 w 9817"/>
                  <a:gd name="T35" fmla="*/ 8648 h 9817"/>
                  <a:gd name="T36" fmla="*/ 2979 w 9817"/>
                  <a:gd name="T37" fmla="*/ 9519 h 9817"/>
                  <a:gd name="T38" fmla="*/ 2115 w 9817"/>
                  <a:gd name="T39" fmla="*/ 9080 h 9817"/>
                  <a:gd name="T40" fmla="*/ 2115 w 9817"/>
                  <a:gd name="T41" fmla="*/ 7440 h 9817"/>
                  <a:gd name="T42" fmla="*/ 1539 w 9817"/>
                  <a:gd name="T43" fmla="*/ 6667 h 9817"/>
                  <a:gd name="T44" fmla="*/ 307 w 9817"/>
                  <a:gd name="T45" fmla="*/ 6866 h 9817"/>
                  <a:gd name="T46" fmla="*/ 0 w 9817"/>
                  <a:gd name="T47" fmla="*/ 5930 h 9817"/>
                  <a:gd name="T48" fmla="*/ 1072 w 9817"/>
                  <a:gd name="T49" fmla="*/ 4923 h 9817"/>
                  <a:gd name="T50" fmla="*/ 1207 w 9817"/>
                  <a:gd name="T51" fmla="*/ 3924 h 9817"/>
                  <a:gd name="T52" fmla="*/ 307 w 9817"/>
                  <a:gd name="T53" fmla="*/ 2979 h 9817"/>
                  <a:gd name="T54" fmla="*/ 740 w 9817"/>
                  <a:gd name="T55" fmla="*/ 2079 h 9817"/>
                  <a:gd name="T56" fmla="*/ 2017 w 9817"/>
                  <a:gd name="T57" fmla="*/ 2447 h 9817"/>
                  <a:gd name="T58" fmla="*/ 2717 w 9817"/>
                  <a:gd name="T59" fmla="*/ 1846 h 9817"/>
                  <a:gd name="T60" fmla="*/ 2979 w 9817"/>
                  <a:gd name="T61" fmla="*/ 307 h 9817"/>
                  <a:gd name="T62" fmla="*/ 3887 w 9817"/>
                  <a:gd name="T63" fmla="*/ 0 h 9817"/>
                  <a:gd name="T64" fmla="*/ 4725 w 9817"/>
                  <a:gd name="T65" fmla="*/ 1045 h 98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17"/>
                  <a:gd name="T100" fmla="*/ 0 h 9817"/>
                  <a:gd name="T101" fmla="*/ 9817 w 9817"/>
                  <a:gd name="T102" fmla="*/ 9817 h 98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166" name="Freeform 181"/>
              <p:cNvSpPr>
                <a:spLocks/>
              </p:cNvSpPr>
              <p:nvPr/>
            </p:nvSpPr>
            <p:spPr bwMode="auto">
              <a:xfrm>
                <a:off x="3630" y="4364"/>
                <a:ext cx="621" cy="620"/>
              </a:xfrm>
              <a:custGeom>
                <a:avLst/>
                <a:gdLst>
                  <a:gd name="T0" fmla="*/ 2914 w 9915"/>
                  <a:gd name="T1" fmla="*/ 1675 h 9953"/>
                  <a:gd name="T2" fmla="*/ 3887 w 9915"/>
                  <a:gd name="T3" fmla="*/ 1269 h 9953"/>
                  <a:gd name="T4" fmla="*/ 4453 w 9915"/>
                  <a:gd name="T5" fmla="*/ 0 h 9953"/>
                  <a:gd name="T6" fmla="*/ 5426 w 9915"/>
                  <a:gd name="T7" fmla="*/ 0 h 9953"/>
                  <a:gd name="T8" fmla="*/ 5829 w 9915"/>
                  <a:gd name="T9" fmla="*/ 1269 h 9953"/>
                  <a:gd name="T10" fmla="*/ 6728 w 9915"/>
                  <a:gd name="T11" fmla="*/ 1638 h 9953"/>
                  <a:gd name="T12" fmla="*/ 8069 w 9915"/>
                  <a:gd name="T13" fmla="*/ 1036 h 9953"/>
                  <a:gd name="T14" fmla="*/ 8779 w 9915"/>
                  <a:gd name="T15" fmla="*/ 1748 h 9953"/>
                  <a:gd name="T16" fmla="*/ 8303 w 9915"/>
                  <a:gd name="T17" fmla="*/ 3050 h 9953"/>
                  <a:gd name="T18" fmla="*/ 8671 w 9915"/>
                  <a:gd name="T19" fmla="*/ 3987 h 9953"/>
                  <a:gd name="T20" fmla="*/ 9915 w 9915"/>
                  <a:gd name="T21" fmla="*/ 4490 h 9953"/>
                  <a:gd name="T22" fmla="*/ 9915 w 9915"/>
                  <a:gd name="T23" fmla="*/ 5427 h 9953"/>
                  <a:gd name="T24" fmla="*/ 8611 w 9915"/>
                  <a:gd name="T25" fmla="*/ 5930 h 9953"/>
                  <a:gd name="T26" fmla="*/ 8241 w 9915"/>
                  <a:gd name="T27" fmla="*/ 6802 h 9953"/>
                  <a:gd name="T28" fmla="*/ 8843 w 9915"/>
                  <a:gd name="T29" fmla="*/ 8070 h 9953"/>
                  <a:gd name="T30" fmla="*/ 8177 w 9915"/>
                  <a:gd name="T31" fmla="*/ 8808 h 9953"/>
                  <a:gd name="T32" fmla="*/ 6863 w 9915"/>
                  <a:gd name="T33" fmla="*/ 8279 h 9953"/>
                  <a:gd name="T34" fmla="*/ 5929 w 9915"/>
                  <a:gd name="T35" fmla="*/ 8648 h 9953"/>
                  <a:gd name="T36" fmla="*/ 5460 w 9915"/>
                  <a:gd name="T37" fmla="*/ 9953 h 9953"/>
                  <a:gd name="T38" fmla="*/ 4453 w 9915"/>
                  <a:gd name="T39" fmla="*/ 9953 h 9953"/>
                  <a:gd name="T40" fmla="*/ 3716 w 9915"/>
                  <a:gd name="T41" fmla="*/ 8513 h 9953"/>
                  <a:gd name="T42" fmla="*/ 2844 w 9915"/>
                  <a:gd name="T43" fmla="*/ 8107 h 9953"/>
                  <a:gd name="T44" fmla="*/ 1846 w 9915"/>
                  <a:gd name="T45" fmla="*/ 8845 h 9953"/>
                  <a:gd name="T46" fmla="*/ 1142 w 9915"/>
                  <a:gd name="T47" fmla="*/ 8145 h 9953"/>
                  <a:gd name="T48" fmla="*/ 1609 w 9915"/>
                  <a:gd name="T49" fmla="*/ 6765 h 9953"/>
                  <a:gd name="T50" fmla="*/ 1241 w 9915"/>
                  <a:gd name="T51" fmla="*/ 5866 h 9953"/>
                  <a:gd name="T52" fmla="*/ 0 w 9915"/>
                  <a:gd name="T53" fmla="*/ 5427 h 9953"/>
                  <a:gd name="T54" fmla="*/ 0 w 9915"/>
                  <a:gd name="T55" fmla="*/ 4453 h 9953"/>
                  <a:gd name="T56" fmla="*/ 1241 w 9915"/>
                  <a:gd name="T57" fmla="*/ 4159 h 9953"/>
                  <a:gd name="T58" fmla="*/ 1539 w 9915"/>
                  <a:gd name="T59" fmla="*/ 3287 h 9953"/>
                  <a:gd name="T60" fmla="*/ 1035 w 9915"/>
                  <a:gd name="T61" fmla="*/ 1847 h 9953"/>
                  <a:gd name="T62" fmla="*/ 1711 w 9915"/>
                  <a:gd name="T63" fmla="*/ 1143 h 9953"/>
                  <a:gd name="T64" fmla="*/ 2914 w 9915"/>
                  <a:gd name="T65" fmla="*/ 1675 h 99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15"/>
                  <a:gd name="T100" fmla="*/ 0 h 9953"/>
                  <a:gd name="T101" fmla="*/ 9915 w 9915"/>
                  <a:gd name="T102" fmla="*/ 9953 h 99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167" name="Freeform 178"/>
              <p:cNvSpPr>
                <a:spLocks/>
              </p:cNvSpPr>
              <p:nvPr/>
            </p:nvSpPr>
            <p:spPr bwMode="auto">
              <a:xfrm>
                <a:off x="3483" y="4183"/>
                <a:ext cx="131" cy="133"/>
              </a:xfrm>
              <a:custGeom>
                <a:avLst/>
                <a:gdLst>
                  <a:gd name="T0" fmla="*/ 962 w 2177"/>
                  <a:gd name="T1" fmla="*/ 6 h 2202"/>
                  <a:gd name="T2" fmla="*/ 834 w 2177"/>
                  <a:gd name="T3" fmla="*/ 26 h 2202"/>
                  <a:gd name="T4" fmla="*/ 712 w 2177"/>
                  <a:gd name="T5" fmla="*/ 61 h 2202"/>
                  <a:gd name="T6" fmla="*/ 596 w 2177"/>
                  <a:gd name="T7" fmla="*/ 112 h 2202"/>
                  <a:gd name="T8" fmla="*/ 485 w 2177"/>
                  <a:gd name="T9" fmla="*/ 179 h 2202"/>
                  <a:gd name="T10" fmla="*/ 380 w 2177"/>
                  <a:gd name="T11" fmla="*/ 262 h 2202"/>
                  <a:gd name="T12" fmla="*/ 280 w 2177"/>
                  <a:gd name="T13" fmla="*/ 360 h 2202"/>
                  <a:gd name="T14" fmla="*/ 194 w 2177"/>
                  <a:gd name="T15" fmla="*/ 464 h 2202"/>
                  <a:gd name="T16" fmla="*/ 124 w 2177"/>
                  <a:gd name="T17" fmla="*/ 573 h 2202"/>
                  <a:gd name="T18" fmla="*/ 69 w 2177"/>
                  <a:gd name="T19" fmla="*/ 689 h 2202"/>
                  <a:gd name="T20" fmla="*/ 31 w 2177"/>
                  <a:gd name="T21" fmla="*/ 810 h 2202"/>
                  <a:gd name="T22" fmla="*/ 8 w 2177"/>
                  <a:gd name="T23" fmla="*/ 936 h 2202"/>
                  <a:gd name="T24" fmla="*/ 0 w 2177"/>
                  <a:gd name="T25" fmla="*/ 1069 h 2202"/>
                  <a:gd name="T26" fmla="*/ 8 w 2177"/>
                  <a:gd name="T27" fmla="*/ 1210 h 2202"/>
                  <a:gd name="T28" fmla="*/ 31 w 2177"/>
                  <a:gd name="T29" fmla="*/ 1344 h 2202"/>
                  <a:gd name="T30" fmla="*/ 69 w 2177"/>
                  <a:gd name="T31" fmla="*/ 1473 h 2202"/>
                  <a:gd name="T32" fmla="*/ 124 w 2177"/>
                  <a:gd name="T33" fmla="*/ 1595 h 2202"/>
                  <a:gd name="T34" fmla="*/ 194 w 2177"/>
                  <a:gd name="T35" fmla="*/ 1711 h 2202"/>
                  <a:gd name="T36" fmla="*/ 280 w 2177"/>
                  <a:gd name="T37" fmla="*/ 1822 h 2202"/>
                  <a:gd name="T38" fmla="*/ 380 w 2177"/>
                  <a:gd name="T39" fmla="*/ 1925 h 2202"/>
                  <a:gd name="T40" fmla="*/ 485 w 2177"/>
                  <a:gd name="T41" fmla="*/ 2012 h 2202"/>
                  <a:gd name="T42" fmla="*/ 596 w 2177"/>
                  <a:gd name="T43" fmla="*/ 2084 h 2202"/>
                  <a:gd name="T44" fmla="*/ 712 w 2177"/>
                  <a:gd name="T45" fmla="*/ 2138 h 2202"/>
                  <a:gd name="T46" fmla="*/ 834 w 2177"/>
                  <a:gd name="T47" fmla="*/ 2176 h 2202"/>
                  <a:gd name="T48" fmla="*/ 962 w 2177"/>
                  <a:gd name="T49" fmla="*/ 2197 h 2202"/>
                  <a:gd name="T50" fmla="*/ 1096 w 2177"/>
                  <a:gd name="T51" fmla="*/ 2201 h 2202"/>
                  <a:gd name="T52" fmla="*/ 1233 w 2177"/>
                  <a:gd name="T53" fmla="*/ 2191 h 2202"/>
                  <a:gd name="T54" fmla="*/ 1364 w 2177"/>
                  <a:gd name="T55" fmla="*/ 2162 h 2202"/>
                  <a:gd name="T56" fmla="*/ 1489 w 2177"/>
                  <a:gd name="T57" fmla="*/ 2118 h 2202"/>
                  <a:gd name="T58" fmla="*/ 1607 w 2177"/>
                  <a:gd name="T59" fmla="*/ 2058 h 2202"/>
                  <a:gd name="T60" fmla="*/ 1719 w 2177"/>
                  <a:gd name="T61" fmla="*/ 1980 h 2202"/>
                  <a:gd name="T62" fmla="*/ 1827 w 2177"/>
                  <a:gd name="T63" fmla="*/ 1886 h 2202"/>
                  <a:gd name="T64" fmla="*/ 1925 w 2177"/>
                  <a:gd name="T65" fmla="*/ 1779 h 2202"/>
                  <a:gd name="T66" fmla="*/ 2007 w 2177"/>
                  <a:gd name="T67" fmla="*/ 1665 h 2202"/>
                  <a:gd name="T68" fmla="*/ 2072 w 2177"/>
                  <a:gd name="T69" fmla="*/ 1547 h 2202"/>
                  <a:gd name="T70" fmla="*/ 2122 w 2177"/>
                  <a:gd name="T71" fmla="*/ 1422 h 2202"/>
                  <a:gd name="T72" fmla="*/ 2156 w 2177"/>
                  <a:gd name="T73" fmla="*/ 1291 h 2202"/>
                  <a:gd name="T74" fmla="*/ 2174 w 2177"/>
                  <a:gd name="T75" fmla="*/ 1154 h 2202"/>
                  <a:gd name="T76" fmla="*/ 2176 w 2177"/>
                  <a:gd name="T77" fmla="*/ 1015 h 2202"/>
                  <a:gd name="T78" fmla="*/ 2161 w 2177"/>
                  <a:gd name="T79" fmla="*/ 885 h 2202"/>
                  <a:gd name="T80" fmla="*/ 2131 w 2177"/>
                  <a:gd name="T81" fmla="*/ 761 h 2202"/>
                  <a:gd name="T82" fmla="*/ 2083 w 2177"/>
                  <a:gd name="T83" fmla="*/ 642 h 2202"/>
                  <a:gd name="T84" fmla="*/ 2021 w 2177"/>
                  <a:gd name="T85" fmla="*/ 529 h 2202"/>
                  <a:gd name="T86" fmla="*/ 1943 w 2177"/>
                  <a:gd name="T87" fmla="*/ 422 h 2202"/>
                  <a:gd name="T88" fmla="*/ 1848 w 2177"/>
                  <a:gd name="T89" fmla="*/ 319 h 2202"/>
                  <a:gd name="T90" fmla="*/ 1741 w 2177"/>
                  <a:gd name="T91" fmla="*/ 227 h 2202"/>
                  <a:gd name="T92" fmla="*/ 1630 w 2177"/>
                  <a:gd name="T93" fmla="*/ 150 h 2202"/>
                  <a:gd name="T94" fmla="*/ 1513 w 2177"/>
                  <a:gd name="T95" fmla="*/ 90 h 2202"/>
                  <a:gd name="T96" fmla="*/ 1389 w 2177"/>
                  <a:gd name="T97" fmla="*/ 45 h 2202"/>
                  <a:gd name="T98" fmla="*/ 1260 w 2177"/>
                  <a:gd name="T99" fmla="*/ 15 h 2202"/>
                  <a:gd name="T100" fmla="*/ 1125 w 2177"/>
                  <a:gd name="T101" fmla="*/ 2 h 22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77"/>
                  <a:gd name="T154" fmla="*/ 0 h 2202"/>
                  <a:gd name="T155" fmla="*/ 2177 w 2177"/>
                  <a:gd name="T156" fmla="*/ 2202 h 22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7" name="Gruppo 230"/>
            <p:cNvGrpSpPr/>
            <p:nvPr/>
          </p:nvGrpSpPr>
          <p:grpSpPr>
            <a:xfrm>
              <a:off x="172462" y="3928570"/>
              <a:ext cx="8725732" cy="3480179"/>
              <a:chOff x="301167" y="1233227"/>
              <a:chExt cx="8779020" cy="3166279"/>
            </a:xfrm>
          </p:grpSpPr>
          <p:sp>
            <p:nvSpPr>
              <p:cNvPr id="80" name="Rounded Rectangle 109"/>
              <p:cNvSpPr/>
              <p:nvPr/>
            </p:nvSpPr>
            <p:spPr bwMode="auto">
              <a:xfrm rot="5400000">
                <a:off x="3107537" y="-1573143"/>
                <a:ext cx="3166279" cy="8779020"/>
              </a:xfrm>
              <a:prstGeom prst="roundRect">
                <a:avLst/>
              </a:prstGeom>
              <a:solidFill>
                <a:srgbClr val="92D050">
                  <a:alpha val="50196"/>
                </a:srgbClr>
              </a:solidFill>
              <a:ln w="28575">
                <a:solidFill>
                  <a:srgbClr val="92D05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grpSp>
            <p:nvGrpSpPr>
              <p:cNvPr id="81" name="Group 182"/>
              <p:cNvGrpSpPr>
                <a:grpSpLocks noChangeAspect="1"/>
              </p:cNvGrpSpPr>
              <p:nvPr/>
            </p:nvGrpSpPr>
            <p:grpSpPr bwMode="auto">
              <a:xfrm flipH="1">
                <a:off x="6952779" y="2490431"/>
                <a:ext cx="322806" cy="265338"/>
                <a:chOff x="3244" y="3940"/>
                <a:chExt cx="1007" cy="1047"/>
              </a:xfrm>
              <a:solidFill>
                <a:srgbClr val="008000"/>
              </a:solidFill>
            </p:grpSpPr>
            <p:sp>
              <p:nvSpPr>
                <p:cNvPr id="161" name="Freeform 179"/>
                <p:cNvSpPr>
                  <a:spLocks/>
                </p:cNvSpPr>
                <p:nvPr/>
              </p:nvSpPr>
              <p:spPr bwMode="auto">
                <a:xfrm>
                  <a:off x="3244" y="3940"/>
                  <a:ext cx="614" cy="613"/>
                </a:xfrm>
                <a:custGeom>
                  <a:avLst/>
                  <a:gdLst>
                    <a:gd name="T0" fmla="*/ 4725 w 9817"/>
                    <a:gd name="T1" fmla="*/ 1045 h 9817"/>
                    <a:gd name="T2" fmla="*/ 5732 w 9817"/>
                    <a:gd name="T3" fmla="*/ 1170 h 9817"/>
                    <a:gd name="T4" fmla="*/ 6866 w 9817"/>
                    <a:gd name="T5" fmla="*/ 307 h 9817"/>
                    <a:gd name="T6" fmla="*/ 7710 w 9817"/>
                    <a:gd name="T7" fmla="*/ 740 h 9817"/>
                    <a:gd name="T8" fmla="*/ 7467 w 9817"/>
                    <a:gd name="T9" fmla="*/ 2079 h 9817"/>
                    <a:gd name="T10" fmla="*/ 8069 w 9817"/>
                    <a:gd name="T11" fmla="*/ 2853 h 9817"/>
                    <a:gd name="T12" fmla="*/ 9519 w 9817"/>
                    <a:gd name="T13" fmla="*/ 2979 h 9817"/>
                    <a:gd name="T14" fmla="*/ 9817 w 9817"/>
                    <a:gd name="T15" fmla="*/ 3887 h 9817"/>
                    <a:gd name="T16" fmla="*/ 8781 w 9817"/>
                    <a:gd name="T17" fmla="*/ 4858 h 9817"/>
                    <a:gd name="T18" fmla="*/ 8684 w 9817"/>
                    <a:gd name="T19" fmla="*/ 5868 h 9817"/>
                    <a:gd name="T20" fmla="*/ 9519 w 9817"/>
                    <a:gd name="T21" fmla="*/ 6866 h 9817"/>
                    <a:gd name="T22" fmla="*/ 9079 w 9817"/>
                    <a:gd name="T23" fmla="*/ 7711 h 9817"/>
                    <a:gd name="T24" fmla="*/ 7674 w 9817"/>
                    <a:gd name="T25" fmla="*/ 7542 h 9817"/>
                    <a:gd name="T26" fmla="*/ 6936 w 9817"/>
                    <a:gd name="T27" fmla="*/ 8106 h 9817"/>
                    <a:gd name="T28" fmla="*/ 6866 w 9817"/>
                    <a:gd name="T29" fmla="*/ 9519 h 9817"/>
                    <a:gd name="T30" fmla="*/ 5929 w 9817"/>
                    <a:gd name="T31" fmla="*/ 9817 h 9817"/>
                    <a:gd name="T32" fmla="*/ 5029 w 9817"/>
                    <a:gd name="T33" fmla="*/ 8745 h 9817"/>
                    <a:gd name="T34" fmla="*/ 4022 w 9817"/>
                    <a:gd name="T35" fmla="*/ 8648 h 9817"/>
                    <a:gd name="T36" fmla="*/ 2979 w 9817"/>
                    <a:gd name="T37" fmla="*/ 9519 h 9817"/>
                    <a:gd name="T38" fmla="*/ 2115 w 9817"/>
                    <a:gd name="T39" fmla="*/ 9080 h 9817"/>
                    <a:gd name="T40" fmla="*/ 2115 w 9817"/>
                    <a:gd name="T41" fmla="*/ 7440 h 9817"/>
                    <a:gd name="T42" fmla="*/ 1539 w 9817"/>
                    <a:gd name="T43" fmla="*/ 6667 h 9817"/>
                    <a:gd name="T44" fmla="*/ 307 w 9817"/>
                    <a:gd name="T45" fmla="*/ 6866 h 9817"/>
                    <a:gd name="T46" fmla="*/ 0 w 9817"/>
                    <a:gd name="T47" fmla="*/ 5930 h 9817"/>
                    <a:gd name="T48" fmla="*/ 1072 w 9817"/>
                    <a:gd name="T49" fmla="*/ 4923 h 9817"/>
                    <a:gd name="T50" fmla="*/ 1207 w 9817"/>
                    <a:gd name="T51" fmla="*/ 3924 h 9817"/>
                    <a:gd name="T52" fmla="*/ 307 w 9817"/>
                    <a:gd name="T53" fmla="*/ 2979 h 9817"/>
                    <a:gd name="T54" fmla="*/ 740 w 9817"/>
                    <a:gd name="T55" fmla="*/ 2079 h 9817"/>
                    <a:gd name="T56" fmla="*/ 2017 w 9817"/>
                    <a:gd name="T57" fmla="*/ 2447 h 9817"/>
                    <a:gd name="T58" fmla="*/ 2717 w 9817"/>
                    <a:gd name="T59" fmla="*/ 1846 h 9817"/>
                    <a:gd name="T60" fmla="*/ 2979 w 9817"/>
                    <a:gd name="T61" fmla="*/ 307 h 9817"/>
                    <a:gd name="T62" fmla="*/ 3887 w 9817"/>
                    <a:gd name="T63" fmla="*/ 0 h 9817"/>
                    <a:gd name="T64" fmla="*/ 4725 w 9817"/>
                    <a:gd name="T65" fmla="*/ 1045 h 98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17"/>
                    <a:gd name="T100" fmla="*/ 0 h 9817"/>
                    <a:gd name="T101" fmla="*/ 9817 w 9817"/>
                    <a:gd name="T102" fmla="*/ 9817 h 981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17" h="9817">
                      <a:moveTo>
                        <a:pt x="4725" y="1045"/>
                      </a:moveTo>
                      <a:lnTo>
                        <a:pt x="5732" y="1170"/>
                      </a:lnTo>
                      <a:lnTo>
                        <a:pt x="6866" y="307"/>
                      </a:lnTo>
                      <a:lnTo>
                        <a:pt x="7710" y="740"/>
                      </a:lnTo>
                      <a:lnTo>
                        <a:pt x="7467" y="2079"/>
                      </a:lnTo>
                      <a:lnTo>
                        <a:pt x="8069" y="2853"/>
                      </a:lnTo>
                      <a:lnTo>
                        <a:pt x="9519" y="2979"/>
                      </a:lnTo>
                      <a:lnTo>
                        <a:pt x="9817" y="3887"/>
                      </a:lnTo>
                      <a:lnTo>
                        <a:pt x="8781" y="4858"/>
                      </a:lnTo>
                      <a:lnTo>
                        <a:pt x="8684" y="5868"/>
                      </a:lnTo>
                      <a:lnTo>
                        <a:pt x="9519" y="6866"/>
                      </a:lnTo>
                      <a:lnTo>
                        <a:pt x="9079" y="7711"/>
                      </a:lnTo>
                      <a:lnTo>
                        <a:pt x="7674" y="7542"/>
                      </a:lnTo>
                      <a:lnTo>
                        <a:pt x="6936" y="8106"/>
                      </a:lnTo>
                      <a:lnTo>
                        <a:pt x="6866" y="9519"/>
                      </a:lnTo>
                      <a:lnTo>
                        <a:pt x="5929" y="9817"/>
                      </a:lnTo>
                      <a:lnTo>
                        <a:pt x="5029" y="8745"/>
                      </a:lnTo>
                      <a:lnTo>
                        <a:pt x="4022" y="8648"/>
                      </a:lnTo>
                      <a:lnTo>
                        <a:pt x="2979" y="9519"/>
                      </a:lnTo>
                      <a:lnTo>
                        <a:pt x="2115" y="9080"/>
                      </a:lnTo>
                      <a:lnTo>
                        <a:pt x="2115" y="7440"/>
                      </a:lnTo>
                      <a:lnTo>
                        <a:pt x="1539" y="6667"/>
                      </a:lnTo>
                      <a:lnTo>
                        <a:pt x="307" y="6866"/>
                      </a:lnTo>
                      <a:lnTo>
                        <a:pt x="0" y="5930"/>
                      </a:lnTo>
                      <a:lnTo>
                        <a:pt x="1072" y="4923"/>
                      </a:lnTo>
                      <a:lnTo>
                        <a:pt x="1207" y="3924"/>
                      </a:lnTo>
                      <a:lnTo>
                        <a:pt x="307" y="2979"/>
                      </a:lnTo>
                      <a:lnTo>
                        <a:pt x="740" y="2079"/>
                      </a:lnTo>
                      <a:lnTo>
                        <a:pt x="2017" y="2447"/>
                      </a:lnTo>
                      <a:lnTo>
                        <a:pt x="2717" y="1846"/>
                      </a:lnTo>
                      <a:lnTo>
                        <a:pt x="2979" y="307"/>
                      </a:lnTo>
                      <a:lnTo>
                        <a:pt x="3887" y="0"/>
                      </a:lnTo>
                      <a:lnTo>
                        <a:pt x="4725" y="104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62" name="Freeform 181"/>
                <p:cNvSpPr>
                  <a:spLocks/>
                </p:cNvSpPr>
                <p:nvPr/>
              </p:nvSpPr>
              <p:spPr bwMode="auto">
                <a:xfrm>
                  <a:off x="3632" y="4366"/>
                  <a:ext cx="619" cy="621"/>
                </a:xfrm>
                <a:custGeom>
                  <a:avLst/>
                  <a:gdLst>
                    <a:gd name="T0" fmla="*/ 2914 w 9915"/>
                    <a:gd name="T1" fmla="*/ 1675 h 9953"/>
                    <a:gd name="T2" fmla="*/ 3887 w 9915"/>
                    <a:gd name="T3" fmla="*/ 1269 h 9953"/>
                    <a:gd name="T4" fmla="*/ 4453 w 9915"/>
                    <a:gd name="T5" fmla="*/ 0 h 9953"/>
                    <a:gd name="T6" fmla="*/ 5426 w 9915"/>
                    <a:gd name="T7" fmla="*/ 0 h 9953"/>
                    <a:gd name="T8" fmla="*/ 5829 w 9915"/>
                    <a:gd name="T9" fmla="*/ 1269 h 9953"/>
                    <a:gd name="T10" fmla="*/ 6728 w 9915"/>
                    <a:gd name="T11" fmla="*/ 1638 h 9953"/>
                    <a:gd name="T12" fmla="*/ 8069 w 9915"/>
                    <a:gd name="T13" fmla="*/ 1036 h 9953"/>
                    <a:gd name="T14" fmla="*/ 8779 w 9915"/>
                    <a:gd name="T15" fmla="*/ 1748 h 9953"/>
                    <a:gd name="T16" fmla="*/ 8303 w 9915"/>
                    <a:gd name="T17" fmla="*/ 3050 h 9953"/>
                    <a:gd name="T18" fmla="*/ 8671 w 9915"/>
                    <a:gd name="T19" fmla="*/ 3987 h 9953"/>
                    <a:gd name="T20" fmla="*/ 9915 w 9915"/>
                    <a:gd name="T21" fmla="*/ 4490 h 9953"/>
                    <a:gd name="T22" fmla="*/ 9915 w 9915"/>
                    <a:gd name="T23" fmla="*/ 5427 h 9953"/>
                    <a:gd name="T24" fmla="*/ 8611 w 9915"/>
                    <a:gd name="T25" fmla="*/ 5930 h 9953"/>
                    <a:gd name="T26" fmla="*/ 8241 w 9915"/>
                    <a:gd name="T27" fmla="*/ 6802 h 9953"/>
                    <a:gd name="T28" fmla="*/ 8843 w 9915"/>
                    <a:gd name="T29" fmla="*/ 8070 h 9953"/>
                    <a:gd name="T30" fmla="*/ 8177 w 9915"/>
                    <a:gd name="T31" fmla="*/ 8808 h 9953"/>
                    <a:gd name="T32" fmla="*/ 6863 w 9915"/>
                    <a:gd name="T33" fmla="*/ 8279 h 9953"/>
                    <a:gd name="T34" fmla="*/ 5929 w 9915"/>
                    <a:gd name="T35" fmla="*/ 8648 h 9953"/>
                    <a:gd name="T36" fmla="*/ 5460 w 9915"/>
                    <a:gd name="T37" fmla="*/ 9953 h 9953"/>
                    <a:gd name="T38" fmla="*/ 4453 w 9915"/>
                    <a:gd name="T39" fmla="*/ 9953 h 9953"/>
                    <a:gd name="T40" fmla="*/ 3716 w 9915"/>
                    <a:gd name="T41" fmla="*/ 8513 h 9953"/>
                    <a:gd name="T42" fmla="*/ 2844 w 9915"/>
                    <a:gd name="T43" fmla="*/ 8107 h 9953"/>
                    <a:gd name="T44" fmla="*/ 1846 w 9915"/>
                    <a:gd name="T45" fmla="*/ 8845 h 9953"/>
                    <a:gd name="T46" fmla="*/ 1142 w 9915"/>
                    <a:gd name="T47" fmla="*/ 8145 h 9953"/>
                    <a:gd name="T48" fmla="*/ 1609 w 9915"/>
                    <a:gd name="T49" fmla="*/ 6765 h 9953"/>
                    <a:gd name="T50" fmla="*/ 1241 w 9915"/>
                    <a:gd name="T51" fmla="*/ 5866 h 9953"/>
                    <a:gd name="T52" fmla="*/ 0 w 9915"/>
                    <a:gd name="T53" fmla="*/ 5427 h 9953"/>
                    <a:gd name="T54" fmla="*/ 0 w 9915"/>
                    <a:gd name="T55" fmla="*/ 4453 h 9953"/>
                    <a:gd name="T56" fmla="*/ 1241 w 9915"/>
                    <a:gd name="T57" fmla="*/ 4159 h 9953"/>
                    <a:gd name="T58" fmla="*/ 1539 w 9915"/>
                    <a:gd name="T59" fmla="*/ 3287 h 9953"/>
                    <a:gd name="T60" fmla="*/ 1035 w 9915"/>
                    <a:gd name="T61" fmla="*/ 1847 h 9953"/>
                    <a:gd name="T62" fmla="*/ 1711 w 9915"/>
                    <a:gd name="T63" fmla="*/ 1143 h 9953"/>
                    <a:gd name="T64" fmla="*/ 2914 w 9915"/>
                    <a:gd name="T65" fmla="*/ 1675 h 99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915"/>
                    <a:gd name="T100" fmla="*/ 0 h 9953"/>
                    <a:gd name="T101" fmla="*/ 9915 w 9915"/>
                    <a:gd name="T102" fmla="*/ 9953 h 99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915" h="9953">
                      <a:moveTo>
                        <a:pt x="2914" y="1675"/>
                      </a:moveTo>
                      <a:lnTo>
                        <a:pt x="3887" y="1269"/>
                      </a:lnTo>
                      <a:lnTo>
                        <a:pt x="4453" y="0"/>
                      </a:lnTo>
                      <a:lnTo>
                        <a:pt x="5426" y="0"/>
                      </a:lnTo>
                      <a:lnTo>
                        <a:pt x="5829" y="1269"/>
                      </a:lnTo>
                      <a:lnTo>
                        <a:pt x="6728" y="1638"/>
                      </a:lnTo>
                      <a:lnTo>
                        <a:pt x="8069" y="1036"/>
                      </a:lnTo>
                      <a:lnTo>
                        <a:pt x="8779" y="1748"/>
                      </a:lnTo>
                      <a:lnTo>
                        <a:pt x="8303" y="3050"/>
                      </a:lnTo>
                      <a:lnTo>
                        <a:pt x="8671" y="3987"/>
                      </a:lnTo>
                      <a:lnTo>
                        <a:pt x="9915" y="4490"/>
                      </a:lnTo>
                      <a:lnTo>
                        <a:pt x="9915" y="5427"/>
                      </a:lnTo>
                      <a:lnTo>
                        <a:pt x="8611" y="5930"/>
                      </a:lnTo>
                      <a:lnTo>
                        <a:pt x="8241" y="6802"/>
                      </a:lnTo>
                      <a:lnTo>
                        <a:pt x="8843" y="8070"/>
                      </a:lnTo>
                      <a:lnTo>
                        <a:pt x="8177" y="8808"/>
                      </a:lnTo>
                      <a:lnTo>
                        <a:pt x="6863" y="8279"/>
                      </a:lnTo>
                      <a:lnTo>
                        <a:pt x="5929" y="8648"/>
                      </a:lnTo>
                      <a:lnTo>
                        <a:pt x="5460" y="9953"/>
                      </a:lnTo>
                      <a:lnTo>
                        <a:pt x="4453" y="9953"/>
                      </a:lnTo>
                      <a:lnTo>
                        <a:pt x="3716" y="8513"/>
                      </a:lnTo>
                      <a:lnTo>
                        <a:pt x="2844" y="8107"/>
                      </a:lnTo>
                      <a:lnTo>
                        <a:pt x="1846" y="8845"/>
                      </a:lnTo>
                      <a:lnTo>
                        <a:pt x="1142" y="8145"/>
                      </a:lnTo>
                      <a:lnTo>
                        <a:pt x="1609" y="6765"/>
                      </a:lnTo>
                      <a:lnTo>
                        <a:pt x="1241" y="5866"/>
                      </a:lnTo>
                      <a:lnTo>
                        <a:pt x="0" y="5427"/>
                      </a:lnTo>
                      <a:lnTo>
                        <a:pt x="0" y="4453"/>
                      </a:lnTo>
                      <a:lnTo>
                        <a:pt x="1241" y="4159"/>
                      </a:lnTo>
                      <a:lnTo>
                        <a:pt x="1539" y="3287"/>
                      </a:lnTo>
                      <a:lnTo>
                        <a:pt x="1035" y="1847"/>
                      </a:lnTo>
                      <a:lnTo>
                        <a:pt x="1711" y="1143"/>
                      </a:lnTo>
                      <a:lnTo>
                        <a:pt x="2914" y="1675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63" name="Freeform 178"/>
                <p:cNvSpPr>
                  <a:spLocks/>
                </p:cNvSpPr>
                <p:nvPr/>
              </p:nvSpPr>
              <p:spPr bwMode="auto">
                <a:xfrm>
                  <a:off x="3483" y="4179"/>
                  <a:ext cx="135" cy="137"/>
                </a:xfrm>
                <a:custGeom>
                  <a:avLst/>
                  <a:gdLst>
                    <a:gd name="T0" fmla="*/ 962 w 2177"/>
                    <a:gd name="T1" fmla="*/ 6 h 2202"/>
                    <a:gd name="T2" fmla="*/ 834 w 2177"/>
                    <a:gd name="T3" fmla="*/ 26 h 2202"/>
                    <a:gd name="T4" fmla="*/ 712 w 2177"/>
                    <a:gd name="T5" fmla="*/ 61 h 2202"/>
                    <a:gd name="T6" fmla="*/ 596 w 2177"/>
                    <a:gd name="T7" fmla="*/ 112 h 2202"/>
                    <a:gd name="T8" fmla="*/ 485 w 2177"/>
                    <a:gd name="T9" fmla="*/ 179 h 2202"/>
                    <a:gd name="T10" fmla="*/ 380 w 2177"/>
                    <a:gd name="T11" fmla="*/ 262 h 2202"/>
                    <a:gd name="T12" fmla="*/ 280 w 2177"/>
                    <a:gd name="T13" fmla="*/ 360 h 2202"/>
                    <a:gd name="T14" fmla="*/ 194 w 2177"/>
                    <a:gd name="T15" fmla="*/ 464 h 2202"/>
                    <a:gd name="T16" fmla="*/ 124 w 2177"/>
                    <a:gd name="T17" fmla="*/ 573 h 2202"/>
                    <a:gd name="T18" fmla="*/ 69 w 2177"/>
                    <a:gd name="T19" fmla="*/ 689 h 2202"/>
                    <a:gd name="T20" fmla="*/ 31 w 2177"/>
                    <a:gd name="T21" fmla="*/ 810 h 2202"/>
                    <a:gd name="T22" fmla="*/ 8 w 2177"/>
                    <a:gd name="T23" fmla="*/ 936 h 2202"/>
                    <a:gd name="T24" fmla="*/ 0 w 2177"/>
                    <a:gd name="T25" fmla="*/ 1069 h 2202"/>
                    <a:gd name="T26" fmla="*/ 8 w 2177"/>
                    <a:gd name="T27" fmla="*/ 1210 h 2202"/>
                    <a:gd name="T28" fmla="*/ 31 w 2177"/>
                    <a:gd name="T29" fmla="*/ 1344 h 2202"/>
                    <a:gd name="T30" fmla="*/ 69 w 2177"/>
                    <a:gd name="T31" fmla="*/ 1473 h 2202"/>
                    <a:gd name="T32" fmla="*/ 124 w 2177"/>
                    <a:gd name="T33" fmla="*/ 1595 h 2202"/>
                    <a:gd name="T34" fmla="*/ 194 w 2177"/>
                    <a:gd name="T35" fmla="*/ 1711 h 2202"/>
                    <a:gd name="T36" fmla="*/ 280 w 2177"/>
                    <a:gd name="T37" fmla="*/ 1822 h 2202"/>
                    <a:gd name="T38" fmla="*/ 380 w 2177"/>
                    <a:gd name="T39" fmla="*/ 1925 h 2202"/>
                    <a:gd name="T40" fmla="*/ 485 w 2177"/>
                    <a:gd name="T41" fmla="*/ 2012 h 2202"/>
                    <a:gd name="T42" fmla="*/ 596 w 2177"/>
                    <a:gd name="T43" fmla="*/ 2084 h 2202"/>
                    <a:gd name="T44" fmla="*/ 712 w 2177"/>
                    <a:gd name="T45" fmla="*/ 2138 h 2202"/>
                    <a:gd name="T46" fmla="*/ 834 w 2177"/>
                    <a:gd name="T47" fmla="*/ 2176 h 2202"/>
                    <a:gd name="T48" fmla="*/ 962 w 2177"/>
                    <a:gd name="T49" fmla="*/ 2197 h 2202"/>
                    <a:gd name="T50" fmla="*/ 1096 w 2177"/>
                    <a:gd name="T51" fmla="*/ 2201 h 2202"/>
                    <a:gd name="T52" fmla="*/ 1233 w 2177"/>
                    <a:gd name="T53" fmla="*/ 2191 h 2202"/>
                    <a:gd name="T54" fmla="*/ 1364 w 2177"/>
                    <a:gd name="T55" fmla="*/ 2162 h 2202"/>
                    <a:gd name="T56" fmla="*/ 1489 w 2177"/>
                    <a:gd name="T57" fmla="*/ 2118 h 2202"/>
                    <a:gd name="T58" fmla="*/ 1607 w 2177"/>
                    <a:gd name="T59" fmla="*/ 2058 h 2202"/>
                    <a:gd name="T60" fmla="*/ 1719 w 2177"/>
                    <a:gd name="T61" fmla="*/ 1980 h 2202"/>
                    <a:gd name="T62" fmla="*/ 1827 w 2177"/>
                    <a:gd name="T63" fmla="*/ 1886 h 2202"/>
                    <a:gd name="T64" fmla="*/ 1925 w 2177"/>
                    <a:gd name="T65" fmla="*/ 1779 h 2202"/>
                    <a:gd name="T66" fmla="*/ 2007 w 2177"/>
                    <a:gd name="T67" fmla="*/ 1665 h 2202"/>
                    <a:gd name="T68" fmla="*/ 2072 w 2177"/>
                    <a:gd name="T69" fmla="*/ 1547 h 2202"/>
                    <a:gd name="T70" fmla="*/ 2122 w 2177"/>
                    <a:gd name="T71" fmla="*/ 1422 h 2202"/>
                    <a:gd name="T72" fmla="*/ 2156 w 2177"/>
                    <a:gd name="T73" fmla="*/ 1291 h 2202"/>
                    <a:gd name="T74" fmla="*/ 2174 w 2177"/>
                    <a:gd name="T75" fmla="*/ 1154 h 2202"/>
                    <a:gd name="T76" fmla="*/ 2176 w 2177"/>
                    <a:gd name="T77" fmla="*/ 1015 h 2202"/>
                    <a:gd name="T78" fmla="*/ 2161 w 2177"/>
                    <a:gd name="T79" fmla="*/ 885 h 2202"/>
                    <a:gd name="T80" fmla="*/ 2131 w 2177"/>
                    <a:gd name="T81" fmla="*/ 761 h 2202"/>
                    <a:gd name="T82" fmla="*/ 2083 w 2177"/>
                    <a:gd name="T83" fmla="*/ 642 h 2202"/>
                    <a:gd name="T84" fmla="*/ 2021 w 2177"/>
                    <a:gd name="T85" fmla="*/ 529 h 2202"/>
                    <a:gd name="T86" fmla="*/ 1943 w 2177"/>
                    <a:gd name="T87" fmla="*/ 422 h 2202"/>
                    <a:gd name="T88" fmla="*/ 1848 w 2177"/>
                    <a:gd name="T89" fmla="*/ 319 h 2202"/>
                    <a:gd name="T90" fmla="*/ 1741 w 2177"/>
                    <a:gd name="T91" fmla="*/ 227 h 2202"/>
                    <a:gd name="T92" fmla="*/ 1630 w 2177"/>
                    <a:gd name="T93" fmla="*/ 150 h 2202"/>
                    <a:gd name="T94" fmla="*/ 1513 w 2177"/>
                    <a:gd name="T95" fmla="*/ 90 h 2202"/>
                    <a:gd name="T96" fmla="*/ 1389 w 2177"/>
                    <a:gd name="T97" fmla="*/ 45 h 2202"/>
                    <a:gd name="T98" fmla="*/ 1260 w 2177"/>
                    <a:gd name="T99" fmla="*/ 15 h 2202"/>
                    <a:gd name="T100" fmla="*/ 1125 w 2177"/>
                    <a:gd name="T101" fmla="*/ 2 h 220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177"/>
                    <a:gd name="T154" fmla="*/ 0 h 2202"/>
                    <a:gd name="T155" fmla="*/ 2177 w 2177"/>
                    <a:gd name="T156" fmla="*/ 2202 h 220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177" h="2202">
                      <a:moveTo>
                        <a:pt x="1068" y="0"/>
                      </a:moveTo>
                      <a:lnTo>
                        <a:pt x="1042" y="0"/>
                      </a:lnTo>
                      <a:lnTo>
                        <a:pt x="1015" y="2"/>
                      </a:lnTo>
                      <a:lnTo>
                        <a:pt x="988" y="3"/>
                      </a:lnTo>
                      <a:lnTo>
                        <a:pt x="962" y="6"/>
                      </a:lnTo>
                      <a:lnTo>
                        <a:pt x="936" y="8"/>
                      </a:lnTo>
                      <a:lnTo>
                        <a:pt x="910" y="11"/>
                      </a:lnTo>
                      <a:lnTo>
                        <a:pt x="884" y="15"/>
                      </a:lnTo>
                      <a:lnTo>
                        <a:pt x="859" y="20"/>
                      </a:lnTo>
                      <a:lnTo>
                        <a:pt x="834" y="26"/>
                      </a:lnTo>
                      <a:lnTo>
                        <a:pt x="809" y="31"/>
                      </a:lnTo>
                      <a:lnTo>
                        <a:pt x="785" y="37"/>
                      </a:lnTo>
                      <a:lnTo>
                        <a:pt x="761" y="45"/>
                      </a:lnTo>
                      <a:lnTo>
                        <a:pt x="737" y="53"/>
                      </a:lnTo>
                      <a:lnTo>
                        <a:pt x="712" y="61"/>
                      </a:lnTo>
                      <a:lnTo>
                        <a:pt x="688" y="70"/>
                      </a:lnTo>
                      <a:lnTo>
                        <a:pt x="665" y="79"/>
                      </a:lnTo>
                      <a:lnTo>
                        <a:pt x="641" y="90"/>
                      </a:lnTo>
                      <a:lnTo>
                        <a:pt x="618" y="100"/>
                      </a:lnTo>
                      <a:lnTo>
                        <a:pt x="596" y="112"/>
                      </a:lnTo>
                      <a:lnTo>
                        <a:pt x="573" y="124"/>
                      </a:lnTo>
                      <a:lnTo>
                        <a:pt x="551" y="137"/>
                      </a:lnTo>
                      <a:lnTo>
                        <a:pt x="529" y="150"/>
                      </a:lnTo>
                      <a:lnTo>
                        <a:pt x="507" y="164"/>
                      </a:lnTo>
                      <a:lnTo>
                        <a:pt x="485" y="179"/>
                      </a:lnTo>
                      <a:lnTo>
                        <a:pt x="464" y="195"/>
                      </a:lnTo>
                      <a:lnTo>
                        <a:pt x="442" y="210"/>
                      </a:lnTo>
                      <a:lnTo>
                        <a:pt x="421" y="227"/>
                      </a:lnTo>
                      <a:lnTo>
                        <a:pt x="400" y="244"/>
                      </a:lnTo>
                      <a:lnTo>
                        <a:pt x="380" y="262"/>
                      </a:lnTo>
                      <a:lnTo>
                        <a:pt x="359" y="281"/>
                      </a:lnTo>
                      <a:lnTo>
                        <a:pt x="339" y="299"/>
                      </a:lnTo>
                      <a:lnTo>
                        <a:pt x="319" y="319"/>
                      </a:lnTo>
                      <a:lnTo>
                        <a:pt x="299" y="339"/>
                      </a:lnTo>
                      <a:lnTo>
                        <a:pt x="280" y="360"/>
                      </a:lnTo>
                      <a:lnTo>
                        <a:pt x="261" y="380"/>
                      </a:lnTo>
                      <a:lnTo>
                        <a:pt x="244" y="401"/>
                      </a:lnTo>
                      <a:lnTo>
                        <a:pt x="227" y="422"/>
                      </a:lnTo>
                      <a:lnTo>
                        <a:pt x="210" y="443"/>
                      </a:lnTo>
                      <a:lnTo>
                        <a:pt x="194" y="464"/>
                      </a:lnTo>
                      <a:lnTo>
                        <a:pt x="179" y="485"/>
                      </a:lnTo>
                      <a:lnTo>
                        <a:pt x="164" y="507"/>
                      </a:lnTo>
                      <a:lnTo>
                        <a:pt x="149" y="529"/>
                      </a:lnTo>
                      <a:lnTo>
                        <a:pt x="137" y="551"/>
                      </a:lnTo>
                      <a:lnTo>
                        <a:pt x="124" y="573"/>
                      </a:lnTo>
                      <a:lnTo>
                        <a:pt x="111" y="596"/>
                      </a:lnTo>
                      <a:lnTo>
                        <a:pt x="100" y="619"/>
                      </a:lnTo>
                      <a:lnTo>
                        <a:pt x="89" y="642"/>
                      </a:lnTo>
                      <a:lnTo>
                        <a:pt x="79" y="666"/>
                      </a:lnTo>
                      <a:lnTo>
                        <a:pt x="69" y="689"/>
                      </a:lnTo>
                      <a:lnTo>
                        <a:pt x="60" y="713"/>
                      </a:lnTo>
                      <a:lnTo>
                        <a:pt x="52" y="737"/>
                      </a:lnTo>
                      <a:lnTo>
                        <a:pt x="44" y="761"/>
                      </a:lnTo>
                      <a:lnTo>
                        <a:pt x="37" y="785"/>
                      </a:lnTo>
                      <a:lnTo>
                        <a:pt x="31" y="810"/>
                      </a:lnTo>
                      <a:lnTo>
                        <a:pt x="24" y="834"/>
                      </a:lnTo>
                      <a:lnTo>
                        <a:pt x="19" y="860"/>
                      </a:lnTo>
                      <a:lnTo>
                        <a:pt x="15" y="885"/>
                      </a:lnTo>
                      <a:lnTo>
                        <a:pt x="11" y="911"/>
                      </a:lnTo>
                      <a:lnTo>
                        <a:pt x="8" y="936"/>
                      </a:lnTo>
                      <a:lnTo>
                        <a:pt x="4" y="962"/>
                      </a:lnTo>
                      <a:lnTo>
                        <a:pt x="2" y="989"/>
                      </a:lnTo>
                      <a:lnTo>
                        <a:pt x="1" y="1015"/>
                      </a:lnTo>
                      <a:lnTo>
                        <a:pt x="0" y="1042"/>
                      </a:lnTo>
                      <a:lnTo>
                        <a:pt x="0" y="1069"/>
                      </a:lnTo>
                      <a:lnTo>
                        <a:pt x="0" y="1098"/>
                      </a:lnTo>
                      <a:lnTo>
                        <a:pt x="1" y="1126"/>
                      </a:lnTo>
                      <a:lnTo>
                        <a:pt x="2" y="1154"/>
                      </a:lnTo>
                      <a:lnTo>
                        <a:pt x="4" y="1182"/>
                      </a:lnTo>
                      <a:lnTo>
                        <a:pt x="8" y="1210"/>
                      </a:lnTo>
                      <a:lnTo>
                        <a:pt x="11" y="1237"/>
                      </a:lnTo>
                      <a:lnTo>
                        <a:pt x="15" y="1265"/>
                      </a:lnTo>
                      <a:lnTo>
                        <a:pt x="19" y="1291"/>
                      </a:lnTo>
                      <a:lnTo>
                        <a:pt x="24" y="1318"/>
                      </a:lnTo>
                      <a:lnTo>
                        <a:pt x="31" y="1344"/>
                      </a:lnTo>
                      <a:lnTo>
                        <a:pt x="37" y="1370"/>
                      </a:lnTo>
                      <a:lnTo>
                        <a:pt x="44" y="1397"/>
                      </a:lnTo>
                      <a:lnTo>
                        <a:pt x="52" y="1422"/>
                      </a:lnTo>
                      <a:lnTo>
                        <a:pt x="60" y="1448"/>
                      </a:lnTo>
                      <a:lnTo>
                        <a:pt x="69" y="1473"/>
                      </a:lnTo>
                      <a:lnTo>
                        <a:pt x="79" y="1497"/>
                      </a:lnTo>
                      <a:lnTo>
                        <a:pt x="89" y="1523"/>
                      </a:lnTo>
                      <a:lnTo>
                        <a:pt x="100" y="1547"/>
                      </a:lnTo>
                      <a:lnTo>
                        <a:pt x="111" y="1571"/>
                      </a:lnTo>
                      <a:lnTo>
                        <a:pt x="124" y="1595"/>
                      </a:lnTo>
                      <a:lnTo>
                        <a:pt x="137" y="1619"/>
                      </a:lnTo>
                      <a:lnTo>
                        <a:pt x="149" y="1642"/>
                      </a:lnTo>
                      <a:lnTo>
                        <a:pt x="164" y="1665"/>
                      </a:lnTo>
                      <a:lnTo>
                        <a:pt x="179" y="1688"/>
                      </a:lnTo>
                      <a:lnTo>
                        <a:pt x="194" y="1711"/>
                      </a:lnTo>
                      <a:lnTo>
                        <a:pt x="210" y="1734"/>
                      </a:lnTo>
                      <a:lnTo>
                        <a:pt x="227" y="1757"/>
                      </a:lnTo>
                      <a:lnTo>
                        <a:pt x="244" y="1779"/>
                      </a:lnTo>
                      <a:lnTo>
                        <a:pt x="261" y="1801"/>
                      </a:lnTo>
                      <a:lnTo>
                        <a:pt x="280" y="1822"/>
                      </a:lnTo>
                      <a:lnTo>
                        <a:pt x="299" y="1844"/>
                      </a:lnTo>
                      <a:lnTo>
                        <a:pt x="319" y="1865"/>
                      </a:lnTo>
                      <a:lnTo>
                        <a:pt x="339" y="1886"/>
                      </a:lnTo>
                      <a:lnTo>
                        <a:pt x="359" y="1905"/>
                      </a:lnTo>
                      <a:lnTo>
                        <a:pt x="380" y="1925"/>
                      </a:lnTo>
                      <a:lnTo>
                        <a:pt x="400" y="1944"/>
                      </a:lnTo>
                      <a:lnTo>
                        <a:pt x="421" y="1962"/>
                      </a:lnTo>
                      <a:lnTo>
                        <a:pt x="442" y="1980"/>
                      </a:lnTo>
                      <a:lnTo>
                        <a:pt x="464" y="1997"/>
                      </a:lnTo>
                      <a:lnTo>
                        <a:pt x="485" y="2012"/>
                      </a:lnTo>
                      <a:lnTo>
                        <a:pt x="507" y="2028"/>
                      </a:lnTo>
                      <a:lnTo>
                        <a:pt x="529" y="2043"/>
                      </a:lnTo>
                      <a:lnTo>
                        <a:pt x="551" y="2058"/>
                      </a:lnTo>
                      <a:lnTo>
                        <a:pt x="573" y="2071"/>
                      </a:lnTo>
                      <a:lnTo>
                        <a:pt x="596" y="2084"/>
                      </a:lnTo>
                      <a:lnTo>
                        <a:pt x="618" y="2096"/>
                      </a:lnTo>
                      <a:lnTo>
                        <a:pt x="641" y="2108"/>
                      </a:lnTo>
                      <a:lnTo>
                        <a:pt x="665" y="2118"/>
                      </a:lnTo>
                      <a:lnTo>
                        <a:pt x="688" y="2129"/>
                      </a:lnTo>
                      <a:lnTo>
                        <a:pt x="712" y="2138"/>
                      </a:lnTo>
                      <a:lnTo>
                        <a:pt x="737" y="2147"/>
                      </a:lnTo>
                      <a:lnTo>
                        <a:pt x="761" y="2155"/>
                      </a:lnTo>
                      <a:lnTo>
                        <a:pt x="785" y="2162"/>
                      </a:lnTo>
                      <a:lnTo>
                        <a:pt x="809" y="2170"/>
                      </a:lnTo>
                      <a:lnTo>
                        <a:pt x="834" y="2176"/>
                      </a:lnTo>
                      <a:lnTo>
                        <a:pt x="859" y="2181"/>
                      </a:lnTo>
                      <a:lnTo>
                        <a:pt x="884" y="2187"/>
                      </a:lnTo>
                      <a:lnTo>
                        <a:pt x="910" y="2191"/>
                      </a:lnTo>
                      <a:lnTo>
                        <a:pt x="936" y="2194"/>
                      </a:lnTo>
                      <a:lnTo>
                        <a:pt x="962" y="2197"/>
                      </a:lnTo>
                      <a:lnTo>
                        <a:pt x="988" y="2199"/>
                      </a:lnTo>
                      <a:lnTo>
                        <a:pt x="1015" y="2201"/>
                      </a:lnTo>
                      <a:lnTo>
                        <a:pt x="1042" y="2201"/>
                      </a:lnTo>
                      <a:lnTo>
                        <a:pt x="1068" y="2202"/>
                      </a:lnTo>
                      <a:lnTo>
                        <a:pt x="1096" y="2201"/>
                      </a:lnTo>
                      <a:lnTo>
                        <a:pt x="1125" y="2201"/>
                      </a:lnTo>
                      <a:lnTo>
                        <a:pt x="1152" y="2199"/>
                      </a:lnTo>
                      <a:lnTo>
                        <a:pt x="1179" y="2197"/>
                      </a:lnTo>
                      <a:lnTo>
                        <a:pt x="1206" y="2194"/>
                      </a:lnTo>
                      <a:lnTo>
                        <a:pt x="1233" y="2191"/>
                      </a:lnTo>
                      <a:lnTo>
                        <a:pt x="1260" y="2187"/>
                      </a:lnTo>
                      <a:lnTo>
                        <a:pt x="1286" y="2181"/>
                      </a:lnTo>
                      <a:lnTo>
                        <a:pt x="1312" y="2176"/>
                      </a:lnTo>
                      <a:lnTo>
                        <a:pt x="1338" y="2170"/>
                      </a:lnTo>
                      <a:lnTo>
                        <a:pt x="1364" y="2162"/>
                      </a:lnTo>
                      <a:lnTo>
                        <a:pt x="1389" y="2155"/>
                      </a:lnTo>
                      <a:lnTo>
                        <a:pt x="1414" y="2147"/>
                      </a:lnTo>
                      <a:lnTo>
                        <a:pt x="1439" y="2138"/>
                      </a:lnTo>
                      <a:lnTo>
                        <a:pt x="1463" y="2129"/>
                      </a:lnTo>
                      <a:lnTo>
                        <a:pt x="1489" y="2118"/>
                      </a:lnTo>
                      <a:lnTo>
                        <a:pt x="1513" y="2108"/>
                      </a:lnTo>
                      <a:lnTo>
                        <a:pt x="1536" y="2096"/>
                      </a:lnTo>
                      <a:lnTo>
                        <a:pt x="1560" y="2084"/>
                      </a:lnTo>
                      <a:lnTo>
                        <a:pt x="1584" y="2071"/>
                      </a:lnTo>
                      <a:lnTo>
                        <a:pt x="1607" y="2058"/>
                      </a:lnTo>
                      <a:lnTo>
                        <a:pt x="1630" y="2043"/>
                      </a:lnTo>
                      <a:lnTo>
                        <a:pt x="1652" y="2028"/>
                      </a:lnTo>
                      <a:lnTo>
                        <a:pt x="1675" y="2012"/>
                      </a:lnTo>
                      <a:lnTo>
                        <a:pt x="1697" y="1997"/>
                      </a:lnTo>
                      <a:lnTo>
                        <a:pt x="1719" y="1980"/>
                      </a:lnTo>
                      <a:lnTo>
                        <a:pt x="1741" y="1962"/>
                      </a:lnTo>
                      <a:lnTo>
                        <a:pt x="1763" y="1944"/>
                      </a:lnTo>
                      <a:lnTo>
                        <a:pt x="1785" y="1925"/>
                      </a:lnTo>
                      <a:lnTo>
                        <a:pt x="1806" y="1905"/>
                      </a:lnTo>
                      <a:lnTo>
                        <a:pt x="1827" y="1886"/>
                      </a:lnTo>
                      <a:lnTo>
                        <a:pt x="1848" y="1865"/>
                      </a:lnTo>
                      <a:lnTo>
                        <a:pt x="1868" y="1844"/>
                      </a:lnTo>
                      <a:lnTo>
                        <a:pt x="1888" y="1822"/>
                      </a:lnTo>
                      <a:lnTo>
                        <a:pt x="1906" y="1801"/>
                      </a:lnTo>
                      <a:lnTo>
                        <a:pt x="1925" y="1779"/>
                      </a:lnTo>
                      <a:lnTo>
                        <a:pt x="1943" y="1757"/>
                      </a:lnTo>
                      <a:lnTo>
                        <a:pt x="1960" y="1734"/>
                      </a:lnTo>
                      <a:lnTo>
                        <a:pt x="1975" y="1711"/>
                      </a:lnTo>
                      <a:lnTo>
                        <a:pt x="1991" y="1688"/>
                      </a:lnTo>
                      <a:lnTo>
                        <a:pt x="2007" y="1665"/>
                      </a:lnTo>
                      <a:lnTo>
                        <a:pt x="2021" y="1642"/>
                      </a:lnTo>
                      <a:lnTo>
                        <a:pt x="2035" y="1619"/>
                      </a:lnTo>
                      <a:lnTo>
                        <a:pt x="2048" y="1595"/>
                      </a:lnTo>
                      <a:lnTo>
                        <a:pt x="2060" y="1571"/>
                      </a:lnTo>
                      <a:lnTo>
                        <a:pt x="2072" y="1547"/>
                      </a:lnTo>
                      <a:lnTo>
                        <a:pt x="2083" y="1523"/>
                      </a:lnTo>
                      <a:lnTo>
                        <a:pt x="2094" y="1497"/>
                      </a:lnTo>
                      <a:lnTo>
                        <a:pt x="2104" y="1473"/>
                      </a:lnTo>
                      <a:lnTo>
                        <a:pt x="2114" y="1448"/>
                      </a:lnTo>
                      <a:lnTo>
                        <a:pt x="2122" y="1422"/>
                      </a:lnTo>
                      <a:lnTo>
                        <a:pt x="2131" y="1397"/>
                      </a:lnTo>
                      <a:lnTo>
                        <a:pt x="2138" y="1370"/>
                      </a:lnTo>
                      <a:lnTo>
                        <a:pt x="2144" y="1344"/>
                      </a:lnTo>
                      <a:lnTo>
                        <a:pt x="2151" y="1318"/>
                      </a:lnTo>
                      <a:lnTo>
                        <a:pt x="2156" y="1291"/>
                      </a:lnTo>
                      <a:lnTo>
                        <a:pt x="2161" y="1265"/>
                      </a:lnTo>
                      <a:lnTo>
                        <a:pt x="2165" y="1237"/>
                      </a:lnTo>
                      <a:lnTo>
                        <a:pt x="2168" y="1210"/>
                      </a:lnTo>
                      <a:lnTo>
                        <a:pt x="2171" y="1182"/>
                      </a:lnTo>
                      <a:lnTo>
                        <a:pt x="2174" y="1154"/>
                      </a:lnTo>
                      <a:lnTo>
                        <a:pt x="2176" y="1126"/>
                      </a:lnTo>
                      <a:lnTo>
                        <a:pt x="2177" y="1098"/>
                      </a:lnTo>
                      <a:lnTo>
                        <a:pt x="2177" y="1069"/>
                      </a:lnTo>
                      <a:lnTo>
                        <a:pt x="2177" y="1042"/>
                      </a:lnTo>
                      <a:lnTo>
                        <a:pt x="2176" y="1015"/>
                      </a:lnTo>
                      <a:lnTo>
                        <a:pt x="2174" y="989"/>
                      </a:lnTo>
                      <a:lnTo>
                        <a:pt x="2171" y="962"/>
                      </a:lnTo>
                      <a:lnTo>
                        <a:pt x="2168" y="936"/>
                      </a:lnTo>
                      <a:lnTo>
                        <a:pt x="2165" y="911"/>
                      </a:lnTo>
                      <a:lnTo>
                        <a:pt x="2161" y="885"/>
                      </a:lnTo>
                      <a:lnTo>
                        <a:pt x="2156" y="860"/>
                      </a:lnTo>
                      <a:lnTo>
                        <a:pt x="2151" y="834"/>
                      </a:lnTo>
                      <a:lnTo>
                        <a:pt x="2144" y="810"/>
                      </a:lnTo>
                      <a:lnTo>
                        <a:pt x="2138" y="785"/>
                      </a:lnTo>
                      <a:lnTo>
                        <a:pt x="2131" y="761"/>
                      </a:lnTo>
                      <a:lnTo>
                        <a:pt x="2122" y="737"/>
                      </a:lnTo>
                      <a:lnTo>
                        <a:pt x="2114" y="713"/>
                      </a:lnTo>
                      <a:lnTo>
                        <a:pt x="2104" y="689"/>
                      </a:lnTo>
                      <a:lnTo>
                        <a:pt x="2094" y="666"/>
                      </a:lnTo>
                      <a:lnTo>
                        <a:pt x="2083" y="642"/>
                      </a:lnTo>
                      <a:lnTo>
                        <a:pt x="2072" y="619"/>
                      </a:lnTo>
                      <a:lnTo>
                        <a:pt x="2060" y="596"/>
                      </a:lnTo>
                      <a:lnTo>
                        <a:pt x="2048" y="573"/>
                      </a:lnTo>
                      <a:lnTo>
                        <a:pt x="2035" y="551"/>
                      </a:lnTo>
                      <a:lnTo>
                        <a:pt x="2021" y="529"/>
                      </a:lnTo>
                      <a:lnTo>
                        <a:pt x="2007" y="507"/>
                      </a:lnTo>
                      <a:lnTo>
                        <a:pt x="1991" y="485"/>
                      </a:lnTo>
                      <a:lnTo>
                        <a:pt x="1975" y="464"/>
                      </a:lnTo>
                      <a:lnTo>
                        <a:pt x="1960" y="443"/>
                      </a:lnTo>
                      <a:lnTo>
                        <a:pt x="1943" y="422"/>
                      </a:lnTo>
                      <a:lnTo>
                        <a:pt x="1925" y="401"/>
                      </a:lnTo>
                      <a:lnTo>
                        <a:pt x="1906" y="380"/>
                      </a:lnTo>
                      <a:lnTo>
                        <a:pt x="1888" y="360"/>
                      </a:lnTo>
                      <a:lnTo>
                        <a:pt x="1868" y="339"/>
                      </a:lnTo>
                      <a:lnTo>
                        <a:pt x="1848" y="319"/>
                      </a:lnTo>
                      <a:lnTo>
                        <a:pt x="1827" y="299"/>
                      </a:lnTo>
                      <a:lnTo>
                        <a:pt x="1806" y="281"/>
                      </a:lnTo>
                      <a:lnTo>
                        <a:pt x="1785" y="262"/>
                      </a:lnTo>
                      <a:lnTo>
                        <a:pt x="1763" y="244"/>
                      </a:lnTo>
                      <a:lnTo>
                        <a:pt x="1741" y="227"/>
                      </a:lnTo>
                      <a:lnTo>
                        <a:pt x="1719" y="210"/>
                      </a:lnTo>
                      <a:lnTo>
                        <a:pt x="1697" y="195"/>
                      </a:lnTo>
                      <a:lnTo>
                        <a:pt x="1675" y="179"/>
                      </a:lnTo>
                      <a:lnTo>
                        <a:pt x="1652" y="164"/>
                      </a:lnTo>
                      <a:lnTo>
                        <a:pt x="1630" y="150"/>
                      </a:lnTo>
                      <a:lnTo>
                        <a:pt x="1607" y="137"/>
                      </a:lnTo>
                      <a:lnTo>
                        <a:pt x="1584" y="124"/>
                      </a:lnTo>
                      <a:lnTo>
                        <a:pt x="1560" y="112"/>
                      </a:lnTo>
                      <a:lnTo>
                        <a:pt x="1536" y="100"/>
                      </a:lnTo>
                      <a:lnTo>
                        <a:pt x="1513" y="90"/>
                      </a:lnTo>
                      <a:lnTo>
                        <a:pt x="1489" y="79"/>
                      </a:lnTo>
                      <a:lnTo>
                        <a:pt x="1463" y="70"/>
                      </a:lnTo>
                      <a:lnTo>
                        <a:pt x="1439" y="61"/>
                      </a:lnTo>
                      <a:lnTo>
                        <a:pt x="1414" y="53"/>
                      </a:lnTo>
                      <a:lnTo>
                        <a:pt x="1389" y="45"/>
                      </a:lnTo>
                      <a:lnTo>
                        <a:pt x="1364" y="37"/>
                      </a:lnTo>
                      <a:lnTo>
                        <a:pt x="1338" y="31"/>
                      </a:lnTo>
                      <a:lnTo>
                        <a:pt x="1312" y="26"/>
                      </a:lnTo>
                      <a:lnTo>
                        <a:pt x="1286" y="20"/>
                      </a:lnTo>
                      <a:lnTo>
                        <a:pt x="1260" y="15"/>
                      </a:lnTo>
                      <a:lnTo>
                        <a:pt x="1233" y="11"/>
                      </a:lnTo>
                      <a:lnTo>
                        <a:pt x="1206" y="8"/>
                      </a:lnTo>
                      <a:lnTo>
                        <a:pt x="1179" y="6"/>
                      </a:lnTo>
                      <a:lnTo>
                        <a:pt x="1152" y="3"/>
                      </a:lnTo>
                      <a:lnTo>
                        <a:pt x="1125" y="2"/>
                      </a:lnTo>
                      <a:lnTo>
                        <a:pt x="1096" y="0"/>
                      </a:lnTo>
                      <a:lnTo>
                        <a:pt x="106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64" name="Freeform 180"/>
                <p:cNvSpPr>
                  <a:spLocks/>
                </p:cNvSpPr>
                <p:nvPr/>
              </p:nvSpPr>
              <p:spPr bwMode="auto">
                <a:xfrm>
                  <a:off x="3874" y="4608"/>
                  <a:ext cx="135" cy="137"/>
                </a:xfrm>
                <a:custGeom>
                  <a:avLst/>
                  <a:gdLst>
                    <a:gd name="T0" fmla="*/ 481 w 2188"/>
                    <a:gd name="T1" fmla="*/ 164 h 2205"/>
                    <a:gd name="T2" fmla="*/ 395 w 2188"/>
                    <a:gd name="T3" fmla="*/ 230 h 2205"/>
                    <a:gd name="T4" fmla="*/ 318 w 2188"/>
                    <a:gd name="T5" fmla="*/ 302 h 2205"/>
                    <a:gd name="T6" fmla="*/ 249 w 2188"/>
                    <a:gd name="T7" fmla="*/ 381 h 2205"/>
                    <a:gd name="T8" fmla="*/ 188 w 2188"/>
                    <a:gd name="T9" fmla="*/ 466 h 2205"/>
                    <a:gd name="T10" fmla="*/ 135 w 2188"/>
                    <a:gd name="T11" fmla="*/ 556 h 2205"/>
                    <a:gd name="T12" fmla="*/ 90 w 2188"/>
                    <a:gd name="T13" fmla="*/ 654 h 2205"/>
                    <a:gd name="T14" fmla="*/ 52 w 2188"/>
                    <a:gd name="T15" fmla="*/ 758 h 2205"/>
                    <a:gd name="T16" fmla="*/ 23 w 2188"/>
                    <a:gd name="T17" fmla="*/ 865 h 2205"/>
                    <a:gd name="T18" fmla="*/ 6 w 2188"/>
                    <a:gd name="T19" fmla="*/ 970 h 2205"/>
                    <a:gd name="T20" fmla="*/ 0 w 2188"/>
                    <a:gd name="T21" fmla="*/ 1075 h 2205"/>
                    <a:gd name="T22" fmla="*/ 6 w 2188"/>
                    <a:gd name="T23" fmla="*/ 1178 h 2205"/>
                    <a:gd name="T24" fmla="*/ 22 w 2188"/>
                    <a:gd name="T25" fmla="*/ 1279 h 2205"/>
                    <a:gd name="T26" fmla="*/ 50 w 2188"/>
                    <a:gd name="T27" fmla="*/ 1378 h 2205"/>
                    <a:gd name="T28" fmla="*/ 90 w 2188"/>
                    <a:gd name="T29" fmla="*/ 1475 h 2205"/>
                    <a:gd name="T30" fmla="*/ 140 w 2188"/>
                    <a:gd name="T31" fmla="*/ 1572 h 2205"/>
                    <a:gd name="T32" fmla="*/ 192 w 2188"/>
                    <a:gd name="T33" fmla="*/ 1668 h 2205"/>
                    <a:gd name="T34" fmla="*/ 251 w 2188"/>
                    <a:gd name="T35" fmla="*/ 1759 h 2205"/>
                    <a:gd name="T36" fmla="*/ 316 w 2188"/>
                    <a:gd name="T37" fmla="*/ 1843 h 2205"/>
                    <a:gd name="T38" fmla="*/ 388 w 2188"/>
                    <a:gd name="T39" fmla="*/ 1918 h 2205"/>
                    <a:gd name="T40" fmla="*/ 467 w 2188"/>
                    <a:gd name="T41" fmla="*/ 1985 h 2205"/>
                    <a:gd name="T42" fmla="*/ 554 w 2188"/>
                    <a:gd name="T43" fmla="*/ 2045 h 2205"/>
                    <a:gd name="T44" fmla="*/ 648 w 2188"/>
                    <a:gd name="T45" fmla="*/ 2095 h 2205"/>
                    <a:gd name="T46" fmla="*/ 747 w 2188"/>
                    <a:gd name="T47" fmla="*/ 2138 h 2205"/>
                    <a:gd name="T48" fmla="*/ 853 w 2188"/>
                    <a:gd name="T49" fmla="*/ 2172 h 2205"/>
                    <a:gd name="T50" fmla="*/ 959 w 2188"/>
                    <a:gd name="T51" fmla="*/ 2194 h 2205"/>
                    <a:gd name="T52" fmla="*/ 1065 w 2188"/>
                    <a:gd name="T53" fmla="*/ 2204 h 2205"/>
                    <a:gd name="T54" fmla="*/ 1172 w 2188"/>
                    <a:gd name="T55" fmla="*/ 2202 h 2205"/>
                    <a:gd name="T56" fmla="*/ 1278 w 2188"/>
                    <a:gd name="T57" fmla="*/ 2188 h 2205"/>
                    <a:gd name="T58" fmla="*/ 1385 w 2188"/>
                    <a:gd name="T59" fmla="*/ 2163 h 2205"/>
                    <a:gd name="T60" fmla="*/ 1493 w 2188"/>
                    <a:gd name="T61" fmla="*/ 2125 h 2205"/>
                    <a:gd name="T62" fmla="*/ 1601 w 2188"/>
                    <a:gd name="T63" fmla="*/ 2076 h 2205"/>
                    <a:gd name="T64" fmla="*/ 1778 w 2188"/>
                    <a:gd name="T65" fmla="*/ 1960 h 2205"/>
                    <a:gd name="T66" fmla="*/ 1942 w 2188"/>
                    <a:gd name="T67" fmla="*/ 1813 h 2205"/>
                    <a:gd name="T68" fmla="*/ 2065 w 2188"/>
                    <a:gd name="T69" fmla="*/ 1652 h 2205"/>
                    <a:gd name="T70" fmla="*/ 2145 w 2188"/>
                    <a:gd name="T71" fmla="*/ 1478 h 2205"/>
                    <a:gd name="T72" fmla="*/ 2185 w 2188"/>
                    <a:gd name="T73" fmla="*/ 1290 h 2205"/>
                    <a:gd name="T74" fmla="*/ 2182 w 2188"/>
                    <a:gd name="T75" fmla="*/ 1089 h 2205"/>
                    <a:gd name="T76" fmla="*/ 2138 w 2188"/>
                    <a:gd name="T77" fmla="*/ 873 h 2205"/>
                    <a:gd name="T78" fmla="*/ 2052 w 2188"/>
                    <a:gd name="T79" fmla="*/ 644 h 2205"/>
                    <a:gd name="T80" fmla="*/ 1984 w 2188"/>
                    <a:gd name="T81" fmla="*/ 513 h 2205"/>
                    <a:gd name="T82" fmla="*/ 1925 w 2188"/>
                    <a:gd name="T83" fmla="*/ 425 h 2205"/>
                    <a:gd name="T84" fmla="*/ 1859 w 2188"/>
                    <a:gd name="T85" fmla="*/ 345 h 2205"/>
                    <a:gd name="T86" fmla="*/ 1786 w 2188"/>
                    <a:gd name="T87" fmla="*/ 273 h 2205"/>
                    <a:gd name="T88" fmla="*/ 1704 w 2188"/>
                    <a:gd name="T89" fmla="*/ 209 h 2205"/>
                    <a:gd name="T90" fmla="*/ 1616 w 2188"/>
                    <a:gd name="T91" fmla="*/ 152 h 2205"/>
                    <a:gd name="T92" fmla="*/ 1519 w 2188"/>
                    <a:gd name="T93" fmla="*/ 105 h 2205"/>
                    <a:gd name="T94" fmla="*/ 1415 w 2188"/>
                    <a:gd name="T95" fmla="*/ 65 h 2205"/>
                    <a:gd name="T96" fmla="*/ 1307 w 2188"/>
                    <a:gd name="T97" fmla="*/ 34 h 2205"/>
                    <a:gd name="T98" fmla="*/ 1199 w 2188"/>
                    <a:gd name="T99" fmla="*/ 12 h 2205"/>
                    <a:gd name="T100" fmla="*/ 1093 w 2188"/>
                    <a:gd name="T101" fmla="*/ 1 h 2205"/>
                    <a:gd name="T102" fmla="*/ 987 w 2188"/>
                    <a:gd name="T103" fmla="*/ 1 h 2205"/>
                    <a:gd name="T104" fmla="*/ 883 w 2188"/>
                    <a:gd name="T105" fmla="*/ 12 h 2205"/>
                    <a:gd name="T106" fmla="*/ 779 w 2188"/>
                    <a:gd name="T107" fmla="*/ 33 h 2205"/>
                    <a:gd name="T108" fmla="*/ 676 w 2188"/>
                    <a:gd name="T109" fmla="*/ 64 h 2205"/>
                    <a:gd name="T110" fmla="*/ 575 w 2188"/>
                    <a:gd name="T111" fmla="*/ 106 h 220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188"/>
                    <a:gd name="T169" fmla="*/ 0 h 2205"/>
                    <a:gd name="T170" fmla="*/ 2188 w 2188"/>
                    <a:gd name="T171" fmla="*/ 2205 h 220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188" h="2205">
                      <a:moveTo>
                        <a:pt x="550" y="118"/>
                      </a:moveTo>
                      <a:lnTo>
                        <a:pt x="526" y="132"/>
                      </a:lnTo>
                      <a:lnTo>
                        <a:pt x="503" y="148"/>
                      </a:lnTo>
                      <a:lnTo>
                        <a:pt x="481" y="164"/>
                      </a:lnTo>
                      <a:lnTo>
                        <a:pt x="459" y="180"/>
                      </a:lnTo>
                      <a:lnTo>
                        <a:pt x="437" y="196"/>
                      </a:lnTo>
                      <a:lnTo>
                        <a:pt x="416" y="213"/>
                      </a:lnTo>
                      <a:lnTo>
                        <a:pt x="395" y="230"/>
                      </a:lnTo>
                      <a:lnTo>
                        <a:pt x="375" y="248"/>
                      </a:lnTo>
                      <a:lnTo>
                        <a:pt x="356" y="266"/>
                      </a:lnTo>
                      <a:lnTo>
                        <a:pt x="337" y="283"/>
                      </a:lnTo>
                      <a:lnTo>
                        <a:pt x="318" y="302"/>
                      </a:lnTo>
                      <a:lnTo>
                        <a:pt x="300" y="321"/>
                      </a:lnTo>
                      <a:lnTo>
                        <a:pt x="283" y="341"/>
                      </a:lnTo>
                      <a:lnTo>
                        <a:pt x="266" y="361"/>
                      </a:lnTo>
                      <a:lnTo>
                        <a:pt x="249" y="381"/>
                      </a:lnTo>
                      <a:lnTo>
                        <a:pt x="233" y="401"/>
                      </a:lnTo>
                      <a:lnTo>
                        <a:pt x="217" y="423"/>
                      </a:lnTo>
                      <a:lnTo>
                        <a:pt x="203" y="444"/>
                      </a:lnTo>
                      <a:lnTo>
                        <a:pt x="188" y="466"/>
                      </a:lnTo>
                      <a:lnTo>
                        <a:pt x="174" y="488"/>
                      </a:lnTo>
                      <a:lnTo>
                        <a:pt x="161" y="510"/>
                      </a:lnTo>
                      <a:lnTo>
                        <a:pt x="147" y="533"/>
                      </a:lnTo>
                      <a:lnTo>
                        <a:pt x="135" y="556"/>
                      </a:lnTo>
                      <a:lnTo>
                        <a:pt x="123" y="580"/>
                      </a:lnTo>
                      <a:lnTo>
                        <a:pt x="112" y="604"/>
                      </a:lnTo>
                      <a:lnTo>
                        <a:pt x="100" y="629"/>
                      </a:lnTo>
                      <a:lnTo>
                        <a:pt x="90" y="654"/>
                      </a:lnTo>
                      <a:lnTo>
                        <a:pt x="79" y="679"/>
                      </a:lnTo>
                      <a:lnTo>
                        <a:pt x="70" y="705"/>
                      </a:lnTo>
                      <a:lnTo>
                        <a:pt x="60" y="731"/>
                      </a:lnTo>
                      <a:lnTo>
                        <a:pt x="52" y="758"/>
                      </a:lnTo>
                      <a:lnTo>
                        <a:pt x="43" y="784"/>
                      </a:lnTo>
                      <a:lnTo>
                        <a:pt x="36" y="811"/>
                      </a:lnTo>
                      <a:lnTo>
                        <a:pt x="29" y="838"/>
                      </a:lnTo>
                      <a:lnTo>
                        <a:pt x="23" y="865"/>
                      </a:lnTo>
                      <a:lnTo>
                        <a:pt x="18" y="892"/>
                      </a:lnTo>
                      <a:lnTo>
                        <a:pt x="13" y="918"/>
                      </a:lnTo>
                      <a:lnTo>
                        <a:pt x="9" y="944"/>
                      </a:lnTo>
                      <a:lnTo>
                        <a:pt x="6" y="970"/>
                      </a:lnTo>
                      <a:lnTo>
                        <a:pt x="4" y="997"/>
                      </a:lnTo>
                      <a:lnTo>
                        <a:pt x="1" y="1023"/>
                      </a:lnTo>
                      <a:lnTo>
                        <a:pt x="0" y="1049"/>
                      </a:lnTo>
                      <a:lnTo>
                        <a:pt x="0" y="1075"/>
                      </a:lnTo>
                      <a:lnTo>
                        <a:pt x="0" y="1101"/>
                      </a:lnTo>
                      <a:lnTo>
                        <a:pt x="1" y="1127"/>
                      </a:lnTo>
                      <a:lnTo>
                        <a:pt x="4" y="1152"/>
                      </a:lnTo>
                      <a:lnTo>
                        <a:pt x="6" y="1178"/>
                      </a:lnTo>
                      <a:lnTo>
                        <a:pt x="9" y="1203"/>
                      </a:lnTo>
                      <a:lnTo>
                        <a:pt x="13" y="1229"/>
                      </a:lnTo>
                      <a:lnTo>
                        <a:pt x="17" y="1254"/>
                      </a:lnTo>
                      <a:lnTo>
                        <a:pt x="22" y="1279"/>
                      </a:lnTo>
                      <a:lnTo>
                        <a:pt x="28" y="1304"/>
                      </a:lnTo>
                      <a:lnTo>
                        <a:pt x="35" y="1328"/>
                      </a:lnTo>
                      <a:lnTo>
                        <a:pt x="42" y="1353"/>
                      </a:lnTo>
                      <a:lnTo>
                        <a:pt x="50" y="1378"/>
                      </a:lnTo>
                      <a:lnTo>
                        <a:pt x="59" y="1403"/>
                      </a:lnTo>
                      <a:lnTo>
                        <a:pt x="69" y="1427"/>
                      </a:lnTo>
                      <a:lnTo>
                        <a:pt x="78" y="1451"/>
                      </a:lnTo>
                      <a:lnTo>
                        <a:pt x="90" y="1475"/>
                      </a:lnTo>
                      <a:lnTo>
                        <a:pt x="101" y="1499"/>
                      </a:lnTo>
                      <a:lnTo>
                        <a:pt x="113" y="1523"/>
                      </a:lnTo>
                      <a:lnTo>
                        <a:pt x="126" y="1547"/>
                      </a:lnTo>
                      <a:lnTo>
                        <a:pt x="140" y="1572"/>
                      </a:lnTo>
                      <a:lnTo>
                        <a:pt x="154" y="1595"/>
                      </a:lnTo>
                      <a:lnTo>
                        <a:pt x="166" y="1620"/>
                      </a:lnTo>
                      <a:lnTo>
                        <a:pt x="180" y="1644"/>
                      </a:lnTo>
                      <a:lnTo>
                        <a:pt x="192" y="1668"/>
                      </a:lnTo>
                      <a:lnTo>
                        <a:pt x="207" y="1692"/>
                      </a:lnTo>
                      <a:lnTo>
                        <a:pt x="221" y="1715"/>
                      </a:lnTo>
                      <a:lnTo>
                        <a:pt x="235" y="1737"/>
                      </a:lnTo>
                      <a:lnTo>
                        <a:pt x="251" y="1759"/>
                      </a:lnTo>
                      <a:lnTo>
                        <a:pt x="267" y="1781"/>
                      </a:lnTo>
                      <a:lnTo>
                        <a:pt x="283" y="1802"/>
                      </a:lnTo>
                      <a:lnTo>
                        <a:pt x="299" y="1823"/>
                      </a:lnTo>
                      <a:lnTo>
                        <a:pt x="316" y="1843"/>
                      </a:lnTo>
                      <a:lnTo>
                        <a:pt x="334" y="1862"/>
                      </a:lnTo>
                      <a:lnTo>
                        <a:pt x="352" y="1882"/>
                      </a:lnTo>
                      <a:lnTo>
                        <a:pt x="370" y="1900"/>
                      </a:lnTo>
                      <a:lnTo>
                        <a:pt x="388" y="1918"/>
                      </a:lnTo>
                      <a:lnTo>
                        <a:pt x="407" y="1936"/>
                      </a:lnTo>
                      <a:lnTo>
                        <a:pt x="427" y="1952"/>
                      </a:lnTo>
                      <a:lnTo>
                        <a:pt x="447" y="1969"/>
                      </a:lnTo>
                      <a:lnTo>
                        <a:pt x="467" y="1985"/>
                      </a:lnTo>
                      <a:lnTo>
                        <a:pt x="488" y="2001"/>
                      </a:lnTo>
                      <a:lnTo>
                        <a:pt x="510" y="2015"/>
                      </a:lnTo>
                      <a:lnTo>
                        <a:pt x="531" y="2030"/>
                      </a:lnTo>
                      <a:lnTo>
                        <a:pt x="554" y="2045"/>
                      </a:lnTo>
                      <a:lnTo>
                        <a:pt x="576" y="2057"/>
                      </a:lnTo>
                      <a:lnTo>
                        <a:pt x="599" y="2071"/>
                      </a:lnTo>
                      <a:lnTo>
                        <a:pt x="623" y="2083"/>
                      </a:lnTo>
                      <a:lnTo>
                        <a:pt x="648" y="2095"/>
                      </a:lnTo>
                      <a:lnTo>
                        <a:pt x="672" y="2107"/>
                      </a:lnTo>
                      <a:lnTo>
                        <a:pt x="697" y="2118"/>
                      </a:lnTo>
                      <a:lnTo>
                        <a:pt x="722" y="2129"/>
                      </a:lnTo>
                      <a:lnTo>
                        <a:pt x="747" y="2138"/>
                      </a:lnTo>
                      <a:lnTo>
                        <a:pt x="774" y="2147"/>
                      </a:lnTo>
                      <a:lnTo>
                        <a:pt x="801" y="2156"/>
                      </a:lnTo>
                      <a:lnTo>
                        <a:pt x="827" y="2164"/>
                      </a:lnTo>
                      <a:lnTo>
                        <a:pt x="853" y="2172"/>
                      </a:lnTo>
                      <a:lnTo>
                        <a:pt x="880" y="2179"/>
                      </a:lnTo>
                      <a:lnTo>
                        <a:pt x="907" y="2184"/>
                      </a:lnTo>
                      <a:lnTo>
                        <a:pt x="933" y="2189"/>
                      </a:lnTo>
                      <a:lnTo>
                        <a:pt x="959" y="2194"/>
                      </a:lnTo>
                      <a:lnTo>
                        <a:pt x="986" y="2198"/>
                      </a:lnTo>
                      <a:lnTo>
                        <a:pt x="1013" y="2201"/>
                      </a:lnTo>
                      <a:lnTo>
                        <a:pt x="1039" y="2203"/>
                      </a:lnTo>
                      <a:lnTo>
                        <a:pt x="1065" y="2204"/>
                      </a:lnTo>
                      <a:lnTo>
                        <a:pt x="1092" y="2205"/>
                      </a:lnTo>
                      <a:lnTo>
                        <a:pt x="1119" y="2205"/>
                      </a:lnTo>
                      <a:lnTo>
                        <a:pt x="1145" y="2204"/>
                      </a:lnTo>
                      <a:lnTo>
                        <a:pt x="1172" y="2202"/>
                      </a:lnTo>
                      <a:lnTo>
                        <a:pt x="1198" y="2200"/>
                      </a:lnTo>
                      <a:lnTo>
                        <a:pt x="1226" y="2197"/>
                      </a:lnTo>
                      <a:lnTo>
                        <a:pt x="1252" y="2194"/>
                      </a:lnTo>
                      <a:lnTo>
                        <a:pt x="1278" y="2188"/>
                      </a:lnTo>
                      <a:lnTo>
                        <a:pt x="1305" y="2183"/>
                      </a:lnTo>
                      <a:lnTo>
                        <a:pt x="1331" y="2178"/>
                      </a:lnTo>
                      <a:lnTo>
                        <a:pt x="1359" y="2171"/>
                      </a:lnTo>
                      <a:lnTo>
                        <a:pt x="1385" y="2163"/>
                      </a:lnTo>
                      <a:lnTo>
                        <a:pt x="1412" y="2155"/>
                      </a:lnTo>
                      <a:lnTo>
                        <a:pt x="1438" y="2145"/>
                      </a:lnTo>
                      <a:lnTo>
                        <a:pt x="1466" y="2136"/>
                      </a:lnTo>
                      <a:lnTo>
                        <a:pt x="1493" y="2125"/>
                      </a:lnTo>
                      <a:lnTo>
                        <a:pt x="1519" y="2114"/>
                      </a:lnTo>
                      <a:lnTo>
                        <a:pt x="1546" y="2102"/>
                      </a:lnTo>
                      <a:lnTo>
                        <a:pt x="1574" y="2090"/>
                      </a:lnTo>
                      <a:lnTo>
                        <a:pt x="1601" y="2076"/>
                      </a:lnTo>
                      <a:lnTo>
                        <a:pt x="1627" y="2061"/>
                      </a:lnTo>
                      <a:lnTo>
                        <a:pt x="1681" y="2029"/>
                      </a:lnTo>
                      <a:lnTo>
                        <a:pt x="1731" y="1994"/>
                      </a:lnTo>
                      <a:lnTo>
                        <a:pt x="1778" y="1960"/>
                      </a:lnTo>
                      <a:lnTo>
                        <a:pt x="1823" y="1925"/>
                      </a:lnTo>
                      <a:lnTo>
                        <a:pt x="1865" y="1888"/>
                      </a:lnTo>
                      <a:lnTo>
                        <a:pt x="1905" y="1852"/>
                      </a:lnTo>
                      <a:lnTo>
                        <a:pt x="1942" y="1813"/>
                      </a:lnTo>
                      <a:lnTo>
                        <a:pt x="1977" y="1774"/>
                      </a:lnTo>
                      <a:lnTo>
                        <a:pt x="2009" y="1734"/>
                      </a:lnTo>
                      <a:lnTo>
                        <a:pt x="2038" y="1694"/>
                      </a:lnTo>
                      <a:lnTo>
                        <a:pt x="2065" y="1652"/>
                      </a:lnTo>
                      <a:lnTo>
                        <a:pt x="2089" y="1610"/>
                      </a:lnTo>
                      <a:lnTo>
                        <a:pt x="2111" y="1567"/>
                      </a:lnTo>
                      <a:lnTo>
                        <a:pt x="2130" y="1523"/>
                      </a:lnTo>
                      <a:lnTo>
                        <a:pt x="2145" y="1478"/>
                      </a:lnTo>
                      <a:lnTo>
                        <a:pt x="2159" y="1432"/>
                      </a:lnTo>
                      <a:lnTo>
                        <a:pt x="2171" y="1386"/>
                      </a:lnTo>
                      <a:lnTo>
                        <a:pt x="2179" y="1339"/>
                      </a:lnTo>
                      <a:lnTo>
                        <a:pt x="2185" y="1290"/>
                      </a:lnTo>
                      <a:lnTo>
                        <a:pt x="2188" y="1241"/>
                      </a:lnTo>
                      <a:lnTo>
                        <a:pt x="2188" y="1191"/>
                      </a:lnTo>
                      <a:lnTo>
                        <a:pt x="2187" y="1140"/>
                      </a:lnTo>
                      <a:lnTo>
                        <a:pt x="2182" y="1089"/>
                      </a:lnTo>
                      <a:lnTo>
                        <a:pt x="2175" y="1036"/>
                      </a:lnTo>
                      <a:lnTo>
                        <a:pt x="2165" y="983"/>
                      </a:lnTo>
                      <a:lnTo>
                        <a:pt x="2153" y="929"/>
                      </a:lnTo>
                      <a:lnTo>
                        <a:pt x="2138" y="873"/>
                      </a:lnTo>
                      <a:lnTo>
                        <a:pt x="2120" y="817"/>
                      </a:lnTo>
                      <a:lnTo>
                        <a:pt x="2100" y="761"/>
                      </a:lnTo>
                      <a:lnTo>
                        <a:pt x="2077" y="703"/>
                      </a:lnTo>
                      <a:lnTo>
                        <a:pt x="2052" y="644"/>
                      </a:lnTo>
                      <a:lnTo>
                        <a:pt x="2024" y="584"/>
                      </a:lnTo>
                      <a:lnTo>
                        <a:pt x="2011" y="560"/>
                      </a:lnTo>
                      <a:lnTo>
                        <a:pt x="1998" y="536"/>
                      </a:lnTo>
                      <a:lnTo>
                        <a:pt x="1984" y="513"/>
                      </a:lnTo>
                      <a:lnTo>
                        <a:pt x="1970" y="490"/>
                      </a:lnTo>
                      <a:lnTo>
                        <a:pt x="1956" y="468"/>
                      </a:lnTo>
                      <a:lnTo>
                        <a:pt x="1941" y="446"/>
                      </a:lnTo>
                      <a:lnTo>
                        <a:pt x="1925" y="425"/>
                      </a:lnTo>
                      <a:lnTo>
                        <a:pt x="1909" y="404"/>
                      </a:lnTo>
                      <a:lnTo>
                        <a:pt x="1894" y="384"/>
                      </a:lnTo>
                      <a:lnTo>
                        <a:pt x="1877" y="364"/>
                      </a:lnTo>
                      <a:lnTo>
                        <a:pt x="1859" y="345"/>
                      </a:lnTo>
                      <a:lnTo>
                        <a:pt x="1841" y="326"/>
                      </a:lnTo>
                      <a:lnTo>
                        <a:pt x="1823" y="308"/>
                      </a:lnTo>
                      <a:lnTo>
                        <a:pt x="1805" y="290"/>
                      </a:lnTo>
                      <a:lnTo>
                        <a:pt x="1786" y="273"/>
                      </a:lnTo>
                      <a:lnTo>
                        <a:pt x="1766" y="256"/>
                      </a:lnTo>
                      <a:lnTo>
                        <a:pt x="1746" y="239"/>
                      </a:lnTo>
                      <a:lnTo>
                        <a:pt x="1725" y="224"/>
                      </a:lnTo>
                      <a:lnTo>
                        <a:pt x="1704" y="209"/>
                      </a:lnTo>
                      <a:lnTo>
                        <a:pt x="1683" y="194"/>
                      </a:lnTo>
                      <a:lnTo>
                        <a:pt x="1661" y="180"/>
                      </a:lnTo>
                      <a:lnTo>
                        <a:pt x="1638" y="166"/>
                      </a:lnTo>
                      <a:lnTo>
                        <a:pt x="1616" y="152"/>
                      </a:lnTo>
                      <a:lnTo>
                        <a:pt x="1592" y="140"/>
                      </a:lnTo>
                      <a:lnTo>
                        <a:pt x="1569" y="127"/>
                      </a:lnTo>
                      <a:lnTo>
                        <a:pt x="1543" y="116"/>
                      </a:lnTo>
                      <a:lnTo>
                        <a:pt x="1519" y="105"/>
                      </a:lnTo>
                      <a:lnTo>
                        <a:pt x="1494" y="94"/>
                      </a:lnTo>
                      <a:lnTo>
                        <a:pt x="1468" y="84"/>
                      </a:lnTo>
                      <a:lnTo>
                        <a:pt x="1442" y="74"/>
                      </a:lnTo>
                      <a:lnTo>
                        <a:pt x="1415" y="65"/>
                      </a:lnTo>
                      <a:lnTo>
                        <a:pt x="1388" y="56"/>
                      </a:lnTo>
                      <a:lnTo>
                        <a:pt x="1361" y="48"/>
                      </a:lnTo>
                      <a:lnTo>
                        <a:pt x="1334" y="40"/>
                      </a:lnTo>
                      <a:lnTo>
                        <a:pt x="1307" y="34"/>
                      </a:lnTo>
                      <a:lnTo>
                        <a:pt x="1280" y="27"/>
                      </a:lnTo>
                      <a:lnTo>
                        <a:pt x="1253" y="21"/>
                      </a:lnTo>
                      <a:lnTo>
                        <a:pt x="1227" y="17"/>
                      </a:lnTo>
                      <a:lnTo>
                        <a:pt x="1199" y="12"/>
                      </a:lnTo>
                      <a:lnTo>
                        <a:pt x="1173" y="9"/>
                      </a:lnTo>
                      <a:lnTo>
                        <a:pt x="1146" y="5"/>
                      </a:lnTo>
                      <a:lnTo>
                        <a:pt x="1120" y="3"/>
                      </a:lnTo>
                      <a:lnTo>
                        <a:pt x="1093" y="1"/>
                      </a:lnTo>
                      <a:lnTo>
                        <a:pt x="1066" y="0"/>
                      </a:lnTo>
                      <a:lnTo>
                        <a:pt x="1040" y="0"/>
                      </a:lnTo>
                      <a:lnTo>
                        <a:pt x="1014" y="0"/>
                      </a:lnTo>
                      <a:lnTo>
                        <a:pt x="987" y="1"/>
                      </a:lnTo>
                      <a:lnTo>
                        <a:pt x="961" y="3"/>
                      </a:lnTo>
                      <a:lnTo>
                        <a:pt x="935" y="5"/>
                      </a:lnTo>
                      <a:lnTo>
                        <a:pt x="909" y="9"/>
                      </a:lnTo>
                      <a:lnTo>
                        <a:pt x="883" y="12"/>
                      </a:lnTo>
                      <a:lnTo>
                        <a:pt x="856" y="16"/>
                      </a:lnTo>
                      <a:lnTo>
                        <a:pt x="830" y="21"/>
                      </a:lnTo>
                      <a:lnTo>
                        <a:pt x="805" y="26"/>
                      </a:lnTo>
                      <a:lnTo>
                        <a:pt x="779" y="33"/>
                      </a:lnTo>
                      <a:lnTo>
                        <a:pt x="752" y="39"/>
                      </a:lnTo>
                      <a:lnTo>
                        <a:pt x="727" y="47"/>
                      </a:lnTo>
                      <a:lnTo>
                        <a:pt x="702" y="55"/>
                      </a:lnTo>
                      <a:lnTo>
                        <a:pt x="676" y="64"/>
                      </a:lnTo>
                      <a:lnTo>
                        <a:pt x="651" y="74"/>
                      </a:lnTo>
                      <a:lnTo>
                        <a:pt x="626" y="83"/>
                      </a:lnTo>
                      <a:lnTo>
                        <a:pt x="600" y="95"/>
                      </a:lnTo>
                      <a:lnTo>
                        <a:pt x="575" y="106"/>
                      </a:lnTo>
                      <a:lnTo>
                        <a:pt x="550" y="118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82" name="Group 636"/>
              <p:cNvGrpSpPr>
                <a:grpSpLocks noChangeAspect="1"/>
              </p:cNvGrpSpPr>
              <p:nvPr/>
            </p:nvGrpSpPr>
            <p:grpSpPr bwMode="auto">
              <a:xfrm>
                <a:off x="6961148" y="3101874"/>
                <a:ext cx="333391" cy="236784"/>
                <a:chOff x="3100" y="3217"/>
                <a:chExt cx="348" cy="268"/>
              </a:xfrm>
              <a:solidFill>
                <a:srgbClr val="008000"/>
              </a:solidFill>
            </p:grpSpPr>
            <p:sp>
              <p:nvSpPr>
                <p:cNvPr id="158" name="AutoShape 633"/>
                <p:cNvSpPr>
                  <a:spLocks noChangeArrowheads="1"/>
                </p:cNvSpPr>
                <p:nvPr/>
              </p:nvSpPr>
              <p:spPr bwMode="auto">
                <a:xfrm>
                  <a:off x="3100" y="3370"/>
                  <a:ext cx="288" cy="115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59" name="AutoShape 634"/>
                <p:cNvSpPr>
                  <a:spLocks noChangeArrowheads="1"/>
                </p:cNvSpPr>
                <p:nvPr/>
              </p:nvSpPr>
              <p:spPr bwMode="auto">
                <a:xfrm>
                  <a:off x="3145" y="3303"/>
                  <a:ext cx="288" cy="114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60" name="AutoShape 635"/>
                <p:cNvSpPr>
                  <a:spLocks noChangeArrowheads="1"/>
                </p:cNvSpPr>
                <p:nvPr/>
              </p:nvSpPr>
              <p:spPr bwMode="auto">
                <a:xfrm>
                  <a:off x="3160" y="3217"/>
                  <a:ext cx="288" cy="114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83" name="Group 636"/>
              <p:cNvGrpSpPr>
                <a:grpSpLocks noChangeAspect="1"/>
              </p:cNvGrpSpPr>
              <p:nvPr/>
            </p:nvGrpSpPr>
            <p:grpSpPr bwMode="auto">
              <a:xfrm>
                <a:off x="6106479" y="2422036"/>
                <a:ext cx="317103" cy="227065"/>
                <a:chOff x="3349" y="3004"/>
                <a:chExt cx="331" cy="257"/>
              </a:xfrm>
              <a:solidFill>
                <a:srgbClr val="008000"/>
              </a:solidFill>
            </p:grpSpPr>
            <p:sp>
              <p:nvSpPr>
                <p:cNvPr id="155" name="AutoShape 633"/>
                <p:cNvSpPr>
                  <a:spLocks noChangeArrowheads="1"/>
                </p:cNvSpPr>
                <p:nvPr/>
              </p:nvSpPr>
              <p:spPr bwMode="auto">
                <a:xfrm>
                  <a:off x="3349" y="3146"/>
                  <a:ext cx="288" cy="115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56" name="AutoShape 634"/>
                <p:cNvSpPr>
                  <a:spLocks noChangeArrowheads="1"/>
                </p:cNvSpPr>
                <p:nvPr/>
              </p:nvSpPr>
              <p:spPr bwMode="auto">
                <a:xfrm>
                  <a:off x="3392" y="3075"/>
                  <a:ext cx="288" cy="114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57" name="AutoShape 635"/>
                <p:cNvSpPr>
                  <a:spLocks noChangeArrowheads="1"/>
                </p:cNvSpPr>
                <p:nvPr/>
              </p:nvSpPr>
              <p:spPr bwMode="auto">
                <a:xfrm>
                  <a:off x="3392" y="3004"/>
                  <a:ext cx="288" cy="114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84" name="Group 636"/>
              <p:cNvGrpSpPr>
                <a:grpSpLocks noChangeAspect="1"/>
              </p:cNvGrpSpPr>
              <p:nvPr/>
            </p:nvGrpSpPr>
            <p:grpSpPr bwMode="auto">
              <a:xfrm>
                <a:off x="1553891" y="2703502"/>
                <a:ext cx="290279" cy="227065"/>
                <a:chOff x="2354" y="3075"/>
                <a:chExt cx="303" cy="257"/>
              </a:xfrm>
              <a:solidFill>
                <a:srgbClr val="008000"/>
              </a:solidFill>
            </p:grpSpPr>
            <p:sp>
              <p:nvSpPr>
                <p:cNvPr id="152" name="AutoShape 633"/>
                <p:cNvSpPr>
                  <a:spLocks noChangeArrowheads="1"/>
                </p:cNvSpPr>
                <p:nvPr/>
              </p:nvSpPr>
              <p:spPr bwMode="auto">
                <a:xfrm>
                  <a:off x="2354" y="3217"/>
                  <a:ext cx="288" cy="115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53" name="AutoShape 634"/>
                <p:cNvSpPr>
                  <a:spLocks noChangeArrowheads="1"/>
                </p:cNvSpPr>
                <p:nvPr/>
              </p:nvSpPr>
              <p:spPr bwMode="auto">
                <a:xfrm>
                  <a:off x="2354" y="3161"/>
                  <a:ext cx="288" cy="114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54" name="AutoShape 635"/>
                <p:cNvSpPr>
                  <a:spLocks noChangeArrowheads="1"/>
                </p:cNvSpPr>
                <p:nvPr/>
              </p:nvSpPr>
              <p:spPr bwMode="auto">
                <a:xfrm>
                  <a:off x="2369" y="3075"/>
                  <a:ext cx="288" cy="114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85" name="Group 636"/>
              <p:cNvGrpSpPr>
                <a:grpSpLocks noChangeAspect="1"/>
              </p:cNvGrpSpPr>
              <p:nvPr/>
            </p:nvGrpSpPr>
            <p:grpSpPr bwMode="auto">
              <a:xfrm>
                <a:off x="3509408" y="3291567"/>
                <a:ext cx="333391" cy="236784"/>
                <a:chOff x="3100" y="3217"/>
                <a:chExt cx="348" cy="268"/>
              </a:xfrm>
              <a:solidFill>
                <a:srgbClr val="008000"/>
              </a:solidFill>
            </p:grpSpPr>
            <p:sp>
              <p:nvSpPr>
                <p:cNvPr id="149" name="AutoShape 633"/>
                <p:cNvSpPr>
                  <a:spLocks noChangeArrowheads="1"/>
                </p:cNvSpPr>
                <p:nvPr/>
              </p:nvSpPr>
              <p:spPr bwMode="auto">
                <a:xfrm>
                  <a:off x="3100" y="3370"/>
                  <a:ext cx="288" cy="115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50" name="AutoShape 634"/>
                <p:cNvSpPr>
                  <a:spLocks noChangeArrowheads="1"/>
                </p:cNvSpPr>
                <p:nvPr/>
              </p:nvSpPr>
              <p:spPr bwMode="auto">
                <a:xfrm>
                  <a:off x="3145" y="3303"/>
                  <a:ext cx="288" cy="114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51" name="AutoShape 635"/>
                <p:cNvSpPr>
                  <a:spLocks noChangeArrowheads="1"/>
                </p:cNvSpPr>
                <p:nvPr/>
              </p:nvSpPr>
              <p:spPr bwMode="auto">
                <a:xfrm>
                  <a:off x="3160" y="3217"/>
                  <a:ext cx="288" cy="114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86" name="Group 182"/>
              <p:cNvGrpSpPr>
                <a:grpSpLocks noChangeAspect="1"/>
              </p:cNvGrpSpPr>
              <p:nvPr/>
            </p:nvGrpSpPr>
            <p:grpSpPr bwMode="auto">
              <a:xfrm flipH="1">
                <a:off x="4006280" y="3054623"/>
                <a:ext cx="322806" cy="219975"/>
                <a:chOff x="3244" y="3693"/>
                <a:chExt cx="1007" cy="868"/>
              </a:xfrm>
              <a:solidFill>
                <a:srgbClr val="008000"/>
              </a:solidFill>
            </p:grpSpPr>
            <p:sp>
              <p:nvSpPr>
                <p:cNvPr id="145" name="Freeform 179"/>
                <p:cNvSpPr>
                  <a:spLocks/>
                </p:cNvSpPr>
                <p:nvPr/>
              </p:nvSpPr>
              <p:spPr bwMode="auto">
                <a:xfrm>
                  <a:off x="3244" y="3693"/>
                  <a:ext cx="614" cy="613"/>
                </a:xfrm>
                <a:custGeom>
                  <a:avLst/>
                  <a:gdLst>
                    <a:gd name="T0" fmla="*/ 4725 w 9817"/>
                    <a:gd name="T1" fmla="*/ 1045 h 9817"/>
                    <a:gd name="T2" fmla="*/ 5732 w 9817"/>
                    <a:gd name="T3" fmla="*/ 1170 h 9817"/>
                    <a:gd name="T4" fmla="*/ 6866 w 9817"/>
                    <a:gd name="T5" fmla="*/ 307 h 9817"/>
                    <a:gd name="T6" fmla="*/ 7710 w 9817"/>
                    <a:gd name="T7" fmla="*/ 740 h 9817"/>
                    <a:gd name="T8" fmla="*/ 7467 w 9817"/>
                    <a:gd name="T9" fmla="*/ 2079 h 9817"/>
                    <a:gd name="T10" fmla="*/ 8069 w 9817"/>
                    <a:gd name="T11" fmla="*/ 2853 h 9817"/>
                    <a:gd name="T12" fmla="*/ 9519 w 9817"/>
                    <a:gd name="T13" fmla="*/ 2979 h 9817"/>
                    <a:gd name="T14" fmla="*/ 9817 w 9817"/>
                    <a:gd name="T15" fmla="*/ 3887 h 9817"/>
                    <a:gd name="T16" fmla="*/ 8781 w 9817"/>
                    <a:gd name="T17" fmla="*/ 4858 h 9817"/>
                    <a:gd name="T18" fmla="*/ 8684 w 9817"/>
                    <a:gd name="T19" fmla="*/ 5868 h 9817"/>
                    <a:gd name="T20" fmla="*/ 9519 w 9817"/>
                    <a:gd name="T21" fmla="*/ 6866 h 9817"/>
                    <a:gd name="T22" fmla="*/ 9079 w 9817"/>
                    <a:gd name="T23" fmla="*/ 7711 h 9817"/>
                    <a:gd name="T24" fmla="*/ 7674 w 9817"/>
                    <a:gd name="T25" fmla="*/ 7542 h 9817"/>
                    <a:gd name="T26" fmla="*/ 6936 w 9817"/>
                    <a:gd name="T27" fmla="*/ 8106 h 9817"/>
                    <a:gd name="T28" fmla="*/ 6866 w 9817"/>
                    <a:gd name="T29" fmla="*/ 9519 h 9817"/>
                    <a:gd name="T30" fmla="*/ 5929 w 9817"/>
                    <a:gd name="T31" fmla="*/ 9817 h 9817"/>
                    <a:gd name="T32" fmla="*/ 5029 w 9817"/>
                    <a:gd name="T33" fmla="*/ 8745 h 9817"/>
                    <a:gd name="T34" fmla="*/ 4022 w 9817"/>
                    <a:gd name="T35" fmla="*/ 8648 h 9817"/>
                    <a:gd name="T36" fmla="*/ 2979 w 9817"/>
                    <a:gd name="T37" fmla="*/ 9519 h 9817"/>
                    <a:gd name="T38" fmla="*/ 2115 w 9817"/>
                    <a:gd name="T39" fmla="*/ 9080 h 9817"/>
                    <a:gd name="T40" fmla="*/ 2115 w 9817"/>
                    <a:gd name="T41" fmla="*/ 7440 h 9817"/>
                    <a:gd name="T42" fmla="*/ 1539 w 9817"/>
                    <a:gd name="T43" fmla="*/ 6667 h 9817"/>
                    <a:gd name="T44" fmla="*/ 307 w 9817"/>
                    <a:gd name="T45" fmla="*/ 6866 h 9817"/>
                    <a:gd name="T46" fmla="*/ 0 w 9817"/>
                    <a:gd name="T47" fmla="*/ 5930 h 9817"/>
                    <a:gd name="T48" fmla="*/ 1072 w 9817"/>
                    <a:gd name="T49" fmla="*/ 4923 h 9817"/>
                    <a:gd name="T50" fmla="*/ 1207 w 9817"/>
                    <a:gd name="T51" fmla="*/ 3924 h 9817"/>
                    <a:gd name="T52" fmla="*/ 307 w 9817"/>
                    <a:gd name="T53" fmla="*/ 2979 h 9817"/>
                    <a:gd name="T54" fmla="*/ 740 w 9817"/>
                    <a:gd name="T55" fmla="*/ 2079 h 9817"/>
                    <a:gd name="T56" fmla="*/ 2017 w 9817"/>
                    <a:gd name="T57" fmla="*/ 2447 h 9817"/>
                    <a:gd name="T58" fmla="*/ 2717 w 9817"/>
                    <a:gd name="T59" fmla="*/ 1846 h 9817"/>
                    <a:gd name="T60" fmla="*/ 2979 w 9817"/>
                    <a:gd name="T61" fmla="*/ 307 h 9817"/>
                    <a:gd name="T62" fmla="*/ 3887 w 9817"/>
                    <a:gd name="T63" fmla="*/ 0 h 9817"/>
                    <a:gd name="T64" fmla="*/ 4725 w 9817"/>
                    <a:gd name="T65" fmla="*/ 1045 h 98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17"/>
                    <a:gd name="T100" fmla="*/ 0 h 9817"/>
                    <a:gd name="T101" fmla="*/ 9817 w 9817"/>
                    <a:gd name="T102" fmla="*/ 9817 h 981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17" h="9817">
                      <a:moveTo>
                        <a:pt x="4725" y="1045"/>
                      </a:moveTo>
                      <a:lnTo>
                        <a:pt x="5732" y="1170"/>
                      </a:lnTo>
                      <a:lnTo>
                        <a:pt x="6866" y="307"/>
                      </a:lnTo>
                      <a:lnTo>
                        <a:pt x="7710" y="740"/>
                      </a:lnTo>
                      <a:lnTo>
                        <a:pt x="7467" y="2079"/>
                      </a:lnTo>
                      <a:lnTo>
                        <a:pt x="8069" y="2853"/>
                      </a:lnTo>
                      <a:lnTo>
                        <a:pt x="9519" y="2979"/>
                      </a:lnTo>
                      <a:lnTo>
                        <a:pt x="9817" y="3887"/>
                      </a:lnTo>
                      <a:lnTo>
                        <a:pt x="8781" y="4858"/>
                      </a:lnTo>
                      <a:lnTo>
                        <a:pt x="8684" y="5868"/>
                      </a:lnTo>
                      <a:lnTo>
                        <a:pt x="9519" y="6866"/>
                      </a:lnTo>
                      <a:lnTo>
                        <a:pt x="9079" y="7711"/>
                      </a:lnTo>
                      <a:lnTo>
                        <a:pt x="7674" y="7542"/>
                      </a:lnTo>
                      <a:lnTo>
                        <a:pt x="6936" y="8106"/>
                      </a:lnTo>
                      <a:lnTo>
                        <a:pt x="6866" y="9519"/>
                      </a:lnTo>
                      <a:lnTo>
                        <a:pt x="5929" y="9817"/>
                      </a:lnTo>
                      <a:lnTo>
                        <a:pt x="5029" y="8745"/>
                      </a:lnTo>
                      <a:lnTo>
                        <a:pt x="4022" y="8648"/>
                      </a:lnTo>
                      <a:lnTo>
                        <a:pt x="2979" y="9519"/>
                      </a:lnTo>
                      <a:lnTo>
                        <a:pt x="2115" y="9080"/>
                      </a:lnTo>
                      <a:lnTo>
                        <a:pt x="2115" y="7440"/>
                      </a:lnTo>
                      <a:lnTo>
                        <a:pt x="1539" y="6667"/>
                      </a:lnTo>
                      <a:lnTo>
                        <a:pt x="307" y="6866"/>
                      </a:lnTo>
                      <a:lnTo>
                        <a:pt x="0" y="5930"/>
                      </a:lnTo>
                      <a:lnTo>
                        <a:pt x="1072" y="4923"/>
                      </a:lnTo>
                      <a:lnTo>
                        <a:pt x="1207" y="3924"/>
                      </a:lnTo>
                      <a:lnTo>
                        <a:pt x="307" y="2979"/>
                      </a:lnTo>
                      <a:lnTo>
                        <a:pt x="740" y="2079"/>
                      </a:lnTo>
                      <a:lnTo>
                        <a:pt x="2017" y="2447"/>
                      </a:lnTo>
                      <a:lnTo>
                        <a:pt x="2717" y="1846"/>
                      </a:lnTo>
                      <a:lnTo>
                        <a:pt x="2979" y="307"/>
                      </a:lnTo>
                      <a:lnTo>
                        <a:pt x="3887" y="0"/>
                      </a:lnTo>
                      <a:lnTo>
                        <a:pt x="4725" y="104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46" name="Freeform 181"/>
                <p:cNvSpPr>
                  <a:spLocks/>
                </p:cNvSpPr>
                <p:nvPr/>
              </p:nvSpPr>
              <p:spPr bwMode="auto">
                <a:xfrm>
                  <a:off x="3632" y="3940"/>
                  <a:ext cx="619" cy="621"/>
                </a:xfrm>
                <a:custGeom>
                  <a:avLst/>
                  <a:gdLst>
                    <a:gd name="T0" fmla="*/ 2914 w 9915"/>
                    <a:gd name="T1" fmla="*/ 1675 h 9953"/>
                    <a:gd name="T2" fmla="*/ 3887 w 9915"/>
                    <a:gd name="T3" fmla="*/ 1269 h 9953"/>
                    <a:gd name="T4" fmla="*/ 4453 w 9915"/>
                    <a:gd name="T5" fmla="*/ 0 h 9953"/>
                    <a:gd name="T6" fmla="*/ 5426 w 9915"/>
                    <a:gd name="T7" fmla="*/ 0 h 9953"/>
                    <a:gd name="T8" fmla="*/ 5829 w 9915"/>
                    <a:gd name="T9" fmla="*/ 1269 h 9953"/>
                    <a:gd name="T10" fmla="*/ 6728 w 9915"/>
                    <a:gd name="T11" fmla="*/ 1638 h 9953"/>
                    <a:gd name="T12" fmla="*/ 8069 w 9915"/>
                    <a:gd name="T13" fmla="*/ 1036 h 9953"/>
                    <a:gd name="T14" fmla="*/ 8779 w 9915"/>
                    <a:gd name="T15" fmla="*/ 1748 h 9953"/>
                    <a:gd name="T16" fmla="*/ 8303 w 9915"/>
                    <a:gd name="T17" fmla="*/ 3050 h 9953"/>
                    <a:gd name="T18" fmla="*/ 8671 w 9915"/>
                    <a:gd name="T19" fmla="*/ 3987 h 9953"/>
                    <a:gd name="T20" fmla="*/ 9915 w 9915"/>
                    <a:gd name="T21" fmla="*/ 4490 h 9953"/>
                    <a:gd name="T22" fmla="*/ 9915 w 9915"/>
                    <a:gd name="T23" fmla="*/ 5427 h 9953"/>
                    <a:gd name="T24" fmla="*/ 8611 w 9915"/>
                    <a:gd name="T25" fmla="*/ 5930 h 9953"/>
                    <a:gd name="T26" fmla="*/ 8241 w 9915"/>
                    <a:gd name="T27" fmla="*/ 6802 h 9953"/>
                    <a:gd name="T28" fmla="*/ 8843 w 9915"/>
                    <a:gd name="T29" fmla="*/ 8070 h 9953"/>
                    <a:gd name="T30" fmla="*/ 8177 w 9915"/>
                    <a:gd name="T31" fmla="*/ 8808 h 9953"/>
                    <a:gd name="T32" fmla="*/ 6863 w 9915"/>
                    <a:gd name="T33" fmla="*/ 8279 h 9953"/>
                    <a:gd name="T34" fmla="*/ 5929 w 9915"/>
                    <a:gd name="T35" fmla="*/ 8648 h 9953"/>
                    <a:gd name="T36" fmla="*/ 5460 w 9915"/>
                    <a:gd name="T37" fmla="*/ 9953 h 9953"/>
                    <a:gd name="T38" fmla="*/ 4453 w 9915"/>
                    <a:gd name="T39" fmla="*/ 9953 h 9953"/>
                    <a:gd name="T40" fmla="*/ 3716 w 9915"/>
                    <a:gd name="T41" fmla="*/ 8513 h 9953"/>
                    <a:gd name="T42" fmla="*/ 2844 w 9915"/>
                    <a:gd name="T43" fmla="*/ 8107 h 9953"/>
                    <a:gd name="T44" fmla="*/ 1846 w 9915"/>
                    <a:gd name="T45" fmla="*/ 8845 h 9953"/>
                    <a:gd name="T46" fmla="*/ 1142 w 9915"/>
                    <a:gd name="T47" fmla="*/ 8145 h 9953"/>
                    <a:gd name="T48" fmla="*/ 1609 w 9915"/>
                    <a:gd name="T49" fmla="*/ 6765 h 9953"/>
                    <a:gd name="T50" fmla="*/ 1241 w 9915"/>
                    <a:gd name="T51" fmla="*/ 5866 h 9953"/>
                    <a:gd name="T52" fmla="*/ 0 w 9915"/>
                    <a:gd name="T53" fmla="*/ 5427 h 9953"/>
                    <a:gd name="T54" fmla="*/ 0 w 9915"/>
                    <a:gd name="T55" fmla="*/ 4453 h 9953"/>
                    <a:gd name="T56" fmla="*/ 1241 w 9915"/>
                    <a:gd name="T57" fmla="*/ 4159 h 9953"/>
                    <a:gd name="T58" fmla="*/ 1539 w 9915"/>
                    <a:gd name="T59" fmla="*/ 3287 h 9953"/>
                    <a:gd name="T60" fmla="*/ 1035 w 9915"/>
                    <a:gd name="T61" fmla="*/ 1847 h 9953"/>
                    <a:gd name="T62" fmla="*/ 1711 w 9915"/>
                    <a:gd name="T63" fmla="*/ 1143 h 9953"/>
                    <a:gd name="T64" fmla="*/ 2914 w 9915"/>
                    <a:gd name="T65" fmla="*/ 1675 h 99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915"/>
                    <a:gd name="T100" fmla="*/ 0 h 9953"/>
                    <a:gd name="T101" fmla="*/ 9915 w 9915"/>
                    <a:gd name="T102" fmla="*/ 9953 h 99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915" h="9953">
                      <a:moveTo>
                        <a:pt x="2914" y="1675"/>
                      </a:moveTo>
                      <a:lnTo>
                        <a:pt x="3887" y="1269"/>
                      </a:lnTo>
                      <a:lnTo>
                        <a:pt x="4453" y="0"/>
                      </a:lnTo>
                      <a:lnTo>
                        <a:pt x="5426" y="0"/>
                      </a:lnTo>
                      <a:lnTo>
                        <a:pt x="5829" y="1269"/>
                      </a:lnTo>
                      <a:lnTo>
                        <a:pt x="6728" y="1638"/>
                      </a:lnTo>
                      <a:lnTo>
                        <a:pt x="8069" y="1036"/>
                      </a:lnTo>
                      <a:lnTo>
                        <a:pt x="8779" y="1748"/>
                      </a:lnTo>
                      <a:lnTo>
                        <a:pt x="8303" y="3050"/>
                      </a:lnTo>
                      <a:lnTo>
                        <a:pt x="8671" y="3987"/>
                      </a:lnTo>
                      <a:lnTo>
                        <a:pt x="9915" y="4490"/>
                      </a:lnTo>
                      <a:lnTo>
                        <a:pt x="9915" y="5427"/>
                      </a:lnTo>
                      <a:lnTo>
                        <a:pt x="8611" y="5930"/>
                      </a:lnTo>
                      <a:lnTo>
                        <a:pt x="8241" y="6802"/>
                      </a:lnTo>
                      <a:lnTo>
                        <a:pt x="8843" y="8070"/>
                      </a:lnTo>
                      <a:lnTo>
                        <a:pt x="8177" y="8808"/>
                      </a:lnTo>
                      <a:lnTo>
                        <a:pt x="6863" y="8279"/>
                      </a:lnTo>
                      <a:lnTo>
                        <a:pt x="5929" y="8648"/>
                      </a:lnTo>
                      <a:lnTo>
                        <a:pt x="5460" y="9953"/>
                      </a:lnTo>
                      <a:lnTo>
                        <a:pt x="4453" y="9953"/>
                      </a:lnTo>
                      <a:lnTo>
                        <a:pt x="3716" y="8513"/>
                      </a:lnTo>
                      <a:lnTo>
                        <a:pt x="2844" y="8107"/>
                      </a:lnTo>
                      <a:lnTo>
                        <a:pt x="1846" y="8845"/>
                      </a:lnTo>
                      <a:lnTo>
                        <a:pt x="1142" y="8145"/>
                      </a:lnTo>
                      <a:lnTo>
                        <a:pt x="1609" y="6765"/>
                      </a:lnTo>
                      <a:lnTo>
                        <a:pt x="1241" y="5866"/>
                      </a:lnTo>
                      <a:lnTo>
                        <a:pt x="0" y="5427"/>
                      </a:lnTo>
                      <a:lnTo>
                        <a:pt x="0" y="4453"/>
                      </a:lnTo>
                      <a:lnTo>
                        <a:pt x="1241" y="4159"/>
                      </a:lnTo>
                      <a:lnTo>
                        <a:pt x="1539" y="3287"/>
                      </a:lnTo>
                      <a:lnTo>
                        <a:pt x="1035" y="1847"/>
                      </a:lnTo>
                      <a:lnTo>
                        <a:pt x="1711" y="1143"/>
                      </a:lnTo>
                      <a:lnTo>
                        <a:pt x="2914" y="1675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47" name="Freeform 178"/>
                <p:cNvSpPr>
                  <a:spLocks/>
                </p:cNvSpPr>
                <p:nvPr/>
              </p:nvSpPr>
              <p:spPr bwMode="auto">
                <a:xfrm>
                  <a:off x="3483" y="3940"/>
                  <a:ext cx="135" cy="137"/>
                </a:xfrm>
                <a:custGeom>
                  <a:avLst/>
                  <a:gdLst>
                    <a:gd name="T0" fmla="*/ 962 w 2177"/>
                    <a:gd name="T1" fmla="*/ 6 h 2202"/>
                    <a:gd name="T2" fmla="*/ 834 w 2177"/>
                    <a:gd name="T3" fmla="*/ 26 h 2202"/>
                    <a:gd name="T4" fmla="*/ 712 w 2177"/>
                    <a:gd name="T5" fmla="*/ 61 h 2202"/>
                    <a:gd name="T6" fmla="*/ 596 w 2177"/>
                    <a:gd name="T7" fmla="*/ 112 h 2202"/>
                    <a:gd name="T8" fmla="*/ 485 w 2177"/>
                    <a:gd name="T9" fmla="*/ 179 h 2202"/>
                    <a:gd name="T10" fmla="*/ 380 w 2177"/>
                    <a:gd name="T11" fmla="*/ 262 h 2202"/>
                    <a:gd name="T12" fmla="*/ 280 w 2177"/>
                    <a:gd name="T13" fmla="*/ 360 h 2202"/>
                    <a:gd name="T14" fmla="*/ 194 w 2177"/>
                    <a:gd name="T15" fmla="*/ 464 h 2202"/>
                    <a:gd name="T16" fmla="*/ 124 w 2177"/>
                    <a:gd name="T17" fmla="*/ 573 h 2202"/>
                    <a:gd name="T18" fmla="*/ 69 w 2177"/>
                    <a:gd name="T19" fmla="*/ 689 h 2202"/>
                    <a:gd name="T20" fmla="*/ 31 w 2177"/>
                    <a:gd name="T21" fmla="*/ 810 h 2202"/>
                    <a:gd name="T22" fmla="*/ 8 w 2177"/>
                    <a:gd name="T23" fmla="*/ 936 h 2202"/>
                    <a:gd name="T24" fmla="*/ 0 w 2177"/>
                    <a:gd name="T25" fmla="*/ 1069 h 2202"/>
                    <a:gd name="T26" fmla="*/ 8 w 2177"/>
                    <a:gd name="T27" fmla="*/ 1210 h 2202"/>
                    <a:gd name="T28" fmla="*/ 31 w 2177"/>
                    <a:gd name="T29" fmla="*/ 1344 h 2202"/>
                    <a:gd name="T30" fmla="*/ 69 w 2177"/>
                    <a:gd name="T31" fmla="*/ 1473 h 2202"/>
                    <a:gd name="T32" fmla="*/ 124 w 2177"/>
                    <a:gd name="T33" fmla="*/ 1595 h 2202"/>
                    <a:gd name="T34" fmla="*/ 194 w 2177"/>
                    <a:gd name="T35" fmla="*/ 1711 h 2202"/>
                    <a:gd name="T36" fmla="*/ 280 w 2177"/>
                    <a:gd name="T37" fmla="*/ 1822 h 2202"/>
                    <a:gd name="T38" fmla="*/ 380 w 2177"/>
                    <a:gd name="T39" fmla="*/ 1925 h 2202"/>
                    <a:gd name="T40" fmla="*/ 485 w 2177"/>
                    <a:gd name="T41" fmla="*/ 2012 h 2202"/>
                    <a:gd name="T42" fmla="*/ 596 w 2177"/>
                    <a:gd name="T43" fmla="*/ 2084 h 2202"/>
                    <a:gd name="T44" fmla="*/ 712 w 2177"/>
                    <a:gd name="T45" fmla="*/ 2138 h 2202"/>
                    <a:gd name="T46" fmla="*/ 834 w 2177"/>
                    <a:gd name="T47" fmla="*/ 2176 h 2202"/>
                    <a:gd name="T48" fmla="*/ 962 w 2177"/>
                    <a:gd name="T49" fmla="*/ 2197 h 2202"/>
                    <a:gd name="T50" fmla="*/ 1096 w 2177"/>
                    <a:gd name="T51" fmla="*/ 2201 h 2202"/>
                    <a:gd name="T52" fmla="*/ 1233 w 2177"/>
                    <a:gd name="T53" fmla="*/ 2191 h 2202"/>
                    <a:gd name="T54" fmla="*/ 1364 w 2177"/>
                    <a:gd name="T55" fmla="*/ 2162 h 2202"/>
                    <a:gd name="T56" fmla="*/ 1489 w 2177"/>
                    <a:gd name="T57" fmla="*/ 2118 h 2202"/>
                    <a:gd name="T58" fmla="*/ 1607 w 2177"/>
                    <a:gd name="T59" fmla="*/ 2058 h 2202"/>
                    <a:gd name="T60" fmla="*/ 1719 w 2177"/>
                    <a:gd name="T61" fmla="*/ 1980 h 2202"/>
                    <a:gd name="T62" fmla="*/ 1827 w 2177"/>
                    <a:gd name="T63" fmla="*/ 1886 h 2202"/>
                    <a:gd name="T64" fmla="*/ 1925 w 2177"/>
                    <a:gd name="T65" fmla="*/ 1779 h 2202"/>
                    <a:gd name="T66" fmla="*/ 2007 w 2177"/>
                    <a:gd name="T67" fmla="*/ 1665 h 2202"/>
                    <a:gd name="T68" fmla="*/ 2072 w 2177"/>
                    <a:gd name="T69" fmla="*/ 1547 h 2202"/>
                    <a:gd name="T70" fmla="*/ 2122 w 2177"/>
                    <a:gd name="T71" fmla="*/ 1422 h 2202"/>
                    <a:gd name="T72" fmla="*/ 2156 w 2177"/>
                    <a:gd name="T73" fmla="*/ 1291 h 2202"/>
                    <a:gd name="T74" fmla="*/ 2174 w 2177"/>
                    <a:gd name="T75" fmla="*/ 1154 h 2202"/>
                    <a:gd name="T76" fmla="*/ 2176 w 2177"/>
                    <a:gd name="T77" fmla="*/ 1015 h 2202"/>
                    <a:gd name="T78" fmla="*/ 2161 w 2177"/>
                    <a:gd name="T79" fmla="*/ 885 h 2202"/>
                    <a:gd name="T80" fmla="*/ 2131 w 2177"/>
                    <a:gd name="T81" fmla="*/ 761 h 2202"/>
                    <a:gd name="T82" fmla="*/ 2083 w 2177"/>
                    <a:gd name="T83" fmla="*/ 642 h 2202"/>
                    <a:gd name="T84" fmla="*/ 2021 w 2177"/>
                    <a:gd name="T85" fmla="*/ 529 h 2202"/>
                    <a:gd name="T86" fmla="*/ 1943 w 2177"/>
                    <a:gd name="T87" fmla="*/ 422 h 2202"/>
                    <a:gd name="T88" fmla="*/ 1848 w 2177"/>
                    <a:gd name="T89" fmla="*/ 319 h 2202"/>
                    <a:gd name="T90" fmla="*/ 1741 w 2177"/>
                    <a:gd name="T91" fmla="*/ 227 h 2202"/>
                    <a:gd name="T92" fmla="*/ 1630 w 2177"/>
                    <a:gd name="T93" fmla="*/ 150 h 2202"/>
                    <a:gd name="T94" fmla="*/ 1513 w 2177"/>
                    <a:gd name="T95" fmla="*/ 90 h 2202"/>
                    <a:gd name="T96" fmla="*/ 1389 w 2177"/>
                    <a:gd name="T97" fmla="*/ 45 h 2202"/>
                    <a:gd name="T98" fmla="*/ 1260 w 2177"/>
                    <a:gd name="T99" fmla="*/ 15 h 2202"/>
                    <a:gd name="T100" fmla="*/ 1125 w 2177"/>
                    <a:gd name="T101" fmla="*/ 2 h 220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177"/>
                    <a:gd name="T154" fmla="*/ 0 h 2202"/>
                    <a:gd name="T155" fmla="*/ 2177 w 2177"/>
                    <a:gd name="T156" fmla="*/ 2202 h 220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177" h="2202">
                      <a:moveTo>
                        <a:pt x="1068" y="0"/>
                      </a:moveTo>
                      <a:lnTo>
                        <a:pt x="1042" y="0"/>
                      </a:lnTo>
                      <a:lnTo>
                        <a:pt x="1015" y="2"/>
                      </a:lnTo>
                      <a:lnTo>
                        <a:pt x="988" y="3"/>
                      </a:lnTo>
                      <a:lnTo>
                        <a:pt x="962" y="6"/>
                      </a:lnTo>
                      <a:lnTo>
                        <a:pt x="936" y="8"/>
                      </a:lnTo>
                      <a:lnTo>
                        <a:pt x="910" y="11"/>
                      </a:lnTo>
                      <a:lnTo>
                        <a:pt x="884" y="15"/>
                      </a:lnTo>
                      <a:lnTo>
                        <a:pt x="859" y="20"/>
                      </a:lnTo>
                      <a:lnTo>
                        <a:pt x="834" y="26"/>
                      </a:lnTo>
                      <a:lnTo>
                        <a:pt x="809" y="31"/>
                      </a:lnTo>
                      <a:lnTo>
                        <a:pt x="785" y="37"/>
                      </a:lnTo>
                      <a:lnTo>
                        <a:pt x="761" y="45"/>
                      </a:lnTo>
                      <a:lnTo>
                        <a:pt x="737" y="53"/>
                      </a:lnTo>
                      <a:lnTo>
                        <a:pt x="712" y="61"/>
                      </a:lnTo>
                      <a:lnTo>
                        <a:pt x="688" y="70"/>
                      </a:lnTo>
                      <a:lnTo>
                        <a:pt x="665" y="79"/>
                      </a:lnTo>
                      <a:lnTo>
                        <a:pt x="641" y="90"/>
                      </a:lnTo>
                      <a:lnTo>
                        <a:pt x="618" y="100"/>
                      </a:lnTo>
                      <a:lnTo>
                        <a:pt x="596" y="112"/>
                      </a:lnTo>
                      <a:lnTo>
                        <a:pt x="573" y="124"/>
                      </a:lnTo>
                      <a:lnTo>
                        <a:pt x="551" y="137"/>
                      </a:lnTo>
                      <a:lnTo>
                        <a:pt x="529" y="150"/>
                      </a:lnTo>
                      <a:lnTo>
                        <a:pt x="507" y="164"/>
                      </a:lnTo>
                      <a:lnTo>
                        <a:pt x="485" y="179"/>
                      </a:lnTo>
                      <a:lnTo>
                        <a:pt x="464" y="195"/>
                      </a:lnTo>
                      <a:lnTo>
                        <a:pt x="442" y="210"/>
                      </a:lnTo>
                      <a:lnTo>
                        <a:pt x="421" y="227"/>
                      </a:lnTo>
                      <a:lnTo>
                        <a:pt x="400" y="244"/>
                      </a:lnTo>
                      <a:lnTo>
                        <a:pt x="380" y="262"/>
                      </a:lnTo>
                      <a:lnTo>
                        <a:pt x="359" y="281"/>
                      </a:lnTo>
                      <a:lnTo>
                        <a:pt x="339" y="299"/>
                      </a:lnTo>
                      <a:lnTo>
                        <a:pt x="319" y="319"/>
                      </a:lnTo>
                      <a:lnTo>
                        <a:pt x="299" y="339"/>
                      </a:lnTo>
                      <a:lnTo>
                        <a:pt x="280" y="360"/>
                      </a:lnTo>
                      <a:lnTo>
                        <a:pt x="261" y="380"/>
                      </a:lnTo>
                      <a:lnTo>
                        <a:pt x="244" y="401"/>
                      </a:lnTo>
                      <a:lnTo>
                        <a:pt x="227" y="422"/>
                      </a:lnTo>
                      <a:lnTo>
                        <a:pt x="210" y="443"/>
                      </a:lnTo>
                      <a:lnTo>
                        <a:pt x="194" y="464"/>
                      </a:lnTo>
                      <a:lnTo>
                        <a:pt x="179" y="485"/>
                      </a:lnTo>
                      <a:lnTo>
                        <a:pt x="164" y="507"/>
                      </a:lnTo>
                      <a:lnTo>
                        <a:pt x="149" y="529"/>
                      </a:lnTo>
                      <a:lnTo>
                        <a:pt x="137" y="551"/>
                      </a:lnTo>
                      <a:lnTo>
                        <a:pt x="124" y="573"/>
                      </a:lnTo>
                      <a:lnTo>
                        <a:pt x="111" y="596"/>
                      </a:lnTo>
                      <a:lnTo>
                        <a:pt x="100" y="619"/>
                      </a:lnTo>
                      <a:lnTo>
                        <a:pt x="89" y="642"/>
                      </a:lnTo>
                      <a:lnTo>
                        <a:pt x="79" y="666"/>
                      </a:lnTo>
                      <a:lnTo>
                        <a:pt x="69" y="689"/>
                      </a:lnTo>
                      <a:lnTo>
                        <a:pt x="60" y="713"/>
                      </a:lnTo>
                      <a:lnTo>
                        <a:pt x="52" y="737"/>
                      </a:lnTo>
                      <a:lnTo>
                        <a:pt x="44" y="761"/>
                      </a:lnTo>
                      <a:lnTo>
                        <a:pt x="37" y="785"/>
                      </a:lnTo>
                      <a:lnTo>
                        <a:pt x="31" y="810"/>
                      </a:lnTo>
                      <a:lnTo>
                        <a:pt x="24" y="834"/>
                      </a:lnTo>
                      <a:lnTo>
                        <a:pt x="19" y="860"/>
                      </a:lnTo>
                      <a:lnTo>
                        <a:pt x="15" y="885"/>
                      </a:lnTo>
                      <a:lnTo>
                        <a:pt x="11" y="911"/>
                      </a:lnTo>
                      <a:lnTo>
                        <a:pt x="8" y="936"/>
                      </a:lnTo>
                      <a:lnTo>
                        <a:pt x="4" y="962"/>
                      </a:lnTo>
                      <a:lnTo>
                        <a:pt x="2" y="989"/>
                      </a:lnTo>
                      <a:lnTo>
                        <a:pt x="1" y="1015"/>
                      </a:lnTo>
                      <a:lnTo>
                        <a:pt x="0" y="1042"/>
                      </a:lnTo>
                      <a:lnTo>
                        <a:pt x="0" y="1069"/>
                      </a:lnTo>
                      <a:lnTo>
                        <a:pt x="0" y="1098"/>
                      </a:lnTo>
                      <a:lnTo>
                        <a:pt x="1" y="1126"/>
                      </a:lnTo>
                      <a:lnTo>
                        <a:pt x="2" y="1154"/>
                      </a:lnTo>
                      <a:lnTo>
                        <a:pt x="4" y="1182"/>
                      </a:lnTo>
                      <a:lnTo>
                        <a:pt x="8" y="1210"/>
                      </a:lnTo>
                      <a:lnTo>
                        <a:pt x="11" y="1237"/>
                      </a:lnTo>
                      <a:lnTo>
                        <a:pt x="15" y="1265"/>
                      </a:lnTo>
                      <a:lnTo>
                        <a:pt x="19" y="1291"/>
                      </a:lnTo>
                      <a:lnTo>
                        <a:pt x="24" y="1318"/>
                      </a:lnTo>
                      <a:lnTo>
                        <a:pt x="31" y="1344"/>
                      </a:lnTo>
                      <a:lnTo>
                        <a:pt x="37" y="1370"/>
                      </a:lnTo>
                      <a:lnTo>
                        <a:pt x="44" y="1397"/>
                      </a:lnTo>
                      <a:lnTo>
                        <a:pt x="52" y="1422"/>
                      </a:lnTo>
                      <a:lnTo>
                        <a:pt x="60" y="1448"/>
                      </a:lnTo>
                      <a:lnTo>
                        <a:pt x="69" y="1473"/>
                      </a:lnTo>
                      <a:lnTo>
                        <a:pt x="79" y="1497"/>
                      </a:lnTo>
                      <a:lnTo>
                        <a:pt x="89" y="1523"/>
                      </a:lnTo>
                      <a:lnTo>
                        <a:pt x="100" y="1547"/>
                      </a:lnTo>
                      <a:lnTo>
                        <a:pt x="111" y="1571"/>
                      </a:lnTo>
                      <a:lnTo>
                        <a:pt x="124" y="1595"/>
                      </a:lnTo>
                      <a:lnTo>
                        <a:pt x="137" y="1619"/>
                      </a:lnTo>
                      <a:lnTo>
                        <a:pt x="149" y="1642"/>
                      </a:lnTo>
                      <a:lnTo>
                        <a:pt x="164" y="1665"/>
                      </a:lnTo>
                      <a:lnTo>
                        <a:pt x="179" y="1688"/>
                      </a:lnTo>
                      <a:lnTo>
                        <a:pt x="194" y="1711"/>
                      </a:lnTo>
                      <a:lnTo>
                        <a:pt x="210" y="1734"/>
                      </a:lnTo>
                      <a:lnTo>
                        <a:pt x="227" y="1757"/>
                      </a:lnTo>
                      <a:lnTo>
                        <a:pt x="244" y="1779"/>
                      </a:lnTo>
                      <a:lnTo>
                        <a:pt x="261" y="1801"/>
                      </a:lnTo>
                      <a:lnTo>
                        <a:pt x="280" y="1822"/>
                      </a:lnTo>
                      <a:lnTo>
                        <a:pt x="299" y="1844"/>
                      </a:lnTo>
                      <a:lnTo>
                        <a:pt x="319" y="1865"/>
                      </a:lnTo>
                      <a:lnTo>
                        <a:pt x="339" y="1886"/>
                      </a:lnTo>
                      <a:lnTo>
                        <a:pt x="359" y="1905"/>
                      </a:lnTo>
                      <a:lnTo>
                        <a:pt x="380" y="1925"/>
                      </a:lnTo>
                      <a:lnTo>
                        <a:pt x="400" y="1944"/>
                      </a:lnTo>
                      <a:lnTo>
                        <a:pt x="421" y="1962"/>
                      </a:lnTo>
                      <a:lnTo>
                        <a:pt x="442" y="1980"/>
                      </a:lnTo>
                      <a:lnTo>
                        <a:pt x="464" y="1997"/>
                      </a:lnTo>
                      <a:lnTo>
                        <a:pt x="485" y="2012"/>
                      </a:lnTo>
                      <a:lnTo>
                        <a:pt x="507" y="2028"/>
                      </a:lnTo>
                      <a:lnTo>
                        <a:pt x="529" y="2043"/>
                      </a:lnTo>
                      <a:lnTo>
                        <a:pt x="551" y="2058"/>
                      </a:lnTo>
                      <a:lnTo>
                        <a:pt x="573" y="2071"/>
                      </a:lnTo>
                      <a:lnTo>
                        <a:pt x="596" y="2084"/>
                      </a:lnTo>
                      <a:lnTo>
                        <a:pt x="618" y="2096"/>
                      </a:lnTo>
                      <a:lnTo>
                        <a:pt x="641" y="2108"/>
                      </a:lnTo>
                      <a:lnTo>
                        <a:pt x="665" y="2118"/>
                      </a:lnTo>
                      <a:lnTo>
                        <a:pt x="688" y="2129"/>
                      </a:lnTo>
                      <a:lnTo>
                        <a:pt x="712" y="2138"/>
                      </a:lnTo>
                      <a:lnTo>
                        <a:pt x="737" y="2147"/>
                      </a:lnTo>
                      <a:lnTo>
                        <a:pt x="761" y="2155"/>
                      </a:lnTo>
                      <a:lnTo>
                        <a:pt x="785" y="2162"/>
                      </a:lnTo>
                      <a:lnTo>
                        <a:pt x="809" y="2170"/>
                      </a:lnTo>
                      <a:lnTo>
                        <a:pt x="834" y="2176"/>
                      </a:lnTo>
                      <a:lnTo>
                        <a:pt x="859" y="2181"/>
                      </a:lnTo>
                      <a:lnTo>
                        <a:pt x="884" y="2187"/>
                      </a:lnTo>
                      <a:lnTo>
                        <a:pt x="910" y="2191"/>
                      </a:lnTo>
                      <a:lnTo>
                        <a:pt x="936" y="2194"/>
                      </a:lnTo>
                      <a:lnTo>
                        <a:pt x="962" y="2197"/>
                      </a:lnTo>
                      <a:lnTo>
                        <a:pt x="988" y="2199"/>
                      </a:lnTo>
                      <a:lnTo>
                        <a:pt x="1015" y="2201"/>
                      </a:lnTo>
                      <a:lnTo>
                        <a:pt x="1042" y="2201"/>
                      </a:lnTo>
                      <a:lnTo>
                        <a:pt x="1068" y="2202"/>
                      </a:lnTo>
                      <a:lnTo>
                        <a:pt x="1096" y="2201"/>
                      </a:lnTo>
                      <a:lnTo>
                        <a:pt x="1125" y="2201"/>
                      </a:lnTo>
                      <a:lnTo>
                        <a:pt x="1152" y="2199"/>
                      </a:lnTo>
                      <a:lnTo>
                        <a:pt x="1179" y="2197"/>
                      </a:lnTo>
                      <a:lnTo>
                        <a:pt x="1206" y="2194"/>
                      </a:lnTo>
                      <a:lnTo>
                        <a:pt x="1233" y="2191"/>
                      </a:lnTo>
                      <a:lnTo>
                        <a:pt x="1260" y="2187"/>
                      </a:lnTo>
                      <a:lnTo>
                        <a:pt x="1286" y="2181"/>
                      </a:lnTo>
                      <a:lnTo>
                        <a:pt x="1312" y="2176"/>
                      </a:lnTo>
                      <a:lnTo>
                        <a:pt x="1338" y="2170"/>
                      </a:lnTo>
                      <a:lnTo>
                        <a:pt x="1364" y="2162"/>
                      </a:lnTo>
                      <a:lnTo>
                        <a:pt x="1389" y="2155"/>
                      </a:lnTo>
                      <a:lnTo>
                        <a:pt x="1414" y="2147"/>
                      </a:lnTo>
                      <a:lnTo>
                        <a:pt x="1439" y="2138"/>
                      </a:lnTo>
                      <a:lnTo>
                        <a:pt x="1463" y="2129"/>
                      </a:lnTo>
                      <a:lnTo>
                        <a:pt x="1489" y="2118"/>
                      </a:lnTo>
                      <a:lnTo>
                        <a:pt x="1513" y="2108"/>
                      </a:lnTo>
                      <a:lnTo>
                        <a:pt x="1536" y="2096"/>
                      </a:lnTo>
                      <a:lnTo>
                        <a:pt x="1560" y="2084"/>
                      </a:lnTo>
                      <a:lnTo>
                        <a:pt x="1584" y="2071"/>
                      </a:lnTo>
                      <a:lnTo>
                        <a:pt x="1607" y="2058"/>
                      </a:lnTo>
                      <a:lnTo>
                        <a:pt x="1630" y="2043"/>
                      </a:lnTo>
                      <a:lnTo>
                        <a:pt x="1652" y="2028"/>
                      </a:lnTo>
                      <a:lnTo>
                        <a:pt x="1675" y="2012"/>
                      </a:lnTo>
                      <a:lnTo>
                        <a:pt x="1697" y="1997"/>
                      </a:lnTo>
                      <a:lnTo>
                        <a:pt x="1719" y="1980"/>
                      </a:lnTo>
                      <a:lnTo>
                        <a:pt x="1741" y="1962"/>
                      </a:lnTo>
                      <a:lnTo>
                        <a:pt x="1763" y="1944"/>
                      </a:lnTo>
                      <a:lnTo>
                        <a:pt x="1785" y="1925"/>
                      </a:lnTo>
                      <a:lnTo>
                        <a:pt x="1806" y="1905"/>
                      </a:lnTo>
                      <a:lnTo>
                        <a:pt x="1827" y="1886"/>
                      </a:lnTo>
                      <a:lnTo>
                        <a:pt x="1848" y="1865"/>
                      </a:lnTo>
                      <a:lnTo>
                        <a:pt x="1868" y="1844"/>
                      </a:lnTo>
                      <a:lnTo>
                        <a:pt x="1888" y="1822"/>
                      </a:lnTo>
                      <a:lnTo>
                        <a:pt x="1906" y="1801"/>
                      </a:lnTo>
                      <a:lnTo>
                        <a:pt x="1925" y="1779"/>
                      </a:lnTo>
                      <a:lnTo>
                        <a:pt x="1943" y="1757"/>
                      </a:lnTo>
                      <a:lnTo>
                        <a:pt x="1960" y="1734"/>
                      </a:lnTo>
                      <a:lnTo>
                        <a:pt x="1975" y="1711"/>
                      </a:lnTo>
                      <a:lnTo>
                        <a:pt x="1991" y="1688"/>
                      </a:lnTo>
                      <a:lnTo>
                        <a:pt x="2007" y="1665"/>
                      </a:lnTo>
                      <a:lnTo>
                        <a:pt x="2021" y="1642"/>
                      </a:lnTo>
                      <a:lnTo>
                        <a:pt x="2035" y="1619"/>
                      </a:lnTo>
                      <a:lnTo>
                        <a:pt x="2048" y="1595"/>
                      </a:lnTo>
                      <a:lnTo>
                        <a:pt x="2060" y="1571"/>
                      </a:lnTo>
                      <a:lnTo>
                        <a:pt x="2072" y="1547"/>
                      </a:lnTo>
                      <a:lnTo>
                        <a:pt x="2083" y="1523"/>
                      </a:lnTo>
                      <a:lnTo>
                        <a:pt x="2094" y="1497"/>
                      </a:lnTo>
                      <a:lnTo>
                        <a:pt x="2104" y="1473"/>
                      </a:lnTo>
                      <a:lnTo>
                        <a:pt x="2114" y="1448"/>
                      </a:lnTo>
                      <a:lnTo>
                        <a:pt x="2122" y="1422"/>
                      </a:lnTo>
                      <a:lnTo>
                        <a:pt x="2131" y="1397"/>
                      </a:lnTo>
                      <a:lnTo>
                        <a:pt x="2138" y="1370"/>
                      </a:lnTo>
                      <a:lnTo>
                        <a:pt x="2144" y="1344"/>
                      </a:lnTo>
                      <a:lnTo>
                        <a:pt x="2151" y="1318"/>
                      </a:lnTo>
                      <a:lnTo>
                        <a:pt x="2156" y="1291"/>
                      </a:lnTo>
                      <a:lnTo>
                        <a:pt x="2161" y="1265"/>
                      </a:lnTo>
                      <a:lnTo>
                        <a:pt x="2165" y="1237"/>
                      </a:lnTo>
                      <a:lnTo>
                        <a:pt x="2168" y="1210"/>
                      </a:lnTo>
                      <a:lnTo>
                        <a:pt x="2171" y="1182"/>
                      </a:lnTo>
                      <a:lnTo>
                        <a:pt x="2174" y="1154"/>
                      </a:lnTo>
                      <a:lnTo>
                        <a:pt x="2176" y="1126"/>
                      </a:lnTo>
                      <a:lnTo>
                        <a:pt x="2177" y="1098"/>
                      </a:lnTo>
                      <a:lnTo>
                        <a:pt x="2177" y="1069"/>
                      </a:lnTo>
                      <a:lnTo>
                        <a:pt x="2177" y="1042"/>
                      </a:lnTo>
                      <a:lnTo>
                        <a:pt x="2176" y="1015"/>
                      </a:lnTo>
                      <a:lnTo>
                        <a:pt x="2174" y="989"/>
                      </a:lnTo>
                      <a:lnTo>
                        <a:pt x="2171" y="962"/>
                      </a:lnTo>
                      <a:lnTo>
                        <a:pt x="2168" y="936"/>
                      </a:lnTo>
                      <a:lnTo>
                        <a:pt x="2165" y="911"/>
                      </a:lnTo>
                      <a:lnTo>
                        <a:pt x="2161" y="885"/>
                      </a:lnTo>
                      <a:lnTo>
                        <a:pt x="2156" y="860"/>
                      </a:lnTo>
                      <a:lnTo>
                        <a:pt x="2151" y="834"/>
                      </a:lnTo>
                      <a:lnTo>
                        <a:pt x="2144" y="810"/>
                      </a:lnTo>
                      <a:lnTo>
                        <a:pt x="2138" y="785"/>
                      </a:lnTo>
                      <a:lnTo>
                        <a:pt x="2131" y="761"/>
                      </a:lnTo>
                      <a:lnTo>
                        <a:pt x="2122" y="737"/>
                      </a:lnTo>
                      <a:lnTo>
                        <a:pt x="2114" y="713"/>
                      </a:lnTo>
                      <a:lnTo>
                        <a:pt x="2104" y="689"/>
                      </a:lnTo>
                      <a:lnTo>
                        <a:pt x="2094" y="666"/>
                      </a:lnTo>
                      <a:lnTo>
                        <a:pt x="2083" y="642"/>
                      </a:lnTo>
                      <a:lnTo>
                        <a:pt x="2072" y="619"/>
                      </a:lnTo>
                      <a:lnTo>
                        <a:pt x="2060" y="596"/>
                      </a:lnTo>
                      <a:lnTo>
                        <a:pt x="2048" y="573"/>
                      </a:lnTo>
                      <a:lnTo>
                        <a:pt x="2035" y="551"/>
                      </a:lnTo>
                      <a:lnTo>
                        <a:pt x="2021" y="529"/>
                      </a:lnTo>
                      <a:lnTo>
                        <a:pt x="2007" y="507"/>
                      </a:lnTo>
                      <a:lnTo>
                        <a:pt x="1991" y="485"/>
                      </a:lnTo>
                      <a:lnTo>
                        <a:pt x="1975" y="464"/>
                      </a:lnTo>
                      <a:lnTo>
                        <a:pt x="1960" y="443"/>
                      </a:lnTo>
                      <a:lnTo>
                        <a:pt x="1943" y="422"/>
                      </a:lnTo>
                      <a:lnTo>
                        <a:pt x="1925" y="401"/>
                      </a:lnTo>
                      <a:lnTo>
                        <a:pt x="1906" y="380"/>
                      </a:lnTo>
                      <a:lnTo>
                        <a:pt x="1888" y="360"/>
                      </a:lnTo>
                      <a:lnTo>
                        <a:pt x="1868" y="339"/>
                      </a:lnTo>
                      <a:lnTo>
                        <a:pt x="1848" y="319"/>
                      </a:lnTo>
                      <a:lnTo>
                        <a:pt x="1827" y="299"/>
                      </a:lnTo>
                      <a:lnTo>
                        <a:pt x="1806" y="281"/>
                      </a:lnTo>
                      <a:lnTo>
                        <a:pt x="1785" y="262"/>
                      </a:lnTo>
                      <a:lnTo>
                        <a:pt x="1763" y="244"/>
                      </a:lnTo>
                      <a:lnTo>
                        <a:pt x="1741" y="227"/>
                      </a:lnTo>
                      <a:lnTo>
                        <a:pt x="1719" y="210"/>
                      </a:lnTo>
                      <a:lnTo>
                        <a:pt x="1697" y="195"/>
                      </a:lnTo>
                      <a:lnTo>
                        <a:pt x="1675" y="179"/>
                      </a:lnTo>
                      <a:lnTo>
                        <a:pt x="1652" y="164"/>
                      </a:lnTo>
                      <a:lnTo>
                        <a:pt x="1630" y="150"/>
                      </a:lnTo>
                      <a:lnTo>
                        <a:pt x="1607" y="137"/>
                      </a:lnTo>
                      <a:lnTo>
                        <a:pt x="1584" y="124"/>
                      </a:lnTo>
                      <a:lnTo>
                        <a:pt x="1560" y="112"/>
                      </a:lnTo>
                      <a:lnTo>
                        <a:pt x="1536" y="100"/>
                      </a:lnTo>
                      <a:lnTo>
                        <a:pt x="1513" y="90"/>
                      </a:lnTo>
                      <a:lnTo>
                        <a:pt x="1489" y="79"/>
                      </a:lnTo>
                      <a:lnTo>
                        <a:pt x="1463" y="70"/>
                      </a:lnTo>
                      <a:lnTo>
                        <a:pt x="1439" y="61"/>
                      </a:lnTo>
                      <a:lnTo>
                        <a:pt x="1414" y="53"/>
                      </a:lnTo>
                      <a:lnTo>
                        <a:pt x="1389" y="45"/>
                      </a:lnTo>
                      <a:lnTo>
                        <a:pt x="1364" y="37"/>
                      </a:lnTo>
                      <a:lnTo>
                        <a:pt x="1338" y="31"/>
                      </a:lnTo>
                      <a:lnTo>
                        <a:pt x="1312" y="26"/>
                      </a:lnTo>
                      <a:lnTo>
                        <a:pt x="1286" y="20"/>
                      </a:lnTo>
                      <a:lnTo>
                        <a:pt x="1260" y="15"/>
                      </a:lnTo>
                      <a:lnTo>
                        <a:pt x="1233" y="11"/>
                      </a:lnTo>
                      <a:lnTo>
                        <a:pt x="1206" y="8"/>
                      </a:lnTo>
                      <a:lnTo>
                        <a:pt x="1179" y="6"/>
                      </a:lnTo>
                      <a:lnTo>
                        <a:pt x="1152" y="3"/>
                      </a:lnTo>
                      <a:lnTo>
                        <a:pt x="1125" y="2"/>
                      </a:lnTo>
                      <a:lnTo>
                        <a:pt x="1096" y="0"/>
                      </a:lnTo>
                      <a:lnTo>
                        <a:pt x="106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48" name="Freeform 180"/>
                <p:cNvSpPr>
                  <a:spLocks/>
                </p:cNvSpPr>
                <p:nvPr/>
              </p:nvSpPr>
              <p:spPr bwMode="auto">
                <a:xfrm>
                  <a:off x="3874" y="4187"/>
                  <a:ext cx="135" cy="137"/>
                </a:xfrm>
                <a:custGeom>
                  <a:avLst/>
                  <a:gdLst>
                    <a:gd name="T0" fmla="*/ 481 w 2188"/>
                    <a:gd name="T1" fmla="*/ 164 h 2205"/>
                    <a:gd name="T2" fmla="*/ 395 w 2188"/>
                    <a:gd name="T3" fmla="*/ 230 h 2205"/>
                    <a:gd name="T4" fmla="*/ 318 w 2188"/>
                    <a:gd name="T5" fmla="*/ 302 h 2205"/>
                    <a:gd name="T6" fmla="*/ 249 w 2188"/>
                    <a:gd name="T7" fmla="*/ 381 h 2205"/>
                    <a:gd name="T8" fmla="*/ 188 w 2188"/>
                    <a:gd name="T9" fmla="*/ 466 h 2205"/>
                    <a:gd name="T10" fmla="*/ 135 w 2188"/>
                    <a:gd name="T11" fmla="*/ 556 h 2205"/>
                    <a:gd name="T12" fmla="*/ 90 w 2188"/>
                    <a:gd name="T13" fmla="*/ 654 h 2205"/>
                    <a:gd name="T14" fmla="*/ 52 w 2188"/>
                    <a:gd name="T15" fmla="*/ 758 h 2205"/>
                    <a:gd name="T16" fmla="*/ 23 w 2188"/>
                    <a:gd name="T17" fmla="*/ 865 h 2205"/>
                    <a:gd name="T18" fmla="*/ 6 w 2188"/>
                    <a:gd name="T19" fmla="*/ 970 h 2205"/>
                    <a:gd name="T20" fmla="*/ 0 w 2188"/>
                    <a:gd name="T21" fmla="*/ 1075 h 2205"/>
                    <a:gd name="T22" fmla="*/ 6 w 2188"/>
                    <a:gd name="T23" fmla="*/ 1178 h 2205"/>
                    <a:gd name="T24" fmla="*/ 22 w 2188"/>
                    <a:gd name="T25" fmla="*/ 1279 h 2205"/>
                    <a:gd name="T26" fmla="*/ 50 w 2188"/>
                    <a:gd name="T27" fmla="*/ 1378 h 2205"/>
                    <a:gd name="T28" fmla="*/ 90 w 2188"/>
                    <a:gd name="T29" fmla="*/ 1475 h 2205"/>
                    <a:gd name="T30" fmla="*/ 140 w 2188"/>
                    <a:gd name="T31" fmla="*/ 1572 h 2205"/>
                    <a:gd name="T32" fmla="*/ 192 w 2188"/>
                    <a:gd name="T33" fmla="*/ 1668 h 2205"/>
                    <a:gd name="T34" fmla="*/ 251 w 2188"/>
                    <a:gd name="T35" fmla="*/ 1759 h 2205"/>
                    <a:gd name="T36" fmla="*/ 316 w 2188"/>
                    <a:gd name="T37" fmla="*/ 1843 h 2205"/>
                    <a:gd name="T38" fmla="*/ 388 w 2188"/>
                    <a:gd name="T39" fmla="*/ 1918 h 2205"/>
                    <a:gd name="T40" fmla="*/ 467 w 2188"/>
                    <a:gd name="T41" fmla="*/ 1985 h 2205"/>
                    <a:gd name="T42" fmla="*/ 554 w 2188"/>
                    <a:gd name="T43" fmla="*/ 2045 h 2205"/>
                    <a:gd name="T44" fmla="*/ 648 w 2188"/>
                    <a:gd name="T45" fmla="*/ 2095 h 2205"/>
                    <a:gd name="T46" fmla="*/ 747 w 2188"/>
                    <a:gd name="T47" fmla="*/ 2138 h 2205"/>
                    <a:gd name="T48" fmla="*/ 853 w 2188"/>
                    <a:gd name="T49" fmla="*/ 2172 h 2205"/>
                    <a:gd name="T50" fmla="*/ 959 w 2188"/>
                    <a:gd name="T51" fmla="*/ 2194 h 2205"/>
                    <a:gd name="T52" fmla="*/ 1065 w 2188"/>
                    <a:gd name="T53" fmla="*/ 2204 h 2205"/>
                    <a:gd name="T54" fmla="*/ 1172 w 2188"/>
                    <a:gd name="T55" fmla="*/ 2202 h 2205"/>
                    <a:gd name="T56" fmla="*/ 1278 w 2188"/>
                    <a:gd name="T57" fmla="*/ 2188 h 2205"/>
                    <a:gd name="T58" fmla="*/ 1385 w 2188"/>
                    <a:gd name="T59" fmla="*/ 2163 h 2205"/>
                    <a:gd name="T60" fmla="*/ 1493 w 2188"/>
                    <a:gd name="T61" fmla="*/ 2125 h 2205"/>
                    <a:gd name="T62" fmla="*/ 1601 w 2188"/>
                    <a:gd name="T63" fmla="*/ 2076 h 2205"/>
                    <a:gd name="T64" fmla="*/ 1778 w 2188"/>
                    <a:gd name="T65" fmla="*/ 1960 h 2205"/>
                    <a:gd name="T66" fmla="*/ 1942 w 2188"/>
                    <a:gd name="T67" fmla="*/ 1813 h 2205"/>
                    <a:gd name="T68" fmla="*/ 2065 w 2188"/>
                    <a:gd name="T69" fmla="*/ 1652 h 2205"/>
                    <a:gd name="T70" fmla="*/ 2145 w 2188"/>
                    <a:gd name="T71" fmla="*/ 1478 h 2205"/>
                    <a:gd name="T72" fmla="*/ 2185 w 2188"/>
                    <a:gd name="T73" fmla="*/ 1290 h 2205"/>
                    <a:gd name="T74" fmla="*/ 2182 w 2188"/>
                    <a:gd name="T75" fmla="*/ 1089 h 2205"/>
                    <a:gd name="T76" fmla="*/ 2138 w 2188"/>
                    <a:gd name="T77" fmla="*/ 873 h 2205"/>
                    <a:gd name="T78" fmla="*/ 2052 w 2188"/>
                    <a:gd name="T79" fmla="*/ 644 h 2205"/>
                    <a:gd name="T80" fmla="*/ 1984 w 2188"/>
                    <a:gd name="T81" fmla="*/ 513 h 2205"/>
                    <a:gd name="T82" fmla="*/ 1925 w 2188"/>
                    <a:gd name="T83" fmla="*/ 425 h 2205"/>
                    <a:gd name="T84" fmla="*/ 1859 w 2188"/>
                    <a:gd name="T85" fmla="*/ 345 h 2205"/>
                    <a:gd name="T86" fmla="*/ 1786 w 2188"/>
                    <a:gd name="T87" fmla="*/ 273 h 2205"/>
                    <a:gd name="T88" fmla="*/ 1704 w 2188"/>
                    <a:gd name="T89" fmla="*/ 209 h 2205"/>
                    <a:gd name="T90" fmla="*/ 1616 w 2188"/>
                    <a:gd name="T91" fmla="*/ 152 h 2205"/>
                    <a:gd name="T92" fmla="*/ 1519 w 2188"/>
                    <a:gd name="T93" fmla="*/ 105 h 2205"/>
                    <a:gd name="T94" fmla="*/ 1415 w 2188"/>
                    <a:gd name="T95" fmla="*/ 65 h 2205"/>
                    <a:gd name="T96" fmla="*/ 1307 w 2188"/>
                    <a:gd name="T97" fmla="*/ 34 h 2205"/>
                    <a:gd name="T98" fmla="*/ 1199 w 2188"/>
                    <a:gd name="T99" fmla="*/ 12 h 2205"/>
                    <a:gd name="T100" fmla="*/ 1093 w 2188"/>
                    <a:gd name="T101" fmla="*/ 1 h 2205"/>
                    <a:gd name="T102" fmla="*/ 987 w 2188"/>
                    <a:gd name="T103" fmla="*/ 1 h 2205"/>
                    <a:gd name="T104" fmla="*/ 883 w 2188"/>
                    <a:gd name="T105" fmla="*/ 12 h 2205"/>
                    <a:gd name="T106" fmla="*/ 779 w 2188"/>
                    <a:gd name="T107" fmla="*/ 33 h 2205"/>
                    <a:gd name="T108" fmla="*/ 676 w 2188"/>
                    <a:gd name="T109" fmla="*/ 64 h 2205"/>
                    <a:gd name="T110" fmla="*/ 575 w 2188"/>
                    <a:gd name="T111" fmla="*/ 106 h 220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188"/>
                    <a:gd name="T169" fmla="*/ 0 h 2205"/>
                    <a:gd name="T170" fmla="*/ 2188 w 2188"/>
                    <a:gd name="T171" fmla="*/ 2205 h 220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188" h="2205">
                      <a:moveTo>
                        <a:pt x="550" y="118"/>
                      </a:moveTo>
                      <a:lnTo>
                        <a:pt x="526" y="132"/>
                      </a:lnTo>
                      <a:lnTo>
                        <a:pt x="503" y="148"/>
                      </a:lnTo>
                      <a:lnTo>
                        <a:pt x="481" y="164"/>
                      </a:lnTo>
                      <a:lnTo>
                        <a:pt x="459" y="180"/>
                      </a:lnTo>
                      <a:lnTo>
                        <a:pt x="437" y="196"/>
                      </a:lnTo>
                      <a:lnTo>
                        <a:pt x="416" y="213"/>
                      </a:lnTo>
                      <a:lnTo>
                        <a:pt x="395" y="230"/>
                      </a:lnTo>
                      <a:lnTo>
                        <a:pt x="375" y="248"/>
                      </a:lnTo>
                      <a:lnTo>
                        <a:pt x="356" y="266"/>
                      </a:lnTo>
                      <a:lnTo>
                        <a:pt x="337" y="283"/>
                      </a:lnTo>
                      <a:lnTo>
                        <a:pt x="318" y="302"/>
                      </a:lnTo>
                      <a:lnTo>
                        <a:pt x="300" y="321"/>
                      </a:lnTo>
                      <a:lnTo>
                        <a:pt x="283" y="341"/>
                      </a:lnTo>
                      <a:lnTo>
                        <a:pt x="266" y="361"/>
                      </a:lnTo>
                      <a:lnTo>
                        <a:pt x="249" y="381"/>
                      </a:lnTo>
                      <a:lnTo>
                        <a:pt x="233" y="401"/>
                      </a:lnTo>
                      <a:lnTo>
                        <a:pt x="217" y="423"/>
                      </a:lnTo>
                      <a:lnTo>
                        <a:pt x="203" y="444"/>
                      </a:lnTo>
                      <a:lnTo>
                        <a:pt x="188" y="466"/>
                      </a:lnTo>
                      <a:lnTo>
                        <a:pt x="174" y="488"/>
                      </a:lnTo>
                      <a:lnTo>
                        <a:pt x="161" y="510"/>
                      </a:lnTo>
                      <a:lnTo>
                        <a:pt x="147" y="533"/>
                      </a:lnTo>
                      <a:lnTo>
                        <a:pt x="135" y="556"/>
                      </a:lnTo>
                      <a:lnTo>
                        <a:pt x="123" y="580"/>
                      </a:lnTo>
                      <a:lnTo>
                        <a:pt x="112" y="604"/>
                      </a:lnTo>
                      <a:lnTo>
                        <a:pt x="100" y="629"/>
                      </a:lnTo>
                      <a:lnTo>
                        <a:pt x="90" y="654"/>
                      </a:lnTo>
                      <a:lnTo>
                        <a:pt x="79" y="679"/>
                      </a:lnTo>
                      <a:lnTo>
                        <a:pt x="70" y="705"/>
                      </a:lnTo>
                      <a:lnTo>
                        <a:pt x="60" y="731"/>
                      </a:lnTo>
                      <a:lnTo>
                        <a:pt x="52" y="758"/>
                      </a:lnTo>
                      <a:lnTo>
                        <a:pt x="43" y="784"/>
                      </a:lnTo>
                      <a:lnTo>
                        <a:pt x="36" y="811"/>
                      </a:lnTo>
                      <a:lnTo>
                        <a:pt x="29" y="838"/>
                      </a:lnTo>
                      <a:lnTo>
                        <a:pt x="23" y="865"/>
                      </a:lnTo>
                      <a:lnTo>
                        <a:pt x="18" y="892"/>
                      </a:lnTo>
                      <a:lnTo>
                        <a:pt x="13" y="918"/>
                      </a:lnTo>
                      <a:lnTo>
                        <a:pt x="9" y="944"/>
                      </a:lnTo>
                      <a:lnTo>
                        <a:pt x="6" y="970"/>
                      </a:lnTo>
                      <a:lnTo>
                        <a:pt x="4" y="997"/>
                      </a:lnTo>
                      <a:lnTo>
                        <a:pt x="1" y="1023"/>
                      </a:lnTo>
                      <a:lnTo>
                        <a:pt x="0" y="1049"/>
                      </a:lnTo>
                      <a:lnTo>
                        <a:pt x="0" y="1075"/>
                      </a:lnTo>
                      <a:lnTo>
                        <a:pt x="0" y="1101"/>
                      </a:lnTo>
                      <a:lnTo>
                        <a:pt x="1" y="1127"/>
                      </a:lnTo>
                      <a:lnTo>
                        <a:pt x="4" y="1152"/>
                      </a:lnTo>
                      <a:lnTo>
                        <a:pt x="6" y="1178"/>
                      </a:lnTo>
                      <a:lnTo>
                        <a:pt x="9" y="1203"/>
                      </a:lnTo>
                      <a:lnTo>
                        <a:pt x="13" y="1229"/>
                      </a:lnTo>
                      <a:lnTo>
                        <a:pt x="17" y="1254"/>
                      </a:lnTo>
                      <a:lnTo>
                        <a:pt x="22" y="1279"/>
                      </a:lnTo>
                      <a:lnTo>
                        <a:pt x="28" y="1304"/>
                      </a:lnTo>
                      <a:lnTo>
                        <a:pt x="35" y="1328"/>
                      </a:lnTo>
                      <a:lnTo>
                        <a:pt x="42" y="1353"/>
                      </a:lnTo>
                      <a:lnTo>
                        <a:pt x="50" y="1378"/>
                      </a:lnTo>
                      <a:lnTo>
                        <a:pt x="59" y="1403"/>
                      </a:lnTo>
                      <a:lnTo>
                        <a:pt x="69" y="1427"/>
                      </a:lnTo>
                      <a:lnTo>
                        <a:pt x="78" y="1451"/>
                      </a:lnTo>
                      <a:lnTo>
                        <a:pt x="90" y="1475"/>
                      </a:lnTo>
                      <a:lnTo>
                        <a:pt x="101" y="1499"/>
                      </a:lnTo>
                      <a:lnTo>
                        <a:pt x="113" y="1523"/>
                      </a:lnTo>
                      <a:lnTo>
                        <a:pt x="126" y="1547"/>
                      </a:lnTo>
                      <a:lnTo>
                        <a:pt x="140" y="1572"/>
                      </a:lnTo>
                      <a:lnTo>
                        <a:pt x="154" y="1595"/>
                      </a:lnTo>
                      <a:lnTo>
                        <a:pt x="166" y="1620"/>
                      </a:lnTo>
                      <a:lnTo>
                        <a:pt x="180" y="1644"/>
                      </a:lnTo>
                      <a:lnTo>
                        <a:pt x="192" y="1668"/>
                      </a:lnTo>
                      <a:lnTo>
                        <a:pt x="207" y="1692"/>
                      </a:lnTo>
                      <a:lnTo>
                        <a:pt x="221" y="1715"/>
                      </a:lnTo>
                      <a:lnTo>
                        <a:pt x="235" y="1737"/>
                      </a:lnTo>
                      <a:lnTo>
                        <a:pt x="251" y="1759"/>
                      </a:lnTo>
                      <a:lnTo>
                        <a:pt x="267" y="1781"/>
                      </a:lnTo>
                      <a:lnTo>
                        <a:pt x="283" y="1802"/>
                      </a:lnTo>
                      <a:lnTo>
                        <a:pt x="299" y="1823"/>
                      </a:lnTo>
                      <a:lnTo>
                        <a:pt x="316" y="1843"/>
                      </a:lnTo>
                      <a:lnTo>
                        <a:pt x="334" y="1862"/>
                      </a:lnTo>
                      <a:lnTo>
                        <a:pt x="352" y="1882"/>
                      </a:lnTo>
                      <a:lnTo>
                        <a:pt x="370" y="1900"/>
                      </a:lnTo>
                      <a:lnTo>
                        <a:pt x="388" y="1918"/>
                      </a:lnTo>
                      <a:lnTo>
                        <a:pt x="407" y="1936"/>
                      </a:lnTo>
                      <a:lnTo>
                        <a:pt x="427" y="1952"/>
                      </a:lnTo>
                      <a:lnTo>
                        <a:pt x="447" y="1969"/>
                      </a:lnTo>
                      <a:lnTo>
                        <a:pt x="467" y="1985"/>
                      </a:lnTo>
                      <a:lnTo>
                        <a:pt x="488" y="2001"/>
                      </a:lnTo>
                      <a:lnTo>
                        <a:pt x="510" y="2015"/>
                      </a:lnTo>
                      <a:lnTo>
                        <a:pt x="531" y="2030"/>
                      </a:lnTo>
                      <a:lnTo>
                        <a:pt x="554" y="2045"/>
                      </a:lnTo>
                      <a:lnTo>
                        <a:pt x="576" y="2057"/>
                      </a:lnTo>
                      <a:lnTo>
                        <a:pt x="599" y="2071"/>
                      </a:lnTo>
                      <a:lnTo>
                        <a:pt x="623" y="2083"/>
                      </a:lnTo>
                      <a:lnTo>
                        <a:pt x="648" y="2095"/>
                      </a:lnTo>
                      <a:lnTo>
                        <a:pt x="672" y="2107"/>
                      </a:lnTo>
                      <a:lnTo>
                        <a:pt x="697" y="2118"/>
                      </a:lnTo>
                      <a:lnTo>
                        <a:pt x="722" y="2129"/>
                      </a:lnTo>
                      <a:lnTo>
                        <a:pt x="747" y="2138"/>
                      </a:lnTo>
                      <a:lnTo>
                        <a:pt x="774" y="2147"/>
                      </a:lnTo>
                      <a:lnTo>
                        <a:pt x="801" y="2156"/>
                      </a:lnTo>
                      <a:lnTo>
                        <a:pt x="827" y="2164"/>
                      </a:lnTo>
                      <a:lnTo>
                        <a:pt x="853" y="2172"/>
                      </a:lnTo>
                      <a:lnTo>
                        <a:pt x="880" y="2179"/>
                      </a:lnTo>
                      <a:lnTo>
                        <a:pt x="907" y="2184"/>
                      </a:lnTo>
                      <a:lnTo>
                        <a:pt x="933" y="2189"/>
                      </a:lnTo>
                      <a:lnTo>
                        <a:pt x="959" y="2194"/>
                      </a:lnTo>
                      <a:lnTo>
                        <a:pt x="986" y="2198"/>
                      </a:lnTo>
                      <a:lnTo>
                        <a:pt x="1013" y="2201"/>
                      </a:lnTo>
                      <a:lnTo>
                        <a:pt x="1039" y="2203"/>
                      </a:lnTo>
                      <a:lnTo>
                        <a:pt x="1065" y="2204"/>
                      </a:lnTo>
                      <a:lnTo>
                        <a:pt x="1092" y="2205"/>
                      </a:lnTo>
                      <a:lnTo>
                        <a:pt x="1119" y="2205"/>
                      </a:lnTo>
                      <a:lnTo>
                        <a:pt x="1145" y="2204"/>
                      </a:lnTo>
                      <a:lnTo>
                        <a:pt x="1172" y="2202"/>
                      </a:lnTo>
                      <a:lnTo>
                        <a:pt x="1198" y="2200"/>
                      </a:lnTo>
                      <a:lnTo>
                        <a:pt x="1226" y="2197"/>
                      </a:lnTo>
                      <a:lnTo>
                        <a:pt x="1252" y="2194"/>
                      </a:lnTo>
                      <a:lnTo>
                        <a:pt x="1278" y="2188"/>
                      </a:lnTo>
                      <a:lnTo>
                        <a:pt x="1305" y="2183"/>
                      </a:lnTo>
                      <a:lnTo>
                        <a:pt x="1331" y="2178"/>
                      </a:lnTo>
                      <a:lnTo>
                        <a:pt x="1359" y="2171"/>
                      </a:lnTo>
                      <a:lnTo>
                        <a:pt x="1385" y="2163"/>
                      </a:lnTo>
                      <a:lnTo>
                        <a:pt x="1412" y="2155"/>
                      </a:lnTo>
                      <a:lnTo>
                        <a:pt x="1438" y="2145"/>
                      </a:lnTo>
                      <a:lnTo>
                        <a:pt x="1466" y="2136"/>
                      </a:lnTo>
                      <a:lnTo>
                        <a:pt x="1493" y="2125"/>
                      </a:lnTo>
                      <a:lnTo>
                        <a:pt x="1519" y="2114"/>
                      </a:lnTo>
                      <a:lnTo>
                        <a:pt x="1546" y="2102"/>
                      </a:lnTo>
                      <a:lnTo>
                        <a:pt x="1574" y="2090"/>
                      </a:lnTo>
                      <a:lnTo>
                        <a:pt x="1601" y="2076"/>
                      </a:lnTo>
                      <a:lnTo>
                        <a:pt x="1627" y="2061"/>
                      </a:lnTo>
                      <a:lnTo>
                        <a:pt x="1681" y="2029"/>
                      </a:lnTo>
                      <a:lnTo>
                        <a:pt x="1731" y="1994"/>
                      </a:lnTo>
                      <a:lnTo>
                        <a:pt x="1778" y="1960"/>
                      </a:lnTo>
                      <a:lnTo>
                        <a:pt x="1823" y="1925"/>
                      </a:lnTo>
                      <a:lnTo>
                        <a:pt x="1865" y="1888"/>
                      </a:lnTo>
                      <a:lnTo>
                        <a:pt x="1905" y="1852"/>
                      </a:lnTo>
                      <a:lnTo>
                        <a:pt x="1942" y="1813"/>
                      </a:lnTo>
                      <a:lnTo>
                        <a:pt x="1977" y="1774"/>
                      </a:lnTo>
                      <a:lnTo>
                        <a:pt x="2009" y="1734"/>
                      </a:lnTo>
                      <a:lnTo>
                        <a:pt x="2038" y="1694"/>
                      </a:lnTo>
                      <a:lnTo>
                        <a:pt x="2065" y="1652"/>
                      </a:lnTo>
                      <a:lnTo>
                        <a:pt x="2089" y="1610"/>
                      </a:lnTo>
                      <a:lnTo>
                        <a:pt x="2111" y="1567"/>
                      </a:lnTo>
                      <a:lnTo>
                        <a:pt x="2130" y="1523"/>
                      </a:lnTo>
                      <a:lnTo>
                        <a:pt x="2145" y="1478"/>
                      </a:lnTo>
                      <a:lnTo>
                        <a:pt x="2159" y="1432"/>
                      </a:lnTo>
                      <a:lnTo>
                        <a:pt x="2171" y="1386"/>
                      </a:lnTo>
                      <a:lnTo>
                        <a:pt x="2179" y="1339"/>
                      </a:lnTo>
                      <a:lnTo>
                        <a:pt x="2185" y="1290"/>
                      </a:lnTo>
                      <a:lnTo>
                        <a:pt x="2188" y="1241"/>
                      </a:lnTo>
                      <a:lnTo>
                        <a:pt x="2188" y="1191"/>
                      </a:lnTo>
                      <a:lnTo>
                        <a:pt x="2187" y="1140"/>
                      </a:lnTo>
                      <a:lnTo>
                        <a:pt x="2182" y="1089"/>
                      </a:lnTo>
                      <a:lnTo>
                        <a:pt x="2175" y="1036"/>
                      </a:lnTo>
                      <a:lnTo>
                        <a:pt x="2165" y="983"/>
                      </a:lnTo>
                      <a:lnTo>
                        <a:pt x="2153" y="929"/>
                      </a:lnTo>
                      <a:lnTo>
                        <a:pt x="2138" y="873"/>
                      </a:lnTo>
                      <a:lnTo>
                        <a:pt x="2120" y="817"/>
                      </a:lnTo>
                      <a:lnTo>
                        <a:pt x="2100" y="761"/>
                      </a:lnTo>
                      <a:lnTo>
                        <a:pt x="2077" y="703"/>
                      </a:lnTo>
                      <a:lnTo>
                        <a:pt x="2052" y="644"/>
                      </a:lnTo>
                      <a:lnTo>
                        <a:pt x="2024" y="584"/>
                      </a:lnTo>
                      <a:lnTo>
                        <a:pt x="2011" y="560"/>
                      </a:lnTo>
                      <a:lnTo>
                        <a:pt x="1998" y="536"/>
                      </a:lnTo>
                      <a:lnTo>
                        <a:pt x="1984" y="513"/>
                      </a:lnTo>
                      <a:lnTo>
                        <a:pt x="1970" y="490"/>
                      </a:lnTo>
                      <a:lnTo>
                        <a:pt x="1956" y="468"/>
                      </a:lnTo>
                      <a:lnTo>
                        <a:pt x="1941" y="446"/>
                      </a:lnTo>
                      <a:lnTo>
                        <a:pt x="1925" y="425"/>
                      </a:lnTo>
                      <a:lnTo>
                        <a:pt x="1909" y="404"/>
                      </a:lnTo>
                      <a:lnTo>
                        <a:pt x="1894" y="384"/>
                      </a:lnTo>
                      <a:lnTo>
                        <a:pt x="1877" y="364"/>
                      </a:lnTo>
                      <a:lnTo>
                        <a:pt x="1859" y="345"/>
                      </a:lnTo>
                      <a:lnTo>
                        <a:pt x="1841" y="326"/>
                      </a:lnTo>
                      <a:lnTo>
                        <a:pt x="1823" y="308"/>
                      </a:lnTo>
                      <a:lnTo>
                        <a:pt x="1805" y="290"/>
                      </a:lnTo>
                      <a:lnTo>
                        <a:pt x="1786" y="273"/>
                      </a:lnTo>
                      <a:lnTo>
                        <a:pt x="1766" y="256"/>
                      </a:lnTo>
                      <a:lnTo>
                        <a:pt x="1746" y="239"/>
                      </a:lnTo>
                      <a:lnTo>
                        <a:pt x="1725" y="224"/>
                      </a:lnTo>
                      <a:lnTo>
                        <a:pt x="1704" y="209"/>
                      </a:lnTo>
                      <a:lnTo>
                        <a:pt x="1683" y="194"/>
                      </a:lnTo>
                      <a:lnTo>
                        <a:pt x="1661" y="180"/>
                      </a:lnTo>
                      <a:lnTo>
                        <a:pt x="1638" y="166"/>
                      </a:lnTo>
                      <a:lnTo>
                        <a:pt x="1616" y="152"/>
                      </a:lnTo>
                      <a:lnTo>
                        <a:pt x="1592" y="140"/>
                      </a:lnTo>
                      <a:lnTo>
                        <a:pt x="1569" y="127"/>
                      </a:lnTo>
                      <a:lnTo>
                        <a:pt x="1543" y="116"/>
                      </a:lnTo>
                      <a:lnTo>
                        <a:pt x="1519" y="105"/>
                      </a:lnTo>
                      <a:lnTo>
                        <a:pt x="1494" y="94"/>
                      </a:lnTo>
                      <a:lnTo>
                        <a:pt x="1468" y="84"/>
                      </a:lnTo>
                      <a:lnTo>
                        <a:pt x="1442" y="74"/>
                      </a:lnTo>
                      <a:lnTo>
                        <a:pt x="1415" y="65"/>
                      </a:lnTo>
                      <a:lnTo>
                        <a:pt x="1388" y="56"/>
                      </a:lnTo>
                      <a:lnTo>
                        <a:pt x="1361" y="48"/>
                      </a:lnTo>
                      <a:lnTo>
                        <a:pt x="1334" y="40"/>
                      </a:lnTo>
                      <a:lnTo>
                        <a:pt x="1307" y="34"/>
                      </a:lnTo>
                      <a:lnTo>
                        <a:pt x="1280" y="27"/>
                      </a:lnTo>
                      <a:lnTo>
                        <a:pt x="1253" y="21"/>
                      </a:lnTo>
                      <a:lnTo>
                        <a:pt x="1227" y="17"/>
                      </a:lnTo>
                      <a:lnTo>
                        <a:pt x="1199" y="12"/>
                      </a:lnTo>
                      <a:lnTo>
                        <a:pt x="1173" y="9"/>
                      </a:lnTo>
                      <a:lnTo>
                        <a:pt x="1146" y="5"/>
                      </a:lnTo>
                      <a:lnTo>
                        <a:pt x="1120" y="3"/>
                      </a:lnTo>
                      <a:lnTo>
                        <a:pt x="1093" y="1"/>
                      </a:lnTo>
                      <a:lnTo>
                        <a:pt x="1066" y="0"/>
                      </a:lnTo>
                      <a:lnTo>
                        <a:pt x="1040" y="0"/>
                      </a:lnTo>
                      <a:lnTo>
                        <a:pt x="1014" y="0"/>
                      </a:lnTo>
                      <a:lnTo>
                        <a:pt x="987" y="1"/>
                      </a:lnTo>
                      <a:lnTo>
                        <a:pt x="961" y="3"/>
                      </a:lnTo>
                      <a:lnTo>
                        <a:pt x="935" y="5"/>
                      </a:lnTo>
                      <a:lnTo>
                        <a:pt x="909" y="9"/>
                      </a:lnTo>
                      <a:lnTo>
                        <a:pt x="883" y="12"/>
                      </a:lnTo>
                      <a:lnTo>
                        <a:pt x="856" y="16"/>
                      </a:lnTo>
                      <a:lnTo>
                        <a:pt x="830" y="21"/>
                      </a:lnTo>
                      <a:lnTo>
                        <a:pt x="805" y="26"/>
                      </a:lnTo>
                      <a:lnTo>
                        <a:pt x="779" y="33"/>
                      </a:lnTo>
                      <a:lnTo>
                        <a:pt x="752" y="39"/>
                      </a:lnTo>
                      <a:lnTo>
                        <a:pt x="727" y="47"/>
                      </a:lnTo>
                      <a:lnTo>
                        <a:pt x="702" y="55"/>
                      </a:lnTo>
                      <a:lnTo>
                        <a:pt x="676" y="64"/>
                      </a:lnTo>
                      <a:lnTo>
                        <a:pt x="651" y="74"/>
                      </a:lnTo>
                      <a:lnTo>
                        <a:pt x="626" y="83"/>
                      </a:lnTo>
                      <a:lnTo>
                        <a:pt x="600" y="95"/>
                      </a:lnTo>
                      <a:lnTo>
                        <a:pt x="575" y="106"/>
                      </a:lnTo>
                      <a:lnTo>
                        <a:pt x="550" y="118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sp>
            <p:nvSpPr>
              <p:cNvPr id="87" name="TextBox 136"/>
              <p:cNvSpPr>
                <a:spLocks noChangeArrowheads="1"/>
              </p:cNvSpPr>
              <p:nvPr/>
            </p:nvSpPr>
            <p:spPr bwMode="auto">
              <a:xfrm>
                <a:off x="6378745" y="1735472"/>
                <a:ext cx="1924920" cy="340786"/>
              </a:xfrm>
              <a:prstGeom prst="roundRect">
                <a:avLst>
                  <a:gd name="adj" fmla="val 16667"/>
                </a:avLst>
              </a:prstGeom>
              <a:solidFill>
                <a:srgbClr val="9EE059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GB" sz="1600" b="1" dirty="0" smtClean="0"/>
                  <a:t>e-Infrastructure</a:t>
                </a:r>
                <a:endParaRPr lang="en-GB" sz="1600" b="1" dirty="0"/>
              </a:p>
            </p:txBody>
          </p:sp>
          <p:grpSp>
            <p:nvGrpSpPr>
              <p:cNvPr id="88" name="Group 182"/>
              <p:cNvGrpSpPr>
                <a:grpSpLocks noChangeAspect="1"/>
              </p:cNvGrpSpPr>
              <p:nvPr/>
            </p:nvGrpSpPr>
            <p:grpSpPr bwMode="auto">
              <a:xfrm flipH="1">
                <a:off x="547263" y="2515745"/>
                <a:ext cx="322806" cy="265338"/>
                <a:chOff x="3244" y="3940"/>
                <a:chExt cx="1007" cy="1047"/>
              </a:xfrm>
              <a:solidFill>
                <a:srgbClr val="008000"/>
              </a:solidFill>
            </p:grpSpPr>
            <p:sp>
              <p:nvSpPr>
                <p:cNvPr id="141" name="Freeform 179"/>
                <p:cNvSpPr>
                  <a:spLocks/>
                </p:cNvSpPr>
                <p:nvPr/>
              </p:nvSpPr>
              <p:spPr bwMode="auto">
                <a:xfrm>
                  <a:off x="3244" y="3940"/>
                  <a:ext cx="614" cy="613"/>
                </a:xfrm>
                <a:custGeom>
                  <a:avLst/>
                  <a:gdLst>
                    <a:gd name="T0" fmla="*/ 4725 w 9817"/>
                    <a:gd name="T1" fmla="*/ 1045 h 9817"/>
                    <a:gd name="T2" fmla="*/ 5732 w 9817"/>
                    <a:gd name="T3" fmla="*/ 1170 h 9817"/>
                    <a:gd name="T4" fmla="*/ 6866 w 9817"/>
                    <a:gd name="T5" fmla="*/ 307 h 9817"/>
                    <a:gd name="T6" fmla="*/ 7710 w 9817"/>
                    <a:gd name="T7" fmla="*/ 740 h 9817"/>
                    <a:gd name="T8" fmla="*/ 7467 w 9817"/>
                    <a:gd name="T9" fmla="*/ 2079 h 9817"/>
                    <a:gd name="T10" fmla="*/ 8069 w 9817"/>
                    <a:gd name="T11" fmla="*/ 2853 h 9817"/>
                    <a:gd name="T12" fmla="*/ 9519 w 9817"/>
                    <a:gd name="T13" fmla="*/ 2979 h 9817"/>
                    <a:gd name="T14" fmla="*/ 9817 w 9817"/>
                    <a:gd name="T15" fmla="*/ 3887 h 9817"/>
                    <a:gd name="T16" fmla="*/ 8781 w 9817"/>
                    <a:gd name="T17" fmla="*/ 4858 h 9817"/>
                    <a:gd name="T18" fmla="*/ 8684 w 9817"/>
                    <a:gd name="T19" fmla="*/ 5868 h 9817"/>
                    <a:gd name="T20" fmla="*/ 9519 w 9817"/>
                    <a:gd name="T21" fmla="*/ 6866 h 9817"/>
                    <a:gd name="T22" fmla="*/ 9079 w 9817"/>
                    <a:gd name="T23" fmla="*/ 7711 h 9817"/>
                    <a:gd name="T24" fmla="*/ 7674 w 9817"/>
                    <a:gd name="T25" fmla="*/ 7542 h 9817"/>
                    <a:gd name="T26" fmla="*/ 6936 w 9817"/>
                    <a:gd name="T27" fmla="*/ 8106 h 9817"/>
                    <a:gd name="T28" fmla="*/ 6866 w 9817"/>
                    <a:gd name="T29" fmla="*/ 9519 h 9817"/>
                    <a:gd name="T30" fmla="*/ 5929 w 9817"/>
                    <a:gd name="T31" fmla="*/ 9817 h 9817"/>
                    <a:gd name="T32" fmla="*/ 5029 w 9817"/>
                    <a:gd name="T33" fmla="*/ 8745 h 9817"/>
                    <a:gd name="T34" fmla="*/ 4022 w 9817"/>
                    <a:gd name="T35" fmla="*/ 8648 h 9817"/>
                    <a:gd name="T36" fmla="*/ 2979 w 9817"/>
                    <a:gd name="T37" fmla="*/ 9519 h 9817"/>
                    <a:gd name="T38" fmla="*/ 2115 w 9817"/>
                    <a:gd name="T39" fmla="*/ 9080 h 9817"/>
                    <a:gd name="T40" fmla="*/ 2115 w 9817"/>
                    <a:gd name="T41" fmla="*/ 7440 h 9817"/>
                    <a:gd name="T42" fmla="*/ 1539 w 9817"/>
                    <a:gd name="T43" fmla="*/ 6667 h 9817"/>
                    <a:gd name="T44" fmla="*/ 307 w 9817"/>
                    <a:gd name="T45" fmla="*/ 6866 h 9817"/>
                    <a:gd name="T46" fmla="*/ 0 w 9817"/>
                    <a:gd name="T47" fmla="*/ 5930 h 9817"/>
                    <a:gd name="T48" fmla="*/ 1072 w 9817"/>
                    <a:gd name="T49" fmla="*/ 4923 h 9817"/>
                    <a:gd name="T50" fmla="*/ 1207 w 9817"/>
                    <a:gd name="T51" fmla="*/ 3924 h 9817"/>
                    <a:gd name="T52" fmla="*/ 307 w 9817"/>
                    <a:gd name="T53" fmla="*/ 2979 h 9817"/>
                    <a:gd name="T54" fmla="*/ 740 w 9817"/>
                    <a:gd name="T55" fmla="*/ 2079 h 9817"/>
                    <a:gd name="T56" fmla="*/ 2017 w 9817"/>
                    <a:gd name="T57" fmla="*/ 2447 h 9817"/>
                    <a:gd name="T58" fmla="*/ 2717 w 9817"/>
                    <a:gd name="T59" fmla="*/ 1846 h 9817"/>
                    <a:gd name="T60" fmla="*/ 2979 w 9817"/>
                    <a:gd name="T61" fmla="*/ 307 h 9817"/>
                    <a:gd name="T62" fmla="*/ 3887 w 9817"/>
                    <a:gd name="T63" fmla="*/ 0 h 9817"/>
                    <a:gd name="T64" fmla="*/ 4725 w 9817"/>
                    <a:gd name="T65" fmla="*/ 1045 h 98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17"/>
                    <a:gd name="T100" fmla="*/ 0 h 9817"/>
                    <a:gd name="T101" fmla="*/ 9817 w 9817"/>
                    <a:gd name="T102" fmla="*/ 9817 h 981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17" h="9817">
                      <a:moveTo>
                        <a:pt x="4725" y="1045"/>
                      </a:moveTo>
                      <a:lnTo>
                        <a:pt x="5732" y="1170"/>
                      </a:lnTo>
                      <a:lnTo>
                        <a:pt x="6866" y="307"/>
                      </a:lnTo>
                      <a:lnTo>
                        <a:pt x="7710" y="740"/>
                      </a:lnTo>
                      <a:lnTo>
                        <a:pt x="7467" y="2079"/>
                      </a:lnTo>
                      <a:lnTo>
                        <a:pt x="8069" y="2853"/>
                      </a:lnTo>
                      <a:lnTo>
                        <a:pt x="9519" y="2979"/>
                      </a:lnTo>
                      <a:lnTo>
                        <a:pt x="9817" y="3887"/>
                      </a:lnTo>
                      <a:lnTo>
                        <a:pt x="8781" y="4858"/>
                      </a:lnTo>
                      <a:lnTo>
                        <a:pt x="8684" y="5868"/>
                      </a:lnTo>
                      <a:lnTo>
                        <a:pt x="9519" y="6866"/>
                      </a:lnTo>
                      <a:lnTo>
                        <a:pt x="9079" y="7711"/>
                      </a:lnTo>
                      <a:lnTo>
                        <a:pt x="7674" y="7542"/>
                      </a:lnTo>
                      <a:lnTo>
                        <a:pt x="6936" y="8106"/>
                      </a:lnTo>
                      <a:lnTo>
                        <a:pt x="6866" y="9519"/>
                      </a:lnTo>
                      <a:lnTo>
                        <a:pt x="5929" y="9817"/>
                      </a:lnTo>
                      <a:lnTo>
                        <a:pt x="5029" y="8745"/>
                      </a:lnTo>
                      <a:lnTo>
                        <a:pt x="4022" y="8648"/>
                      </a:lnTo>
                      <a:lnTo>
                        <a:pt x="2979" y="9519"/>
                      </a:lnTo>
                      <a:lnTo>
                        <a:pt x="2115" y="9080"/>
                      </a:lnTo>
                      <a:lnTo>
                        <a:pt x="2115" y="7440"/>
                      </a:lnTo>
                      <a:lnTo>
                        <a:pt x="1539" y="6667"/>
                      </a:lnTo>
                      <a:lnTo>
                        <a:pt x="307" y="6866"/>
                      </a:lnTo>
                      <a:lnTo>
                        <a:pt x="0" y="5930"/>
                      </a:lnTo>
                      <a:lnTo>
                        <a:pt x="1072" y="4923"/>
                      </a:lnTo>
                      <a:lnTo>
                        <a:pt x="1207" y="3924"/>
                      </a:lnTo>
                      <a:lnTo>
                        <a:pt x="307" y="2979"/>
                      </a:lnTo>
                      <a:lnTo>
                        <a:pt x="740" y="2079"/>
                      </a:lnTo>
                      <a:lnTo>
                        <a:pt x="2017" y="2447"/>
                      </a:lnTo>
                      <a:lnTo>
                        <a:pt x="2717" y="1846"/>
                      </a:lnTo>
                      <a:lnTo>
                        <a:pt x="2979" y="307"/>
                      </a:lnTo>
                      <a:lnTo>
                        <a:pt x="3887" y="0"/>
                      </a:lnTo>
                      <a:lnTo>
                        <a:pt x="4725" y="104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42" name="Freeform 181"/>
                <p:cNvSpPr>
                  <a:spLocks/>
                </p:cNvSpPr>
                <p:nvPr/>
              </p:nvSpPr>
              <p:spPr bwMode="auto">
                <a:xfrm>
                  <a:off x="3632" y="4366"/>
                  <a:ext cx="619" cy="621"/>
                </a:xfrm>
                <a:custGeom>
                  <a:avLst/>
                  <a:gdLst>
                    <a:gd name="T0" fmla="*/ 2914 w 9915"/>
                    <a:gd name="T1" fmla="*/ 1675 h 9953"/>
                    <a:gd name="T2" fmla="*/ 3887 w 9915"/>
                    <a:gd name="T3" fmla="*/ 1269 h 9953"/>
                    <a:gd name="T4" fmla="*/ 4453 w 9915"/>
                    <a:gd name="T5" fmla="*/ 0 h 9953"/>
                    <a:gd name="T6" fmla="*/ 5426 w 9915"/>
                    <a:gd name="T7" fmla="*/ 0 h 9953"/>
                    <a:gd name="T8" fmla="*/ 5829 w 9915"/>
                    <a:gd name="T9" fmla="*/ 1269 h 9953"/>
                    <a:gd name="T10" fmla="*/ 6728 w 9915"/>
                    <a:gd name="T11" fmla="*/ 1638 h 9953"/>
                    <a:gd name="T12" fmla="*/ 8069 w 9915"/>
                    <a:gd name="T13" fmla="*/ 1036 h 9953"/>
                    <a:gd name="T14" fmla="*/ 8779 w 9915"/>
                    <a:gd name="T15" fmla="*/ 1748 h 9953"/>
                    <a:gd name="T16" fmla="*/ 8303 w 9915"/>
                    <a:gd name="T17" fmla="*/ 3050 h 9953"/>
                    <a:gd name="T18" fmla="*/ 8671 w 9915"/>
                    <a:gd name="T19" fmla="*/ 3987 h 9953"/>
                    <a:gd name="T20" fmla="*/ 9915 w 9915"/>
                    <a:gd name="T21" fmla="*/ 4490 h 9953"/>
                    <a:gd name="T22" fmla="*/ 9915 w 9915"/>
                    <a:gd name="T23" fmla="*/ 5427 h 9953"/>
                    <a:gd name="T24" fmla="*/ 8611 w 9915"/>
                    <a:gd name="T25" fmla="*/ 5930 h 9953"/>
                    <a:gd name="T26" fmla="*/ 8241 w 9915"/>
                    <a:gd name="T27" fmla="*/ 6802 h 9953"/>
                    <a:gd name="T28" fmla="*/ 8843 w 9915"/>
                    <a:gd name="T29" fmla="*/ 8070 h 9953"/>
                    <a:gd name="T30" fmla="*/ 8177 w 9915"/>
                    <a:gd name="T31" fmla="*/ 8808 h 9953"/>
                    <a:gd name="T32" fmla="*/ 6863 w 9915"/>
                    <a:gd name="T33" fmla="*/ 8279 h 9953"/>
                    <a:gd name="T34" fmla="*/ 5929 w 9915"/>
                    <a:gd name="T35" fmla="*/ 8648 h 9953"/>
                    <a:gd name="T36" fmla="*/ 5460 w 9915"/>
                    <a:gd name="T37" fmla="*/ 9953 h 9953"/>
                    <a:gd name="T38" fmla="*/ 4453 w 9915"/>
                    <a:gd name="T39" fmla="*/ 9953 h 9953"/>
                    <a:gd name="T40" fmla="*/ 3716 w 9915"/>
                    <a:gd name="T41" fmla="*/ 8513 h 9953"/>
                    <a:gd name="T42" fmla="*/ 2844 w 9915"/>
                    <a:gd name="T43" fmla="*/ 8107 h 9953"/>
                    <a:gd name="T44" fmla="*/ 1846 w 9915"/>
                    <a:gd name="T45" fmla="*/ 8845 h 9953"/>
                    <a:gd name="T46" fmla="*/ 1142 w 9915"/>
                    <a:gd name="T47" fmla="*/ 8145 h 9953"/>
                    <a:gd name="T48" fmla="*/ 1609 w 9915"/>
                    <a:gd name="T49" fmla="*/ 6765 h 9953"/>
                    <a:gd name="T50" fmla="*/ 1241 w 9915"/>
                    <a:gd name="T51" fmla="*/ 5866 h 9953"/>
                    <a:gd name="T52" fmla="*/ 0 w 9915"/>
                    <a:gd name="T53" fmla="*/ 5427 h 9953"/>
                    <a:gd name="T54" fmla="*/ 0 w 9915"/>
                    <a:gd name="T55" fmla="*/ 4453 h 9953"/>
                    <a:gd name="T56" fmla="*/ 1241 w 9915"/>
                    <a:gd name="T57" fmla="*/ 4159 h 9953"/>
                    <a:gd name="T58" fmla="*/ 1539 w 9915"/>
                    <a:gd name="T59" fmla="*/ 3287 h 9953"/>
                    <a:gd name="T60" fmla="*/ 1035 w 9915"/>
                    <a:gd name="T61" fmla="*/ 1847 h 9953"/>
                    <a:gd name="T62" fmla="*/ 1711 w 9915"/>
                    <a:gd name="T63" fmla="*/ 1143 h 9953"/>
                    <a:gd name="T64" fmla="*/ 2914 w 9915"/>
                    <a:gd name="T65" fmla="*/ 1675 h 99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915"/>
                    <a:gd name="T100" fmla="*/ 0 h 9953"/>
                    <a:gd name="T101" fmla="*/ 9915 w 9915"/>
                    <a:gd name="T102" fmla="*/ 9953 h 99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915" h="9953">
                      <a:moveTo>
                        <a:pt x="2914" y="1675"/>
                      </a:moveTo>
                      <a:lnTo>
                        <a:pt x="3887" y="1269"/>
                      </a:lnTo>
                      <a:lnTo>
                        <a:pt x="4453" y="0"/>
                      </a:lnTo>
                      <a:lnTo>
                        <a:pt x="5426" y="0"/>
                      </a:lnTo>
                      <a:lnTo>
                        <a:pt x="5829" y="1269"/>
                      </a:lnTo>
                      <a:lnTo>
                        <a:pt x="6728" y="1638"/>
                      </a:lnTo>
                      <a:lnTo>
                        <a:pt x="8069" y="1036"/>
                      </a:lnTo>
                      <a:lnTo>
                        <a:pt x="8779" y="1748"/>
                      </a:lnTo>
                      <a:lnTo>
                        <a:pt x="8303" y="3050"/>
                      </a:lnTo>
                      <a:lnTo>
                        <a:pt x="8671" y="3987"/>
                      </a:lnTo>
                      <a:lnTo>
                        <a:pt x="9915" y="4490"/>
                      </a:lnTo>
                      <a:lnTo>
                        <a:pt x="9915" y="5427"/>
                      </a:lnTo>
                      <a:lnTo>
                        <a:pt x="8611" y="5930"/>
                      </a:lnTo>
                      <a:lnTo>
                        <a:pt x="8241" y="6802"/>
                      </a:lnTo>
                      <a:lnTo>
                        <a:pt x="8843" y="8070"/>
                      </a:lnTo>
                      <a:lnTo>
                        <a:pt x="8177" y="8808"/>
                      </a:lnTo>
                      <a:lnTo>
                        <a:pt x="6863" y="8279"/>
                      </a:lnTo>
                      <a:lnTo>
                        <a:pt x="5929" y="8648"/>
                      </a:lnTo>
                      <a:lnTo>
                        <a:pt x="5460" y="9953"/>
                      </a:lnTo>
                      <a:lnTo>
                        <a:pt x="4453" y="9953"/>
                      </a:lnTo>
                      <a:lnTo>
                        <a:pt x="3716" y="8513"/>
                      </a:lnTo>
                      <a:lnTo>
                        <a:pt x="2844" y="8107"/>
                      </a:lnTo>
                      <a:lnTo>
                        <a:pt x="1846" y="8845"/>
                      </a:lnTo>
                      <a:lnTo>
                        <a:pt x="1142" y="8145"/>
                      </a:lnTo>
                      <a:lnTo>
                        <a:pt x="1609" y="6765"/>
                      </a:lnTo>
                      <a:lnTo>
                        <a:pt x="1241" y="5866"/>
                      </a:lnTo>
                      <a:lnTo>
                        <a:pt x="0" y="5427"/>
                      </a:lnTo>
                      <a:lnTo>
                        <a:pt x="0" y="4453"/>
                      </a:lnTo>
                      <a:lnTo>
                        <a:pt x="1241" y="4159"/>
                      </a:lnTo>
                      <a:lnTo>
                        <a:pt x="1539" y="3287"/>
                      </a:lnTo>
                      <a:lnTo>
                        <a:pt x="1035" y="1847"/>
                      </a:lnTo>
                      <a:lnTo>
                        <a:pt x="1711" y="1143"/>
                      </a:lnTo>
                      <a:lnTo>
                        <a:pt x="2914" y="1675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43" name="Freeform 178"/>
                <p:cNvSpPr>
                  <a:spLocks/>
                </p:cNvSpPr>
                <p:nvPr/>
              </p:nvSpPr>
              <p:spPr bwMode="auto">
                <a:xfrm>
                  <a:off x="3483" y="4179"/>
                  <a:ext cx="135" cy="137"/>
                </a:xfrm>
                <a:custGeom>
                  <a:avLst/>
                  <a:gdLst>
                    <a:gd name="T0" fmla="*/ 962 w 2177"/>
                    <a:gd name="T1" fmla="*/ 6 h 2202"/>
                    <a:gd name="T2" fmla="*/ 834 w 2177"/>
                    <a:gd name="T3" fmla="*/ 26 h 2202"/>
                    <a:gd name="T4" fmla="*/ 712 w 2177"/>
                    <a:gd name="T5" fmla="*/ 61 h 2202"/>
                    <a:gd name="T6" fmla="*/ 596 w 2177"/>
                    <a:gd name="T7" fmla="*/ 112 h 2202"/>
                    <a:gd name="T8" fmla="*/ 485 w 2177"/>
                    <a:gd name="T9" fmla="*/ 179 h 2202"/>
                    <a:gd name="T10" fmla="*/ 380 w 2177"/>
                    <a:gd name="T11" fmla="*/ 262 h 2202"/>
                    <a:gd name="T12" fmla="*/ 280 w 2177"/>
                    <a:gd name="T13" fmla="*/ 360 h 2202"/>
                    <a:gd name="T14" fmla="*/ 194 w 2177"/>
                    <a:gd name="T15" fmla="*/ 464 h 2202"/>
                    <a:gd name="T16" fmla="*/ 124 w 2177"/>
                    <a:gd name="T17" fmla="*/ 573 h 2202"/>
                    <a:gd name="T18" fmla="*/ 69 w 2177"/>
                    <a:gd name="T19" fmla="*/ 689 h 2202"/>
                    <a:gd name="T20" fmla="*/ 31 w 2177"/>
                    <a:gd name="T21" fmla="*/ 810 h 2202"/>
                    <a:gd name="T22" fmla="*/ 8 w 2177"/>
                    <a:gd name="T23" fmla="*/ 936 h 2202"/>
                    <a:gd name="T24" fmla="*/ 0 w 2177"/>
                    <a:gd name="T25" fmla="*/ 1069 h 2202"/>
                    <a:gd name="T26" fmla="*/ 8 w 2177"/>
                    <a:gd name="T27" fmla="*/ 1210 h 2202"/>
                    <a:gd name="T28" fmla="*/ 31 w 2177"/>
                    <a:gd name="T29" fmla="*/ 1344 h 2202"/>
                    <a:gd name="T30" fmla="*/ 69 w 2177"/>
                    <a:gd name="T31" fmla="*/ 1473 h 2202"/>
                    <a:gd name="T32" fmla="*/ 124 w 2177"/>
                    <a:gd name="T33" fmla="*/ 1595 h 2202"/>
                    <a:gd name="T34" fmla="*/ 194 w 2177"/>
                    <a:gd name="T35" fmla="*/ 1711 h 2202"/>
                    <a:gd name="T36" fmla="*/ 280 w 2177"/>
                    <a:gd name="T37" fmla="*/ 1822 h 2202"/>
                    <a:gd name="T38" fmla="*/ 380 w 2177"/>
                    <a:gd name="T39" fmla="*/ 1925 h 2202"/>
                    <a:gd name="T40" fmla="*/ 485 w 2177"/>
                    <a:gd name="T41" fmla="*/ 2012 h 2202"/>
                    <a:gd name="T42" fmla="*/ 596 w 2177"/>
                    <a:gd name="T43" fmla="*/ 2084 h 2202"/>
                    <a:gd name="T44" fmla="*/ 712 w 2177"/>
                    <a:gd name="T45" fmla="*/ 2138 h 2202"/>
                    <a:gd name="T46" fmla="*/ 834 w 2177"/>
                    <a:gd name="T47" fmla="*/ 2176 h 2202"/>
                    <a:gd name="T48" fmla="*/ 962 w 2177"/>
                    <a:gd name="T49" fmla="*/ 2197 h 2202"/>
                    <a:gd name="T50" fmla="*/ 1096 w 2177"/>
                    <a:gd name="T51" fmla="*/ 2201 h 2202"/>
                    <a:gd name="T52" fmla="*/ 1233 w 2177"/>
                    <a:gd name="T53" fmla="*/ 2191 h 2202"/>
                    <a:gd name="T54" fmla="*/ 1364 w 2177"/>
                    <a:gd name="T55" fmla="*/ 2162 h 2202"/>
                    <a:gd name="T56" fmla="*/ 1489 w 2177"/>
                    <a:gd name="T57" fmla="*/ 2118 h 2202"/>
                    <a:gd name="T58" fmla="*/ 1607 w 2177"/>
                    <a:gd name="T59" fmla="*/ 2058 h 2202"/>
                    <a:gd name="T60" fmla="*/ 1719 w 2177"/>
                    <a:gd name="T61" fmla="*/ 1980 h 2202"/>
                    <a:gd name="T62" fmla="*/ 1827 w 2177"/>
                    <a:gd name="T63" fmla="*/ 1886 h 2202"/>
                    <a:gd name="T64" fmla="*/ 1925 w 2177"/>
                    <a:gd name="T65" fmla="*/ 1779 h 2202"/>
                    <a:gd name="T66" fmla="*/ 2007 w 2177"/>
                    <a:gd name="T67" fmla="*/ 1665 h 2202"/>
                    <a:gd name="T68" fmla="*/ 2072 w 2177"/>
                    <a:gd name="T69" fmla="*/ 1547 h 2202"/>
                    <a:gd name="T70" fmla="*/ 2122 w 2177"/>
                    <a:gd name="T71" fmla="*/ 1422 h 2202"/>
                    <a:gd name="T72" fmla="*/ 2156 w 2177"/>
                    <a:gd name="T73" fmla="*/ 1291 h 2202"/>
                    <a:gd name="T74" fmla="*/ 2174 w 2177"/>
                    <a:gd name="T75" fmla="*/ 1154 h 2202"/>
                    <a:gd name="T76" fmla="*/ 2176 w 2177"/>
                    <a:gd name="T77" fmla="*/ 1015 h 2202"/>
                    <a:gd name="T78" fmla="*/ 2161 w 2177"/>
                    <a:gd name="T79" fmla="*/ 885 h 2202"/>
                    <a:gd name="T80" fmla="*/ 2131 w 2177"/>
                    <a:gd name="T81" fmla="*/ 761 h 2202"/>
                    <a:gd name="T82" fmla="*/ 2083 w 2177"/>
                    <a:gd name="T83" fmla="*/ 642 h 2202"/>
                    <a:gd name="T84" fmla="*/ 2021 w 2177"/>
                    <a:gd name="T85" fmla="*/ 529 h 2202"/>
                    <a:gd name="T86" fmla="*/ 1943 w 2177"/>
                    <a:gd name="T87" fmla="*/ 422 h 2202"/>
                    <a:gd name="T88" fmla="*/ 1848 w 2177"/>
                    <a:gd name="T89" fmla="*/ 319 h 2202"/>
                    <a:gd name="T90" fmla="*/ 1741 w 2177"/>
                    <a:gd name="T91" fmla="*/ 227 h 2202"/>
                    <a:gd name="T92" fmla="*/ 1630 w 2177"/>
                    <a:gd name="T93" fmla="*/ 150 h 2202"/>
                    <a:gd name="T94" fmla="*/ 1513 w 2177"/>
                    <a:gd name="T95" fmla="*/ 90 h 2202"/>
                    <a:gd name="T96" fmla="*/ 1389 w 2177"/>
                    <a:gd name="T97" fmla="*/ 45 h 2202"/>
                    <a:gd name="T98" fmla="*/ 1260 w 2177"/>
                    <a:gd name="T99" fmla="*/ 15 h 2202"/>
                    <a:gd name="T100" fmla="*/ 1125 w 2177"/>
                    <a:gd name="T101" fmla="*/ 2 h 220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177"/>
                    <a:gd name="T154" fmla="*/ 0 h 2202"/>
                    <a:gd name="T155" fmla="*/ 2177 w 2177"/>
                    <a:gd name="T156" fmla="*/ 2202 h 220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177" h="2202">
                      <a:moveTo>
                        <a:pt x="1068" y="0"/>
                      </a:moveTo>
                      <a:lnTo>
                        <a:pt x="1042" y="0"/>
                      </a:lnTo>
                      <a:lnTo>
                        <a:pt x="1015" y="2"/>
                      </a:lnTo>
                      <a:lnTo>
                        <a:pt x="988" y="3"/>
                      </a:lnTo>
                      <a:lnTo>
                        <a:pt x="962" y="6"/>
                      </a:lnTo>
                      <a:lnTo>
                        <a:pt x="936" y="8"/>
                      </a:lnTo>
                      <a:lnTo>
                        <a:pt x="910" y="11"/>
                      </a:lnTo>
                      <a:lnTo>
                        <a:pt x="884" y="15"/>
                      </a:lnTo>
                      <a:lnTo>
                        <a:pt x="859" y="20"/>
                      </a:lnTo>
                      <a:lnTo>
                        <a:pt x="834" y="26"/>
                      </a:lnTo>
                      <a:lnTo>
                        <a:pt x="809" y="31"/>
                      </a:lnTo>
                      <a:lnTo>
                        <a:pt x="785" y="37"/>
                      </a:lnTo>
                      <a:lnTo>
                        <a:pt x="761" y="45"/>
                      </a:lnTo>
                      <a:lnTo>
                        <a:pt x="737" y="53"/>
                      </a:lnTo>
                      <a:lnTo>
                        <a:pt x="712" y="61"/>
                      </a:lnTo>
                      <a:lnTo>
                        <a:pt x="688" y="70"/>
                      </a:lnTo>
                      <a:lnTo>
                        <a:pt x="665" y="79"/>
                      </a:lnTo>
                      <a:lnTo>
                        <a:pt x="641" y="90"/>
                      </a:lnTo>
                      <a:lnTo>
                        <a:pt x="618" y="100"/>
                      </a:lnTo>
                      <a:lnTo>
                        <a:pt x="596" y="112"/>
                      </a:lnTo>
                      <a:lnTo>
                        <a:pt x="573" y="124"/>
                      </a:lnTo>
                      <a:lnTo>
                        <a:pt x="551" y="137"/>
                      </a:lnTo>
                      <a:lnTo>
                        <a:pt x="529" y="150"/>
                      </a:lnTo>
                      <a:lnTo>
                        <a:pt x="507" y="164"/>
                      </a:lnTo>
                      <a:lnTo>
                        <a:pt x="485" y="179"/>
                      </a:lnTo>
                      <a:lnTo>
                        <a:pt x="464" y="195"/>
                      </a:lnTo>
                      <a:lnTo>
                        <a:pt x="442" y="210"/>
                      </a:lnTo>
                      <a:lnTo>
                        <a:pt x="421" y="227"/>
                      </a:lnTo>
                      <a:lnTo>
                        <a:pt x="400" y="244"/>
                      </a:lnTo>
                      <a:lnTo>
                        <a:pt x="380" y="262"/>
                      </a:lnTo>
                      <a:lnTo>
                        <a:pt x="359" y="281"/>
                      </a:lnTo>
                      <a:lnTo>
                        <a:pt x="339" y="299"/>
                      </a:lnTo>
                      <a:lnTo>
                        <a:pt x="319" y="319"/>
                      </a:lnTo>
                      <a:lnTo>
                        <a:pt x="299" y="339"/>
                      </a:lnTo>
                      <a:lnTo>
                        <a:pt x="280" y="360"/>
                      </a:lnTo>
                      <a:lnTo>
                        <a:pt x="261" y="380"/>
                      </a:lnTo>
                      <a:lnTo>
                        <a:pt x="244" y="401"/>
                      </a:lnTo>
                      <a:lnTo>
                        <a:pt x="227" y="422"/>
                      </a:lnTo>
                      <a:lnTo>
                        <a:pt x="210" y="443"/>
                      </a:lnTo>
                      <a:lnTo>
                        <a:pt x="194" y="464"/>
                      </a:lnTo>
                      <a:lnTo>
                        <a:pt x="179" y="485"/>
                      </a:lnTo>
                      <a:lnTo>
                        <a:pt x="164" y="507"/>
                      </a:lnTo>
                      <a:lnTo>
                        <a:pt x="149" y="529"/>
                      </a:lnTo>
                      <a:lnTo>
                        <a:pt x="137" y="551"/>
                      </a:lnTo>
                      <a:lnTo>
                        <a:pt x="124" y="573"/>
                      </a:lnTo>
                      <a:lnTo>
                        <a:pt x="111" y="596"/>
                      </a:lnTo>
                      <a:lnTo>
                        <a:pt x="100" y="619"/>
                      </a:lnTo>
                      <a:lnTo>
                        <a:pt x="89" y="642"/>
                      </a:lnTo>
                      <a:lnTo>
                        <a:pt x="79" y="666"/>
                      </a:lnTo>
                      <a:lnTo>
                        <a:pt x="69" y="689"/>
                      </a:lnTo>
                      <a:lnTo>
                        <a:pt x="60" y="713"/>
                      </a:lnTo>
                      <a:lnTo>
                        <a:pt x="52" y="737"/>
                      </a:lnTo>
                      <a:lnTo>
                        <a:pt x="44" y="761"/>
                      </a:lnTo>
                      <a:lnTo>
                        <a:pt x="37" y="785"/>
                      </a:lnTo>
                      <a:lnTo>
                        <a:pt x="31" y="810"/>
                      </a:lnTo>
                      <a:lnTo>
                        <a:pt x="24" y="834"/>
                      </a:lnTo>
                      <a:lnTo>
                        <a:pt x="19" y="860"/>
                      </a:lnTo>
                      <a:lnTo>
                        <a:pt x="15" y="885"/>
                      </a:lnTo>
                      <a:lnTo>
                        <a:pt x="11" y="911"/>
                      </a:lnTo>
                      <a:lnTo>
                        <a:pt x="8" y="936"/>
                      </a:lnTo>
                      <a:lnTo>
                        <a:pt x="4" y="962"/>
                      </a:lnTo>
                      <a:lnTo>
                        <a:pt x="2" y="989"/>
                      </a:lnTo>
                      <a:lnTo>
                        <a:pt x="1" y="1015"/>
                      </a:lnTo>
                      <a:lnTo>
                        <a:pt x="0" y="1042"/>
                      </a:lnTo>
                      <a:lnTo>
                        <a:pt x="0" y="1069"/>
                      </a:lnTo>
                      <a:lnTo>
                        <a:pt x="0" y="1098"/>
                      </a:lnTo>
                      <a:lnTo>
                        <a:pt x="1" y="1126"/>
                      </a:lnTo>
                      <a:lnTo>
                        <a:pt x="2" y="1154"/>
                      </a:lnTo>
                      <a:lnTo>
                        <a:pt x="4" y="1182"/>
                      </a:lnTo>
                      <a:lnTo>
                        <a:pt x="8" y="1210"/>
                      </a:lnTo>
                      <a:lnTo>
                        <a:pt x="11" y="1237"/>
                      </a:lnTo>
                      <a:lnTo>
                        <a:pt x="15" y="1265"/>
                      </a:lnTo>
                      <a:lnTo>
                        <a:pt x="19" y="1291"/>
                      </a:lnTo>
                      <a:lnTo>
                        <a:pt x="24" y="1318"/>
                      </a:lnTo>
                      <a:lnTo>
                        <a:pt x="31" y="1344"/>
                      </a:lnTo>
                      <a:lnTo>
                        <a:pt x="37" y="1370"/>
                      </a:lnTo>
                      <a:lnTo>
                        <a:pt x="44" y="1397"/>
                      </a:lnTo>
                      <a:lnTo>
                        <a:pt x="52" y="1422"/>
                      </a:lnTo>
                      <a:lnTo>
                        <a:pt x="60" y="1448"/>
                      </a:lnTo>
                      <a:lnTo>
                        <a:pt x="69" y="1473"/>
                      </a:lnTo>
                      <a:lnTo>
                        <a:pt x="79" y="1497"/>
                      </a:lnTo>
                      <a:lnTo>
                        <a:pt x="89" y="1523"/>
                      </a:lnTo>
                      <a:lnTo>
                        <a:pt x="100" y="1547"/>
                      </a:lnTo>
                      <a:lnTo>
                        <a:pt x="111" y="1571"/>
                      </a:lnTo>
                      <a:lnTo>
                        <a:pt x="124" y="1595"/>
                      </a:lnTo>
                      <a:lnTo>
                        <a:pt x="137" y="1619"/>
                      </a:lnTo>
                      <a:lnTo>
                        <a:pt x="149" y="1642"/>
                      </a:lnTo>
                      <a:lnTo>
                        <a:pt x="164" y="1665"/>
                      </a:lnTo>
                      <a:lnTo>
                        <a:pt x="179" y="1688"/>
                      </a:lnTo>
                      <a:lnTo>
                        <a:pt x="194" y="1711"/>
                      </a:lnTo>
                      <a:lnTo>
                        <a:pt x="210" y="1734"/>
                      </a:lnTo>
                      <a:lnTo>
                        <a:pt x="227" y="1757"/>
                      </a:lnTo>
                      <a:lnTo>
                        <a:pt x="244" y="1779"/>
                      </a:lnTo>
                      <a:lnTo>
                        <a:pt x="261" y="1801"/>
                      </a:lnTo>
                      <a:lnTo>
                        <a:pt x="280" y="1822"/>
                      </a:lnTo>
                      <a:lnTo>
                        <a:pt x="299" y="1844"/>
                      </a:lnTo>
                      <a:lnTo>
                        <a:pt x="319" y="1865"/>
                      </a:lnTo>
                      <a:lnTo>
                        <a:pt x="339" y="1886"/>
                      </a:lnTo>
                      <a:lnTo>
                        <a:pt x="359" y="1905"/>
                      </a:lnTo>
                      <a:lnTo>
                        <a:pt x="380" y="1925"/>
                      </a:lnTo>
                      <a:lnTo>
                        <a:pt x="400" y="1944"/>
                      </a:lnTo>
                      <a:lnTo>
                        <a:pt x="421" y="1962"/>
                      </a:lnTo>
                      <a:lnTo>
                        <a:pt x="442" y="1980"/>
                      </a:lnTo>
                      <a:lnTo>
                        <a:pt x="464" y="1997"/>
                      </a:lnTo>
                      <a:lnTo>
                        <a:pt x="485" y="2012"/>
                      </a:lnTo>
                      <a:lnTo>
                        <a:pt x="507" y="2028"/>
                      </a:lnTo>
                      <a:lnTo>
                        <a:pt x="529" y="2043"/>
                      </a:lnTo>
                      <a:lnTo>
                        <a:pt x="551" y="2058"/>
                      </a:lnTo>
                      <a:lnTo>
                        <a:pt x="573" y="2071"/>
                      </a:lnTo>
                      <a:lnTo>
                        <a:pt x="596" y="2084"/>
                      </a:lnTo>
                      <a:lnTo>
                        <a:pt x="618" y="2096"/>
                      </a:lnTo>
                      <a:lnTo>
                        <a:pt x="641" y="2108"/>
                      </a:lnTo>
                      <a:lnTo>
                        <a:pt x="665" y="2118"/>
                      </a:lnTo>
                      <a:lnTo>
                        <a:pt x="688" y="2129"/>
                      </a:lnTo>
                      <a:lnTo>
                        <a:pt x="712" y="2138"/>
                      </a:lnTo>
                      <a:lnTo>
                        <a:pt x="737" y="2147"/>
                      </a:lnTo>
                      <a:lnTo>
                        <a:pt x="761" y="2155"/>
                      </a:lnTo>
                      <a:lnTo>
                        <a:pt x="785" y="2162"/>
                      </a:lnTo>
                      <a:lnTo>
                        <a:pt x="809" y="2170"/>
                      </a:lnTo>
                      <a:lnTo>
                        <a:pt x="834" y="2176"/>
                      </a:lnTo>
                      <a:lnTo>
                        <a:pt x="859" y="2181"/>
                      </a:lnTo>
                      <a:lnTo>
                        <a:pt x="884" y="2187"/>
                      </a:lnTo>
                      <a:lnTo>
                        <a:pt x="910" y="2191"/>
                      </a:lnTo>
                      <a:lnTo>
                        <a:pt x="936" y="2194"/>
                      </a:lnTo>
                      <a:lnTo>
                        <a:pt x="962" y="2197"/>
                      </a:lnTo>
                      <a:lnTo>
                        <a:pt x="988" y="2199"/>
                      </a:lnTo>
                      <a:lnTo>
                        <a:pt x="1015" y="2201"/>
                      </a:lnTo>
                      <a:lnTo>
                        <a:pt x="1042" y="2201"/>
                      </a:lnTo>
                      <a:lnTo>
                        <a:pt x="1068" y="2202"/>
                      </a:lnTo>
                      <a:lnTo>
                        <a:pt x="1096" y="2201"/>
                      </a:lnTo>
                      <a:lnTo>
                        <a:pt x="1125" y="2201"/>
                      </a:lnTo>
                      <a:lnTo>
                        <a:pt x="1152" y="2199"/>
                      </a:lnTo>
                      <a:lnTo>
                        <a:pt x="1179" y="2197"/>
                      </a:lnTo>
                      <a:lnTo>
                        <a:pt x="1206" y="2194"/>
                      </a:lnTo>
                      <a:lnTo>
                        <a:pt x="1233" y="2191"/>
                      </a:lnTo>
                      <a:lnTo>
                        <a:pt x="1260" y="2187"/>
                      </a:lnTo>
                      <a:lnTo>
                        <a:pt x="1286" y="2181"/>
                      </a:lnTo>
                      <a:lnTo>
                        <a:pt x="1312" y="2176"/>
                      </a:lnTo>
                      <a:lnTo>
                        <a:pt x="1338" y="2170"/>
                      </a:lnTo>
                      <a:lnTo>
                        <a:pt x="1364" y="2162"/>
                      </a:lnTo>
                      <a:lnTo>
                        <a:pt x="1389" y="2155"/>
                      </a:lnTo>
                      <a:lnTo>
                        <a:pt x="1414" y="2147"/>
                      </a:lnTo>
                      <a:lnTo>
                        <a:pt x="1439" y="2138"/>
                      </a:lnTo>
                      <a:lnTo>
                        <a:pt x="1463" y="2129"/>
                      </a:lnTo>
                      <a:lnTo>
                        <a:pt x="1489" y="2118"/>
                      </a:lnTo>
                      <a:lnTo>
                        <a:pt x="1513" y="2108"/>
                      </a:lnTo>
                      <a:lnTo>
                        <a:pt x="1536" y="2096"/>
                      </a:lnTo>
                      <a:lnTo>
                        <a:pt x="1560" y="2084"/>
                      </a:lnTo>
                      <a:lnTo>
                        <a:pt x="1584" y="2071"/>
                      </a:lnTo>
                      <a:lnTo>
                        <a:pt x="1607" y="2058"/>
                      </a:lnTo>
                      <a:lnTo>
                        <a:pt x="1630" y="2043"/>
                      </a:lnTo>
                      <a:lnTo>
                        <a:pt x="1652" y="2028"/>
                      </a:lnTo>
                      <a:lnTo>
                        <a:pt x="1675" y="2012"/>
                      </a:lnTo>
                      <a:lnTo>
                        <a:pt x="1697" y="1997"/>
                      </a:lnTo>
                      <a:lnTo>
                        <a:pt x="1719" y="1980"/>
                      </a:lnTo>
                      <a:lnTo>
                        <a:pt x="1741" y="1962"/>
                      </a:lnTo>
                      <a:lnTo>
                        <a:pt x="1763" y="1944"/>
                      </a:lnTo>
                      <a:lnTo>
                        <a:pt x="1785" y="1925"/>
                      </a:lnTo>
                      <a:lnTo>
                        <a:pt x="1806" y="1905"/>
                      </a:lnTo>
                      <a:lnTo>
                        <a:pt x="1827" y="1886"/>
                      </a:lnTo>
                      <a:lnTo>
                        <a:pt x="1848" y="1865"/>
                      </a:lnTo>
                      <a:lnTo>
                        <a:pt x="1868" y="1844"/>
                      </a:lnTo>
                      <a:lnTo>
                        <a:pt x="1888" y="1822"/>
                      </a:lnTo>
                      <a:lnTo>
                        <a:pt x="1906" y="1801"/>
                      </a:lnTo>
                      <a:lnTo>
                        <a:pt x="1925" y="1779"/>
                      </a:lnTo>
                      <a:lnTo>
                        <a:pt x="1943" y="1757"/>
                      </a:lnTo>
                      <a:lnTo>
                        <a:pt x="1960" y="1734"/>
                      </a:lnTo>
                      <a:lnTo>
                        <a:pt x="1975" y="1711"/>
                      </a:lnTo>
                      <a:lnTo>
                        <a:pt x="1991" y="1688"/>
                      </a:lnTo>
                      <a:lnTo>
                        <a:pt x="2007" y="1665"/>
                      </a:lnTo>
                      <a:lnTo>
                        <a:pt x="2021" y="1642"/>
                      </a:lnTo>
                      <a:lnTo>
                        <a:pt x="2035" y="1619"/>
                      </a:lnTo>
                      <a:lnTo>
                        <a:pt x="2048" y="1595"/>
                      </a:lnTo>
                      <a:lnTo>
                        <a:pt x="2060" y="1571"/>
                      </a:lnTo>
                      <a:lnTo>
                        <a:pt x="2072" y="1547"/>
                      </a:lnTo>
                      <a:lnTo>
                        <a:pt x="2083" y="1523"/>
                      </a:lnTo>
                      <a:lnTo>
                        <a:pt x="2094" y="1497"/>
                      </a:lnTo>
                      <a:lnTo>
                        <a:pt x="2104" y="1473"/>
                      </a:lnTo>
                      <a:lnTo>
                        <a:pt x="2114" y="1448"/>
                      </a:lnTo>
                      <a:lnTo>
                        <a:pt x="2122" y="1422"/>
                      </a:lnTo>
                      <a:lnTo>
                        <a:pt x="2131" y="1397"/>
                      </a:lnTo>
                      <a:lnTo>
                        <a:pt x="2138" y="1370"/>
                      </a:lnTo>
                      <a:lnTo>
                        <a:pt x="2144" y="1344"/>
                      </a:lnTo>
                      <a:lnTo>
                        <a:pt x="2151" y="1318"/>
                      </a:lnTo>
                      <a:lnTo>
                        <a:pt x="2156" y="1291"/>
                      </a:lnTo>
                      <a:lnTo>
                        <a:pt x="2161" y="1265"/>
                      </a:lnTo>
                      <a:lnTo>
                        <a:pt x="2165" y="1237"/>
                      </a:lnTo>
                      <a:lnTo>
                        <a:pt x="2168" y="1210"/>
                      </a:lnTo>
                      <a:lnTo>
                        <a:pt x="2171" y="1182"/>
                      </a:lnTo>
                      <a:lnTo>
                        <a:pt x="2174" y="1154"/>
                      </a:lnTo>
                      <a:lnTo>
                        <a:pt x="2176" y="1126"/>
                      </a:lnTo>
                      <a:lnTo>
                        <a:pt x="2177" y="1098"/>
                      </a:lnTo>
                      <a:lnTo>
                        <a:pt x="2177" y="1069"/>
                      </a:lnTo>
                      <a:lnTo>
                        <a:pt x="2177" y="1042"/>
                      </a:lnTo>
                      <a:lnTo>
                        <a:pt x="2176" y="1015"/>
                      </a:lnTo>
                      <a:lnTo>
                        <a:pt x="2174" y="989"/>
                      </a:lnTo>
                      <a:lnTo>
                        <a:pt x="2171" y="962"/>
                      </a:lnTo>
                      <a:lnTo>
                        <a:pt x="2168" y="936"/>
                      </a:lnTo>
                      <a:lnTo>
                        <a:pt x="2165" y="911"/>
                      </a:lnTo>
                      <a:lnTo>
                        <a:pt x="2161" y="885"/>
                      </a:lnTo>
                      <a:lnTo>
                        <a:pt x="2156" y="860"/>
                      </a:lnTo>
                      <a:lnTo>
                        <a:pt x="2151" y="834"/>
                      </a:lnTo>
                      <a:lnTo>
                        <a:pt x="2144" y="810"/>
                      </a:lnTo>
                      <a:lnTo>
                        <a:pt x="2138" y="785"/>
                      </a:lnTo>
                      <a:lnTo>
                        <a:pt x="2131" y="761"/>
                      </a:lnTo>
                      <a:lnTo>
                        <a:pt x="2122" y="737"/>
                      </a:lnTo>
                      <a:lnTo>
                        <a:pt x="2114" y="713"/>
                      </a:lnTo>
                      <a:lnTo>
                        <a:pt x="2104" y="689"/>
                      </a:lnTo>
                      <a:lnTo>
                        <a:pt x="2094" y="666"/>
                      </a:lnTo>
                      <a:lnTo>
                        <a:pt x="2083" y="642"/>
                      </a:lnTo>
                      <a:lnTo>
                        <a:pt x="2072" y="619"/>
                      </a:lnTo>
                      <a:lnTo>
                        <a:pt x="2060" y="596"/>
                      </a:lnTo>
                      <a:lnTo>
                        <a:pt x="2048" y="573"/>
                      </a:lnTo>
                      <a:lnTo>
                        <a:pt x="2035" y="551"/>
                      </a:lnTo>
                      <a:lnTo>
                        <a:pt x="2021" y="529"/>
                      </a:lnTo>
                      <a:lnTo>
                        <a:pt x="2007" y="507"/>
                      </a:lnTo>
                      <a:lnTo>
                        <a:pt x="1991" y="485"/>
                      </a:lnTo>
                      <a:lnTo>
                        <a:pt x="1975" y="464"/>
                      </a:lnTo>
                      <a:lnTo>
                        <a:pt x="1960" y="443"/>
                      </a:lnTo>
                      <a:lnTo>
                        <a:pt x="1943" y="422"/>
                      </a:lnTo>
                      <a:lnTo>
                        <a:pt x="1925" y="401"/>
                      </a:lnTo>
                      <a:lnTo>
                        <a:pt x="1906" y="380"/>
                      </a:lnTo>
                      <a:lnTo>
                        <a:pt x="1888" y="360"/>
                      </a:lnTo>
                      <a:lnTo>
                        <a:pt x="1868" y="339"/>
                      </a:lnTo>
                      <a:lnTo>
                        <a:pt x="1848" y="319"/>
                      </a:lnTo>
                      <a:lnTo>
                        <a:pt x="1827" y="299"/>
                      </a:lnTo>
                      <a:lnTo>
                        <a:pt x="1806" y="281"/>
                      </a:lnTo>
                      <a:lnTo>
                        <a:pt x="1785" y="262"/>
                      </a:lnTo>
                      <a:lnTo>
                        <a:pt x="1763" y="244"/>
                      </a:lnTo>
                      <a:lnTo>
                        <a:pt x="1741" y="227"/>
                      </a:lnTo>
                      <a:lnTo>
                        <a:pt x="1719" y="210"/>
                      </a:lnTo>
                      <a:lnTo>
                        <a:pt x="1697" y="195"/>
                      </a:lnTo>
                      <a:lnTo>
                        <a:pt x="1675" y="179"/>
                      </a:lnTo>
                      <a:lnTo>
                        <a:pt x="1652" y="164"/>
                      </a:lnTo>
                      <a:lnTo>
                        <a:pt x="1630" y="150"/>
                      </a:lnTo>
                      <a:lnTo>
                        <a:pt x="1607" y="137"/>
                      </a:lnTo>
                      <a:lnTo>
                        <a:pt x="1584" y="124"/>
                      </a:lnTo>
                      <a:lnTo>
                        <a:pt x="1560" y="112"/>
                      </a:lnTo>
                      <a:lnTo>
                        <a:pt x="1536" y="100"/>
                      </a:lnTo>
                      <a:lnTo>
                        <a:pt x="1513" y="90"/>
                      </a:lnTo>
                      <a:lnTo>
                        <a:pt x="1489" y="79"/>
                      </a:lnTo>
                      <a:lnTo>
                        <a:pt x="1463" y="70"/>
                      </a:lnTo>
                      <a:lnTo>
                        <a:pt x="1439" y="61"/>
                      </a:lnTo>
                      <a:lnTo>
                        <a:pt x="1414" y="53"/>
                      </a:lnTo>
                      <a:lnTo>
                        <a:pt x="1389" y="45"/>
                      </a:lnTo>
                      <a:lnTo>
                        <a:pt x="1364" y="37"/>
                      </a:lnTo>
                      <a:lnTo>
                        <a:pt x="1338" y="31"/>
                      </a:lnTo>
                      <a:lnTo>
                        <a:pt x="1312" y="26"/>
                      </a:lnTo>
                      <a:lnTo>
                        <a:pt x="1286" y="20"/>
                      </a:lnTo>
                      <a:lnTo>
                        <a:pt x="1260" y="15"/>
                      </a:lnTo>
                      <a:lnTo>
                        <a:pt x="1233" y="11"/>
                      </a:lnTo>
                      <a:lnTo>
                        <a:pt x="1206" y="8"/>
                      </a:lnTo>
                      <a:lnTo>
                        <a:pt x="1179" y="6"/>
                      </a:lnTo>
                      <a:lnTo>
                        <a:pt x="1152" y="3"/>
                      </a:lnTo>
                      <a:lnTo>
                        <a:pt x="1125" y="2"/>
                      </a:lnTo>
                      <a:lnTo>
                        <a:pt x="1096" y="0"/>
                      </a:lnTo>
                      <a:lnTo>
                        <a:pt x="106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44" name="Freeform 180"/>
                <p:cNvSpPr>
                  <a:spLocks/>
                </p:cNvSpPr>
                <p:nvPr/>
              </p:nvSpPr>
              <p:spPr bwMode="auto">
                <a:xfrm>
                  <a:off x="3874" y="4608"/>
                  <a:ext cx="135" cy="137"/>
                </a:xfrm>
                <a:custGeom>
                  <a:avLst/>
                  <a:gdLst>
                    <a:gd name="T0" fmla="*/ 481 w 2188"/>
                    <a:gd name="T1" fmla="*/ 164 h 2205"/>
                    <a:gd name="T2" fmla="*/ 395 w 2188"/>
                    <a:gd name="T3" fmla="*/ 230 h 2205"/>
                    <a:gd name="T4" fmla="*/ 318 w 2188"/>
                    <a:gd name="T5" fmla="*/ 302 h 2205"/>
                    <a:gd name="T6" fmla="*/ 249 w 2188"/>
                    <a:gd name="T7" fmla="*/ 381 h 2205"/>
                    <a:gd name="T8" fmla="*/ 188 w 2188"/>
                    <a:gd name="T9" fmla="*/ 466 h 2205"/>
                    <a:gd name="T10" fmla="*/ 135 w 2188"/>
                    <a:gd name="T11" fmla="*/ 556 h 2205"/>
                    <a:gd name="T12" fmla="*/ 90 w 2188"/>
                    <a:gd name="T13" fmla="*/ 654 h 2205"/>
                    <a:gd name="T14" fmla="*/ 52 w 2188"/>
                    <a:gd name="T15" fmla="*/ 758 h 2205"/>
                    <a:gd name="T16" fmla="*/ 23 w 2188"/>
                    <a:gd name="T17" fmla="*/ 865 h 2205"/>
                    <a:gd name="T18" fmla="*/ 6 w 2188"/>
                    <a:gd name="T19" fmla="*/ 970 h 2205"/>
                    <a:gd name="T20" fmla="*/ 0 w 2188"/>
                    <a:gd name="T21" fmla="*/ 1075 h 2205"/>
                    <a:gd name="T22" fmla="*/ 6 w 2188"/>
                    <a:gd name="T23" fmla="*/ 1178 h 2205"/>
                    <a:gd name="T24" fmla="*/ 22 w 2188"/>
                    <a:gd name="T25" fmla="*/ 1279 h 2205"/>
                    <a:gd name="T26" fmla="*/ 50 w 2188"/>
                    <a:gd name="T27" fmla="*/ 1378 h 2205"/>
                    <a:gd name="T28" fmla="*/ 90 w 2188"/>
                    <a:gd name="T29" fmla="*/ 1475 h 2205"/>
                    <a:gd name="T30" fmla="*/ 140 w 2188"/>
                    <a:gd name="T31" fmla="*/ 1572 h 2205"/>
                    <a:gd name="T32" fmla="*/ 192 w 2188"/>
                    <a:gd name="T33" fmla="*/ 1668 h 2205"/>
                    <a:gd name="T34" fmla="*/ 251 w 2188"/>
                    <a:gd name="T35" fmla="*/ 1759 h 2205"/>
                    <a:gd name="T36" fmla="*/ 316 w 2188"/>
                    <a:gd name="T37" fmla="*/ 1843 h 2205"/>
                    <a:gd name="T38" fmla="*/ 388 w 2188"/>
                    <a:gd name="T39" fmla="*/ 1918 h 2205"/>
                    <a:gd name="T40" fmla="*/ 467 w 2188"/>
                    <a:gd name="T41" fmla="*/ 1985 h 2205"/>
                    <a:gd name="T42" fmla="*/ 554 w 2188"/>
                    <a:gd name="T43" fmla="*/ 2045 h 2205"/>
                    <a:gd name="T44" fmla="*/ 648 w 2188"/>
                    <a:gd name="T45" fmla="*/ 2095 h 2205"/>
                    <a:gd name="T46" fmla="*/ 747 w 2188"/>
                    <a:gd name="T47" fmla="*/ 2138 h 2205"/>
                    <a:gd name="T48" fmla="*/ 853 w 2188"/>
                    <a:gd name="T49" fmla="*/ 2172 h 2205"/>
                    <a:gd name="T50" fmla="*/ 959 w 2188"/>
                    <a:gd name="T51" fmla="*/ 2194 h 2205"/>
                    <a:gd name="T52" fmla="*/ 1065 w 2188"/>
                    <a:gd name="T53" fmla="*/ 2204 h 2205"/>
                    <a:gd name="T54" fmla="*/ 1172 w 2188"/>
                    <a:gd name="T55" fmla="*/ 2202 h 2205"/>
                    <a:gd name="T56" fmla="*/ 1278 w 2188"/>
                    <a:gd name="T57" fmla="*/ 2188 h 2205"/>
                    <a:gd name="T58" fmla="*/ 1385 w 2188"/>
                    <a:gd name="T59" fmla="*/ 2163 h 2205"/>
                    <a:gd name="T60" fmla="*/ 1493 w 2188"/>
                    <a:gd name="T61" fmla="*/ 2125 h 2205"/>
                    <a:gd name="T62" fmla="*/ 1601 w 2188"/>
                    <a:gd name="T63" fmla="*/ 2076 h 2205"/>
                    <a:gd name="T64" fmla="*/ 1778 w 2188"/>
                    <a:gd name="T65" fmla="*/ 1960 h 2205"/>
                    <a:gd name="T66" fmla="*/ 1942 w 2188"/>
                    <a:gd name="T67" fmla="*/ 1813 h 2205"/>
                    <a:gd name="T68" fmla="*/ 2065 w 2188"/>
                    <a:gd name="T69" fmla="*/ 1652 h 2205"/>
                    <a:gd name="T70" fmla="*/ 2145 w 2188"/>
                    <a:gd name="T71" fmla="*/ 1478 h 2205"/>
                    <a:gd name="T72" fmla="*/ 2185 w 2188"/>
                    <a:gd name="T73" fmla="*/ 1290 h 2205"/>
                    <a:gd name="T74" fmla="*/ 2182 w 2188"/>
                    <a:gd name="T75" fmla="*/ 1089 h 2205"/>
                    <a:gd name="T76" fmla="*/ 2138 w 2188"/>
                    <a:gd name="T77" fmla="*/ 873 h 2205"/>
                    <a:gd name="T78" fmla="*/ 2052 w 2188"/>
                    <a:gd name="T79" fmla="*/ 644 h 2205"/>
                    <a:gd name="T80" fmla="*/ 1984 w 2188"/>
                    <a:gd name="T81" fmla="*/ 513 h 2205"/>
                    <a:gd name="T82" fmla="*/ 1925 w 2188"/>
                    <a:gd name="T83" fmla="*/ 425 h 2205"/>
                    <a:gd name="T84" fmla="*/ 1859 w 2188"/>
                    <a:gd name="T85" fmla="*/ 345 h 2205"/>
                    <a:gd name="T86" fmla="*/ 1786 w 2188"/>
                    <a:gd name="T87" fmla="*/ 273 h 2205"/>
                    <a:gd name="T88" fmla="*/ 1704 w 2188"/>
                    <a:gd name="T89" fmla="*/ 209 h 2205"/>
                    <a:gd name="T90" fmla="*/ 1616 w 2188"/>
                    <a:gd name="T91" fmla="*/ 152 h 2205"/>
                    <a:gd name="T92" fmla="*/ 1519 w 2188"/>
                    <a:gd name="T93" fmla="*/ 105 h 2205"/>
                    <a:gd name="T94" fmla="*/ 1415 w 2188"/>
                    <a:gd name="T95" fmla="*/ 65 h 2205"/>
                    <a:gd name="T96" fmla="*/ 1307 w 2188"/>
                    <a:gd name="T97" fmla="*/ 34 h 2205"/>
                    <a:gd name="T98" fmla="*/ 1199 w 2188"/>
                    <a:gd name="T99" fmla="*/ 12 h 2205"/>
                    <a:gd name="T100" fmla="*/ 1093 w 2188"/>
                    <a:gd name="T101" fmla="*/ 1 h 2205"/>
                    <a:gd name="T102" fmla="*/ 987 w 2188"/>
                    <a:gd name="T103" fmla="*/ 1 h 2205"/>
                    <a:gd name="T104" fmla="*/ 883 w 2188"/>
                    <a:gd name="T105" fmla="*/ 12 h 2205"/>
                    <a:gd name="T106" fmla="*/ 779 w 2188"/>
                    <a:gd name="T107" fmla="*/ 33 h 2205"/>
                    <a:gd name="T108" fmla="*/ 676 w 2188"/>
                    <a:gd name="T109" fmla="*/ 64 h 2205"/>
                    <a:gd name="T110" fmla="*/ 575 w 2188"/>
                    <a:gd name="T111" fmla="*/ 106 h 220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188"/>
                    <a:gd name="T169" fmla="*/ 0 h 2205"/>
                    <a:gd name="T170" fmla="*/ 2188 w 2188"/>
                    <a:gd name="T171" fmla="*/ 2205 h 220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188" h="2205">
                      <a:moveTo>
                        <a:pt x="550" y="118"/>
                      </a:moveTo>
                      <a:lnTo>
                        <a:pt x="526" y="132"/>
                      </a:lnTo>
                      <a:lnTo>
                        <a:pt x="503" y="148"/>
                      </a:lnTo>
                      <a:lnTo>
                        <a:pt x="481" y="164"/>
                      </a:lnTo>
                      <a:lnTo>
                        <a:pt x="459" y="180"/>
                      </a:lnTo>
                      <a:lnTo>
                        <a:pt x="437" y="196"/>
                      </a:lnTo>
                      <a:lnTo>
                        <a:pt x="416" y="213"/>
                      </a:lnTo>
                      <a:lnTo>
                        <a:pt x="395" y="230"/>
                      </a:lnTo>
                      <a:lnTo>
                        <a:pt x="375" y="248"/>
                      </a:lnTo>
                      <a:lnTo>
                        <a:pt x="356" y="266"/>
                      </a:lnTo>
                      <a:lnTo>
                        <a:pt x="337" y="283"/>
                      </a:lnTo>
                      <a:lnTo>
                        <a:pt x="318" y="302"/>
                      </a:lnTo>
                      <a:lnTo>
                        <a:pt x="300" y="321"/>
                      </a:lnTo>
                      <a:lnTo>
                        <a:pt x="283" y="341"/>
                      </a:lnTo>
                      <a:lnTo>
                        <a:pt x="266" y="361"/>
                      </a:lnTo>
                      <a:lnTo>
                        <a:pt x="249" y="381"/>
                      </a:lnTo>
                      <a:lnTo>
                        <a:pt x="233" y="401"/>
                      </a:lnTo>
                      <a:lnTo>
                        <a:pt x="217" y="423"/>
                      </a:lnTo>
                      <a:lnTo>
                        <a:pt x="203" y="444"/>
                      </a:lnTo>
                      <a:lnTo>
                        <a:pt x="188" y="466"/>
                      </a:lnTo>
                      <a:lnTo>
                        <a:pt x="174" y="488"/>
                      </a:lnTo>
                      <a:lnTo>
                        <a:pt x="161" y="510"/>
                      </a:lnTo>
                      <a:lnTo>
                        <a:pt x="147" y="533"/>
                      </a:lnTo>
                      <a:lnTo>
                        <a:pt x="135" y="556"/>
                      </a:lnTo>
                      <a:lnTo>
                        <a:pt x="123" y="580"/>
                      </a:lnTo>
                      <a:lnTo>
                        <a:pt x="112" y="604"/>
                      </a:lnTo>
                      <a:lnTo>
                        <a:pt x="100" y="629"/>
                      </a:lnTo>
                      <a:lnTo>
                        <a:pt x="90" y="654"/>
                      </a:lnTo>
                      <a:lnTo>
                        <a:pt x="79" y="679"/>
                      </a:lnTo>
                      <a:lnTo>
                        <a:pt x="70" y="705"/>
                      </a:lnTo>
                      <a:lnTo>
                        <a:pt x="60" y="731"/>
                      </a:lnTo>
                      <a:lnTo>
                        <a:pt x="52" y="758"/>
                      </a:lnTo>
                      <a:lnTo>
                        <a:pt x="43" y="784"/>
                      </a:lnTo>
                      <a:lnTo>
                        <a:pt x="36" y="811"/>
                      </a:lnTo>
                      <a:lnTo>
                        <a:pt x="29" y="838"/>
                      </a:lnTo>
                      <a:lnTo>
                        <a:pt x="23" y="865"/>
                      </a:lnTo>
                      <a:lnTo>
                        <a:pt x="18" y="892"/>
                      </a:lnTo>
                      <a:lnTo>
                        <a:pt x="13" y="918"/>
                      </a:lnTo>
                      <a:lnTo>
                        <a:pt x="9" y="944"/>
                      </a:lnTo>
                      <a:lnTo>
                        <a:pt x="6" y="970"/>
                      </a:lnTo>
                      <a:lnTo>
                        <a:pt x="4" y="997"/>
                      </a:lnTo>
                      <a:lnTo>
                        <a:pt x="1" y="1023"/>
                      </a:lnTo>
                      <a:lnTo>
                        <a:pt x="0" y="1049"/>
                      </a:lnTo>
                      <a:lnTo>
                        <a:pt x="0" y="1075"/>
                      </a:lnTo>
                      <a:lnTo>
                        <a:pt x="0" y="1101"/>
                      </a:lnTo>
                      <a:lnTo>
                        <a:pt x="1" y="1127"/>
                      </a:lnTo>
                      <a:lnTo>
                        <a:pt x="4" y="1152"/>
                      </a:lnTo>
                      <a:lnTo>
                        <a:pt x="6" y="1178"/>
                      </a:lnTo>
                      <a:lnTo>
                        <a:pt x="9" y="1203"/>
                      </a:lnTo>
                      <a:lnTo>
                        <a:pt x="13" y="1229"/>
                      </a:lnTo>
                      <a:lnTo>
                        <a:pt x="17" y="1254"/>
                      </a:lnTo>
                      <a:lnTo>
                        <a:pt x="22" y="1279"/>
                      </a:lnTo>
                      <a:lnTo>
                        <a:pt x="28" y="1304"/>
                      </a:lnTo>
                      <a:lnTo>
                        <a:pt x="35" y="1328"/>
                      </a:lnTo>
                      <a:lnTo>
                        <a:pt x="42" y="1353"/>
                      </a:lnTo>
                      <a:lnTo>
                        <a:pt x="50" y="1378"/>
                      </a:lnTo>
                      <a:lnTo>
                        <a:pt x="59" y="1403"/>
                      </a:lnTo>
                      <a:lnTo>
                        <a:pt x="69" y="1427"/>
                      </a:lnTo>
                      <a:lnTo>
                        <a:pt x="78" y="1451"/>
                      </a:lnTo>
                      <a:lnTo>
                        <a:pt x="90" y="1475"/>
                      </a:lnTo>
                      <a:lnTo>
                        <a:pt x="101" y="1499"/>
                      </a:lnTo>
                      <a:lnTo>
                        <a:pt x="113" y="1523"/>
                      </a:lnTo>
                      <a:lnTo>
                        <a:pt x="126" y="1547"/>
                      </a:lnTo>
                      <a:lnTo>
                        <a:pt x="140" y="1572"/>
                      </a:lnTo>
                      <a:lnTo>
                        <a:pt x="154" y="1595"/>
                      </a:lnTo>
                      <a:lnTo>
                        <a:pt x="166" y="1620"/>
                      </a:lnTo>
                      <a:lnTo>
                        <a:pt x="180" y="1644"/>
                      </a:lnTo>
                      <a:lnTo>
                        <a:pt x="192" y="1668"/>
                      </a:lnTo>
                      <a:lnTo>
                        <a:pt x="207" y="1692"/>
                      </a:lnTo>
                      <a:lnTo>
                        <a:pt x="221" y="1715"/>
                      </a:lnTo>
                      <a:lnTo>
                        <a:pt x="235" y="1737"/>
                      </a:lnTo>
                      <a:lnTo>
                        <a:pt x="251" y="1759"/>
                      </a:lnTo>
                      <a:lnTo>
                        <a:pt x="267" y="1781"/>
                      </a:lnTo>
                      <a:lnTo>
                        <a:pt x="283" y="1802"/>
                      </a:lnTo>
                      <a:lnTo>
                        <a:pt x="299" y="1823"/>
                      </a:lnTo>
                      <a:lnTo>
                        <a:pt x="316" y="1843"/>
                      </a:lnTo>
                      <a:lnTo>
                        <a:pt x="334" y="1862"/>
                      </a:lnTo>
                      <a:lnTo>
                        <a:pt x="352" y="1882"/>
                      </a:lnTo>
                      <a:lnTo>
                        <a:pt x="370" y="1900"/>
                      </a:lnTo>
                      <a:lnTo>
                        <a:pt x="388" y="1918"/>
                      </a:lnTo>
                      <a:lnTo>
                        <a:pt x="407" y="1936"/>
                      </a:lnTo>
                      <a:lnTo>
                        <a:pt x="427" y="1952"/>
                      </a:lnTo>
                      <a:lnTo>
                        <a:pt x="447" y="1969"/>
                      </a:lnTo>
                      <a:lnTo>
                        <a:pt x="467" y="1985"/>
                      </a:lnTo>
                      <a:lnTo>
                        <a:pt x="488" y="2001"/>
                      </a:lnTo>
                      <a:lnTo>
                        <a:pt x="510" y="2015"/>
                      </a:lnTo>
                      <a:lnTo>
                        <a:pt x="531" y="2030"/>
                      </a:lnTo>
                      <a:lnTo>
                        <a:pt x="554" y="2045"/>
                      </a:lnTo>
                      <a:lnTo>
                        <a:pt x="576" y="2057"/>
                      </a:lnTo>
                      <a:lnTo>
                        <a:pt x="599" y="2071"/>
                      </a:lnTo>
                      <a:lnTo>
                        <a:pt x="623" y="2083"/>
                      </a:lnTo>
                      <a:lnTo>
                        <a:pt x="648" y="2095"/>
                      </a:lnTo>
                      <a:lnTo>
                        <a:pt x="672" y="2107"/>
                      </a:lnTo>
                      <a:lnTo>
                        <a:pt x="697" y="2118"/>
                      </a:lnTo>
                      <a:lnTo>
                        <a:pt x="722" y="2129"/>
                      </a:lnTo>
                      <a:lnTo>
                        <a:pt x="747" y="2138"/>
                      </a:lnTo>
                      <a:lnTo>
                        <a:pt x="774" y="2147"/>
                      </a:lnTo>
                      <a:lnTo>
                        <a:pt x="801" y="2156"/>
                      </a:lnTo>
                      <a:lnTo>
                        <a:pt x="827" y="2164"/>
                      </a:lnTo>
                      <a:lnTo>
                        <a:pt x="853" y="2172"/>
                      </a:lnTo>
                      <a:lnTo>
                        <a:pt x="880" y="2179"/>
                      </a:lnTo>
                      <a:lnTo>
                        <a:pt x="907" y="2184"/>
                      </a:lnTo>
                      <a:lnTo>
                        <a:pt x="933" y="2189"/>
                      </a:lnTo>
                      <a:lnTo>
                        <a:pt x="959" y="2194"/>
                      </a:lnTo>
                      <a:lnTo>
                        <a:pt x="986" y="2198"/>
                      </a:lnTo>
                      <a:lnTo>
                        <a:pt x="1013" y="2201"/>
                      </a:lnTo>
                      <a:lnTo>
                        <a:pt x="1039" y="2203"/>
                      </a:lnTo>
                      <a:lnTo>
                        <a:pt x="1065" y="2204"/>
                      </a:lnTo>
                      <a:lnTo>
                        <a:pt x="1092" y="2205"/>
                      </a:lnTo>
                      <a:lnTo>
                        <a:pt x="1119" y="2205"/>
                      </a:lnTo>
                      <a:lnTo>
                        <a:pt x="1145" y="2204"/>
                      </a:lnTo>
                      <a:lnTo>
                        <a:pt x="1172" y="2202"/>
                      </a:lnTo>
                      <a:lnTo>
                        <a:pt x="1198" y="2200"/>
                      </a:lnTo>
                      <a:lnTo>
                        <a:pt x="1226" y="2197"/>
                      </a:lnTo>
                      <a:lnTo>
                        <a:pt x="1252" y="2194"/>
                      </a:lnTo>
                      <a:lnTo>
                        <a:pt x="1278" y="2188"/>
                      </a:lnTo>
                      <a:lnTo>
                        <a:pt x="1305" y="2183"/>
                      </a:lnTo>
                      <a:lnTo>
                        <a:pt x="1331" y="2178"/>
                      </a:lnTo>
                      <a:lnTo>
                        <a:pt x="1359" y="2171"/>
                      </a:lnTo>
                      <a:lnTo>
                        <a:pt x="1385" y="2163"/>
                      </a:lnTo>
                      <a:lnTo>
                        <a:pt x="1412" y="2155"/>
                      </a:lnTo>
                      <a:lnTo>
                        <a:pt x="1438" y="2145"/>
                      </a:lnTo>
                      <a:lnTo>
                        <a:pt x="1466" y="2136"/>
                      </a:lnTo>
                      <a:lnTo>
                        <a:pt x="1493" y="2125"/>
                      </a:lnTo>
                      <a:lnTo>
                        <a:pt x="1519" y="2114"/>
                      </a:lnTo>
                      <a:lnTo>
                        <a:pt x="1546" y="2102"/>
                      </a:lnTo>
                      <a:lnTo>
                        <a:pt x="1574" y="2090"/>
                      </a:lnTo>
                      <a:lnTo>
                        <a:pt x="1601" y="2076"/>
                      </a:lnTo>
                      <a:lnTo>
                        <a:pt x="1627" y="2061"/>
                      </a:lnTo>
                      <a:lnTo>
                        <a:pt x="1681" y="2029"/>
                      </a:lnTo>
                      <a:lnTo>
                        <a:pt x="1731" y="1994"/>
                      </a:lnTo>
                      <a:lnTo>
                        <a:pt x="1778" y="1960"/>
                      </a:lnTo>
                      <a:lnTo>
                        <a:pt x="1823" y="1925"/>
                      </a:lnTo>
                      <a:lnTo>
                        <a:pt x="1865" y="1888"/>
                      </a:lnTo>
                      <a:lnTo>
                        <a:pt x="1905" y="1852"/>
                      </a:lnTo>
                      <a:lnTo>
                        <a:pt x="1942" y="1813"/>
                      </a:lnTo>
                      <a:lnTo>
                        <a:pt x="1977" y="1774"/>
                      </a:lnTo>
                      <a:lnTo>
                        <a:pt x="2009" y="1734"/>
                      </a:lnTo>
                      <a:lnTo>
                        <a:pt x="2038" y="1694"/>
                      </a:lnTo>
                      <a:lnTo>
                        <a:pt x="2065" y="1652"/>
                      </a:lnTo>
                      <a:lnTo>
                        <a:pt x="2089" y="1610"/>
                      </a:lnTo>
                      <a:lnTo>
                        <a:pt x="2111" y="1567"/>
                      </a:lnTo>
                      <a:lnTo>
                        <a:pt x="2130" y="1523"/>
                      </a:lnTo>
                      <a:lnTo>
                        <a:pt x="2145" y="1478"/>
                      </a:lnTo>
                      <a:lnTo>
                        <a:pt x="2159" y="1432"/>
                      </a:lnTo>
                      <a:lnTo>
                        <a:pt x="2171" y="1386"/>
                      </a:lnTo>
                      <a:lnTo>
                        <a:pt x="2179" y="1339"/>
                      </a:lnTo>
                      <a:lnTo>
                        <a:pt x="2185" y="1290"/>
                      </a:lnTo>
                      <a:lnTo>
                        <a:pt x="2188" y="1241"/>
                      </a:lnTo>
                      <a:lnTo>
                        <a:pt x="2188" y="1191"/>
                      </a:lnTo>
                      <a:lnTo>
                        <a:pt x="2187" y="1140"/>
                      </a:lnTo>
                      <a:lnTo>
                        <a:pt x="2182" y="1089"/>
                      </a:lnTo>
                      <a:lnTo>
                        <a:pt x="2175" y="1036"/>
                      </a:lnTo>
                      <a:lnTo>
                        <a:pt x="2165" y="983"/>
                      </a:lnTo>
                      <a:lnTo>
                        <a:pt x="2153" y="929"/>
                      </a:lnTo>
                      <a:lnTo>
                        <a:pt x="2138" y="873"/>
                      </a:lnTo>
                      <a:lnTo>
                        <a:pt x="2120" y="817"/>
                      </a:lnTo>
                      <a:lnTo>
                        <a:pt x="2100" y="761"/>
                      </a:lnTo>
                      <a:lnTo>
                        <a:pt x="2077" y="703"/>
                      </a:lnTo>
                      <a:lnTo>
                        <a:pt x="2052" y="644"/>
                      </a:lnTo>
                      <a:lnTo>
                        <a:pt x="2024" y="584"/>
                      </a:lnTo>
                      <a:lnTo>
                        <a:pt x="2011" y="560"/>
                      </a:lnTo>
                      <a:lnTo>
                        <a:pt x="1998" y="536"/>
                      </a:lnTo>
                      <a:lnTo>
                        <a:pt x="1984" y="513"/>
                      </a:lnTo>
                      <a:lnTo>
                        <a:pt x="1970" y="490"/>
                      </a:lnTo>
                      <a:lnTo>
                        <a:pt x="1956" y="468"/>
                      </a:lnTo>
                      <a:lnTo>
                        <a:pt x="1941" y="446"/>
                      </a:lnTo>
                      <a:lnTo>
                        <a:pt x="1925" y="425"/>
                      </a:lnTo>
                      <a:lnTo>
                        <a:pt x="1909" y="404"/>
                      </a:lnTo>
                      <a:lnTo>
                        <a:pt x="1894" y="384"/>
                      </a:lnTo>
                      <a:lnTo>
                        <a:pt x="1877" y="364"/>
                      </a:lnTo>
                      <a:lnTo>
                        <a:pt x="1859" y="345"/>
                      </a:lnTo>
                      <a:lnTo>
                        <a:pt x="1841" y="326"/>
                      </a:lnTo>
                      <a:lnTo>
                        <a:pt x="1823" y="308"/>
                      </a:lnTo>
                      <a:lnTo>
                        <a:pt x="1805" y="290"/>
                      </a:lnTo>
                      <a:lnTo>
                        <a:pt x="1786" y="273"/>
                      </a:lnTo>
                      <a:lnTo>
                        <a:pt x="1766" y="256"/>
                      </a:lnTo>
                      <a:lnTo>
                        <a:pt x="1746" y="239"/>
                      </a:lnTo>
                      <a:lnTo>
                        <a:pt x="1725" y="224"/>
                      </a:lnTo>
                      <a:lnTo>
                        <a:pt x="1704" y="209"/>
                      </a:lnTo>
                      <a:lnTo>
                        <a:pt x="1683" y="194"/>
                      </a:lnTo>
                      <a:lnTo>
                        <a:pt x="1661" y="180"/>
                      </a:lnTo>
                      <a:lnTo>
                        <a:pt x="1638" y="166"/>
                      </a:lnTo>
                      <a:lnTo>
                        <a:pt x="1616" y="152"/>
                      </a:lnTo>
                      <a:lnTo>
                        <a:pt x="1592" y="140"/>
                      </a:lnTo>
                      <a:lnTo>
                        <a:pt x="1569" y="127"/>
                      </a:lnTo>
                      <a:lnTo>
                        <a:pt x="1543" y="116"/>
                      </a:lnTo>
                      <a:lnTo>
                        <a:pt x="1519" y="105"/>
                      </a:lnTo>
                      <a:lnTo>
                        <a:pt x="1494" y="94"/>
                      </a:lnTo>
                      <a:lnTo>
                        <a:pt x="1468" y="84"/>
                      </a:lnTo>
                      <a:lnTo>
                        <a:pt x="1442" y="74"/>
                      </a:lnTo>
                      <a:lnTo>
                        <a:pt x="1415" y="65"/>
                      </a:lnTo>
                      <a:lnTo>
                        <a:pt x="1388" y="56"/>
                      </a:lnTo>
                      <a:lnTo>
                        <a:pt x="1361" y="48"/>
                      </a:lnTo>
                      <a:lnTo>
                        <a:pt x="1334" y="40"/>
                      </a:lnTo>
                      <a:lnTo>
                        <a:pt x="1307" y="34"/>
                      </a:lnTo>
                      <a:lnTo>
                        <a:pt x="1280" y="27"/>
                      </a:lnTo>
                      <a:lnTo>
                        <a:pt x="1253" y="21"/>
                      </a:lnTo>
                      <a:lnTo>
                        <a:pt x="1227" y="17"/>
                      </a:lnTo>
                      <a:lnTo>
                        <a:pt x="1199" y="12"/>
                      </a:lnTo>
                      <a:lnTo>
                        <a:pt x="1173" y="9"/>
                      </a:lnTo>
                      <a:lnTo>
                        <a:pt x="1146" y="5"/>
                      </a:lnTo>
                      <a:lnTo>
                        <a:pt x="1120" y="3"/>
                      </a:lnTo>
                      <a:lnTo>
                        <a:pt x="1093" y="1"/>
                      </a:lnTo>
                      <a:lnTo>
                        <a:pt x="1066" y="0"/>
                      </a:lnTo>
                      <a:lnTo>
                        <a:pt x="1040" y="0"/>
                      </a:lnTo>
                      <a:lnTo>
                        <a:pt x="1014" y="0"/>
                      </a:lnTo>
                      <a:lnTo>
                        <a:pt x="987" y="1"/>
                      </a:lnTo>
                      <a:lnTo>
                        <a:pt x="961" y="3"/>
                      </a:lnTo>
                      <a:lnTo>
                        <a:pt x="935" y="5"/>
                      </a:lnTo>
                      <a:lnTo>
                        <a:pt x="909" y="9"/>
                      </a:lnTo>
                      <a:lnTo>
                        <a:pt x="883" y="12"/>
                      </a:lnTo>
                      <a:lnTo>
                        <a:pt x="856" y="16"/>
                      </a:lnTo>
                      <a:lnTo>
                        <a:pt x="830" y="21"/>
                      </a:lnTo>
                      <a:lnTo>
                        <a:pt x="805" y="26"/>
                      </a:lnTo>
                      <a:lnTo>
                        <a:pt x="779" y="33"/>
                      </a:lnTo>
                      <a:lnTo>
                        <a:pt x="752" y="39"/>
                      </a:lnTo>
                      <a:lnTo>
                        <a:pt x="727" y="47"/>
                      </a:lnTo>
                      <a:lnTo>
                        <a:pt x="702" y="55"/>
                      </a:lnTo>
                      <a:lnTo>
                        <a:pt x="676" y="64"/>
                      </a:lnTo>
                      <a:lnTo>
                        <a:pt x="651" y="74"/>
                      </a:lnTo>
                      <a:lnTo>
                        <a:pt x="626" y="83"/>
                      </a:lnTo>
                      <a:lnTo>
                        <a:pt x="600" y="95"/>
                      </a:lnTo>
                      <a:lnTo>
                        <a:pt x="575" y="106"/>
                      </a:lnTo>
                      <a:lnTo>
                        <a:pt x="550" y="118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89" name="Group 182"/>
              <p:cNvGrpSpPr>
                <a:grpSpLocks noChangeAspect="1"/>
              </p:cNvGrpSpPr>
              <p:nvPr/>
            </p:nvGrpSpPr>
            <p:grpSpPr bwMode="auto">
              <a:xfrm flipH="1">
                <a:off x="2555759" y="3268647"/>
                <a:ext cx="322806" cy="265338"/>
                <a:chOff x="3244" y="3940"/>
                <a:chExt cx="1007" cy="1047"/>
              </a:xfrm>
              <a:solidFill>
                <a:srgbClr val="008000"/>
              </a:solidFill>
            </p:grpSpPr>
            <p:sp>
              <p:nvSpPr>
                <p:cNvPr id="137" name="Freeform 179"/>
                <p:cNvSpPr>
                  <a:spLocks/>
                </p:cNvSpPr>
                <p:nvPr/>
              </p:nvSpPr>
              <p:spPr bwMode="auto">
                <a:xfrm>
                  <a:off x="3244" y="3940"/>
                  <a:ext cx="614" cy="613"/>
                </a:xfrm>
                <a:custGeom>
                  <a:avLst/>
                  <a:gdLst>
                    <a:gd name="T0" fmla="*/ 4725 w 9817"/>
                    <a:gd name="T1" fmla="*/ 1045 h 9817"/>
                    <a:gd name="T2" fmla="*/ 5732 w 9817"/>
                    <a:gd name="T3" fmla="*/ 1170 h 9817"/>
                    <a:gd name="T4" fmla="*/ 6866 w 9817"/>
                    <a:gd name="T5" fmla="*/ 307 h 9817"/>
                    <a:gd name="T6" fmla="*/ 7710 w 9817"/>
                    <a:gd name="T7" fmla="*/ 740 h 9817"/>
                    <a:gd name="T8" fmla="*/ 7467 w 9817"/>
                    <a:gd name="T9" fmla="*/ 2079 h 9817"/>
                    <a:gd name="T10" fmla="*/ 8069 w 9817"/>
                    <a:gd name="T11" fmla="*/ 2853 h 9817"/>
                    <a:gd name="T12" fmla="*/ 9519 w 9817"/>
                    <a:gd name="T13" fmla="*/ 2979 h 9817"/>
                    <a:gd name="T14" fmla="*/ 9817 w 9817"/>
                    <a:gd name="T15" fmla="*/ 3887 h 9817"/>
                    <a:gd name="T16" fmla="*/ 8781 w 9817"/>
                    <a:gd name="T17" fmla="*/ 4858 h 9817"/>
                    <a:gd name="T18" fmla="*/ 8684 w 9817"/>
                    <a:gd name="T19" fmla="*/ 5868 h 9817"/>
                    <a:gd name="T20" fmla="*/ 9519 w 9817"/>
                    <a:gd name="T21" fmla="*/ 6866 h 9817"/>
                    <a:gd name="T22" fmla="*/ 9079 w 9817"/>
                    <a:gd name="T23" fmla="*/ 7711 h 9817"/>
                    <a:gd name="T24" fmla="*/ 7674 w 9817"/>
                    <a:gd name="T25" fmla="*/ 7542 h 9817"/>
                    <a:gd name="T26" fmla="*/ 6936 w 9817"/>
                    <a:gd name="T27" fmla="*/ 8106 h 9817"/>
                    <a:gd name="T28" fmla="*/ 6866 w 9817"/>
                    <a:gd name="T29" fmla="*/ 9519 h 9817"/>
                    <a:gd name="T30" fmla="*/ 5929 w 9817"/>
                    <a:gd name="T31" fmla="*/ 9817 h 9817"/>
                    <a:gd name="T32" fmla="*/ 5029 w 9817"/>
                    <a:gd name="T33" fmla="*/ 8745 h 9817"/>
                    <a:gd name="T34" fmla="*/ 4022 w 9817"/>
                    <a:gd name="T35" fmla="*/ 8648 h 9817"/>
                    <a:gd name="T36" fmla="*/ 2979 w 9817"/>
                    <a:gd name="T37" fmla="*/ 9519 h 9817"/>
                    <a:gd name="T38" fmla="*/ 2115 w 9817"/>
                    <a:gd name="T39" fmla="*/ 9080 h 9817"/>
                    <a:gd name="T40" fmla="*/ 2115 w 9817"/>
                    <a:gd name="T41" fmla="*/ 7440 h 9817"/>
                    <a:gd name="T42" fmla="*/ 1539 w 9817"/>
                    <a:gd name="T43" fmla="*/ 6667 h 9817"/>
                    <a:gd name="T44" fmla="*/ 307 w 9817"/>
                    <a:gd name="T45" fmla="*/ 6866 h 9817"/>
                    <a:gd name="T46" fmla="*/ 0 w 9817"/>
                    <a:gd name="T47" fmla="*/ 5930 h 9817"/>
                    <a:gd name="T48" fmla="*/ 1072 w 9817"/>
                    <a:gd name="T49" fmla="*/ 4923 h 9817"/>
                    <a:gd name="T50" fmla="*/ 1207 w 9817"/>
                    <a:gd name="T51" fmla="*/ 3924 h 9817"/>
                    <a:gd name="T52" fmla="*/ 307 w 9817"/>
                    <a:gd name="T53" fmla="*/ 2979 h 9817"/>
                    <a:gd name="T54" fmla="*/ 740 w 9817"/>
                    <a:gd name="T55" fmla="*/ 2079 h 9817"/>
                    <a:gd name="T56" fmla="*/ 2017 w 9817"/>
                    <a:gd name="T57" fmla="*/ 2447 h 9817"/>
                    <a:gd name="T58" fmla="*/ 2717 w 9817"/>
                    <a:gd name="T59" fmla="*/ 1846 h 9817"/>
                    <a:gd name="T60" fmla="*/ 2979 w 9817"/>
                    <a:gd name="T61" fmla="*/ 307 h 9817"/>
                    <a:gd name="T62" fmla="*/ 3887 w 9817"/>
                    <a:gd name="T63" fmla="*/ 0 h 9817"/>
                    <a:gd name="T64" fmla="*/ 4725 w 9817"/>
                    <a:gd name="T65" fmla="*/ 1045 h 98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17"/>
                    <a:gd name="T100" fmla="*/ 0 h 9817"/>
                    <a:gd name="T101" fmla="*/ 9817 w 9817"/>
                    <a:gd name="T102" fmla="*/ 9817 h 981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17" h="9817">
                      <a:moveTo>
                        <a:pt x="4725" y="1045"/>
                      </a:moveTo>
                      <a:lnTo>
                        <a:pt x="5732" y="1170"/>
                      </a:lnTo>
                      <a:lnTo>
                        <a:pt x="6866" y="307"/>
                      </a:lnTo>
                      <a:lnTo>
                        <a:pt x="7710" y="740"/>
                      </a:lnTo>
                      <a:lnTo>
                        <a:pt x="7467" y="2079"/>
                      </a:lnTo>
                      <a:lnTo>
                        <a:pt x="8069" y="2853"/>
                      </a:lnTo>
                      <a:lnTo>
                        <a:pt x="9519" y="2979"/>
                      </a:lnTo>
                      <a:lnTo>
                        <a:pt x="9817" y="3887"/>
                      </a:lnTo>
                      <a:lnTo>
                        <a:pt x="8781" y="4858"/>
                      </a:lnTo>
                      <a:lnTo>
                        <a:pt x="8684" y="5868"/>
                      </a:lnTo>
                      <a:lnTo>
                        <a:pt x="9519" y="6866"/>
                      </a:lnTo>
                      <a:lnTo>
                        <a:pt x="9079" y="7711"/>
                      </a:lnTo>
                      <a:lnTo>
                        <a:pt x="7674" y="7542"/>
                      </a:lnTo>
                      <a:lnTo>
                        <a:pt x="6936" y="8106"/>
                      </a:lnTo>
                      <a:lnTo>
                        <a:pt x="6866" y="9519"/>
                      </a:lnTo>
                      <a:lnTo>
                        <a:pt x="5929" y="9817"/>
                      </a:lnTo>
                      <a:lnTo>
                        <a:pt x="5029" y="8745"/>
                      </a:lnTo>
                      <a:lnTo>
                        <a:pt x="4022" y="8648"/>
                      </a:lnTo>
                      <a:lnTo>
                        <a:pt x="2979" y="9519"/>
                      </a:lnTo>
                      <a:lnTo>
                        <a:pt x="2115" y="9080"/>
                      </a:lnTo>
                      <a:lnTo>
                        <a:pt x="2115" y="7440"/>
                      </a:lnTo>
                      <a:lnTo>
                        <a:pt x="1539" y="6667"/>
                      </a:lnTo>
                      <a:lnTo>
                        <a:pt x="307" y="6866"/>
                      </a:lnTo>
                      <a:lnTo>
                        <a:pt x="0" y="5930"/>
                      </a:lnTo>
                      <a:lnTo>
                        <a:pt x="1072" y="4923"/>
                      </a:lnTo>
                      <a:lnTo>
                        <a:pt x="1207" y="3924"/>
                      </a:lnTo>
                      <a:lnTo>
                        <a:pt x="307" y="2979"/>
                      </a:lnTo>
                      <a:lnTo>
                        <a:pt x="740" y="2079"/>
                      </a:lnTo>
                      <a:lnTo>
                        <a:pt x="2017" y="2447"/>
                      </a:lnTo>
                      <a:lnTo>
                        <a:pt x="2717" y="1846"/>
                      </a:lnTo>
                      <a:lnTo>
                        <a:pt x="2979" y="307"/>
                      </a:lnTo>
                      <a:lnTo>
                        <a:pt x="3887" y="0"/>
                      </a:lnTo>
                      <a:lnTo>
                        <a:pt x="4725" y="104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38" name="Freeform 181"/>
                <p:cNvSpPr>
                  <a:spLocks/>
                </p:cNvSpPr>
                <p:nvPr/>
              </p:nvSpPr>
              <p:spPr bwMode="auto">
                <a:xfrm>
                  <a:off x="3632" y="4366"/>
                  <a:ext cx="619" cy="621"/>
                </a:xfrm>
                <a:custGeom>
                  <a:avLst/>
                  <a:gdLst>
                    <a:gd name="T0" fmla="*/ 2914 w 9915"/>
                    <a:gd name="T1" fmla="*/ 1675 h 9953"/>
                    <a:gd name="T2" fmla="*/ 3887 w 9915"/>
                    <a:gd name="T3" fmla="*/ 1269 h 9953"/>
                    <a:gd name="T4" fmla="*/ 4453 w 9915"/>
                    <a:gd name="T5" fmla="*/ 0 h 9953"/>
                    <a:gd name="T6" fmla="*/ 5426 w 9915"/>
                    <a:gd name="T7" fmla="*/ 0 h 9953"/>
                    <a:gd name="T8" fmla="*/ 5829 w 9915"/>
                    <a:gd name="T9" fmla="*/ 1269 h 9953"/>
                    <a:gd name="T10" fmla="*/ 6728 w 9915"/>
                    <a:gd name="T11" fmla="*/ 1638 h 9953"/>
                    <a:gd name="T12" fmla="*/ 8069 w 9915"/>
                    <a:gd name="T13" fmla="*/ 1036 h 9953"/>
                    <a:gd name="T14" fmla="*/ 8779 w 9915"/>
                    <a:gd name="T15" fmla="*/ 1748 h 9953"/>
                    <a:gd name="T16" fmla="*/ 8303 w 9915"/>
                    <a:gd name="T17" fmla="*/ 3050 h 9953"/>
                    <a:gd name="T18" fmla="*/ 8671 w 9915"/>
                    <a:gd name="T19" fmla="*/ 3987 h 9953"/>
                    <a:gd name="T20" fmla="*/ 9915 w 9915"/>
                    <a:gd name="T21" fmla="*/ 4490 h 9953"/>
                    <a:gd name="T22" fmla="*/ 9915 w 9915"/>
                    <a:gd name="T23" fmla="*/ 5427 h 9953"/>
                    <a:gd name="T24" fmla="*/ 8611 w 9915"/>
                    <a:gd name="T25" fmla="*/ 5930 h 9953"/>
                    <a:gd name="T26" fmla="*/ 8241 w 9915"/>
                    <a:gd name="T27" fmla="*/ 6802 h 9953"/>
                    <a:gd name="T28" fmla="*/ 8843 w 9915"/>
                    <a:gd name="T29" fmla="*/ 8070 h 9953"/>
                    <a:gd name="T30" fmla="*/ 8177 w 9915"/>
                    <a:gd name="T31" fmla="*/ 8808 h 9953"/>
                    <a:gd name="T32" fmla="*/ 6863 w 9915"/>
                    <a:gd name="T33" fmla="*/ 8279 h 9953"/>
                    <a:gd name="T34" fmla="*/ 5929 w 9915"/>
                    <a:gd name="T35" fmla="*/ 8648 h 9953"/>
                    <a:gd name="T36" fmla="*/ 5460 w 9915"/>
                    <a:gd name="T37" fmla="*/ 9953 h 9953"/>
                    <a:gd name="T38" fmla="*/ 4453 w 9915"/>
                    <a:gd name="T39" fmla="*/ 9953 h 9953"/>
                    <a:gd name="T40" fmla="*/ 3716 w 9915"/>
                    <a:gd name="T41" fmla="*/ 8513 h 9953"/>
                    <a:gd name="T42" fmla="*/ 2844 w 9915"/>
                    <a:gd name="T43" fmla="*/ 8107 h 9953"/>
                    <a:gd name="T44" fmla="*/ 1846 w 9915"/>
                    <a:gd name="T45" fmla="*/ 8845 h 9953"/>
                    <a:gd name="T46" fmla="*/ 1142 w 9915"/>
                    <a:gd name="T47" fmla="*/ 8145 h 9953"/>
                    <a:gd name="T48" fmla="*/ 1609 w 9915"/>
                    <a:gd name="T49" fmla="*/ 6765 h 9953"/>
                    <a:gd name="T50" fmla="*/ 1241 w 9915"/>
                    <a:gd name="T51" fmla="*/ 5866 h 9953"/>
                    <a:gd name="T52" fmla="*/ 0 w 9915"/>
                    <a:gd name="T53" fmla="*/ 5427 h 9953"/>
                    <a:gd name="T54" fmla="*/ 0 w 9915"/>
                    <a:gd name="T55" fmla="*/ 4453 h 9953"/>
                    <a:gd name="T56" fmla="*/ 1241 w 9915"/>
                    <a:gd name="T57" fmla="*/ 4159 h 9953"/>
                    <a:gd name="T58" fmla="*/ 1539 w 9915"/>
                    <a:gd name="T59" fmla="*/ 3287 h 9953"/>
                    <a:gd name="T60" fmla="*/ 1035 w 9915"/>
                    <a:gd name="T61" fmla="*/ 1847 h 9953"/>
                    <a:gd name="T62" fmla="*/ 1711 w 9915"/>
                    <a:gd name="T63" fmla="*/ 1143 h 9953"/>
                    <a:gd name="T64" fmla="*/ 2914 w 9915"/>
                    <a:gd name="T65" fmla="*/ 1675 h 99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915"/>
                    <a:gd name="T100" fmla="*/ 0 h 9953"/>
                    <a:gd name="T101" fmla="*/ 9915 w 9915"/>
                    <a:gd name="T102" fmla="*/ 9953 h 99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915" h="9953">
                      <a:moveTo>
                        <a:pt x="2914" y="1675"/>
                      </a:moveTo>
                      <a:lnTo>
                        <a:pt x="3887" y="1269"/>
                      </a:lnTo>
                      <a:lnTo>
                        <a:pt x="4453" y="0"/>
                      </a:lnTo>
                      <a:lnTo>
                        <a:pt x="5426" y="0"/>
                      </a:lnTo>
                      <a:lnTo>
                        <a:pt x="5829" y="1269"/>
                      </a:lnTo>
                      <a:lnTo>
                        <a:pt x="6728" y="1638"/>
                      </a:lnTo>
                      <a:lnTo>
                        <a:pt x="8069" y="1036"/>
                      </a:lnTo>
                      <a:lnTo>
                        <a:pt x="8779" y="1748"/>
                      </a:lnTo>
                      <a:lnTo>
                        <a:pt x="8303" y="3050"/>
                      </a:lnTo>
                      <a:lnTo>
                        <a:pt x="8671" y="3987"/>
                      </a:lnTo>
                      <a:lnTo>
                        <a:pt x="9915" y="4490"/>
                      </a:lnTo>
                      <a:lnTo>
                        <a:pt x="9915" y="5427"/>
                      </a:lnTo>
                      <a:lnTo>
                        <a:pt x="8611" y="5930"/>
                      </a:lnTo>
                      <a:lnTo>
                        <a:pt x="8241" y="6802"/>
                      </a:lnTo>
                      <a:lnTo>
                        <a:pt x="8843" y="8070"/>
                      </a:lnTo>
                      <a:lnTo>
                        <a:pt x="8177" y="8808"/>
                      </a:lnTo>
                      <a:lnTo>
                        <a:pt x="6863" y="8279"/>
                      </a:lnTo>
                      <a:lnTo>
                        <a:pt x="5929" y="8648"/>
                      </a:lnTo>
                      <a:lnTo>
                        <a:pt x="5460" y="9953"/>
                      </a:lnTo>
                      <a:lnTo>
                        <a:pt x="4453" y="9953"/>
                      </a:lnTo>
                      <a:lnTo>
                        <a:pt x="3716" y="8513"/>
                      </a:lnTo>
                      <a:lnTo>
                        <a:pt x="2844" y="8107"/>
                      </a:lnTo>
                      <a:lnTo>
                        <a:pt x="1846" y="8845"/>
                      </a:lnTo>
                      <a:lnTo>
                        <a:pt x="1142" y="8145"/>
                      </a:lnTo>
                      <a:lnTo>
                        <a:pt x="1609" y="6765"/>
                      </a:lnTo>
                      <a:lnTo>
                        <a:pt x="1241" y="5866"/>
                      </a:lnTo>
                      <a:lnTo>
                        <a:pt x="0" y="5427"/>
                      </a:lnTo>
                      <a:lnTo>
                        <a:pt x="0" y="4453"/>
                      </a:lnTo>
                      <a:lnTo>
                        <a:pt x="1241" y="4159"/>
                      </a:lnTo>
                      <a:lnTo>
                        <a:pt x="1539" y="3287"/>
                      </a:lnTo>
                      <a:lnTo>
                        <a:pt x="1035" y="1847"/>
                      </a:lnTo>
                      <a:lnTo>
                        <a:pt x="1711" y="1143"/>
                      </a:lnTo>
                      <a:lnTo>
                        <a:pt x="2914" y="1675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39" name="Freeform 178"/>
                <p:cNvSpPr>
                  <a:spLocks/>
                </p:cNvSpPr>
                <p:nvPr/>
              </p:nvSpPr>
              <p:spPr bwMode="auto">
                <a:xfrm>
                  <a:off x="3483" y="4179"/>
                  <a:ext cx="135" cy="137"/>
                </a:xfrm>
                <a:custGeom>
                  <a:avLst/>
                  <a:gdLst>
                    <a:gd name="T0" fmla="*/ 962 w 2177"/>
                    <a:gd name="T1" fmla="*/ 6 h 2202"/>
                    <a:gd name="T2" fmla="*/ 834 w 2177"/>
                    <a:gd name="T3" fmla="*/ 26 h 2202"/>
                    <a:gd name="T4" fmla="*/ 712 w 2177"/>
                    <a:gd name="T5" fmla="*/ 61 h 2202"/>
                    <a:gd name="T6" fmla="*/ 596 w 2177"/>
                    <a:gd name="T7" fmla="*/ 112 h 2202"/>
                    <a:gd name="T8" fmla="*/ 485 w 2177"/>
                    <a:gd name="T9" fmla="*/ 179 h 2202"/>
                    <a:gd name="T10" fmla="*/ 380 w 2177"/>
                    <a:gd name="T11" fmla="*/ 262 h 2202"/>
                    <a:gd name="T12" fmla="*/ 280 w 2177"/>
                    <a:gd name="T13" fmla="*/ 360 h 2202"/>
                    <a:gd name="T14" fmla="*/ 194 w 2177"/>
                    <a:gd name="T15" fmla="*/ 464 h 2202"/>
                    <a:gd name="T16" fmla="*/ 124 w 2177"/>
                    <a:gd name="T17" fmla="*/ 573 h 2202"/>
                    <a:gd name="T18" fmla="*/ 69 w 2177"/>
                    <a:gd name="T19" fmla="*/ 689 h 2202"/>
                    <a:gd name="T20" fmla="*/ 31 w 2177"/>
                    <a:gd name="T21" fmla="*/ 810 h 2202"/>
                    <a:gd name="T22" fmla="*/ 8 w 2177"/>
                    <a:gd name="T23" fmla="*/ 936 h 2202"/>
                    <a:gd name="T24" fmla="*/ 0 w 2177"/>
                    <a:gd name="T25" fmla="*/ 1069 h 2202"/>
                    <a:gd name="T26" fmla="*/ 8 w 2177"/>
                    <a:gd name="T27" fmla="*/ 1210 h 2202"/>
                    <a:gd name="T28" fmla="*/ 31 w 2177"/>
                    <a:gd name="T29" fmla="*/ 1344 h 2202"/>
                    <a:gd name="T30" fmla="*/ 69 w 2177"/>
                    <a:gd name="T31" fmla="*/ 1473 h 2202"/>
                    <a:gd name="T32" fmla="*/ 124 w 2177"/>
                    <a:gd name="T33" fmla="*/ 1595 h 2202"/>
                    <a:gd name="T34" fmla="*/ 194 w 2177"/>
                    <a:gd name="T35" fmla="*/ 1711 h 2202"/>
                    <a:gd name="T36" fmla="*/ 280 w 2177"/>
                    <a:gd name="T37" fmla="*/ 1822 h 2202"/>
                    <a:gd name="T38" fmla="*/ 380 w 2177"/>
                    <a:gd name="T39" fmla="*/ 1925 h 2202"/>
                    <a:gd name="T40" fmla="*/ 485 w 2177"/>
                    <a:gd name="T41" fmla="*/ 2012 h 2202"/>
                    <a:gd name="T42" fmla="*/ 596 w 2177"/>
                    <a:gd name="T43" fmla="*/ 2084 h 2202"/>
                    <a:gd name="T44" fmla="*/ 712 w 2177"/>
                    <a:gd name="T45" fmla="*/ 2138 h 2202"/>
                    <a:gd name="T46" fmla="*/ 834 w 2177"/>
                    <a:gd name="T47" fmla="*/ 2176 h 2202"/>
                    <a:gd name="T48" fmla="*/ 962 w 2177"/>
                    <a:gd name="T49" fmla="*/ 2197 h 2202"/>
                    <a:gd name="T50" fmla="*/ 1096 w 2177"/>
                    <a:gd name="T51" fmla="*/ 2201 h 2202"/>
                    <a:gd name="T52" fmla="*/ 1233 w 2177"/>
                    <a:gd name="T53" fmla="*/ 2191 h 2202"/>
                    <a:gd name="T54" fmla="*/ 1364 w 2177"/>
                    <a:gd name="T55" fmla="*/ 2162 h 2202"/>
                    <a:gd name="T56" fmla="*/ 1489 w 2177"/>
                    <a:gd name="T57" fmla="*/ 2118 h 2202"/>
                    <a:gd name="T58" fmla="*/ 1607 w 2177"/>
                    <a:gd name="T59" fmla="*/ 2058 h 2202"/>
                    <a:gd name="T60" fmla="*/ 1719 w 2177"/>
                    <a:gd name="T61" fmla="*/ 1980 h 2202"/>
                    <a:gd name="T62" fmla="*/ 1827 w 2177"/>
                    <a:gd name="T63" fmla="*/ 1886 h 2202"/>
                    <a:gd name="T64" fmla="*/ 1925 w 2177"/>
                    <a:gd name="T65" fmla="*/ 1779 h 2202"/>
                    <a:gd name="T66" fmla="*/ 2007 w 2177"/>
                    <a:gd name="T67" fmla="*/ 1665 h 2202"/>
                    <a:gd name="T68" fmla="*/ 2072 w 2177"/>
                    <a:gd name="T69" fmla="*/ 1547 h 2202"/>
                    <a:gd name="T70" fmla="*/ 2122 w 2177"/>
                    <a:gd name="T71" fmla="*/ 1422 h 2202"/>
                    <a:gd name="T72" fmla="*/ 2156 w 2177"/>
                    <a:gd name="T73" fmla="*/ 1291 h 2202"/>
                    <a:gd name="T74" fmla="*/ 2174 w 2177"/>
                    <a:gd name="T75" fmla="*/ 1154 h 2202"/>
                    <a:gd name="T76" fmla="*/ 2176 w 2177"/>
                    <a:gd name="T77" fmla="*/ 1015 h 2202"/>
                    <a:gd name="T78" fmla="*/ 2161 w 2177"/>
                    <a:gd name="T79" fmla="*/ 885 h 2202"/>
                    <a:gd name="T80" fmla="*/ 2131 w 2177"/>
                    <a:gd name="T81" fmla="*/ 761 h 2202"/>
                    <a:gd name="T82" fmla="*/ 2083 w 2177"/>
                    <a:gd name="T83" fmla="*/ 642 h 2202"/>
                    <a:gd name="T84" fmla="*/ 2021 w 2177"/>
                    <a:gd name="T85" fmla="*/ 529 h 2202"/>
                    <a:gd name="T86" fmla="*/ 1943 w 2177"/>
                    <a:gd name="T87" fmla="*/ 422 h 2202"/>
                    <a:gd name="T88" fmla="*/ 1848 w 2177"/>
                    <a:gd name="T89" fmla="*/ 319 h 2202"/>
                    <a:gd name="T90" fmla="*/ 1741 w 2177"/>
                    <a:gd name="T91" fmla="*/ 227 h 2202"/>
                    <a:gd name="T92" fmla="*/ 1630 w 2177"/>
                    <a:gd name="T93" fmla="*/ 150 h 2202"/>
                    <a:gd name="T94" fmla="*/ 1513 w 2177"/>
                    <a:gd name="T95" fmla="*/ 90 h 2202"/>
                    <a:gd name="T96" fmla="*/ 1389 w 2177"/>
                    <a:gd name="T97" fmla="*/ 45 h 2202"/>
                    <a:gd name="T98" fmla="*/ 1260 w 2177"/>
                    <a:gd name="T99" fmla="*/ 15 h 2202"/>
                    <a:gd name="T100" fmla="*/ 1125 w 2177"/>
                    <a:gd name="T101" fmla="*/ 2 h 220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177"/>
                    <a:gd name="T154" fmla="*/ 0 h 2202"/>
                    <a:gd name="T155" fmla="*/ 2177 w 2177"/>
                    <a:gd name="T156" fmla="*/ 2202 h 220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177" h="2202">
                      <a:moveTo>
                        <a:pt x="1068" y="0"/>
                      </a:moveTo>
                      <a:lnTo>
                        <a:pt x="1042" y="0"/>
                      </a:lnTo>
                      <a:lnTo>
                        <a:pt x="1015" y="2"/>
                      </a:lnTo>
                      <a:lnTo>
                        <a:pt x="988" y="3"/>
                      </a:lnTo>
                      <a:lnTo>
                        <a:pt x="962" y="6"/>
                      </a:lnTo>
                      <a:lnTo>
                        <a:pt x="936" y="8"/>
                      </a:lnTo>
                      <a:lnTo>
                        <a:pt x="910" y="11"/>
                      </a:lnTo>
                      <a:lnTo>
                        <a:pt x="884" y="15"/>
                      </a:lnTo>
                      <a:lnTo>
                        <a:pt x="859" y="20"/>
                      </a:lnTo>
                      <a:lnTo>
                        <a:pt x="834" y="26"/>
                      </a:lnTo>
                      <a:lnTo>
                        <a:pt x="809" y="31"/>
                      </a:lnTo>
                      <a:lnTo>
                        <a:pt x="785" y="37"/>
                      </a:lnTo>
                      <a:lnTo>
                        <a:pt x="761" y="45"/>
                      </a:lnTo>
                      <a:lnTo>
                        <a:pt x="737" y="53"/>
                      </a:lnTo>
                      <a:lnTo>
                        <a:pt x="712" y="61"/>
                      </a:lnTo>
                      <a:lnTo>
                        <a:pt x="688" y="70"/>
                      </a:lnTo>
                      <a:lnTo>
                        <a:pt x="665" y="79"/>
                      </a:lnTo>
                      <a:lnTo>
                        <a:pt x="641" y="90"/>
                      </a:lnTo>
                      <a:lnTo>
                        <a:pt x="618" y="100"/>
                      </a:lnTo>
                      <a:lnTo>
                        <a:pt x="596" y="112"/>
                      </a:lnTo>
                      <a:lnTo>
                        <a:pt x="573" y="124"/>
                      </a:lnTo>
                      <a:lnTo>
                        <a:pt x="551" y="137"/>
                      </a:lnTo>
                      <a:lnTo>
                        <a:pt x="529" y="150"/>
                      </a:lnTo>
                      <a:lnTo>
                        <a:pt x="507" y="164"/>
                      </a:lnTo>
                      <a:lnTo>
                        <a:pt x="485" y="179"/>
                      </a:lnTo>
                      <a:lnTo>
                        <a:pt x="464" y="195"/>
                      </a:lnTo>
                      <a:lnTo>
                        <a:pt x="442" y="210"/>
                      </a:lnTo>
                      <a:lnTo>
                        <a:pt x="421" y="227"/>
                      </a:lnTo>
                      <a:lnTo>
                        <a:pt x="400" y="244"/>
                      </a:lnTo>
                      <a:lnTo>
                        <a:pt x="380" y="262"/>
                      </a:lnTo>
                      <a:lnTo>
                        <a:pt x="359" y="281"/>
                      </a:lnTo>
                      <a:lnTo>
                        <a:pt x="339" y="299"/>
                      </a:lnTo>
                      <a:lnTo>
                        <a:pt x="319" y="319"/>
                      </a:lnTo>
                      <a:lnTo>
                        <a:pt x="299" y="339"/>
                      </a:lnTo>
                      <a:lnTo>
                        <a:pt x="280" y="360"/>
                      </a:lnTo>
                      <a:lnTo>
                        <a:pt x="261" y="380"/>
                      </a:lnTo>
                      <a:lnTo>
                        <a:pt x="244" y="401"/>
                      </a:lnTo>
                      <a:lnTo>
                        <a:pt x="227" y="422"/>
                      </a:lnTo>
                      <a:lnTo>
                        <a:pt x="210" y="443"/>
                      </a:lnTo>
                      <a:lnTo>
                        <a:pt x="194" y="464"/>
                      </a:lnTo>
                      <a:lnTo>
                        <a:pt x="179" y="485"/>
                      </a:lnTo>
                      <a:lnTo>
                        <a:pt x="164" y="507"/>
                      </a:lnTo>
                      <a:lnTo>
                        <a:pt x="149" y="529"/>
                      </a:lnTo>
                      <a:lnTo>
                        <a:pt x="137" y="551"/>
                      </a:lnTo>
                      <a:lnTo>
                        <a:pt x="124" y="573"/>
                      </a:lnTo>
                      <a:lnTo>
                        <a:pt x="111" y="596"/>
                      </a:lnTo>
                      <a:lnTo>
                        <a:pt x="100" y="619"/>
                      </a:lnTo>
                      <a:lnTo>
                        <a:pt x="89" y="642"/>
                      </a:lnTo>
                      <a:lnTo>
                        <a:pt x="79" y="666"/>
                      </a:lnTo>
                      <a:lnTo>
                        <a:pt x="69" y="689"/>
                      </a:lnTo>
                      <a:lnTo>
                        <a:pt x="60" y="713"/>
                      </a:lnTo>
                      <a:lnTo>
                        <a:pt x="52" y="737"/>
                      </a:lnTo>
                      <a:lnTo>
                        <a:pt x="44" y="761"/>
                      </a:lnTo>
                      <a:lnTo>
                        <a:pt x="37" y="785"/>
                      </a:lnTo>
                      <a:lnTo>
                        <a:pt x="31" y="810"/>
                      </a:lnTo>
                      <a:lnTo>
                        <a:pt x="24" y="834"/>
                      </a:lnTo>
                      <a:lnTo>
                        <a:pt x="19" y="860"/>
                      </a:lnTo>
                      <a:lnTo>
                        <a:pt x="15" y="885"/>
                      </a:lnTo>
                      <a:lnTo>
                        <a:pt x="11" y="911"/>
                      </a:lnTo>
                      <a:lnTo>
                        <a:pt x="8" y="936"/>
                      </a:lnTo>
                      <a:lnTo>
                        <a:pt x="4" y="962"/>
                      </a:lnTo>
                      <a:lnTo>
                        <a:pt x="2" y="989"/>
                      </a:lnTo>
                      <a:lnTo>
                        <a:pt x="1" y="1015"/>
                      </a:lnTo>
                      <a:lnTo>
                        <a:pt x="0" y="1042"/>
                      </a:lnTo>
                      <a:lnTo>
                        <a:pt x="0" y="1069"/>
                      </a:lnTo>
                      <a:lnTo>
                        <a:pt x="0" y="1098"/>
                      </a:lnTo>
                      <a:lnTo>
                        <a:pt x="1" y="1126"/>
                      </a:lnTo>
                      <a:lnTo>
                        <a:pt x="2" y="1154"/>
                      </a:lnTo>
                      <a:lnTo>
                        <a:pt x="4" y="1182"/>
                      </a:lnTo>
                      <a:lnTo>
                        <a:pt x="8" y="1210"/>
                      </a:lnTo>
                      <a:lnTo>
                        <a:pt x="11" y="1237"/>
                      </a:lnTo>
                      <a:lnTo>
                        <a:pt x="15" y="1265"/>
                      </a:lnTo>
                      <a:lnTo>
                        <a:pt x="19" y="1291"/>
                      </a:lnTo>
                      <a:lnTo>
                        <a:pt x="24" y="1318"/>
                      </a:lnTo>
                      <a:lnTo>
                        <a:pt x="31" y="1344"/>
                      </a:lnTo>
                      <a:lnTo>
                        <a:pt x="37" y="1370"/>
                      </a:lnTo>
                      <a:lnTo>
                        <a:pt x="44" y="1397"/>
                      </a:lnTo>
                      <a:lnTo>
                        <a:pt x="52" y="1422"/>
                      </a:lnTo>
                      <a:lnTo>
                        <a:pt x="60" y="1448"/>
                      </a:lnTo>
                      <a:lnTo>
                        <a:pt x="69" y="1473"/>
                      </a:lnTo>
                      <a:lnTo>
                        <a:pt x="79" y="1497"/>
                      </a:lnTo>
                      <a:lnTo>
                        <a:pt x="89" y="1523"/>
                      </a:lnTo>
                      <a:lnTo>
                        <a:pt x="100" y="1547"/>
                      </a:lnTo>
                      <a:lnTo>
                        <a:pt x="111" y="1571"/>
                      </a:lnTo>
                      <a:lnTo>
                        <a:pt x="124" y="1595"/>
                      </a:lnTo>
                      <a:lnTo>
                        <a:pt x="137" y="1619"/>
                      </a:lnTo>
                      <a:lnTo>
                        <a:pt x="149" y="1642"/>
                      </a:lnTo>
                      <a:lnTo>
                        <a:pt x="164" y="1665"/>
                      </a:lnTo>
                      <a:lnTo>
                        <a:pt x="179" y="1688"/>
                      </a:lnTo>
                      <a:lnTo>
                        <a:pt x="194" y="1711"/>
                      </a:lnTo>
                      <a:lnTo>
                        <a:pt x="210" y="1734"/>
                      </a:lnTo>
                      <a:lnTo>
                        <a:pt x="227" y="1757"/>
                      </a:lnTo>
                      <a:lnTo>
                        <a:pt x="244" y="1779"/>
                      </a:lnTo>
                      <a:lnTo>
                        <a:pt x="261" y="1801"/>
                      </a:lnTo>
                      <a:lnTo>
                        <a:pt x="280" y="1822"/>
                      </a:lnTo>
                      <a:lnTo>
                        <a:pt x="299" y="1844"/>
                      </a:lnTo>
                      <a:lnTo>
                        <a:pt x="319" y="1865"/>
                      </a:lnTo>
                      <a:lnTo>
                        <a:pt x="339" y="1886"/>
                      </a:lnTo>
                      <a:lnTo>
                        <a:pt x="359" y="1905"/>
                      </a:lnTo>
                      <a:lnTo>
                        <a:pt x="380" y="1925"/>
                      </a:lnTo>
                      <a:lnTo>
                        <a:pt x="400" y="1944"/>
                      </a:lnTo>
                      <a:lnTo>
                        <a:pt x="421" y="1962"/>
                      </a:lnTo>
                      <a:lnTo>
                        <a:pt x="442" y="1980"/>
                      </a:lnTo>
                      <a:lnTo>
                        <a:pt x="464" y="1997"/>
                      </a:lnTo>
                      <a:lnTo>
                        <a:pt x="485" y="2012"/>
                      </a:lnTo>
                      <a:lnTo>
                        <a:pt x="507" y="2028"/>
                      </a:lnTo>
                      <a:lnTo>
                        <a:pt x="529" y="2043"/>
                      </a:lnTo>
                      <a:lnTo>
                        <a:pt x="551" y="2058"/>
                      </a:lnTo>
                      <a:lnTo>
                        <a:pt x="573" y="2071"/>
                      </a:lnTo>
                      <a:lnTo>
                        <a:pt x="596" y="2084"/>
                      </a:lnTo>
                      <a:lnTo>
                        <a:pt x="618" y="2096"/>
                      </a:lnTo>
                      <a:lnTo>
                        <a:pt x="641" y="2108"/>
                      </a:lnTo>
                      <a:lnTo>
                        <a:pt x="665" y="2118"/>
                      </a:lnTo>
                      <a:lnTo>
                        <a:pt x="688" y="2129"/>
                      </a:lnTo>
                      <a:lnTo>
                        <a:pt x="712" y="2138"/>
                      </a:lnTo>
                      <a:lnTo>
                        <a:pt x="737" y="2147"/>
                      </a:lnTo>
                      <a:lnTo>
                        <a:pt x="761" y="2155"/>
                      </a:lnTo>
                      <a:lnTo>
                        <a:pt x="785" y="2162"/>
                      </a:lnTo>
                      <a:lnTo>
                        <a:pt x="809" y="2170"/>
                      </a:lnTo>
                      <a:lnTo>
                        <a:pt x="834" y="2176"/>
                      </a:lnTo>
                      <a:lnTo>
                        <a:pt x="859" y="2181"/>
                      </a:lnTo>
                      <a:lnTo>
                        <a:pt x="884" y="2187"/>
                      </a:lnTo>
                      <a:lnTo>
                        <a:pt x="910" y="2191"/>
                      </a:lnTo>
                      <a:lnTo>
                        <a:pt x="936" y="2194"/>
                      </a:lnTo>
                      <a:lnTo>
                        <a:pt x="962" y="2197"/>
                      </a:lnTo>
                      <a:lnTo>
                        <a:pt x="988" y="2199"/>
                      </a:lnTo>
                      <a:lnTo>
                        <a:pt x="1015" y="2201"/>
                      </a:lnTo>
                      <a:lnTo>
                        <a:pt x="1042" y="2201"/>
                      </a:lnTo>
                      <a:lnTo>
                        <a:pt x="1068" y="2202"/>
                      </a:lnTo>
                      <a:lnTo>
                        <a:pt x="1096" y="2201"/>
                      </a:lnTo>
                      <a:lnTo>
                        <a:pt x="1125" y="2201"/>
                      </a:lnTo>
                      <a:lnTo>
                        <a:pt x="1152" y="2199"/>
                      </a:lnTo>
                      <a:lnTo>
                        <a:pt x="1179" y="2197"/>
                      </a:lnTo>
                      <a:lnTo>
                        <a:pt x="1206" y="2194"/>
                      </a:lnTo>
                      <a:lnTo>
                        <a:pt x="1233" y="2191"/>
                      </a:lnTo>
                      <a:lnTo>
                        <a:pt x="1260" y="2187"/>
                      </a:lnTo>
                      <a:lnTo>
                        <a:pt x="1286" y="2181"/>
                      </a:lnTo>
                      <a:lnTo>
                        <a:pt x="1312" y="2176"/>
                      </a:lnTo>
                      <a:lnTo>
                        <a:pt x="1338" y="2170"/>
                      </a:lnTo>
                      <a:lnTo>
                        <a:pt x="1364" y="2162"/>
                      </a:lnTo>
                      <a:lnTo>
                        <a:pt x="1389" y="2155"/>
                      </a:lnTo>
                      <a:lnTo>
                        <a:pt x="1414" y="2147"/>
                      </a:lnTo>
                      <a:lnTo>
                        <a:pt x="1439" y="2138"/>
                      </a:lnTo>
                      <a:lnTo>
                        <a:pt x="1463" y="2129"/>
                      </a:lnTo>
                      <a:lnTo>
                        <a:pt x="1489" y="2118"/>
                      </a:lnTo>
                      <a:lnTo>
                        <a:pt x="1513" y="2108"/>
                      </a:lnTo>
                      <a:lnTo>
                        <a:pt x="1536" y="2096"/>
                      </a:lnTo>
                      <a:lnTo>
                        <a:pt x="1560" y="2084"/>
                      </a:lnTo>
                      <a:lnTo>
                        <a:pt x="1584" y="2071"/>
                      </a:lnTo>
                      <a:lnTo>
                        <a:pt x="1607" y="2058"/>
                      </a:lnTo>
                      <a:lnTo>
                        <a:pt x="1630" y="2043"/>
                      </a:lnTo>
                      <a:lnTo>
                        <a:pt x="1652" y="2028"/>
                      </a:lnTo>
                      <a:lnTo>
                        <a:pt x="1675" y="2012"/>
                      </a:lnTo>
                      <a:lnTo>
                        <a:pt x="1697" y="1997"/>
                      </a:lnTo>
                      <a:lnTo>
                        <a:pt x="1719" y="1980"/>
                      </a:lnTo>
                      <a:lnTo>
                        <a:pt x="1741" y="1962"/>
                      </a:lnTo>
                      <a:lnTo>
                        <a:pt x="1763" y="1944"/>
                      </a:lnTo>
                      <a:lnTo>
                        <a:pt x="1785" y="1925"/>
                      </a:lnTo>
                      <a:lnTo>
                        <a:pt x="1806" y="1905"/>
                      </a:lnTo>
                      <a:lnTo>
                        <a:pt x="1827" y="1886"/>
                      </a:lnTo>
                      <a:lnTo>
                        <a:pt x="1848" y="1865"/>
                      </a:lnTo>
                      <a:lnTo>
                        <a:pt x="1868" y="1844"/>
                      </a:lnTo>
                      <a:lnTo>
                        <a:pt x="1888" y="1822"/>
                      </a:lnTo>
                      <a:lnTo>
                        <a:pt x="1906" y="1801"/>
                      </a:lnTo>
                      <a:lnTo>
                        <a:pt x="1925" y="1779"/>
                      </a:lnTo>
                      <a:lnTo>
                        <a:pt x="1943" y="1757"/>
                      </a:lnTo>
                      <a:lnTo>
                        <a:pt x="1960" y="1734"/>
                      </a:lnTo>
                      <a:lnTo>
                        <a:pt x="1975" y="1711"/>
                      </a:lnTo>
                      <a:lnTo>
                        <a:pt x="1991" y="1688"/>
                      </a:lnTo>
                      <a:lnTo>
                        <a:pt x="2007" y="1665"/>
                      </a:lnTo>
                      <a:lnTo>
                        <a:pt x="2021" y="1642"/>
                      </a:lnTo>
                      <a:lnTo>
                        <a:pt x="2035" y="1619"/>
                      </a:lnTo>
                      <a:lnTo>
                        <a:pt x="2048" y="1595"/>
                      </a:lnTo>
                      <a:lnTo>
                        <a:pt x="2060" y="1571"/>
                      </a:lnTo>
                      <a:lnTo>
                        <a:pt x="2072" y="1547"/>
                      </a:lnTo>
                      <a:lnTo>
                        <a:pt x="2083" y="1523"/>
                      </a:lnTo>
                      <a:lnTo>
                        <a:pt x="2094" y="1497"/>
                      </a:lnTo>
                      <a:lnTo>
                        <a:pt x="2104" y="1473"/>
                      </a:lnTo>
                      <a:lnTo>
                        <a:pt x="2114" y="1448"/>
                      </a:lnTo>
                      <a:lnTo>
                        <a:pt x="2122" y="1422"/>
                      </a:lnTo>
                      <a:lnTo>
                        <a:pt x="2131" y="1397"/>
                      </a:lnTo>
                      <a:lnTo>
                        <a:pt x="2138" y="1370"/>
                      </a:lnTo>
                      <a:lnTo>
                        <a:pt x="2144" y="1344"/>
                      </a:lnTo>
                      <a:lnTo>
                        <a:pt x="2151" y="1318"/>
                      </a:lnTo>
                      <a:lnTo>
                        <a:pt x="2156" y="1291"/>
                      </a:lnTo>
                      <a:lnTo>
                        <a:pt x="2161" y="1265"/>
                      </a:lnTo>
                      <a:lnTo>
                        <a:pt x="2165" y="1237"/>
                      </a:lnTo>
                      <a:lnTo>
                        <a:pt x="2168" y="1210"/>
                      </a:lnTo>
                      <a:lnTo>
                        <a:pt x="2171" y="1182"/>
                      </a:lnTo>
                      <a:lnTo>
                        <a:pt x="2174" y="1154"/>
                      </a:lnTo>
                      <a:lnTo>
                        <a:pt x="2176" y="1126"/>
                      </a:lnTo>
                      <a:lnTo>
                        <a:pt x="2177" y="1098"/>
                      </a:lnTo>
                      <a:lnTo>
                        <a:pt x="2177" y="1069"/>
                      </a:lnTo>
                      <a:lnTo>
                        <a:pt x="2177" y="1042"/>
                      </a:lnTo>
                      <a:lnTo>
                        <a:pt x="2176" y="1015"/>
                      </a:lnTo>
                      <a:lnTo>
                        <a:pt x="2174" y="989"/>
                      </a:lnTo>
                      <a:lnTo>
                        <a:pt x="2171" y="962"/>
                      </a:lnTo>
                      <a:lnTo>
                        <a:pt x="2168" y="936"/>
                      </a:lnTo>
                      <a:lnTo>
                        <a:pt x="2165" y="911"/>
                      </a:lnTo>
                      <a:lnTo>
                        <a:pt x="2161" y="885"/>
                      </a:lnTo>
                      <a:lnTo>
                        <a:pt x="2156" y="860"/>
                      </a:lnTo>
                      <a:lnTo>
                        <a:pt x="2151" y="834"/>
                      </a:lnTo>
                      <a:lnTo>
                        <a:pt x="2144" y="810"/>
                      </a:lnTo>
                      <a:lnTo>
                        <a:pt x="2138" y="785"/>
                      </a:lnTo>
                      <a:lnTo>
                        <a:pt x="2131" y="761"/>
                      </a:lnTo>
                      <a:lnTo>
                        <a:pt x="2122" y="737"/>
                      </a:lnTo>
                      <a:lnTo>
                        <a:pt x="2114" y="713"/>
                      </a:lnTo>
                      <a:lnTo>
                        <a:pt x="2104" y="689"/>
                      </a:lnTo>
                      <a:lnTo>
                        <a:pt x="2094" y="666"/>
                      </a:lnTo>
                      <a:lnTo>
                        <a:pt x="2083" y="642"/>
                      </a:lnTo>
                      <a:lnTo>
                        <a:pt x="2072" y="619"/>
                      </a:lnTo>
                      <a:lnTo>
                        <a:pt x="2060" y="596"/>
                      </a:lnTo>
                      <a:lnTo>
                        <a:pt x="2048" y="573"/>
                      </a:lnTo>
                      <a:lnTo>
                        <a:pt x="2035" y="551"/>
                      </a:lnTo>
                      <a:lnTo>
                        <a:pt x="2021" y="529"/>
                      </a:lnTo>
                      <a:lnTo>
                        <a:pt x="2007" y="507"/>
                      </a:lnTo>
                      <a:lnTo>
                        <a:pt x="1991" y="485"/>
                      </a:lnTo>
                      <a:lnTo>
                        <a:pt x="1975" y="464"/>
                      </a:lnTo>
                      <a:lnTo>
                        <a:pt x="1960" y="443"/>
                      </a:lnTo>
                      <a:lnTo>
                        <a:pt x="1943" y="422"/>
                      </a:lnTo>
                      <a:lnTo>
                        <a:pt x="1925" y="401"/>
                      </a:lnTo>
                      <a:lnTo>
                        <a:pt x="1906" y="380"/>
                      </a:lnTo>
                      <a:lnTo>
                        <a:pt x="1888" y="360"/>
                      </a:lnTo>
                      <a:lnTo>
                        <a:pt x="1868" y="339"/>
                      </a:lnTo>
                      <a:lnTo>
                        <a:pt x="1848" y="319"/>
                      </a:lnTo>
                      <a:lnTo>
                        <a:pt x="1827" y="299"/>
                      </a:lnTo>
                      <a:lnTo>
                        <a:pt x="1806" y="281"/>
                      </a:lnTo>
                      <a:lnTo>
                        <a:pt x="1785" y="262"/>
                      </a:lnTo>
                      <a:lnTo>
                        <a:pt x="1763" y="244"/>
                      </a:lnTo>
                      <a:lnTo>
                        <a:pt x="1741" y="227"/>
                      </a:lnTo>
                      <a:lnTo>
                        <a:pt x="1719" y="210"/>
                      </a:lnTo>
                      <a:lnTo>
                        <a:pt x="1697" y="195"/>
                      </a:lnTo>
                      <a:lnTo>
                        <a:pt x="1675" y="179"/>
                      </a:lnTo>
                      <a:lnTo>
                        <a:pt x="1652" y="164"/>
                      </a:lnTo>
                      <a:lnTo>
                        <a:pt x="1630" y="150"/>
                      </a:lnTo>
                      <a:lnTo>
                        <a:pt x="1607" y="137"/>
                      </a:lnTo>
                      <a:lnTo>
                        <a:pt x="1584" y="124"/>
                      </a:lnTo>
                      <a:lnTo>
                        <a:pt x="1560" y="112"/>
                      </a:lnTo>
                      <a:lnTo>
                        <a:pt x="1536" y="100"/>
                      </a:lnTo>
                      <a:lnTo>
                        <a:pt x="1513" y="90"/>
                      </a:lnTo>
                      <a:lnTo>
                        <a:pt x="1489" y="79"/>
                      </a:lnTo>
                      <a:lnTo>
                        <a:pt x="1463" y="70"/>
                      </a:lnTo>
                      <a:lnTo>
                        <a:pt x="1439" y="61"/>
                      </a:lnTo>
                      <a:lnTo>
                        <a:pt x="1414" y="53"/>
                      </a:lnTo>
                      <a:lnTo>
                        <a:pt x="1389" y="45"/>
                      </a:lnTo>
                      <a:lnTo>
                        <a:pt x="1364" y="37"/>
                      </a:lnTo>
                      <a:lnTo>
                        <a:pt x="1338" y="31"/>
                      </a:lnTo>
                      <a:lnTo>
                        <a:pt x="1312" y="26"/>
                      </a:lnTo>
                      <a:lnTo>
                        <a:pt x="1286" y="20"/>
                      </a:lnTo>
                      <a:lnTo>
                        <a:pt x="1260" y="15"/>
                      </a:lnTo>
                      <a:lnTo>
                        <a:pt x="1233" y="11"/>
                      </a:lnTo>
                      <a:lnTo>
                        <a:pt x="1206" y="8"/>
                      </a:lnTo>
                      <a:lnTo>
                        <a:pt x="1179" y="6"/>
                      </a:lnTo>
                      <a:lnTo>
                        <a:pt x="1152" y="3"/>
                      </a:lnTo>
                      <a:lnTo>
                        <a:pt x="1125" y="2"/>
                      </a:lnTo>
                      <a:lnTo>
                        <a:pt x="1096" y="0"/>
                      </a:lnTo>
                      <a:lnTo>
                        <a:pt x="106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40" name="Freeform 180"/>
                <p:cNvSpPr>
                  <a:spLocks/>
                </p:cNvSpPr>
                <p:nvPr/>
              </p:nvSpPr>
              <p:spPr bwMode="auto">
                <a:xfrm>
                  <a:off x="3874" y="4608"/>
                  <a:ext cx="135" cy="137"/>
                </a:xfrm>
                <a:custGeom>
                  <a:avLst/>
                  <a:gdLst>
                    <a:gd name="T0" fmla="*/ 481 w 2188"/>
                    <a:gd name="T1" fmla="*/ 164 h 2205"/>
                    <a:gd name="T2" fmla="*/ 395 w 2188"/>
                    <a:gd name="T3" fmla="*/ 230 h 2205"/>
                    <a:gd name="T4" fmla="*/ 318 w 2188"/>
                    <a:gd name="T5" fmla="*/ 302 h 2205"/>
                    <a:gd name="T6" fmla="*/ 249 w 2188"/>
                    <a:gd name="T7" fmla="*/ 381 h 2205"/>
                    <a:gd name="T8" fmla="*/ 188 w 2188"/>
                    <a:gd name="T9" fmla="*/ 466 h 2205"/>
                    <a:gd name="T10" fmla="*/ 135 w 2188"/>
                    <a:gd name="T11" fmla="*/ 556 h 2205"/>
                    <a:gd name="T12" fmla="*/ 90 w 2188"/>
                    <a:gd name="T13" fmla="*/ 654 h 2205"/>
                    <a:gd name="T14" fmla="*/ 52 w 2188"/>
                    <a:gd name="T15" fmla="*/ 758 h 2205"/>
                    <a:gd name="T16" fmla="*/ 23 w 2188"/>
                    <a:gd name="T17" fmla="*/ 865 h 2205"/>
                    <a:gd name="T18" fmla="*/ 6 w 2188"/>
                    <a:gd name="T19" fmla="*/ 970 h 2205"/>
                    <a:gd name="T20" fmla="*/ 0 w 2188"/>
                    <a:gd name="T21" fmla="*/ 1075 h 2205"/>
                    <a:gd name="T22" fmla="*/ 6 w 2188"/>
                    <a:gd name="T23" fmla="*/ 1178 h 2205"/>
                    <a:gd name="T24" fmla="*/ 22 w 2188"/>
                    <a:gd name="T25" fmla="*/ 1279 h 2205"/>
                    <a:gd name="T26" fmla="*/ 50 w 2188"/>
                    <a:gd name="T27" fmla="*/ 1378 h 2205"/>
                    <a:gd name="T28" fmla="*/ 90 w 2188"/>
                    <a:gd name="T29" fmla="*/ 1475 h 2205"/>
                    <a:gd name="T30" fmla="*/ 140 w 2188"/>
                    <a:gd name="T31" fmla="*/ 1572 h 2205"/>
                    <a:gd name="T32" fmla="*/ 192 w 2188"/>
                    <a:gd name="T33" fmla="*/ 1668 h 2205"/>
                    <a:gd name="T34" fmla="*/ 251 w 2188"/>
                    <a:gd name="T35" fmla="*/ 1759 h 2205"/>
                    <a:gd name="T36" fmla="*/ 316 w 2188"/>
                    <a:gd name="T37" fmla="*/ 1843 h 2205"/>
                    <a:gd name="T38" fmla="*/ 388 w 2188"/>
                    <a:gd name="T39" fmla="*/ 1918 h 2205"/>
                    <a:gd name="T40" fmla="*/ 467 w 2188"/>
                    <a:gd name="T41" fmla="*/ 1985 h 2205"/>
                    <a:gd name="T42" fmla="*/ 554 w 2188"/>
                    <a:gd name="T43" fmla="*/ 2045 h 2205"/>
                    <a:gd name="T44" fmla="*/ 648 w 2188"/>
                    <a:gd name="T45" fmla="*/ 2095 h 2205"/>
                    <a:gd name="T46" fmla="*/ 747 w 2188"/>
                    <a:gd name="T47" fmla="*/ 2138 h 2205"/>
                    <a:gd name="T48" fmla="*/ 853 w 2188"/>
                    <a:gd name="T49" fmla="*/ 2172 h 2205"/>
                    <a:gd name="T50" fmla="*/ 959 w 2188"/>
                    <a:gd name="T51" fmla="*/ 2194 h 2205"/>
                    <a:gd name="T52" fmla="*/ 1065 w 2188"/>
                    <a:gd name="T53" fmla="*/ 2204 h 2205"/>
                    <a:gd name="T54" fmla="*/ 1172 w 2188"/>
                    <a:gd name="T55" fmla="*/ 2202 h 2205"/>
                    <a:gd name="T56" fmla="*/ 1278 w 2188"/>
                    <a:gd name="T57" fmla="*/ 2188 h 2205"/>
                    <a:gd name="T58" fmla="*/ 1385 w 2188"/>
                    <a:gd name="T59" fmla="*/ 2163 h 2205"/>
                    <a:gd name="T60" fmla="*/ 1493 w 2188"/>
                    <a:gd name="T61" fmla="*/ 2125 h 2205"/>
                    <a:gd name="T62" fmla="*/ 1601 w 2188"/>
                    <a:gd name="T63" fmla="*/ 2076 h 2205"/>
                    <a:gd name="T64" fmla="*/ 1778 w 2188"/>
                    <a:gd name="T65" fmla="*/ 1960 h 2205"/>
                    <a:gd name="T66" fmla="*/ 1942 w 2188"/>
                    <a:gd name="T67" fmla="*/ 1813 h 2205"/>
                    <a:gd name="T68" fmla="*/ 2065 w 2188"/>
                    <a:gd name="T69" fmla="*/ 1652 h 2205"/>
                    <a:gd name="T70" fmla="*/ 2145 w 2188"/>
                    <a:gd name="T71" fmla="*/ 1478 h 2205"/>
                    <a:gd name="T72" fmla="*/ 2185 w 2188"/>
                    <a:gd name="T73" fmla="*/ 1290 h 2205"/>
                    <a:gd name="T74" fmla="*/ 2182 w 2188"/>
                    <a:gd name="T75" fmla="*/ 1089 h 2205"/>
                    <a:gd name="T76" fmla="*/ 2138 w 2188"/>
                    <a:gd name="T77" fmla="*/ 873 h 2205"/>
                    <a:gd name="T78" fmla="*/ 2052 w 2188"/>
                    <a:gd name="T79" fmla="*/ 644 h 2205"/>
                    <a:gd name="T80" fmla="*/ 1984 w 2188"/>
                    <a:gd name="T81" fmla="*/ 513 h 2205"/>
                    <a:gd name="T82" fmla="*/ 1925 w 2188"/>
                    <a:gd name="T83" fmla="*/ 425 h 2205"/>
                    <a:gd name="T84" fmla="*/ 1859 w 2188"/>
                    <a:gd name="T85" fmla="*/ 345 h 2205"/>
                    <a:gd name="T86" fmla="*/ 1786 w 2188"/>
                    <a:gd name="T87" fmla="*/ 273 h 2205"/>
                    <a:gd name="T88" fmla="*/ 1704 w 2188"/>
                    <a:gd name="T89" fmla="*/ 209 h 2205"/>
                    <a:gd name="T90" fmla="*/ 1616 w 2188"/>
                    <a:gd name="T91" fmla="*/ 152 h 2205"/>
                    <a:gd name="T92" fmla="*/ 1519 w 2188"/>
                    <a:gd name="T93" fmla="*/ 105 h 2205"/>
                    <a:gd name="T94" fmla="*/ 1415 w 2188"/>
                    <a:gd name="T95" fmla="*/ 65 h 2205"/>
                    <a:gd name="T96" fmla="*/ 1307 w 2188"/>
                    <a:gd name="T97" fmla="*/ 34 h 2205"/>
                    <a:gd name="T98" fmla="*/ 1199 w 2188"/>
                    <a:gd name="T99" fmla="*/ 12 h 2205"/>
                    <a:gd name="T100" fmla="*/ 1093 w 2188"/>
                    <a:gd name="T101" fmla="*/ 1 h 2205"/>
                    <a:gd name="T102" fmla="*/ 987 w 2188"/>
                    <a:gd name="T103" fmla="*/ 1 h 2205"/>
                    <a:gd name="T104" fmla="*/ 883 w 2188"/>
                    <a:gd name="T105" fmla="*/ 12 h 2205"/>
                    <a:gd name="T106" fmla="*/ 779 w 2188"/>
                    <a:gd name="T107" fmla="*/ 33 h 2205"/>
                    <a:gd name="T108" fmla="*/ 676 w 2188"/>
                    <a:gd name="T109" fmla="*/ 64 h 2205"/>
                    <a:gd name="T110" fmla="*/ 575 w 2188"/>
                    <a:gd name="T111" fmla="*/ 106 h 220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188"/>
                    <a:gd name="T169" fmla="*/ 0 h 2205"/>
                    <a:gd name="T170" fmla="*/ 2188 w 2188"/>
                    <a:gd name="T171" fmla="*/ 2205 h 220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188" h="2205">
                      <a:moveTo>
                        <a:pt x="550" y="118"/>
                      </a:moveTo>
                      <a:lnTo>
                        <a:pt x="526" y="132"/>
                      </a:lnTo>
                      <a:lnTo>
                        <a:pt x="503" y="148"/>
                      </a:lnTo>
                      <a:lnTo>
                        <a:pt x="481" y="164"/>
                      </a:lnTo>
                      <a:lnTo>
                        <a:pt x="459" y="180"/>
                      </a:lnTo>
                      <a:lnTo>
                        <a:pt x="437" y="196"/>
                      </a:lnTo>
                      <a:lnTo>
                        <a:pt x="416" y="213"/>
                      </a:lnTo>
                      <a:lnTo>
                        <a:pt x="395" y="230"/>
                      </a:lnTo>
                      <a:lnTo>
                        <a:pt x="375" y="248"/>
                      </a:lnTo>
                      <a:lnTo>
                        <a:pt x="356" y="266"/>
                      </a:lnTo>
                      <a:lnTo>
                        <a:pt x="337" y="283"/>
                      </a:lnTo>
                      <a:lnTo>
                        <a:pt x="318" y="302"/>
                      </a:lnTo>
                      <a:lnTo>
                        <a:pt x="300" y="321"/>
                      </a:lnTo>
                      <a:lnTo>
                        <a:pt x="283" y="341"/>
                      </a:lnTo>
                      <a:lnTo>
                        <a:pt x="266" y="361"/>
                      </a:lnTo>
                      <a:lnTo>
                        <a:pt x="249" y="381"/>
                      </a:lnTo>
                      <a:lnTo>
                        <a:pt x="233" y="401"/>
                      </a:lnTo>
                      <a:lnTo>
                        <a:pt x="217" y="423"/>
                      </a:lnTo>
                      <a:lnTo>
                        <a:pt x="203" y="444"/>
                      </a:lnTo>
                      <a:lnTo>
                        <a:pt x="188" y="466"/>
                      </a:lnTo>
                      <a:lnTo>
                        <a:pt x="174" y="488"/>
                      </a:lnTo>
                      <a:lnTo>
                        <a:pt x="161" y="510"/>
                      </a:lnTo>
                      <a:lnTo>
                        <a:pt x="147" y="533"/>
                      </a:lnTo>
                      <a:lnTo>
                        <a:pt x="135" y="556"/>
                      </a:lnTo>
                      <a:lnTo>
                        <a:pt x="123" y="580"/>
                      </a:lnTo>
                      <a:lnTo>
                        <a:pt x="112" y="604"/>
                      </a:lnTo>
                      <a:lnTo>
                        <a:pt x="100" y="629"/>
                      </a:lnTo>
                      <a:lnTo>
                        <a:pt x="90" y="654"/>
                      </a:lnTo>
                      <a:lnTo>
                        <a:pt x="79" y="679"/>
                      </a:lnTo>
                      <a:lnTo>
                        <a:pt x="70" y="705"/>
                      </a:lnTo>
                      <a:lnTo>
                        <a:pt x="60" y="731"/>
                      </a:lnTo>
                      <a:lnTo>
                        <a:pt x="52" y="758"/>
                      </a:lnTo>
                      <a:lnTo>
                        <a:pt x="43" y="784"/>
                      </a:lnTo>
                      <a:lnTo>
                        <a:pt x="36" y="811"/>
                      </a:lnTo>
                      <a:lnTo>
                        <a:pt x="29" y="838"/>
                      </a:lnTo>
                      <a:lnTo>
                        <a:pt x="23" y="865"/>
                      </a:lnTo>
                      <a:lnTo>
                        <a:pt x="18" y="892"/>
                      </a:lnTo>
                      <a:lnTo>
                        <a:pt x="13" y="918"/>
                      </a:lnTo>
                      <a:lnTo>
                        <a:pt x="9" y="944"/>
                      </a:lnTo>
                      <a:lnTo>
                        <a:pt x="6" y="970"/>
                      </a:lnTo>
                      <a:lnTo>
                        <a:pt x="4" y="997"/>
                      </a:lnTo>
                      <a:lnTo>
                        <a:pt x="1" y="1023"/>
                      </a:lnTo>
                      <a:lnTo>
                        <a:pt x="0" y="1049"/>
                      </a:lnTo>
                      <a:lnTo>
                        <a:pt x="0" y="1075"/>
                      </a:lnTo>
                      <a:lnTo>
                        <a:pt x="0" y="1101"/>
                      </a:lnTo>
                      <a:lnTo>
                        <a:pt x="1" y="1127"/>
                      </a:lnTo>
                      <a:lnTo>
                        <a:pt x="4" y="1152"/>
                      </a:lnTo>
                      <a:lnTo>
                        <a:pt x="6" y="1178"/>
                      </a:lnTo>
                      <a:lnTo>
                        <a:pt x="9" y="1203"/>
                      </a:lnTo>
                      <a:lnTo>
                        <a:pt x="13" y="1229"/>
                      </a:lnTo>
                      <a:lnTo>
                        <a:pt x="17" y="1254"/>
                      </a:lnTo>
                      <a:lnTo>
                        <a:pt x="22" y="1279"/>
                      </a:lnTo>
                      <a:lnTo>
                        <a:pt x="28" y="1304"/>
                      </a:lnTo>
                      <a:lnTo>
                        <a:pt x="35" y="1328"/>
                      </a:lnTo>
                      <a:lnTo>
                        <a:pt x="42" y="1353"/>
                      </a:lnTo>
                      <a:lnTo>
                        <a:pt x="50" y="1378"/>
                      </a:lnTo>
                      <a:lnTo>
                        <a:pt x="59" y="1403"/>
                      </a:lnTo>
                      <a:lnTo>
                        <a:pt x="69" y="1427"/>
                      </a:lnTo>
                      <a:lnTo>
                        <a:pt x="78" y="1451"/>
                      </a:lnTo>
                      <a:lnTo>
                        <a:pt x="90" y="1475"/>
                      </a:lnTo>
                      <a:lnTo>
                        <a:pt x="101" y="1499"/>
                      </a:lnTo>
                      <a:lnTo>
                        <a:pt x="113" y="1523"/>
                      </a:lnTo>
                      <a:lnTo>
                        <a:pt x="126" y="1547"/>
                      </a:lnTo>
                      <a:lnTo>
                        <a:pt x="140" y="1572"/>
                      </a:lnTo>
                      <a:lnTo>
                        <a:pt x="154" y="1595"/>
                      </a:lnTo>
                      <a:lnTo>
                        <a:pt x="166" y="1620"/>
                      </a:lnTo>
                      <a:lnTo>
                        <a:pt x="180" y="1644"/>
                      </a:lnTo>
                      <a:lnTo>
                        <a:pt x="192" y="1668"/>
                      </a:lnTo>
                      <a:lnTo>
                        <a:pt x="207" y="1692"/>
                      </a:lnTo>
                      <a:lnTo>
                        <a:pt x="221" y="1715"/>
                      </a:lnTo>
                      <a:lnTo>
                        <a:pt x="235" y="1737"/>
                      </a:lnTo>
                      <a:lnTo>
                        <a:pt x="251" y="1759"/>
                      </a:lnTo>
                      <a:lnTo>
                        <a:pt x="267" y="1781"/>
                      </a:lnTo>
                      <a:lnTo>
                        <a:pt x="283" y="1802"/>
                      </a:lnTo>
                      <a:lnTo>
                        <a:pt x="299" y="1823"/>
                      </a:lnTo>
                      <a:lnTo>
                        <a:pt x="316" y="1843"/>
                      </a:lnTo>
                      <a:lnTo>
                        <a:pt x="334" y="1862"/>
                      </a:lnTo>
                      <a:lnTo>
                        <a:pt x="352" y="1882"/>
                      </a:lnTo>
                      <a:lnTo>
                        <a:pt x="370" y="1900"/>
                      </a:lnTo>
                      <a:lnTo>
                        <a:pt x="388" y="1918"/>
                      </a:lnTo>
                      <a:lnTo>
                        <a:pt x="407" y="1936"/>
                      </a:lnTo>
                      <a:lnTo>
                        <a:pt x="427" y="1952"/>
                      </a:lnTo>
                      <a:lnTo>
                        <a:pt x="447" y="1969"/>
                      </a:lnTo>
                      <a:lnTo>
                        <a:pt x="467" y="1985"/>
                      </a:lnTo>
                      <a:lnTo>
                        <a:pt x="488" y="2001"/>
                      </a:lnTo>
                      <a:lnTo>
                        <a:pt x="510" y="2015"/>
                      </a:lnTo>
                      <a:lnTo>
                        <a:pt x="531" y="2030"/>
                      </a:lnTo>
                      <a:lnTo>
                        <a:pt x="554" y="2045"/>
                      </a:lnTo>
                      <a:lnTo>
                        <a:pt x="576" y="2057"/>
                      </a:lnTo>
                      <a:lnTo>
                        <a:pt x="599" y="2071"/>
                      </a:lnTo>
                      <a:lnTo>
                        <a:pt x="623" y="2083"/>
                      </a:lnTo>
                      <a:lnTo>
                        <a:pt x="648" y="2095"/>
                      </a:lnTo>
                      <a:lnTo>
                        <a:pt x="672" y="2107"/>
                      </a:lnTo>
                      <a:lnTo>
                        <a:pt x="697" y="2118"/>
                      </a:lnTo>
                      <a:lnTo>
                        <a:pt x="722" y="2129"/>
                      </a:lnTo>
                      <a:lnTo>
                        <a:pt x="747" y="2138"/>
                      </a:lnTo>
                      <a:lnTo>
                        <a:pt x="774" y="2147"/>
                      </a:lnTo>
                      <a:lnTo>
                        <a:pt x="801" y="2156"/>
                      </a:lnTo>
                      <a:lnTo>
                        <a:pt x="827" y="2164"/>
                      </a:lnTo>
                      <a:lnTo>
                        <a:pt x="853" y="2172"/>
                      </a:lnTo>
                      <a:lnTo>
                        <a:pt x="880" y="2179"/>
                      </a:lnTo>
                      <a:lnTo>
                        <a:pt x="907" y="2184"/>
                      </a:lnTo>
                      <a:lnTo>
                        <a:pt x="933" y="2189"/>
                      </a:lnTo>
                      <a:lnTo>
                        <a:pt x="959" y="2194"/>
                      </a:lnTo>
                      <a:lnTo>
                        <a:pt x="986" y="2198"/>
                      </a:lnTo>
                      <a:lnTo>
                        <a:pt x="1013" y="2201"/>
                      </a:lnTo>
                      <a:lnTo>
                        <a:pt x="1039" y="2203"/>
                      </a:lnTo>
                      <a:lnTo>
                        <a:pt x="1065" y="2204"/>
                      </a:lnTo>
                      <a:lnTo>
                        <a:pt x="1092" y="2205"/>
                      </a:lnTo>
                      <a:lnTo>
                        <a:pt x="1119" y="2205"/>
                      </a:lnTo>
                      <a:lnTo>
                        <a:pt x="1145" y="2204"/>
                      </a:lnTo>
                      <a:lnTo>
                        <a:pt x="1172" y="2202"/>
                      </a:lnTo>
                      <a:lnTo>
                        <a:pt x="1198" y="2200"/>
                      </a:lnTo>
                      <a:lnTo>
                        <a:pt x="1226" y="2197"/>
                      </a:lnTo>
                      <a:lnTo>
                        <a:pt x="1252" y="2194"/>
                      </a:lnTo>
                      <a:lnTo>
                        <a:pt x="1278" y="2188"/>
                      </a:lnTo>
                      <a:lnTo>
                        <a:pt x="1305" y="2183"/>
                      </a:lnTo>
                      <a:lnTo>
                        <a:pt x="1331" y="2178"/>
                      </a:lnTo>
                      <a:lnTo>
                        <a:pt x="1359" y="2171"/>
                      </a:lnTo>
                      <a:lnTo>
                        <a:pt x="1385" y="2163"/>
                      </a:lnTo>
                      <a:lnTo>
                        <a:pt x="1412" y="2155"/>
                      </a:lnTo>
                      <a:lnTo>
                        <a:pt x="1438" y="2145"/>
                      </a:lnTo>
                      <a:lnTo>
                        <a:pt x="1466" y="2136"/>
                      </a:lnTo>
                      <a:lnTo>
                        <a:pt x="1493" y="2125"/>
                      </a:lnTo>
                      <a:lnTo>
                        <a:pt x="1519" y="2114"/>
                      </a:lnTo>
                      <a:lnTo>
                        <a:pt x="1546" y="2102"/>
                      </a:lnTo>
                      <a:lnTo>
                        <a:pt x="1574" y="2090"/>
                      </a:lnTo>
                      <a:lnTo>
                        <a:pt x="1601" y="2076"/>
                      </a:lnTo>
                      <a:lnTo>
                        <a:pt x="1627" y="2061"/>
                      </a:lnTo>
                      <a:lnTo>
                        <a:pt x="1681" y="2029"/>
                      </a:lnTo>
                      <a:lnTo>
                        <a:pt x="1731" y="1994"/>
                      </a:lnTo>
                      <a:lnTo>
                        <a:pt x="1778" y="1960"/>
                      </a:lnTo>
                      <a:lnTo>
                        <a:pt x="1823" y="1925"/>
                      </a:lnTo>
                      <a:lnTo>
                        <a:pt x="1865" y="1888"/>
                      </a:lnTo>
                      <a:lnTo>
                        <a:pt x="1905" y="1852"/>
                      </a:lnTo>
                      <a:lnTo>
                        <a:pt x="1942" y="1813"/>
                      </a:lnTo>
                      <a:lnTo>
                        <a:pt x="1977" y="1774"/>
                      </a:lnTo>
                      <a:lnTo>
                        <a:pt x="2009" y="1734"/>
                      </a:lnTo>
                      <a:lnTo>
                        <a:pt x="2038" y="1694"/>
                      </a:lnTo>
                      <a:lnTo>
                        <a:pt x="2065" y="1652"/>
                      </a:lnTo>
                      <a:lnTo>
                        <a:pt x="2089" y="1610"/>
                      </a:lnTo>
                      <a:lnTo>
                        <a:pt x="2111" y="1567"/>
                      </a:lnTo>
                      <a:lnTo>
                        <a:pt x="2130" y="1523"/>
                      </a:lnTo>
                      <a:lnTo>
                        <a:pt x="2145" y="1478"/>
                      </a:lnTo>
                      <a:lnTo>
                        <a:pt x="2159" y="1432"/>
                      </a:lnTo>
                      <a:lnTo>
                        <a:pt x="2171" y="1386"/>
                      </a:lnTo>
                      <a:lnTo>
                        <a:pt x="2179" y="1339"/>
                      </a:lnTo>
                      <a:lnTo>
                        <a:pt x="2185" y="1290"/>
                      </a:lnTo>
                      <a:lnTo>
                        <a:pt x="2188" y="1241"/>
                      </a:lnTo>
                      <a:lnTo>
                        <a:pt x="2188" y="1191"/>
                      </a:lnTo>
                      <a:lnTo>
                        <a:pt x="2187" y="1140"/>
                      </a:lnTo>
                      <a:lnTo>
                        <a:pt x="2182" y="1089"/>
                      </a:lnTo>
                      <a:lnTo>
                        <a:pt x="2175" y="1036"/>
                      </a:lnTo>
                      <a:lnTo>
                        <a:pt x="2165" y="983"/>
                      </a:lnTo>
                      <a:lnTo>
                        <a:pt x="2153" y="929"/>
                      </a:lnTo>
                      <a:lnTo>
                        <a:pt x="2138" y="873"/>
                      </a:lnTo>
                      <a:lnTo>
                        <a:pt x="2120" y="817"/>
                      </a:lnTo>
                      <a:lnTo>
                        <a:pt x="2100" y="761"/>
                      </a:lnTo>
                      <a:lnTo>
                        <a:pt x="2077" y="703"/>
                      </a:lnTo>
                      <a:lnTo>
                        <a:pt x="2052" y="644"/>
                      </a:lnTo>
                      <a:lnTo>
                        <a:pt x="2024" y="584"/>
                      </a:lnTo>
                      <a:lnTo>
                        <a:pt x="2011" y="560"/>
                      </a:lnTo>
                      <a:lnTo>
                        <a:pt x="1998" y="536"/>
                      </a:lnTo>
                      <a:lnTo>
                        <a:pt x="1984" y="513"/>
                      </a:lnTo>
                      <a:lnTo>
                        <a:pt x="1970" y="490"/>
                      </a:lnTo>
                      <a:lnTo>
                        <a:pt x="1956" y="468"/>
                      </a:lnTo>
                      <a:lnTo>
                        <a:pt x="1941" y="446"/>
                      </a:lnTo>
                      <a:lnTo>
                        <a:pt x="1925" y="425"/>
                      </a:lnTo>
                      <a:lnTo>
                        <a:pt x="1909" y="404"/>
                      </a:lnTo>
                      <a:lnTo>
                        <a:pt x="1894" y="384"/>
                      </a:lnTo>
                      <a:lnTo>
                        <a:pt x="1877" y="364"/>
                      </a:lnTo>
                      <a:lnTo>
                        <a:pt x="1859" y="345"/>
                      </a:lnTo>
                      <a:lnTo>
                        <a:pt x="1841" y="326"/>
                      </a:lnTo>
                      <a:lnTo>
                        <a:pt x="1823" y="308"/>
                      </a:lnTo>
                      <a:lnTo>
                        <a:pt x="1805" y="290"/>
                      </a:lnTo>
                      <a:lnTo>
                        <a:pt x="1786" y="273"/>
                      </a:lnTo>
                      <a:lnTo>
                        <a:pt x="1766" y="256"/>
                      </a:lnTo>
                      <a:lnTo>
                        <a:pt x="1746" y="239"/>
                      </a:lnTo>
                      <a:lnTo>
                        <a:pt x="1725" y="224"/>
                      </a:lnTo>
                      <a:lnTo>
                        <a:pt x="1704" y="209"/>
                      </a:lnTo>
                      <a:lnTo>
                        <a:pt x="1683" y="194"/>
                      </a:lnTo>
                      <a:lnTo>
                        <a:pt x="1661" y="180"/>
                      </a:lnTo>
                      <a:lnTo>
                        <a:pt x="1638" y="166"/>
                      </a:lnTo>
                      <a:lnTo>
                        <a:pt x="1616" y="152"/>
                      </a:lnTo>
                      <a:lnTo>
                        <a:pt x="1592" y="140"/>
                      </a:lnTo>
                      <a:lnTo>
                        <a:pt x="1569" y="127"/>
                      </a:lnTo>
                      <a:lnTo>
                        <a:pt x="1543" y="116"/>
                      </a:lnTo>
                      <a:lnTo>
                        <a:pt x="1519" y="105"/>
                      </a:lnTo>
                      <a:lnTo>
                        <a:pt x="1494" y="94"/>
                      </a:lnTo>
                      <a:lnTo>
                        <a:pt x="1468" y="84"/>
                      </a:lnTo>
                      <a:lnTo>
                        <a:pt x="1442" y="74"/>
                      </a:lnTo>
                      <a:lnTo>
                        <a:pt x="1415" y="65"/>
                      </a:lnTo>
                      <a:lnTo>
                        <a:pt x="1388" y="56"/>
                      </a:lnTo>
                      <a:lnTo>
                        <a:pt x="1361" y="48"/>
                      </a:lnTo>
                      <a:lnTo>
                        <a:pt x="1334" y="40"/>
                      </a:lnTo>
                      <a:lnTo>
                        <a:pt x="1307" y="34"/>
                      </a:lnTo>
                      <a:lnTo>
                        <a:pt x="1280" y="27"/>
                      </a:lnTo>
                      <a:lnTo>
                        <a:pt x="1253" y="21"/>
                      </a:lnTo>
                      <a:lnTo>
                        <a:pt x="1227" y="17"/>
                      </a:lnTo>
                      <a:lnTo>
                        <a:pt x="1199" y="12"/>
                      </a:lnTo>
                      <a:lnTo>
                        <a:pt x="1173" y="9"/>
                      </a:lnTo>
                      <a:lnTo>
                        <a:pt x="1146" y="5"/>
                      </a:lnTo>
                      <a:lnTo>
                        <a:pt x="1120" y="3"/>
                      </a:lnTo>
                      <a:lnTo>
                        <a:pt x="1093" y="1"/>
                      </a:lnTo>
                      <a:lnTo>
                        <a:pt x="1066" y="0"/>
                      </a:lnTo>
                      <a:lnTo>
                        <a:pt x="1040" y="0"/>
                      </a:lnTo>
                      <a:lnTo>
                        <a:pt x="1014" y="0"/>
                      </a:lnTo>
                      <a:lnTo>
                        <a:pt x="987" y="1"/>
                      </a:lnTo>
                      <a:lnTo>
                        <a:pt x="961" y="3"/>
                      </a:lnTo>
                      <a:lnTo>
                        <a:pt x="935" y="5"/>
                      </a:lnTo>
                      <a:lnTo>
                        <a:pt x="909" y="9"/>
                      </a:lnTo>
                      <a:lnTo>
                        <a:pt x="883" y="12"/>
                      </a:lnTo>
                      <a:lnTo>
                        <a:pt x="856" y="16"/>
                      </a:lnTo>
                      <a:lnTo>
                        <a:pt x="830" y="21"/>
                      </a:lnTo>
                      <a:lnTo>
                        <a:pt x="805" y="26"/>
                      </a:lnTo>
                      <a:lnTo>
                        <a:pt x="779" y="33"/>
                      </a:lnTo>
                      <a:lnTo>
                        <a:pt x="752" y="39"/>
                      </a:lnTo>
                      <a:lnTo>
                        <a:pt x="727" y="47"/>
                      </a:lnTo>
                      <a:lnTo>
                        <a:pt x="702" y="55"/>
                      </a:lnTo>
                      <a:lnTo>
                        <a:pt x="676" y="64"/>
                      </a:lnTo>
                      <a:lnTo>
                        <a:pt x="651" y="74"/>
                      </a:lnTo>
                      <a:lnTo>
                        <a:pt x="626" y="83"/>
                      </a:lnTo>
                      <a:lnTo>
                        <a:pt x="600" y="95"/>
                      </a:lnTo>
                      <a:lnTo>
                        <a:pt x="575" y="106"/>
                      </a:lnTo>
                      <a:lnTo>
                        <a:pt x="550" y="118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90" name="Group 182"/>
              <p:cNvGrpSpPr>
                <a:grpSpLocks noChangeAspect="1"/>
              </p:cNvGrpSpPr>
              <p:nvPr/>
            </p:nvGrpSpPr>
            <p:grpSpPr bwMode="auto">
              <a:xfrm flipH="1">
                <a:off x="2271430" y="2465703"/>
                <a:ext cx="322806" cy="265338"/>
                <a:chOff x="3244" y="3940"/>
                <a:chExt cx="1007" cy="1047"/>
              </a:xfrm>
              <a:solidFill>
                <a:srgbClr val="008000"/>
              </a:solidFill>
            </p:grpSpPr>
            <p:sp>
              <p:nvSpPr>
                <p:cNvPr id="133" name="Freeform 179"/>
                <p:cNvSpPr>
                  <a:spLocks/>
                </p:cNvSpPr>
                <p:nvPr/>
              </p:nvSpPr>
              <p:spPr bwMode="auto">
                <a:xfrm>
                  <a:off x="3244" y="3940"/>
                  <a:ext cx="614" cy="613"/>
                </a:xfrm>
                <a:custGeom>
                  <a:avLst/>
                  <a:gdLst>
                    <a:gd name="T0" fmla="*/ 4725 w 9817"/>
                    <a:gd name="T1" fmla="*/ 1045 h 9817"/>
                    <a:gd name="T2" fmla="*/ 5732 w 9817"/>
                    <a:gd name="T3" fmla="*/ 1170 h 9817"/>
                    <a:gd name="T4" fmla="*/ 6866 w 9817"/>
                    <a:gd name="T5" fmla="*/ 307 h 9817"/>
                    <a:gd name="T6" fmla="*/ 7710 w 9817"/>
                    <a:gd name="T7" fmla="*/ 740 h 9817"/>
                    <a:gd name="T8" fmla="*/ 7467 w 9817"/>
                    <a:gd name="T9" fmla="*/ 2079 h 9817"/>
                    <a:gd name="T10" fmla="*/ 8069 w 9817"/>
                    <a:gd name="T11" fmla="*/ 2853 h 9817"/>
                    <a:gd name="T12" fmla="*/ 9519 w 9817"/>
                    <a:gd name="T13" fmla="*/ 2979 h 9817"/>
                    <a:gd name="T14" fmla="*/ 9817 w 9817"/>
                    <a:gd name="T15" fmla="*/ 3887 h 9817"/>
                    <a:gd name="T16" fmla="*/ 8781 w 9817"/>
                    <a:gd name="T17" fmla="*/ 4858 h 9817"/>
                    <a:gd name="T18" fmla="*/ 8684 w 9817"/>
                    <a:gd name="T19" fmla="*/ 5868 h 9817"/>
                    <a:gd name="T20" fmla="*/ 9519 w 9817"/>
                    <a:gd name="T21" fmla="*/ 6866 h 9817"/>
                    <a:gd name="T22" fmla="*/ 9079 w 9817"/>
                    <a:gd name="T23" fmla="*/ 7711 h 9817"/>
                    <a:gd name="T24" fmla="*/ 7674 w 9817"/>
                    <a:gd name="T25" fmla="*/ 7542 h 9817"/>
                    <a:gd name="T26" fmla="*/ 6936 w 9817"/>
                    <a:gd name="T27" fmla="*/ 8106 h 9817"/>
                    <a:gd name="T28" fmla="*/ 6866 w 9817"/>
                    <a:gd name="T29" fmla="*/ 9519 h 9817"/>
                    <a:gd name="T30" fmla="*/ 5929 w 9817"/>
                    <a:gd name="T31" fmla="*/ 9817 h 9817"/>
                    <a:gd name="T32" fmla="*/ 5029 w 9817"/>
                    <a:gd name="T33" fmla="*/ 8745 h 9817"/>
                    <a:gd name="T34" fmla="*/ 4022 w 9817"/>
                    <a:gd name="T35" fmla="*/ 8648 h 9817"/>
                    <a:gd name="T36" fmla="*/ 2979 w 9817"/>
                    <a:gd name="T37" fmla="*/ 9519 h 9817"/>
                    <a:gd name="T38" fmla="*/ 2115 w 9817"/>
                    <a:gd name="T39" fmla="*/ 9080 h 9817"/>
                    <a:gd name="T40" fmla="*/ 2115 w 9817"/>
                    <a:gd name="T41" fmla="*/ 7440 h 9817"/>
                    <a:gd name="T42" fmla="*/ 1539 w 9817"/>
                    <a:gd name="T43" fmla="*/ 6667 h 9817"/>
                    <a:gd name="T44" fmla="*/ 307 w 9817"/>
                    <a:gd name="T45" fmla="*/ 6866 h 9817"/>
                    <a:gd name="T46" fmla="*/ 0 w 9817"/>
                    <a:gd name="T47" fmla="*/ 5930 h 9817"/>
                    <a:gd name="T48" fmla="*/ 1072 w 9817"/>
                    <a:gd name="T49" fmla="*/ 4923 h 9817"/>
                    <a:gd name="T50" fmla="*/ 1207 w 9817"/>
                    <a:gd name="T51" fmla="*/ 3924 h 9817"/>
                    <a:gd name="T52" fmla="*/ 307 w 9817"/>
                    <a:gd name="T53" fmla="*/ 2979 h 9817"/>
                    <a:gd name="T54" fmla="*/ 740 w 9817"/>
                    <a:gd name="T55" fmla="*/ 2079 h 9817"/>
                    <a:gd name="T56" fmla="*/ 2017 w 9817"/>
                    <a:gd name="T57" fmla="*/ 2447 h 9817"/>
                    <a:gd name="T58" fmla="*/ 2717 w 9817"/>
                    <a:gd name="T59" fmla="*/ 1846 h 9817"/>
                    <a:gd name="T60" fmla="*/ 2979 w 9817"/>
                    <a:gd name="T61" fmla="*/ 307 h 9817"/>
                    <a:gd name="T62" fmla="*/ 3887 w 9817"/>
                    <a:gd name="T63" fmla="*/ 0 h 9817"/>
                    <a:gd name="T64" fmla="*/ 4725 w 9817"/>
                    <a:gd name="T65" fmla="*/ 1045 h 98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17"/>
                    <a:gd name="T100" fmla="*/ 0 h 9817"/>
                    <a:gd name="T101" fmla="*/ 9817 w 9817"/>
                    <a:gd name="T102" fmla="*/ 9817 h 981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17" h="9817">
                      <a:moveTo>
                        <a:pt x="4725" y="1045"/>
                      </a:moveTo>
                      <a:lnTo>
                        <a:pt x="5732" y="1170"/>
                      </a:lnTo>
                      <a:lnTo>
                        <a:pt x="6866" y="307"/>
                      </a:lnTo>
                      <a:lnTo>
                        <a:pt x="7710" y="740"/>
                      </a:lnTo>
                      <a:lnTo>
                        <a:pt x="7467" y="2079"/>
                      </a:lnTo>
                      <a:lnTo>
                        <a:pt x="8069" y="2853"/>
                      </a:lnTo>
                      <a:lnTo>
                        <a:pt x="9519" y="2979"/>
                      </a:lnTo>
                      <a:lnTo>
                        <a:pt x="9817" y="3887"/>
                      </a:lnTo>
                      <a:lnTo>
                        <a:pt x="8781" y="4858"/>
                      </a:lnTo>
                      <a:lnTo>
                        <a:pt x="8684" y="5868"/>
                      </a:lnTo>
                      <a:lnTo>
                        <a:pt x="9519" y="6866"/>
                      </a:lnTo>
                      <a:lnTo>
                        <a:pt x="9079" y="7711"/>
                      </a:lnTo>
                      <a:lnTo>
                        <a:pt x="7674" y="7542"/>
                      </a:lnTo>
                      <a:lnTo>
                        <a:pt x="6936" y="8106"/>
                      </a:lnTo>
                      <a:lnTo>
                        <a:pt x="6866" y="9519"/>
                      </a:lnTo>
                      <a:lnTo>
                        <a:pt x="5929" y="9817"/>
                      </a:lnTo>
                      <a:lnTo>
                        <a:pt x="5029" y="8745"/>
                      </a:lnTo>
                      <a:lnTo>
                        <a:pt x="4022" y="8648"/>
                      </a:lnTo>
                      <a:lnTo>
                        <a:pt x="2979" y="9519"/>
                      </a:lnTo>
                      <a:lnTo>
                        <a:pt x="2115" y="9080"/>
                      </a:lnTo>
                      <a:lnTo>
                        <a:pt x="2115" y="7440"/>
                      </a:lnTo>
                      <a:lnTo>
                        <a:pt x="1539" y="6667"/>
                      </a:lnTo>
                      <a:lnTo>
                        <a:pt x="307" y="6866"/>
                      </a:lnTo>
                      <a:lnTo>
                        <a:pt x="0" y="5930"/>
                      </a:lnTo>
                      <a:lnTo>
                        <a:pt x="1072" y="4923"/>
                      </a:lnTo>
                      <a:lnTo>
                        <a:pt x="1207" y="3924"/>
                      </a:lnTo>
                      <a:lnTo>
                        <a:pt x="307" y="2979"/>
                      </a:lnTo>
                      <a:lnTo>
                        <a:pt x="740" y="2079"/>
                      </a:lnTo>
                      <a:lnTo>
                        <a:pt x="2017" y="2447"/>
                      </a:lnTo>
                      <a:lnTo>
                        <a:pt x="2717" y="1846"/>
                      </a:lnTo>
                      <a:lnTo>
                        <a:pt x="2979" y="307"/>
                      </a:lnTo>
                      <a:lnTo>
                        <a:pt x="3887" y="0"/>
                      </a:lnTo>
                      <a:lnTo>
                        <a:pt x="4725" y="104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34" name="Freeform 181"/>
                <p:cNvSpPr>
                  <a:spLocks/>
                </p:cNvSpPr>
                <p:nvPr/>
              </p:nvSpPr>
              <p:spPr bwMode="auto">
                <a:xfrm>
                  <a:off x="3632" y="4366"/>
                  <a:ext cx="619" cy="621"/>
                </a:xfrm>
                <a:custGeom>
                  <a:avLst/>
                  <a:gdLst>
                    <a:gd name="T0" fmla="*/ 2914 w 9915"/>
                    <a:gd name="T1" fmla="*/ 1675 h 9953"/>
                    <a:gd name="T2" fmla="*/ 3887 w 9915"/>
                    <a:gd name="T3" fmla="*/ 1269 h 9953"/>
                    <a:gd name="T4" fmla="*/ 4453 w 9915"/>
                    <a:gd name="T5" fmla="*/ 0 h 9953"/>
                    <a:gd name="T6" fmla="*/ 5426 w 9915"/>
                    <a:gd name="T7" fmla="*/ 0 h 9953"/>
                    <a:gd name="T8" fmla="*/ 5829 w 9915"/>
                    <a:gd name="T9" fmla="*/ 1269 h 9953"/>
                    <a:gd name="T10" fmla="*/ 6728 w 9915"/>
                    <a:gd name="T11" fmla="*/ 1638 h 9953"/>
                    <a:gd name="T12" fmla="*/ 8069 w 9915"/>
                    <a:gd name="T13" fmla="*/ 1036 h 9953"/>
                    <a:gd name="T14" fmla="*/ 8779 w 9915"/>
                    <a:gd name="T15" fmla="*/ 1748 h 9953"/>
                    <a:gd name="T16" fmla="*/ 8303 w 9915"/>
                    <a:gd name="T17" fmla="*/ 3050 h 9953"/>
                    <a:gd name="T18" fmla="*/ 8671 w 9915"/>
                    <a:gd name="T19" fmla="*/ 3987 h 9953"/>
                    <a:gd name="T20" fmla="*/ 9915 w 9915"/>
                    <a:gd name="T21" fmla="*/ 4490 h 9953"/>
                    <a:gd name="T22" fmla="*/ 9915 w 9915"/>
                    <a:gd name="T23" fmla="*/ 5427 h 9953"/>
                    <a:gd name="T24" fmla="*/ 8611 w 9915"/>
                    <a:gd name="T25" fmla="*/ 5930 h 9953"/>
                    <a:gd name="T26" fmla="*/ 8241 w 9915"/>
                    <a:gd name="T27" fmla="*/ 6802 h 9953"/>
                    <a:gd name="T28" fmla="*/ 8843 w 9915"/>
                    <a:gd name="T29" fmla="*/ 8070 h 9953"/>
                    <a:gd name="T30" fmla="*/ 8177 w 9915"/>
                    <a:gd name="T31" fmla="*/ 8808 h 9953"/>
                    <a:gd name="T32" fmla="*/ 6863 w 9915"/>
                    <a:gd name="T33" fmla="*/ 8279 h 9953"/>
                    <a:gd name="T34" fmla="*/ 5929 w 9915"/>
                    <a:gd name="T35" fmla="*/ 8648 h 9953"/>
                    <a:gd name="T36" fmla="*/ 5460 w 9915"/>
                    <a:gd name="T37" fmla="*/ 9953 h 9953"/>
                    <a:gd name="T38" fmla="*/ 4453 w 9915"/>
                    <a:gd name="T39" fmla="*/ 9953 h 9953"/>
                    <a:gd name="T40" fmla="*/ 3716 w 9915"/>
                    <a:gd name="T41" fmla="*/ 8513 h 9953"/>
                    <a:gd name="T42" fmla="*/ 2844 w 9915"/>
                    <a:gd name="T43" fmla="*/ 8107 h 9953"/>
                    <a:gd name="T44" fmla="*/ 1846 w 9915"/>
                    <a:gd name="T45" fmla="*/ 8845 h 9953"/>
                    <a:gd name="T46" fmla="*/ 1142 w 9915"/>
                    <a:gd name="T47" fmla="*/ 8145 h 9953"/>
                    <a:gd name="T48" fmla="*/ 1609 w 9915"/>
                    <a:gd name="T49" fmla="*/ 6765 h 9953"/>
                    <a:gd name="T50" fmla="*/ 1241 w 9915"/>
                    <a:gd name="T51" fmla="*/ 5866 h 9953"/>
                    <a:gd name="T52" fmla="*/ 0 w 9915"/>
                    <a:gd name="T53" fmla="*/ 5427 h 9953"/>
                    <a:gd name="T54" fmla="*/ 0 w 9915"/>
                    <a:gd name="T55" fmla="*/ 4453 h 9953"/>
                    <a:gd name="T56" fmla="*/ 1241 w 9915"/>
                    <a:gd name="T57" fmla="*/ 4159 h 9953"/>
                    <a:gd name="T58" fmla="*/ 1539 w 9915"/>
                    <a:gd name="T59" fmla="*/ 3287 h 9953"/>
                    <a:gd name="T60" fmla="*/ 1035 w 9915"/>
                    <a:gd name="T61" fmla="*/ 1847 h 9953"/>
                    <a:gd name="T62" fmla="*/ 1711 w 9915"/>
                    <a:gd name="T63" fmla="*/ 1143 h 9953"/>
                    <a:gd name="T64" fmla="*/ 2914 w 9915"/>
                    <a:gd name="T65" fmla="*/ 1675 h 99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915"/>
                    <a:gd name="T100" fmla="*/ 0 h 9953"/>
                    <a:gd name="T101" fmla="*/ 9915 w 9915"/>
                    <a:gd name="T102" fmla="*/ 9953 h 99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915" h="9953">
                      <a:moveTo>
                        <a:pt x="2914" y="1675"/>
                      </a:moveTo>
                      <a:lnTo>
                        <a:pt x="3887" y="1269"/>
                      </a:lnTo>
                      <a:lnTo>
                        <a:pt x="4453" y="0"/>
                      </a:lnTo>
                      <a:lnTo>
                        <a:pt x="5426" y="0"/>
                      </a:lnTo>
                      <a:lnTo>
                        <a:pt x="5829" y="1269"/>
                      </a:lnTo>
                      <a:lnTo>
                        <a:pt x="6728" y="1638"/>
                      </a:lnTo>
                      <a:lnTo>
                        <a:pt x="8069" y="1036"/>
                      </a:lnTo>
                      <a:lnTo>
                        <a:pt x="8779" y="1748"/>
                      </a:lnTo>
                      <a:lnTo>
                        <a:pt x="8303" y="3050"/>
                      </a:lnTo>
                      <a:lnTo>
                        <a:pt x="8671" y="3987"/>
                      </a:lnTo>
                      <a:lnTo>
                        <a:pt x="9915" y="4490"/>
                      </a:lnTo>
                      <a:lnTo>
                        <a:pt x="9915" y="5427"/>
                      </a:lnTo>
                      <a:lnTo>
                        <a:pt x="8611" y="5930"/>
                      </a:lnTo>
                      <a:lnTo>
                        <a:pt x="8241" y="6802"/>
                      </a:lnTo>
                      <a:lnTo>
                        <a:pt x="8843" y="8070"/>
                      </a:lnTo>
                      <a:lnTo>
                        <a:pt x="8177" y="8808"/>
                      </a:lnTo>
                      <a:lnTo>
                        <a:pt x="6863" y="8279"/>
                      </a:lnTo>
                      <a:lnTo>
                        <a:pt x="5929" y="8648"/>
                      </a:lnTo>
                      <a:lnTo>
                        <a:pt x="5460" y="9953"/>
                      </a:lnTo>
                      <a:lnTo>
                        <a:pt x="4453" y="9953"/>
                      </a:lnTo>
                      <a:lnTo>
                        <a:pt x="3716" y="8513"/>
                      </a:lnTo>
                      <a:lnTo>
                        <a:pt x="2844" y="8107"/>
                      </a:lnTo>
                      <a:lnTo>
                        <a:pt x="1846" y="8845"/>
                      </a:lnTo>
                      <a:lnTo>
                        <a:pt x="1142" y="8145"/>
                      </a:lnTo>
                      <a:lnTo>
                        <a:pt x="1609" y="6765"/>
                      </a:lnTo>
                      <a:lnTo>
                        <a:pt x="1241" y="5866"/>
                      </a:lnTo>
                      <a:lnTo>
                        <a:pt x="0" y="5427"/>
                      </a:lnTo>
                      <a:lnTo>
                        <a:pt x="0" y="4453"/>
                      </a:lnTo>
                      <a:lnTo>
                        <a:pt x="1241" y="4159"/>
                      </a:lnTo>
                      <a:lnTo>
                        <a:pt x="1539" y="3287"/>
                      </a:lnTo>
                      <a:lnTo>
                        <a:pt x="1035" y="1847"/>
                      </a:lnTo>
                      <a:lnTo>
                        <a:pt x="1711" y="1143"/>
                      </a:lnTo>
                      <a:lnTo>
                        <a:pt x="2914" y="1675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35" name="Freeform 178"/>
                <p:cNvSpPr>
                  <a:spLocks/>
                </p:cNvSpPr>
                <p:nvPr/>
              </p:nvSpPr>
              <p:spPr bwMode="auto">
                <a:xfrm>
                  <a:off x="3483" y="4179"/>
                  <a:ext cx="135" cy="137"/>
                </a:xfrm>
                <a:custGeom>
                  <a:avLst/>
                  <a:gdLst>
                    <a:gd name="T0" fmla="*/ 962 w 2177"/>
                    <a:gd name="T1" fmla="*/ 6 h 2202"/>
                    <a:gd name="T2" fmla="*/ 834 w 2177"/>
                    <a:gd name="T3" fmla="*/ 26 h 2202"/>
                    <a:gd name="T4" fmla="*/ 712 w 2177"/>
                    <a:gd name="T5" fmla="*/ 61 h 2202"/>
                    <a:gd name="T6" fmla="*/ 596 w 2177"/>
                    <a:gd name="T7" fmla="*/ 112 h 2202"/>
                    <a:gd name="T8" fmla="*/ 485 w 2177"/>
                    <a:gd name="T9" fmla="*/ 179 h 2202"/>
                    <a:gd name="T10" fmla="*/ 380 w 2177"/>
                    <a:gd name="T11" fmla="*/ 262 h 2202"/>
                    <a:gd name="T12" fmla="*/ 280 w 2177"/>
                    <a:gd name="T13" fmla="*/ 360 h 2202"/>
                    <a:gd name="T14" fmla="*/ 194 w 2177"/>
                    <a:gd name="T15" fmla="*/ 464 h 2202"/>
                    <a:gd name="T16" fmla="*/ 124 w 2177"/>
                    <a:gd name="T17" fmla="*/ 573 h 2202"/>
                    <a:gd name="T18" fmla="*/ 69 w 2177"/>
                    <a:gd name="T19" fmla="*/ 689 h 2202"/>
                    <a:gd name="T20" fmla="*/ 31 w 2177"/>
                    <a:gd name="T21" fmla="*/ 810 h 2202"/>
                    <a:gd name="T22" fmla="*/ 8 w 2177"/>
                    <a:gd name="T23" fmla="*/ 936 h 2202"/>
                    <a:gd name="T24" fmla="*/ 0 w 2177"/>
                    <a:gd name="T25" fmla="*/ 1069 h 2202"/>
                    <a:gd name="T26" fmla="*/ 8 w 2177"/>
                    <a:gd name="T27" fmla="*/ 1210 h 2202"/>
                    <a:gd name="T28" fmla="*/ 31 w 2177"/>
                    <a:gd name="T29" fmla="*/ 1344 h 2202"/>
                    <a:gd name="T30" fmla="*/ 69 w 2177"/>
                    <a:gd name="T31" fmla="*/ 1473 h 2202"/>
                    <a:gd name="T32" fmla="*/ 124 w 2177"/>
                    <a:gd name="T33" fmla="*/ 1595 h 2202"/>
                    <a:gd name="T34" fmla="*/ 194 w 2177"/>
                    <a:gd name="T35" fmla="*/ 1711 h 2202"/>
                    <a:gd name="T36" fmla="*/ 280 w 2177"/>
                    <a:gd name="T37" fmla="*/ 1822 h 2202"/>
                    <a:gd name="T38" fmla="*/ 380 w 2177"/>
                    <a:gd name="T39" fmla="*/ 1925 h 2202"/>
                    <a:gd name="T40" fmla="*/ 485 w 2177"/>
                    <a:gd name="T41" fmla="*/ 2012 h 2202"/>
                    <a:gd name="T42" fmla="*/ 596 w 2177"/>
                    <a:gd name="T43" fmla="*/ 2084 h 2202"/>
                    <a:gd name="T44" fmla="*/ 712 w 2177"/>
                    <a:gd name="T45" fmla="*/ 2138 h 2202"/>
                    <a:gd name="T46" fmla="*/ 834 w 2177"/>
                    <a:gd name="T47" fmla="*/ 2176 h 2202"/>
                    <a:gd name="T48" fmla="*/ 962 w 2177"/>
                    <a:gd name="T49" fmla="*/ 2197 h 2202"/>
                    <a:gd name="T50" fmla="*/ 1096 w 2177"/>
                    <a:gd name="T51" fmla="*/ 2201 h 2202"/>
                    <a:gd name="T52" fmla="*/ 1233 w 2177"/>
                    <a:gd name="T53" fmla="*/ 2191 h 2202"/>
                    <a:gd name="T54" fmla="*/ 1364 w 2177"/>
                    <a:gd name="T55" fmla="*/ 2162 h 2202"/>
                    <a:gd name="T56" fmla="*/ 1489 w 2177"/>
                    <a:gd name="T57" fmla="*/ 2118 h 2202"/>
                    <a:gd name="T58" fmla="*/ 1607 w 2177"/>
                    <a:gd name="T59" fmla="*/ 2058 h 2202"/>
                    <a:gd name="T60" fmla="*/ 1719 w 2177"/>
                    <a:gd name="T61" fmla="*/ 1980 h 2202"/>
                    <a:gd name="T62" fmla="*/ 1827 w 2177"/>
                    <a:gd name="T63" fmla="*/ 1886 h 2202"/>
                    <a:gd name="T64" fmla="*/ 1925 w 2177"/>
                    <a:gd name="T65" fmla="*/ 1779 h 2202"/>
                    <a:gd name="T66" fmla="*/ 2007 w 2177"/>
                    <a:gd name="T67" fmla="*/ 1665 h 2202"/>
                    <a:gd name="T68" fmla="*/ 2072 w 2177"/>
                    <a:gd name="T69" fmla="*/ 1547 h 2202"/>
                    <a:gd name="T70" fmla="*/ 2122 w 2177"/>
                    <a:gd name="T71" fmla="*/ 1422 h 2202"/>
                    <a:gd name="T72" fmla="*/ 2156 w 2177"/>
                    <a:gd name="T73" fmla="*/ 1291 h 2202"/>
                    <a:gd name="T74" fmla="*/ 2174 w 2177"/>
                    <a:gd name="T75" fmla="*/ 1154 h 2202"/>
                    <a:gd name="T76" fmla="*/ 2176 w 2177"/>
                    <a:gd name="T77" fmla="*/ 1015 h 2202"/>
                    <a:gd name="T78" fmla="*/ 2161 w 2177"/>
                    <a:gd name="T79" fmla="*/ 885 h 2202"/>
                    <a:gd name="T80" fmla="*/ 2131 w 2177"/>
                    <a:gd name="T81" fmla="*/ 761 h 2202"/>
                    <a:gd name="T82" fmla="*/ 2083 w 2177"/>
                    <a:gd name="T83" fmla="*/ 642 h 2202"/>
                    <a:gd name="T84" fmla="*/ 2021 w 2177"/>
                    <a:gd name="T85" fmla="*/ 529 h 2202"/>
                    <a:gd name="T86" fmla="*/ 1943 w 2177"/>
                    <a:gd name="T87" fmla="*/ 422 h 2202"/>
                    <a:gd name="T88" fmla="*/ 1848 w 2177"/>
                    <a:gd name="T89" fmla="*/ 319 h 2202"/>
                    <a:gd name="T90" fmla="*/ 1741 w 2177"/>
                    <a:gd name="T91" fmla="*/ 227 h 2202"/>
                    <a:gd name="T92" fmla="*/ 1630 w 2177"/>
                    <a:gd name="T93" fmla="*/ 150 h 2202"/>
                    <a:gd name="T94" fmla="*/ 1513 w 2177"/>
                    <a:gd name="T95" fmla="*/ 90 h 2202"/>
                    <a:gd name="T96" fmla="*/ 1389 w 2177"/>
                    <a:gd name="T97" fmla="*/ 45 h 2202"/>
                    <a:gd name="T98" fmla="*/ 1260 w 2177"/>
                    <a:gd name="T99" fmla="*/ 15 h 2202"/>
                    <a:gd name="T100" fmla="*/ 1125 w 2177"/>
                    <a:gd name="T101" fmla="*/ 2 h 220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177"/>
                    <a:gd name="T154" fmla="*/ 0 h 2202"/>
                    <a:gd name="T155" fmla="*/ 2177 w 2177"/>
                    <a:gd name="T156" fmla="*/ 2202 h 220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177" h="2202">
                      <a:moveTo>
                        <a:pt x="1068" y="0"/>
                      </a:moveTo>
                      <a:lnTo>
                        <a:pt x="1042" y="0"/>
                      </a:lnTo>
                      <a:lnTo>
                        <a:pt x="1015" y="2"/>
                      </a:lnTo>
                      <a:lnTo>
                        <a:pt x="988" y="3"/>
                      </a:lnTo>
                      <a:lnTo>
                        <a:pt x="962" y="6"/>
                      </a:lnTo>
                      <a:lnTo>
                        <a:pt x="936" y="8"/>
                      </a:lnTo>
                      <a:lnTo>
                        <a:pt x="910" y="11"/>
                      </a:lnTo>
                      <a:lnTo>
                        <a:pt x="884" y="15"/>
                      </a:lnTo>
                      <a:lnTo>
                        <a:pt x="859" y="20"/>
                      </a:lnTo>
                      <a:lnTo>
                        <a:pt x="834" y="26"/>
                      </a:lnTo>
                      <a:lnTo>
                        <a:pt x="809" y="31"/>
                      </a:lnTo>
                      <a:lnTo>
                        <a:pt x="785" y="37"/>
                      </a:lnTo>
                      <a:lnTo>
                        <a:pt x="761" y="45"/>
                      </a:lnTo>
                      <a:lnTo>
                        <a:pt x="737" y="53"/>
                      </a:lnTo>
                      <a:lnTo>
                        <a:pt x="712" y="61"/>
                      </a:lnTo>
                      <a:lnTo>
                        <a:pt x="688" y="70"/>
                      </a:lnTo>
                      <a:lnTo>
                        <a:pt x="665" y="79"/>
                      </a:lnTo>
                      <a:lnTo>
                        <a:pt x="641" y="90"/>
                      </a:lnTo>
                      <a:lnTo>
                        <a:pt x="618" y="100"/>
                      </a:lnTo>
                      <a:lnTo>
                        <a:pt x="596" y="112"/>
                      </a:lnTo>
                      <a:lnTo>
                        <a:pt x="573" y="124"/>
                      </a:lnTo>
                      <a:lnTo>
                        <a:pt x="551" y="137"/>
                      </a:lnTo>
                      <a:lnTo>
                        <a:pt x="529" y="150"/>
                      </a:lnTo>
                      <a:lnTo>
                        <a:pt x="507" y="164"/>
                      </a:lnTo>
                      <a:lnTo>
                        <a:pt x="485" y="179"/>
                      </a:lnTo>
                      <a:lnTo>
                        <a:pt x="464" y="195"/>
                      </a:lnTo>
                      <a:lnTo>
                        <a:pt x="442" y="210"/>
                      </a:lnTo>
                      <a:lnTo>
                        <a:pt x="421" y="227"/>
                      </a:lnTo>
                      <a:lnTo>
                        <a:pt x="400" y="244"/>
                      </a:lnTo>
                      <a:lnTo>
                        <a:pt x="380" y="262"/>
                      </a:lnTo>
                      <a:lnTo>
                        <a:pt x="359" y="281"/>
                      </a:lnTo>
                      <a:lnTo>
                        <a:pt x="339" y="299"/>
                      </a:lnTo>
                      <a:lnTo>
                        <a:pt x="319" y="319"/>
                      </a:lnTo>
                      <a:lnTo>
                        <a:pt x="299" y="339"/>
                      </a:lnTo>
                      <a:lnTo>
                        <a:pt x="280" y="360"/>
                      </a:lnTo>
                      <a:lnTo>
                        <a:pt x="261" y="380"/>
                      </a:lnTo>
                      <a:lnTo>
                        <a:pt x="244" y="401"/>
                      </a:lnTo>
                      <a:lnTo>
                        <a:pt x="227" y="422"/>
                      </a:lnTo>
                      <a:lnTo>
                        <a:pt x="210" y="443"/>
                      </a:lnTo>
                      <a:lnTo>
                        <a:pt x="194" y="464"/>
                      </a:lnTo>
                      <a:lnTo>
                        <a:pt x="179" y="485"/>
                      </a:lnTo>
                      <a:lnTo>
                        <a:pt x="164" y="507"/>
                      </a:lnTo>
                      <a:lnTo>
                        <a:pt x="149" y="529"/>
                      </a:lnTo>
                      <a:lnTo>
                        <a:pt x="137" y="551"/>
                      </a:lnTo>
                      <a:lnTo>
                        <a:pt x="124" y="573"/>
                      </a:lnTo>
                      <a:lnTo>
                        <a:pt x="111" y="596"/>
                      </a:lnTo>
                      <a:lnTo>
                        <a:pt x="100" y="619"/>
                      </a:lnTo>
                      <a:lnTo>
                        <a:pt x="89" y="642"/>
                      </a:lnTo>
                      <a:lnTo>
                        <a:pt x="79" y="666"/>
                      </a:lnTo>
                      <a:lnTo>
                        <a:pt x="69" y="689"/>
                      </a:lnTo>
                      <a:lnTo>
                        <a:pt x="60" y="713"/>
                      </a:lnTo>
                      <a:lnTo>
                        <a:pt x="52" y="737"/>
                      </a:lnTo>
                      <a:lnTo>
                        <a:pt x="44" y="761"/>
                      </a:lnTo>
                      <a:lnTo>
                        <a:pt x="37" y="785"/>
                      </a:lnTo>
                      <a:lnTo>
                        <a:pt x="31" y="810"/>
                      </a:lnTo>
                      <a:lnTo>
                        <a:pt x="24" y="834"/>
                      </a:lnTo>
                      <a:lnTo>
                        <a:pt x="19" y="860"/>
                      </a:lnTo>
                      <a:lnTo>
                        <a:pt x="15" y="885"/>
                      </a:lnTo>
                      <a:lnTo>
                        <a:pt x="11" y="911"/>
                      </a:lnTo>
                      <a:lnTo>
                        <a:pt x="8" y="936"/>
                      </a:lnTo>
                      <a:lnTo>
                        <a:pt x="4" y="962"/>
                      </a:lnTo>
                      <a:lnTo>
                        <a:pt x="2" y="989"/>
                      </a:lnTo>
                      <a:lnTo>
                        <a:pt x="1" y="1015"/>
                      </a:lnTo>
                      <a:lnTo>
                        <a:pt x="0" y="1042"/>
                      </a:lnTo>
                      <a:lnTo>
                        <a:pt x="0" y="1069"/>
                      </a:lnTo>
                      <a:lnTo>
                        <a:pt x="0" y="1098"/>
                      </a:lnTo>
                      <a:lnTo>
                        <a:pt x="1" y="1126"/>
                      </a:lnTo>
                      <a:lnTo>
                        <a:pt x="2" y="1154"/>
                      </a:lnTo>
                      <a:lnTo>
                        <a:pt x="4" y="1182"/>
                      </a:lnTo>
                      <a:lnTo>
                        <a:pt x="8" y="1210"/>
                      </a:lnTo>
                      <a:lnTo>
                        <a:pt x="11" y="1237"/>
                      </a:lnTo>
                      <a:lnTo>
                        <a:pt x="15" y="1265"/>
                      </a:lnTo>
                      <a:lnTo>
                        <a:pt x="19" y="1291"/>
                      </a:lnTo>
                      <a:lnTo>
                        <a:pt x="24" y="1318"/>
                      </a:lnTo>
                      <a:lnTo>
                        <a:pt x="31" y="1344"/>
                      </a:lnTo>
                      <a:lnTo>
                        <a:pt x="37" y="1370"/>
                      </a:lnTo>
                      <a:lnTo>
                        <a:pt x="44" y="1397"/>
                      </a:lnTo>
                      <a:lnTo>
                        <a:pt x="52" y="1422"/>
                      </a:lnTo>
                      <a:lnTo>
                        <a:pt x="60" y="1448"/>
                      </a:lnTo>
                      <a:lnTo>
                        <a:pt x="69" y="1473"/>
                      </a:lnTo>
                      <a:lnTo>
                        <a:pt x="79" y="1497"/>
                      </a:lnTo>
                      <a:lnTo>
                        <a:pt x="89" y="1523"/>
                      </a:lnTo>
                      <a:lnTo>
                        <a:pt x="100" y="1547"/>
                      </a:lnTo>
                      <a:lnTo>
                        <a:pt x="111" y="1571"/>
                      </a:lnTo>
                      <a:lnTo>
                        <a:pt x="124" y="1595"/>
                      </a:lnTo>
                      <a:lnTo>
                        <a:pt x="137" y="1619"/>
                      </a:lnTo>
                      <a:lnTo>
                        <a:pt x="149" y="1642"/>
                      </a:lnTo>
                      <a:lnTo>
                        <a:pt x="164" y="1665"/>
                      </a:lnTo>
                      <a:lnTo>
                        <a:pt x="179" y="1688"/>
                      </a:lnTo>
                      <a:lnTo>
                        <a:pt x="194" y="1711"/>
                      </a:lnTo>
                      <a:lnTo>
                        <a:pt x="210" y="1734"/>
                      </a:lnTo>
                      <a:lnTo>
                        <a:pt x="227" y="1757"/>
                      </a:lnTo>
                      <a:lnTo>
                        <a:pt x="244" y="1779"/>
                      </a:lnTo>
                      <a:lnTo>
                        <a:pt x="261" y="1801"/>
                      </a:lnTo>
                      <a:lnTo>
                        <a:pt x="280" y="1822"/>
                      </a:lnTo>
                      <a:lnTo>
                        <a:pt x="299" y="1844"/>
                      </a:lnTo>
                      <a:lnTo>
                        <a:pt x="319" y="1865"/>
                      </a:lnTo>
                      <a:lnTo>
                        <a:pt x="339" y="1886"/>
                      </a:lnTo>
                      <a:lnTo>
                        <a:pt x="359" y="1905"/>
                      </a:lnTo>
                      <a:lnTo>
                        <a:pt x="380" y="1925"/>
                      </a:lnTo>
                      <a:lnTo>
                        <a:pt x="400" y="1944"/>
                      </a:lnTo>
                      <a:lnTo>
                        <a:pt x="421" y="1962"/>
                      </a:lnTo>
                      <a:lnTo>
                        <a:pt x="442" y="1980"/>
                      </a:lnTo>
                      <a:lnTo>
                        <a:pt x="464" y="1997"/>
                      </a:lnTo>
                      <a:lnTo>
                        <a:pt x="485" y="2012"/>
                      </a:lnTo>
                      <a:lnTo>
                        <a:pt x="507" y="2028"/>
                      </a:lnTo>
                      <a:lnTo>
                        <a:pt x="529" y="2043"/>
                      </a:lnTo>
                      <a:lnTo>
                        <a:pt x="551" y="2058"/>
                      </a:lnTo>
                      <a:lnTo>
                        <a:pt x="573" y="2071"/>
                      </a:lnTo>
                      <a:lnTo>
                        <a:pt x="596" y="2084"/>
                      </a:lnTo>
                      <a:lnTo>
                        <a:pt x="618" y="2096"/>
                      </a:lnTo>
                      <a:lnTo>
                        <a:pt x="641" y="2108"/>
                      </a:lnTo>
                      <a:lnTo>
                        <a:pt x="665" y="2118"/>
                      </a:lnTo>
                      <a:lnTo>
                        <a:pt x="688" y="2129"/>
                      </a:lnTo>
                      <a:lnTo>
                        <a:pt x="712" y="2138"/>
                      </a:lnTo>
                      <a:lnTo>
                        <a:pt x="737" y="2147"/>
                      </a:lnTo>
                      <a:lnTo>
                        <a:pt x="761" y="2155"/>
                      </a:lnTo>
                      <a:lnTo>
                        <a:pt x="785" y="2162"/>
                      </a:lnTo>
                      <a:lnTo>
                        <a:pt x="809" y="2170"/>
                      </a:lnTo>
                      <a:lnTo>
                        <a:pt x="834" y="2176"/>
                      </a:lnTo>
                      <a:lnTo>
                        <a:pt x="859" y="2181"/>
                      </a:lnTo>
                      <a:lnTo>
                        <a:pt x="884" y="2187"/>
                      </a:lnTo>
                      <a:lnTo>
                        <a:pt x="910" y="2191"/>
                      </a:lnTo>
                      <a:lnTo>
                        <a:pt x="936" y="2194"/>
                      </a:lnTo>
                      <a:lnTo>
                        <a:pt x="962" y="2197"/>
                      </a:lnTo>
                      <a:lnTo>
                        <a:pt x="988" y="2199"/>
                      </a:lnTo>
                      <a:lnTo>
                        <a:pt x="1015" y="2201"/>
                      </a:lnTo>
                      <a:lnTo>
                        <a:pt x="1042" y="2201"/>
                      </a:lnTo>
                      <a:lnTo>
                        <a:pt x="1068" y="2202"/>
                      </a:lnTo>
                      <a:lnTo>
                        <a:pt x="1096" y="2201"/>
                      </a:lnTo>
                      <a:lnTo>
                        <a:pt x="1125" y="2201"/>
                      </a:lnTo>
                      <a:lnTo>
                        <a:pt x="1152" y="2199"/>
                      </a:lnTo>
                      <a:lnTo>
                        <a:pt x="1179" y="2197"/>
                      </a:lnTo>
                      <a:lnTo>
                        <a:pt x="1206" y="2194"/>
                      </a:lnTo>
                      <a:lnTo>
                        <a:pt x="1233" y="2191"/>
                      </a:lnTo>
                      <a:lnTo>
                        <a:pt x="1260" y="2187"/>
                      </a:lnTo>
                      <a:lnTo>
                        <a:pt x="1286" y="2181"/>
                      </a:lnTo>
                      <a:lnTo>
                        <a:pt x="1312" y="2176"/>
                      </a:lnTo>
                      <a:lnTo>
                        <a:pt x="1338" y="2170"/>
                      </a:lnTo>
                      <a:lnTo>
                        <a:pt x="1364" y="2162"/>
                      </a:lnTo>
                      <a:lnTo>
                        <a:pt x="1389" y="2155"/>
                      </a:lnTo>
                      <a:lnTo>
                        <a:pt x="1414" y="2147"/>
                      </a:lnTo>
                      <a:lnTo>
                        <a:pt x="1439" y="2138"/>
                      </a:lnTo>
                      <a:lnTo>
                        <a:pt x="1463" y="2129"/>
                      </a:lnTo>
                      <a:lnTo>
                        <a:pt x="1489" y="2118"/>
                      </a:lnTo>
                      <a:lnTo>
                        <a:pt x="1513" y="2108"/>
                      </a:lnTo>
                      <a:lnTo>
                        <a:pt x="1536" y="2096"/>
                      </a:lnTo>
                      <a:lnTo>
                        <a:pt x="1560" y="2084"/>
                      </a:lnTo>
                      <a:lnTo>
                        <a:pt x="1584" y="2071"/>
                      </a:lnTo>
                      <a:lnTo>
                        <a:pt x="1607" y="2058"/>
                      </a:lnTo>
                      <a:lnTo>
                        <a:pt x="1630" y="2043"/>
                      </a:lnTo>
                      <a:lnTo>
                        <a:pt x="1652" y="2028"/>
                      </a:lnTo>
                      <a:lnTo>
                        <a:pt x="1675" y="2012"/>
                      </a:lnTo>
                      <a:lnTo>
                        <a:pt x="1697" y="1997"/>
                      </a:lnTo>
                      <a:lnTo>
                        <a:pt x="1719" y="1980"/>
                      </a:lnTo>
                      <a:lnTo>
                        <a:pt x="1741" y="1962"/>
                      </a:lnTo>
                      <a:lnTo>
                        <a:pt x="1763" y="1944"/>
                      </a:lnTo>
                      <a:lnTo>
                        <a:pt x="1785" y="1925"/>
                      </a:lnTo>
                      <a:lnTo>
                        <a:pt x="1806" y="1905"/>
                      </a:lnTo>
                      <a:lnTo>
                        <a:pt x="1827" y="1886"/>
                      </a:lnTo>
                      <a:lnTo>
                        <a:pt x="1848" y="1865"/>
                      </a:lnTo>
                      <a:lnTo>
                        <a:pt x="1868" y="1844"/>
                      </a:lnTo>
                      <a:lnTo>
                        <a:pt x="1888" y="1822"/>
                      </a:lnTo>
                      <a:lnTo>
                        <a:pt x="1906" y="1801"/>
                      </a:lnTo>
                      <a:lnTo>
                        <a:pt x="1925" y="1779"/>
                      </a:lnTo>
                      <a:lnTo>
                        <a:pt x="1943" y="1757"/>
                      </a:lnTo>
                      <a:lnTo>
                        <a:pt x="1960" y="1734"/>
                      </a:lnTo>
                      <a:lnTo>
                        <a:pt x="1975" y="1711"/>
                      </a:lnTo>
                      <a:lnTo>
                        <a:pt x="1991" y="1688"/>
                      </a:lnTo>
                      <a:lnTo>
                        <a:pt x="2007" y="1665"/>
                      </a:lnTo>
                      <a:lnTo>
                        <a:pt x="2021" y="1642"/>
                      </a:lnTo>
                      <a:lnTo>
                        <a:pt x="2035" y="1619"/>
                      </a:lnTo>
                      <a:lnTo>
                        <a:pt x="2048" y="1595"/>
                      </a:lnTo>
                      <a:lnTo>
                        <a:pt x="2060" y="1571"/>
                      </a:lnTo>
                      <a:lnTo>
                        <a:pt x="2072" y="1547"/>
                      </a:lnTo>
                      <a:lnTo>
                        <a:pt x="2083" y="1523"/>
                      </a:lnTo>
                      <a:lnTo>
                        <a:pt x="2094" y="1497"/>
                      </a:lnTo>
                      <a:lnTo>
                        <a:pt x="2104" y="1473"/>
                      </a:lnTo>
                      <a:lnTo>
                        <a:pt x="2114" y="1448"/>
                      </a:lnTo>
                      <a:lnTo>
                        <a:pt x="2122" y="1422"/>
                      </a:lnTo>
                      <a:lnTo>
                        <a:pt x="2131" y="1397"/>
                      </a:lnTo>
                      <a:lnTo>
                        <a:pt x="2138" y="1370"/>
                      </a:lnTo>
                      <a:lnTo>
                        <a:pt x="2144" y="1344"/>
                      </a:lnTo>
                      <a:lnTo>
                        <a:pt x="2151" y="1318"/>
                      </a:lnTo>
                      <a:lnTo>
                        <a:pt x="2156" y="1291"/>
                      </a:lnTo>
                      <a:lnTo>
                        <a:pt x="2161" y="1265"/>
                      </a:lnTo>
                      <a:lnTo>
                        <a:pt x="2165" y="1237"/>
                      </a:lnTo>
                      <a:lnTo>
                        <a:pt x="2168" y="1210"/>
                      </a:lnTo>
                      <a:lnTo>
                        <a:pt x="2171" y="1182"/>
                      </a:lnTo>
                      <a:lnTo>
                        <a:pt x="2174" y="1154"/>
                      </a:lnTo>
                      <a:lnTo>
                        <a:pt x="2176" y="1126"/>
                      </a:lnTo>
                      <a:lnTo>
                        <a:pt x="2177" y="1098"/>
                      </a:lnTo>
                      <a:lnTo>
                        <a:pt x="2177" y="1069"/>
                      </a:lnTo>
                      <a:lnTo>
                        <a:pt x="2177" y="1042"/>
                      </a:lnTo>
                      <a:lnTo>
                        <a:pt x="2176" y="1015"/>
                      </a:lnTo>
                      <a:lnTo>
                        <a:pt x="2174" y="989"/>
                      </a:lnTo>
                      <a:lnTo>
                        <a:pt x="2171" y="962"/>
                      </a:lnTo>
                      <a:lnTo>
                        <a:pt x="2168" y="936"/>
                      </a:lnTo>
                      <a:lnTo>
                        <a:pt x="2165" y="911"/>
                      </a:lnTo>
                      <a:lnTo>
                        <a:pt x="2161" y="885"/>
                      </a:lnTo>
                      <a:lnTo>
                        <a:pt x="2156" y="860"/>
                      </a:lnTo>
                      <a:lnTo>
                        <a:pt x="2151" y="834"/>
                      </a:lnTo>
                      <a:lnTo>
                        <a:pt x="2144" y="810"/>
                      </a:lnTo>
                      <a:lnTo>
                        <a:pt x="2138" y="785"/>
                      </a:lnTo>
                      <a:lnTo>
                        <a:pt x="2131" y="761"/>
                      </a:lnTo>
                      <a:lnTo>
                        <a:pt x="2122" y="737"/>
                      </a:lnTo>
                      <a:lnTo>
                        <a:pt x="2114" y="713"/>
                      </a:lnTo>
                      <a:lnTo>
                        <a:pt x="2104" y="689"/>
                      </a:lnTo>
                      <a:lnTo>
                        <a:pt x="2094" y="666"/>
                      </a:lnTo>
                      <a:lnTo>
                        <a:pt x="2083" y="642"/>
                      </a:lnTo>
                      <a:lnTo>
                        <a:pt x="2072" y="619"/>
                      </a:lnTo>
                      <a:lnTo>
                        <a:pt x="2060" y="596"/>
                      </a:lnTo>
                      <a:lnTo>
                        <a:pt x="2048" y="573"/>
                      </a:lnTo>
                      <a:lnTo>
                        <a:pt x="2035" y="551"/>
                      </a:lnTo>
                      <a:lnTo>
                        <a:pt x="2021" y="529"/>
                      </a:lnTo>
                      <a:lnTo>
                        <a:pt x="2007" y="507"/>
                      </a:lnTo>
                      <a:lnTo>
                        <a:pt x="1991" y="485"/>
                      </a:lnTo>
                      <a:lnTo>
                        <a:pt x="1975" y="464"/>
                      </a:lnTo>
                      <a:lnTo>
                        <a:pt x="1960" y="443"/>
                      </a:lnTo>
                      <a:lnTo>
                        <a:pt x="1943" y="422"/>
                      </a:lnTo>
                      <a:lnTo>
                        <a:pt x="1925" y="401"/>
                      </a:lnTo>
                      <a:lnTo>
                        <a:pt x="1906" y="380"/>
                      </a:lnTo>
                      <a:lnTo>
                        <a:pt x="1888" y="360"/>
                      </a:lnTo>
                      <a:lnTo>
                        <a:pt x="1868" y="339"/>
                      </a:lnTo>
                      <a:lnTo>
                        <a:pt x="1848" y="319"/>
                      </a:lnTo>
                      <a:lnTo>
                        <a:pt x="1827" y="299"/>
                      </a:lnTo>
                      <a:lnTo>
                        <a:pt x="1806" y="281"/>
                      </a:lnTo>
                      <a:lnTo>
                        <a:pt x="1785" y="262"/>
                      </a:lnTo>
                      <a:lnTo>
                        <a:pt x="1763" y="244"/>
                      </a:lnTo>
                      <a:lnTo>
                        <a:pt x="1741" y="227"/>
                      </a:lnTo>
                      <a:lnTo>
                        <a:pt x="1719" y="210"/>
                      </a:lnTo>
                      <a:lnTo>
                        <a:pt x="1697" y="195"/>
                      </a:lnTo>
                      <a:lnTo>
                        <a:pt x="1675" y="179"/>
                      </a:lnTo>
                      <a:lnTo>
                        <a:pt x="1652" y="164"/>
                      </a:lnTo>
                      <a:lnTo>
                        <a:pt x="1630" y="150"/>
                      </a:lnTo>
                      <a:lnTo>
                        <a:pt x="1607" y="137"/>
                      </a:lnTo>
                      <a:lnTo>
                        <a:pt x="1584" y="124"/>
                      </a:lnTo>
                      <a:lnTo>
                        <a:pt x="1560" y="112"/>
                      </a:lnTo>
                      <a:lnTo>
                        <a:pt x="1536" y="100"/>
                      </a:lnTo>
                      <a:lnTo>
                        <a:pt x="1513" y="90"/>
                      </a:lnTo>
                      <a:lnTo>
                        <a:pt x="1489" y="79"/>
                      </a:lnTo>
                      <a:lnTo>
                        <a:pt x="1463" y="70"/>
                      </a:lnTo>
                      <a:lnTo>
                        <a:pt x="1439" y="61"/>
                      </a:lnTo>
                      <a:lnTo>
                        <a:pt x="1414" y="53"/>
                      </a:lnTo>
                      <a:lnTo>
                        <a:pt x="1389" y="45"/>
                      </a:lnTo>
                      <a:lnTo>
                        <a:pt x="1364" y="37"/>
                      </a:lnTo>
                      <a:lnTo>
                        <a:pt x="1338" y="31"/>
                      </a:lnTo>
                      <a:lnTo>
                        <a:pt x="1312" y="26"/>
                      </a:lnTo>
                      <a:lnTo>
                        <a:pt x="1286" y="20"/>
                      </a:lnTo>
                      <a:lnTo>
                        <a:pt x="1260" y="15"/>
                      </a:lnTo>
                      <a:lnTo>
                        <a:pt x="1233" y="11"/>
                      </a:lnTo>
                      <a:lnTo>
                        <a:pt x="1206" y="8"/>
                      </a:lnTo>
                      <a:lnTo>
                        <a:pt x="1179" y="6"/>
                      </a:lnTo>
                      <a:lnTo>
                        <a:pt x="1152" y="3"/>
                      </a:lnTo>
                      <a:lnTo>
                        <a:pt x="1125" y="2"/>
                      </a:lnTo>
                      <a:lnTo>
                        <a:pt x="1096" y="0"/>
                      </a:lnTo>
                      <a:lnTo>
                        <a:pt x="106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36" name="Freeform 180"/>
                <p:cNvSpPr>
                  <a:spLocks/>
                </p:cNvSpPr>
                <p:nvPr/>
              </p:nvSpPr>
              <p:spPr bwMode="auto">
                <a:xfrm>
                  <a:off x="3874" y="4608"/>
                  <a:ext cx="135" cy="137"/>
                </a:xfrm>
                <a:custGeom>
                  <a:avLst/>
                  <a:gdLst>
                    <a:gd name="T0" fmla="*/ 481 w 2188"/>
                    <a:gd name="T1" fmla="*/ 164 h 2205"/>
                    <a:gd name="T2" fmla="*/ 395 w 2188"/>
                    <a:gd name="T3" fmla="*/ 230 h 2205"/>
                    <a:gd name="T4" fmla="*/ 318 w 2188"/>
                    <a:gd name="T5" fmla="*/ 302 h 2205"/>
                    <a:gd name="T6" fmla="*/ 249 w 2188"/>
                    <a:gd name="T7" fmla="*/ 381 h 2205"/>
                    <a:gd name="T8" fmla="*/ 188 w 2188"/>
                    <a:gd name="T9" fmla="*/ 466 h 2205"/>
                    <a:gd name="T10" fmla="*/ 135 w 2188"/>
                    <a:gd name="T11" fmla="*/ 556 h 2205"/>
                    <a:gd name="T12" fmla="*/ 90 w 2188"/>
                    <a:gd name="T13" fmla="*/ 654 h 2205"/>
                    <a:gd name="T14" fmla="*/ 52 w 2188"/>
                    <a:gd name="T15" fmla="*/ 758 h 2205"/>
                    <a:gd name="T16" fmla="*/ 23 w 2188"/>
                    <a:gd name="T17" fmla="*/ 865 h 2205"/>
                    <a:gd name="T18" fmla="*/ 6 w 2188"/>
                    <a:gd name="T19" fmla="*/ 970 h 2205"/>
                    <a:gd name="T20" fmla="*/ 0 w 2188"/>
                    <a:gd name="T21" fmla="*/ 1075 h 2205"/>
                    <a:gd name="T22" fmla="*/ 6 w 2188"/>
                    <a:gd name="T23" fmla="*/ 1178 h 2205"/>
                    <a:gd name="T24" fmla="*/ 22 w 2188"/>
                    <a:gd name="T25" fmla="*/ 1279 h 2205"/>
                    <a:gd name="T26" fmla="*/ 50 w 2188"/>
                    <a:gd name="T27" fmla="*/ 1378 h 2205"/>
                    <a:gd name="T28" fmla="*/ 90 w 2188"/>
                    <a:gd name="T29" fmla="*/ 1475 h 2205"/>
                    <a:gd name="T30" fmla="*/ 140 w 2188"/>
                    <a:gd name="T31" fmla="*/ 1572 h 2205"/>
                    <a:gd name="T32" fmla="*/ 192 w 2188"/>
                    <a:gd name="T33" fmla="*/ 1668 h 2205"/>
                    <a:gd name="T34" fmla="*/ 251 w 2188"/>
                    <a:gd name="T35" fmla="*/ 1759 h 2205"/>
                    <a:gd name="T36" fmla="*/ 316 w 2188"/>
                    <a:gd name="T37" fmla="*/ 1843 h 2205"/>
                    <a:gd name="T38" fmla="*/ 388 w 2188"/>
                    <a:gd name="T39" fmla="*/ 1918 h 2205"/>
                    <a:gd name="T40" fmla="*/ 467 w 2188"/>
                    <a:gd name="T41" fmla="*/ 1985 h 2205"/>
                    <a:gd name="T42" fmla="*/ 554 w 2188"/>
                    <a:gd name="T43" fmla="*/ 2045 h 2205"/>
                    <a:gd name="T44" fmla="*/ 648 w 2188"/>
                    <a:gd name="T45" fmla="*/ 2095 h 2205"/>
                    <a:gd name="T46" fmla="*/ 747 w 2188"/>
                    <a:gd name="T47" fmla="*/ 2138 h 2205"/>
                    <a:gd name="T48" fmla="*/ 853 w 2188"/>
                    <a:gd name="T49" fmla="*/ 2172 h 2205"/>
                    <a:gd name="T50" fmla="*/ 959 w 2188"/>
                    <a:gd name="T51" fmla="*/ 2194 h 2205"/>
                    <a:gd name="T52" fmla="*/ 1065 w 2188"/>
                    <a:gd name="T53" fmla="*/ 2204 h 2205"/>
                    <a:gd name="T54" fmla="*/ 1172 w 2188"/>
                    <a:gd name="T55" fmla="*/ 2202 h 2205"/>
                    <a:gd name="T56" fmla="*/ 1278 w 2188"/>
                    <a:gd name="T57" fmla="*/ 2188 h 2205"/>
                    <a:gd name="T58" fmla="*/ 1385 w 2188"/>
                    <a:gd name="T59" fmla="*/ 2163 h 2205"/>
                    <a:gd name="T60" fmla="*/ 1493 w 2188"/>
                    <a:gd name="T61" fmla="*/ 2125 h 2205"/>
                    <a:gd name="T62" fmla="*/ 1601 w 2188"/>
                    <a:gd name="T63" fmla="*/ 2076 h 2205"/>
                    <a:gd name="T64" fmla="*/ 1778 w 2188"/>
                    <a:gd name="T65" fmla="*/ 1960 h 2205"/>
                    <a:gd name="T66" fmla="*/ 1942 w 2188"/>
                    <a:gd name="T67" fmla="*/ 1813 h 2205"/>
                    <a:gd name="T68" fmla="*/ 2065 w 2188"/>
                    <a:gd name="T69" fmla="*/ 1652 h 2205"/>
                    <a:gd name="T70" fmla="*/ 2145 w 2188"/>
                    <a:gd name="T71" fmla="*/ 1478 h 2205"/>
                    <a:gd name="T72" fmla="*/ 2185 w 2188"/>
                    <a:gd name="T73" fmla="*/ 1290 h 2205"/>
                    <a:gd name="T74" fmla="*/ 2182 w 2188"/>
                    <a:gd name="T75" fmla="*/ 1089 h 2205"/>
                    <a:gd name="T76" fmla="*/ 2138 w 2188"/>
                    <a:gd name="T77" fmla="*/ 873 h 2205"/>
                    <a:gd name="T78" fmla="*/ 2052 w 2188"/>
                    <a:gd name="T79" fmla="*/ 644 h 2205"/>
                    <a:gd name="T80" fmla="*/ 1984 w 2188"/>
                    <a:gd name="T81" fmla="*/ 513 h 2205"/>
                    <a:gd name="T82" fmla="*/ 1925 w 2188"/>
                    <a:gd name="T83" fmla="*/ 425 h 2205"/>
                    <a:gd name="T84" fmla="*/ 1859 w 2188"/>
                    <a:gd name="T85" fmla="*/ 345 h 2205"/>
                    <a:gd name="T86" fmla="*/ 1786 w 2188"/>
                    <a:gd name="T87" fmla="*/ 273 h 2205"/>
                    <a:gd name="T88" fmla="*/ 1704 w 2188"/>
                    <a:gd name="T89" fmla="*/ 209 h 2205"/>
                    <a:gd name="T90" fmla="*/ 1616 w 2188"/>
                    <a:gd name="T91" fmla="*/ 152 h 2205"/>
                    <a:gd name="T92" fmla="*/ 1519 w 2188"/>
                    <a:gd name="T93" fmla="*/ 105 h 2205"/>
                    <a:gd name="T94" fmla="*/ 1415 w 2188"/>
                    <a:gd name="T95" fmla="*/ 65 h 2205"/>
                    <a:gd name="T96" fmla="*/ 1307 w 2188"/>
                    <a:gd name="T97" fmla="*/ 34 h 2205"/>
                    <a:gd name="T98" fmla="*/ 1199 w 2188"/>
                    <a:gd name="T99" fmla="*/ 12 h 2205"/>
                    <a:gd name="T100" fmla="*/ 1093 w 2188"/>
                    <a:gd name="T101" fmla="*/ 1 h 2205"/>
                    <a:gd name="T102" fmla="*/ 987 w 2188"/>
                    <a:gd name="T103" fmla="*/ 1 h 2205"/>
                    <a:gd name="T104" fmla="*/ 883 w 2188"/>
                    <a:gd name="T105" fmla="*/ 12 h 2205"/>
                    <a:gd name="T106" fmla="*/ 779 w 2188"/>
                    <a:gd name="T107" fmla="*/ 33 h 2205"/>
                    <a:gd name="T108" fmla="*/ 676 w 2188"/>
                    <a:gd name="T109" fmla="*/ 64 h 2205"/>
                    <a:gd name="T110" fmla="*/ 575 w 2188"/>
                    <a:gd name="T111" fmla="*/ 106 h 220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188"/>
                    <a:gd name="T169" fmla="*/ 0 h 2205"/>
                    <a:gd name="T170" fmla="*/ 2188 w 2188"/>
                    <a:gd name="T171" fmla="*/ 2205 h 220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188" h="2205">
                      <a:moveTo>
                        <a:pt x="550" y="118"/>
                      </a:moveTo>
                      <a:lnTo>
                        <a:pt x="526" y="132"/>
                      </a:lnTo>
                      <a:lnTo>
                        <a:pt x="503" y="148"/>
                      </a:lnTo>
                      <a:lnTo>
                        <a:pt x="481" y="164"/>
                      </a:lnTo>
                      <a:lnTo>
                        <a:pt x="459" y="180"/>
                      </a:lnTo>
                      <a:lnTo>
                        <a:pt x="437" y="196"/>
                      </a:lnTo>
                      <a:lnTo>
                        <a:pt x="416" y="213"/>
                      </a:lnTo>
                      <a:lnTo>
                        <a:pt x="395" y="230"/>
                      </a:lnTo>
                      <a:lnTo>
                        <a:pt x="375" y="248"/>
                      </a:lnTo>
                      <a:lnTo>
                        <a:pt x="356" y="266"/>
                      </a:lnTo>
                      <a:lnTo>
                        <a:pt x="337" y="283"/>
                      </a:lnTo>
                      <a:lnTo>
                        <a:pt x="318" y="302"/>
                      </a:lnTo>
                      <a:lnTo>
                        <a:pt x="300" y="321"/>
                      </a:lnTo>
                      <a:lnTo>
                        <a:pt x="283" y="341"/>
                      </a:lnTo>
                      <a:lnTo>
                        <a:pt x="266" y="361"/>
                      </a:lnTo>
                      <a:lnTo>
                        <a:pt x="249" y="381"/>
                      </a:lnTo>
                      <a:lnTo>
                        <a:pt x="233" y="401"/>
                      </a:lnTo>
                      <a:lnTo>
                        <a:pt x="217" y="423"/>
                      </a:lnTo>
                      <a:lnTo>
                        <a:pt x="203" y="444"/>
                      </a:lnTo>
                      <a:lnTo>
                        <a:pt x="188" y="466"/>
                      </a:lnTo>
                      <a:lnTo>
                        <a:pt x="174" y="488"/>
                      </a:lnTo>
                      <a:lnTo>
                        <a:pt x="161" y="510"/>
                      </a:lnTo>
                      <a:lnTo>
                        <a:pt x="147" y="533"/>
                      </a:lnTo>
                      <a:lnTo>
                        <a:pt x="135" y="556"/>
                      </a:lnTo>
                      <a:lnTo>
                        <a:pt x="123" y="580"/>
                      </a:lnTo>
                      <a:lnTo>
                        <a:pt x="112" y="604"/>
                      </a:lnTo>
                      <a:lnTo>
                        <a:pt x="100" y="629"/>
                      </a:lnTo>
                      <a:lnTo>
                        <a:pt x="90" y="654"/>
                      </a:lnTo>
                      <a:lnTo>
                        <a:pt x="79" y="679"/>
                      </a:lnTo>
                      <a:lnTo>
                        <a:pt x="70" y="705"/>
                      </a:lnTo>
                      <a:lnTo>
                        <a:pt x="60" y="731"/>
                      </a:lnTo>
                      <a:lnTo>
                        <a:pt x="52" y="758"/>
                      </a:lnTo>
                      <a:lnTo>
                        <a:pt x="43" y="784"/>
                      </a:lnTo>
                      <a:lnTo>
                        <a:pt x="36" y="811"/>
                      </a:lnTo>
                      <a:lnTo>
                        <a:pt x="29" y="838"/>
                      </a:lnTo>
                      <a:lnTo>
                        <a:pt x="23" y="865"/>
                      </a:lnTo>
                      <a:lnTo>
                        <a:pt x="18" y="892"/>
                      </a:lnTo>
                      <a:lnTo>
                        <a:pt x="13" y="918"/>
                      </a:lnTo>
                      <a:lnTo>
                        <a:pt x="9" y="944"/>
                      </a:lnTo>
                      <a:lnTo>
                        <a:pt x="6" y="970"/>
                      </a:lnTo>
                      <a:lnTo>
                        <a:pt x="4" y="997"/>
                      </a:lnTo>
                      <a:lnTo>
                        <a:pt x="1" y="1023"/>
                      </a:lnTo>
                      <a:lnTo>
                        <a:pt x="0" y="1049"/>
                      </a:lnTo>
                      <a:lnTo>
                        <a:pt x="0" y="1075"/>
                      </a:lnTo>
                      <a:lnTo>
                        <a:pt x="0" y="1101"/>
                      </a:lnTo>
                      <a:lnTo>
                        <a:pt x="1" y="1127"/>
                      </a:lnTo>
                      <a:lnTo>
                        <a:pt x="4" y="1152"/>
                      </a:lnTo>
                      <a:lnTo>
                        <a:pt x="6" y="1178"/>
                      </a:lnTo>
                      <a:lnTo>
                        <a:pt x="9" y="1203"/>
                      </a:lnTo>
                      <a:lnTo>
                        <a:pt x="13" y="1229"/>
                      </a:lnTo>
                      <a:lnTo>
                        <a:pt x="17" y="1254"/>
                      </a:lnTo>
                      <a:lnTo>
                        <a:pt x="22" y="1279"/>
                      </a:lnTo>
                      <a:lnTo>
                        <a:pt x="28" y="1304"/>
                      </a:lnTo>
                      <a:lnTo>
                        <a:pt x="35" y="1328"/>
                      </a:lnTo>
                      <a:lnTo>
                        <a:pt x="42" y="1353"/>
                      </a:lnTo>
                      <a:lnTo>
                        <a:pt x="50" y="1378"/>
                      </a:lnTo>
                      <a:lnTo>
                        <a:pt x="59" y="1403"/>
                      </a:lnTo>
                      <a:lnTo>
                        <a:pt x="69" y="1427"/>
                      </a:lnTo>
                      <a:lnTo>
                        <a:pt x="78" y="1451"/>
                      </a:lnTo>
                      <a:lnTo>
                        <a:pt x="90" y="1475"/>
                      </a:lnTo>
                      <a:lnTo>
                        <a:pt x="101" y="1499"/>
                      </a:lnTo>
                      <a:lnTo>
                        <a:pt x="113" y="1523"/>
                      </a:lnTo>
                      <a:lnTo>
                        <a:pt x="126" y="1547"/>
                      </a:lnTo>
                      <a:lnTo>
                        <a:pt x="140" y="1572"/>
                      </a:lnTo>
                      <a:lnTo>
                        <a:pt x="154" y="1595"/>
                      </a:lnTo>
                      <a:lnTo>
                        <a:pt x="166" y="1620"/>
                      </a:lnTo>
                      <a:lnTo>
                        <a:pt x="180" y="1644"/>
                      </a:lnTo>
                      <a:lnTo>
                        <a:pt x="192" y="1668"/>
                      </a:lnTo>
                      <a:lnTo>
                        <a:pt x="207" y="1692"/>
                      </a:lnTo>
                      <a:lnTo>
                        <a:pt x="221" y="1715"/>
                      </a:lnTo>
                      <a:lnTo>
                        <a:pt x="235" y="1737"/>
                      </a:lnTo>
                      <a:lnTo>
                        <a:pt x="251" y="1759"/>
                      </a:lnTo>
                      <a:lnTo>
                        <a:pt x="267" y="1781"/>
                      </a:lnTo>
                      <a:lnTo>
                        <a:pt x="283" y="1802"/>
                      </a:lnTo>
                      <a:lnTo>
                        <a:pt x="299" y="1823"/>
                      </a:lnTo>
                      <a:lnTo>
                        <a:pt x="316" y="1843"/>
                      </a:lnTo>
                      <a:lnTo>
                        <a:pt x="334" y="1862"/>
                      </a:lnTo>
                      <a:lnTo>
                        <a:pt x="352" y="1882"/>
                      </a:lnTo>
                      <a:lnTo>
                        <a:pt x="370" y="1900"/>
                      </a:lnTo>
                      <a:lnTo>
                        <a:pt x="388" y="1918"/>
                      </a:lnTo>
                      <a:lnTo>
                        <a:pt x="407" y="1936"/>
                      </a:lnTo>
                      <a:lnTo>
                        <a:pt x="427" y="1952"/>
                      </a:lnTo>
                      <a:lnTo>
                        <a:pt x="447" y="1969"/>
                      </a:lnTo>
                      <a:lnTo>
                        <a:pt x="467" y="1985"/>
                      </a:lnTo>
                      <a:lnTo>
                        <a:pt x="488" y="2001"/>
                      </a:lnTo>
                      <a:lnTo>
                        <a:pt x="510" y="2015"/>
                      </a:lnTo>
                      <a:lnTo>
                        <a:pt x="531" y="2030"/>
                      </a:lnTo>
                      <a:lnTo>
                        <a:pt x="554" y="2045"/>
                      </a:lnTo>
                      <a:lnTo>
                        <a:pt x="576" y="2057"/>
                      </a:lnTo>
                      <a:lnTo>
                        <a:pt x="599" y="2071"/>
                      </a:lnTo>
                      <a:lnTo>
                        <a:pt x="623" y="2083"/>
                      </a:lnTo>
                      <a:lnTo>
                        <a:pt x="648" y="2095"/>
                      </a:lnTo>
                      <a:lnTo>
                        <a:pt x="672" y="2107"/>
                      </a:lnTo>
                      <a:lnTo>
                        <a:pt x="697" y="2118"/>
                      </a:lnTo>
                      <a:lnTo>
                        <a:pt x="722" y="2129"/>
                      </a:lnTo>
                      <a:lnTo>
                        <a:pt x="747" y="2138"/>
                      </a:lnTo>
                      <a:lnTo>
                        <a:pt x="774" y="2147"/>
                      </a:lnTo>
                      <a:lnTo>
                        <a:pt x="801" y="2156"/>
                      </a:lnTo>
                      <a:lnTo>
                        <a:pt x="827" y="2164"/>
                      </a:lnTo>
                      <a:lnTo>
                        <a:pt x="853" y="2172"/>
                      </a:lnTo>
                      <a:lnTo>
                        <a:pt x="880" y="2179"/>
                      </a:lnTo>
                      <a:lnTo>
                        <a:pt x="907" y="2184"/>
                      </a:lnTo>
                      <a:lnTo>
                        <a:pt x="933" y="2189"/>
                      </a:lnTo>
                      <a:lnTo>
                        <a:pt x="959" y="2194"/>
                      </a:lnTo>
                      <a:lnTo>
                        <a:pt x="986" y="2198"/>
                      </a:lnTo>
                      <a:lnTo>
                        <a:pt x="1013" y="2201"/>
                      </a:lnTo>
                      <a:lnTo>
                        <a:pt x="1039" y="2203"/>
                      </a:lnTo>
                      <a:lnTo>
                        <a:pt x="1065" y="2204"/>
                      </a:lnTo>
                      <a:lnTo>
                        <a:pt x="1092" y="2205"/>
                      </a:lnTo>
                      <a:lnTo>
                        <a:pt x="1119" y="2205"/>
                      </a:lnTo>
                      <a:lnTo>
                        <a:pt x="1145" y="2204"/>
                      </a:lnTo>
                      <a:lnTo>
                        <a:pt x="1172" y="2202"/>
                      </a:lnTo>
                      <a:lnTo>
                        <a:pt x="1198" y="2200"/>
                      </a:lnTo>
                      <a:lnTo>
                        <a:pt x="1226" y="2197"/>
                      </a:lnTo>
                      <a:lnTo>
                        <a:pt x="1252" y="2194"/>
                      </a:lnTo>
                      <a:lnTo>
                        <a:pt x="1278" y="2188"/>
                      </a:lnTo>
                      <a:lnTo>
                        <a:pt x="1305" y="2183"/>
                      </a:lnTo>
                      <a:lnTo>
                        <a:pt x="1331" y="2178"/>
                      </a:lnTo>
                      <a:lnTo>
                        <a:pt x="1359" y="2171"/>
                      </a:lnTo>
                      <a:lnTo>
                        <a:pt x="1385" y="2163"/>
                      </a:lnTo>
                      <a:lnTo>
                        <a:pt x="1412" y="2155"/>
                      </a:lnTo>
                      <a:lnTo>
                        <a:pt x="1438" y="2145"/>
                      </a:lnTo>
                      <a:lnTo>
                        <a:pt x="1466" y="2136"/>
                      </a:lnTo>
                      <a:lnTo>
                        <a:pt x="1493" y="2125"/>
                      </a:lnTo>
                      <a:lnTo>
                        <a:pt x="1519" y="2114"/>
                      </a:lnTo>
                      <a:lnTo>
                        <a:pt x="1546" y="2102"/>
                      </a:lnTo>
                      <a:lnTo>
                        <a:pt x="1574" y="2090"/>
                      </a:lnTo>
                      <a:lnTo>
                        <a:pt x="1601" y="2076"/>
                      </a:lnTo>
                      <a:lnTo>
                        <a:pt x="1627" y="2061"/>
                      </a:lnTo>
                      <a:lnTo>
                        <a:pt x="1681" y="2029"/>
                      </a:lnTo>
                      <a:lnTo>
                        <a:pt x="1731" y="1994"/>
                      </a:lnTo>
                      <a:lnTo>
                        <a:pt x="1778" y="1960"/>
                      </a:lnTo>
                      <a:lnTo>
                        <a:pt x="1823" y="1925"/>
                      </a:lnTo>
                      <a:lnTo>
                        <a:pt x="1865" y="1888"/>
                      </a:lnTo>
                      <a:lnTo>
                        <a:pt x="1905" y="1852"/>
                      </a:lnTo>
                      <a:lnTo>
                        <a:pt x="1942" y="1813"/>
                      </a:lnTo>
                      <a:lnTo>
                        <a:pt x="1977" y="1774"/>
                      </a:lnTo>
                      <a:lnTo>
                        <a:pt x="2009" y="1734"/>
                      </a:lnTo>
                      <a:lnTo>
                        <a:pt x="2038" y="1694"/>
                      </a:lnTo>
                      <a:lnTo>
                        <a:pt x="2065" y="1652"/>
                      </a:lnTo>
                      <a:lnTo>
                        <a:pt x="2089" y="1610"/>
                      </a:lnTo>
                      <a:lnTo>
                        <a:pt x="2111" y="1567"/>
                      </a:lnTo>
                      <a:lnTo>
                        <a:pt x="2130" y="1523"/>
                      </a:lnTo>
                      <a:lnTo>
                        <a:pt x="2145" y="1478"/>
                      </a:lnTo>
                      <a:lnTo>
                        <a:pt x="2159" y="1432"/>
                      </a:lnTo>
                      <a:lnTo>
                        <a:pt x="2171" y="1386"/>
                      </a:lnTo>
                      <a:lnTo>
                        <a:pt x="2179" y="1339"/>
                      </a:lnTo>
                      <a:lnTo>
                        <a:pt x="2185" y="1290"/>
                      </a:lnTo>
                      <a:lnTo>
                        <a:pt x="2188" y="1241"/>
                      </a:lnTo>
                      <a:lnTo>
                        <a:pt x="2188" y="1191"/>
                      </a:lnTo>
                      <a:lnTo>
                        <a:pt x="2187" y="1140"/>
                      </a:lnTo>
                      <a:lnTo>
                        <a:pt x="2182" y="1089"/>
                      </a:lnTo>
                      <a:lnTo>
                        <a:pt x="2175" y="1036"/>
                      </a:lnTo>
                      <a:lnTo>
                        <a:pt x="2165" y="983"/>
                      </a:lnTo>
                      <a:lnTo>
                        <a:pt x="2153" y="929"/>
                      </a:lnTo>
                      <a:lnTo>
                        <a:pt x="2138" y="873"/>
                      </a:lnTo>
                      <a:lnTo>
                        <a:pt x="2120" y="817"/>
                      </a:lnTo>
                      <a:lnTo>
                        <a:pt x="2100" y="761"/>
                      </a:lnTo>
                      <a:lnTo>
                        <a:pt x="2077" y="703"/>
                      </a:lnTo>
                      <a:lnTo>
                        <a:pt x="2052" y="644"/>
                      </a:lnTo>
                      <a:lnTo>
                        <a:pt x="2024" y="584"/>
                      </a:lnTo>
                      <a:lnTo>
                        <a:pt x="2011" y="560"/>
                      </a:lnTo>
                      <a:lnTo>
                        <a:pt x="1998" y="536"/>
                      </a:lnTo>
                      <a:lnTo>
                        <a:pt x="1984" y="513"/>
                      </a:lnTo>
                      <a:lnTo>
                        <a:pt x="1970" y="490"/>
                      </a:lnTo>
                      <a:lnTo>
                        <a:pt x="1956" y="468"/>
                      </a:lnTo>
                      <a:lnTo>
                        <a:pt x="1941" y="446"/>
                      </a:lnTo>
                      <a:lnTo>
                        <a:pt x="1925" y="425"/>
                      </a:lnTo>
                      <a:lnTo>
                        <a:pt x="1909" y="404"/>
                      </a:lnTo>
                      <a:lnTo>
                        <a:pt x="1894" y="384"/>
                      </a:lnTo>
                      <a:lnTo>
                        <a:pt x="1877" y="364"/>
                      </a:lnTo>
                      <a:lnTo>
                        <a:pt x="1859" y="345"/>
                      </a:lnTo>
                      <a:lnTo>
                        <a:pt x="1841" y="326"/>
                      </a:lnTo>
                      <a:lnTo>
                        <a:pt x="1823" y="308"/>
                      </a:lnTo>
                      <a:lnTo>
                        <a:pt x="1805" y="290"/>
                      </a:lnTo>
                      <a:lnTo>
                        <a:pt x="1786" y="273"/>
                      </a:lnTo>
                      <a:lnTo>
                        <a:pt x="1766" y="256"/>
                      </a:lnTo>
                      <a:lnTo>
                        <a:pt x="1746" y="239"/>
                      </a:lnTo>
                      <a:lnTo>
                        <a:pt x="1725" y="224"/>
                      </a:lnTo>
                      <a:lnTo>
                        <a:pt x="1704" y="209"/>
                      </a:lnTo>
                      <a:lnTo>
                        <a:pt x="1683" y="194"/>
                      </a:lnTo>
                      <a:lnTo>
                        <a:pt x="1661" y="180"/>
                      </a:lnTo>
                      <a:lnTo>
                        <a:pt x="1638" y="166"/>
                      </a:lnTo>
                      <a:lnTo>
                        <a:pt x="1616" y="152"/>
                      </a:lnTo>
                      <a:lnTo>
                        <a:pt x="1592" y="140"/>
                      </a:lnTo>
                      <a:lnTo>
                        <a:pt x="1569" y="127"/>
                      </a:lnTo>
                      <a:lnTo>
                        <a:pt x="1543" y="116"/>
                      </a:lnTo>
                      <a:lnTo>
                        <a:pt x="1519" y="105"/>
                      </a:lnTo>
                      <a:lnTo>
                        <a:pt x="1494" y="94"/>
                      </a:lnTo>
                      <a:lnTo>
                        <a:pt x="1468" y="84"/>
                      </a:lnTo>
                      <a:lnTo>
                        <a:pt x="1442" y="74"/>
                      </a:lnTo>
                      <a:lnTo>
                        <a:pt x="1415" y="65"/>
                      </a:lnTo>
                      <a:lnTo>
                        <a:pt x="1388" y="56"/>
                      </a:lnTo>
                      <a:lnTo>
                        <a:pt x="1361" y="48"/>
                      </a:lnTo>
                      <a:lnTo>
                        <a:pt x="1334" y="40"/>
                      </a:lnTo>
                      <a:lnTo>
                        <a:pt x="1307" y="34"/>
                      </a:lnTo>
                      <a:lnTo>
                        <a:pt x="1280" y="27"/>
                      </a:lnTo>
                      <a:lnTo>
                        <a:pt x="1253" y="21"/>
                      </a:lnTo>
                      <a:lnTo>
                        <a:pt x="1227" y="17"/>
                      </a:lnTo>
                      <a:lnTo>
                        <a:pt x="1199" y="12"/>
                      </a:lnTo>
                      <a:lnTo>
                        <a:pt x="1173" y="9"/>
                      </a:lnTo>
                      <a:lnTo>
                        <a:pt x="1146" y="5"/>
                      </a:lnTo>
                      <a:lnTo>
                        <a:pt x="1120" y="3"/>
                      </a:lnTo>
                      <a:lnTo>
                        <a:pt x="1093" y="1"/>
                      </a:lnTo>
                      <a:lnTo>
                        <a:pt x="1066" y="0"/>
                      </a:lnTo>
                      <a:lnTo>
                        <a:pt x="1040" y="0"/>
                      </a:lnTo>
                      <a:lnTo>
                        <a:pt x="1014" y="0"/>
                      </a:lnTo>
                      <a:lnTo>
                        <a:pt x="987" y="1"/>
                      </a:lnTo>
                      <a:lnTo>
                        <a:pt x="961" y="3"/>
                      </a:lnTo>
                      <a:lnTo>
                        <a:pt x="935" y="5"/>
                      </a:lnTo>
                      <a:lnTo>
                        <a:pt x="909" y="9"/>
                      </a:lnTo>
                      <a:lnTo>
                        <a:pt x="883" y="12"/>
                      </a:lnTo>
                      <a:lnTo>
                        <a:pt x="856" y="16"/>
                      </a:lnTo>
                      <a:lnTo>
                        <a:pt x="830" y="21"/>
                      </a:lnTo>
                      <a:lnTo>
                        <a:pt x="805" y="26"/>
                      </a:lnTo>
                      <a:lnTo>
                        <a:pt x="779" y="33"/>
                      </a:lnTo>
                      <a:lnTo>
                        <a:pt x="752" y="39"/>
                      </a:lnTo>
                      <a:lnTo>
                        <a:pt x="727" y="47"/>
                      </a:lnTo>
                      <a:lnTo>
                        <a:pt x="702" y="55"/>
                      </a:lnTo>
                      <a:lnTo>
                        <a:pt x="676" y="64"/>
                      </a:lnTo>
                      <a:lnTo>
                        <a:pt x="651" y="74"/>
                      </a:lnTo>
                      <a:lnTo>
                        <a:pt x="626" y="83"/>
                      </a:lnTo>
                      <a:lnTo>
                        <a:pt x="600" y="95"/>
                      </a:lnTo>
                      <a:lnTo>
                        <a:pt x="575" y="106"/>
                      </a:lnTo>
                      <a:lnTo>
                        <a:pt x="550" y="118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91" name="Group 182"/>
              <p:cNvGrpSpPr>
                <a:grpSpLocks noChangeAspect="1"/>
              </p:cNvGrpSpPr>
              <p:nvPr/>
            </p:nvGrpSpPr>
            <p:grpSpPr bwMode="auto">
              <a:xfrm flipH="1">
                <a:off x="7637275" y="3027536"/>
                <a:ext cx="322806" cy="265338"/>
                <a:chOff x="3244" y="3940"/>
                <a:chExt cx="1007" cy="1047"/>
              </a:xfrm>
              <a:solidFill>
                <a:srgbClr val="008000"/>
              </a:solidFill>
            </p:grpSpPr>
            <p:sp>
              <p:nvSpPr>
                <p:cNvPr id="129" name="Freeform 179"/>
                <p:cNvSpPr>
                  <a:spLocks/>
                </p:cNvSpPr>
                <p:nvPr/>
              </p:nvSpPr>
              <p:spPr bwMode="auto">
                <a:xfrm>
                  <a:off x="3244" y="3940"/>
                  <a:ext cx="614" cy="613"/>
                </a:xfrm>
                <a:custGeom>
                  <a:avLst/>
                  <a:gdLst>
                    <a:gd name="T0" fmla="*/ 4725 w 9817"/>
                    <a:gd name="T1" fmla="*/ 1045 h 9817"/>
                    <a:gd name="T2" fmla="*/ 5732 w 9817"/>
                    <a:gd name="T3" fmla="*/ 1170 h 9817"/>
                    <a:gd name="T4" fmla="*/ 6866 w 9817"/>
                    <a:gd name="T5" fmla="*/ 307 h 9817"/>
                    <a:gd name="T6" fmla="*/ 7710 w 9817"/>
                    <a:gd name="T7" fmla="*/ 740 h 9817"/>
                    <a:gd name="T8" fmla="*/ 7467 w 9817"/>
                    <a:gd name="T9" fmla="*/ 2079 h 9817"/>
                    <a:gd name="T10" fmla="*/ 8069 w 9817"/>
                    <a:gd name="T11" fmla="*/ 2853 h 9817"/>
                    <a:gd name="T12" fmla="*/ 9519 w 9817"/>
                    <a:gd name="T13" fmla="*/ 2979 h 9817"/>
                    <a:gd name="T14" fmla="*/ 9817 w 9817"/>
                    <a:gd name="T15" fmla="*/ 3887 h 9817"/>
                    <a:gd name="T16" fmla="*/ 8781 w 9817"/>
                    <a:gd name="T17" fmla="*/ 4858 h 9817"/>
                    <a:gd name="T18" fmla="*/ 8684 w 9817"/>
                    <a:gd name="T19" fmla="*/ 5868 h 9817"/>
                    <a:gd name="T20" fmla="*/ 9519 w 9817"/>
                    <a:gd name="T21" fmla="*/ 6866 h 9817"/>
                    <a:gd name="T22" fmla="*/ 9079 w 9817"/>
                    <a:gd name="T23" fmla="*/ 7711 h 9817"/>
                    <a:gd name="T24" fmla="*/ 7674 w 9817"/>
                    <a:gd name="T25" fmla="*/ 7542 h 9817"/>
                    <a:gd name="T26" fmla="*/ 6936 w 9817"/>
                    <a:gd name="T27" fmla="*/ 8106 h 9817"/>
                    <a:gd name="T28" fmla="*/ 6866 w 9817"/>
                    <a:gd name="T29" fmla="*/ 9519 h 9817"/>
                    <a:gd name="T30" fmla="*/ 5929 w 9817"/>
                    <a:gd name="T31" fmla="*/ 9817 h 9817"/>
                    <a:gd name="T32" fmla="*/ 5029 w 9817"/>
                    <a:gd name="T33" fmla="*/ 8745 h 9817"/>
                    <a:gd name="T34" fmla="*/ 4022 w 9817"/>
                    <a:gd name="T35" fmla="*/ 8648 h 9817"/>
                    <a:gd name="T36" fmla="*/ 2979 w 9817"/>
                    <a:gd name="T37" fmla="*/ 9519 h 9817"/>
                    <a:gd name="T38" fmla="*/ 2115 w 9817"/>
                    <a:gd name="T39" fmla="*/ 9080 h 9817"/>
                    <a:gd name="T40" fmla="*/ 2115 w 9817"/>
                    <a:gd name="T41" fmla="*/ 7440 h 9817"/>
                    <a:gd name="T42" fmla="*/ 1539 w 9817"/>
                    <a:gd name="T43" fmla="*/ 6667 h 9817"/>
                    <a:gd name="T44" fmla="*/ 307 w 9817"/>
                    <a:gd name="T45" fmla="*/ 6866 h 9817"/>
                    <a:gd name="T46" fmla="*/ 0 w 9817"/>
                    <a:gd name="T47" fmla="*/ 5930 h 9817"/>
                    <a:gd name="T48" fmla="*/ 1072 w 9817"/>
                    <a:gd name="T49" fmla="*/ 4923 h 9817"/>
                    <a:gd name="T50" fmla="*/ 1207 w 9817"/>
                    <a:gd name="T51" fmla="*/ 3924 h 9817"/>
                    <a:gd name="T52" fmla="*/ 307 w 9817"/>
                    <a:gd name="T53" fmla="*/ 2979 h 9817"/>
                    <a:gd name="T54" fmla="*/ 740 w 9817"/>
                    <a:gd name="T55" fmla="*/ 2079 h 9817"/>
                    <a:gd name="T56" fmla="*/ 2017 w 9817"/>
                    <a:gd name="T57" fmla="*/ 2447 h 9817"/>
                    <a:gd name="T58" fmla="*/ 2717 w 9817"/>
                    <a:gd name="T59" fmla="*/ 1846 h 9817"/>
                    <a:gd name="T60" fmla="*/ 2979 w 9817"/>
                    <a:gd name="T61" fmla="*/ 307 h 9817"/>
                    <a:gd name="T62" fmla="*/ 3887 w 9817"/>
                    <a:gd name="T63" fmla="*/ 0 h 9817"/>
                    <a:gd name="T64" fmla="*/ 4725 w 9817"/>
                    <a:gd name="T65" fmla="*/ 1045 h 98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17"/>
                    <a:gd name="T100" fmla="*/ 0 h 9817"/>
                    <a:gd name="T101" fmla="*/ 9817 w 9817"/>
                    <a:gd name="T102" fmla="*/ 9817 h 981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17" h="9817">
                      <a:moveTo>
                        <a:pt x="4725" y="1045"/>
                      </a:moveTo>
                      <a:lnTo>
                        <a:pt x="5732" y="1170"/>
                      </a:lnTo>
                      <a:lnTo>
                        <a:pt x="6866" y="307"/>
                      </a:lnTo>
                      <a:lnTo>
                        <a:pt x="7710" y="740"/>
                      </a:lnTo>
                      <a:lnTo>
                        <a:pt x="7467" y="2079"/>
                      </a:lnTo>
                      <a:lnTo>
                        <a:pt x="8069" y="2853"/>
                      </a:lnTo>
                      <a:lnTo>
                        <a:pt x="9519" y="2979"/>
                      </a:lnTo>
                      <a:lnTo>
                        <a:pt x="9817" y="3887"/>
                      </a:lnTo>
                      <a:lnTo>
                        <a:pt x="8781" y="4858"/>
                      </a:lnTo>
                      <a:lnTo>
                        <a:pt x="8684" y="5868"/>
                      </a:lnTo>
                      <a:lnTo>
                        <a:pt x="9519" y="6866"/>
                      </a:lnTo>
                      <a:lnTo>
                        <a:pt x="9079" y="7711"/>
                      </a:lnTo>
                      <a:lnTo>
                        <a:pt x="7674" y="7542"/>
                      </a:lnTo>
                      <a:lnTo>
                        <a:pt x="6936" y="8106"/>
                      </a:lnTo>
                      <a:lnTo>
                        <a:pt x="6866" y="9519"/>
                      </a:lnTo>
                      <a:lnTo>
                        <a:pt x="5929" y="9817"/>
                      </a:lnTo>
                      <a:lnTo>
                        <a:pt x="5029" y="8745"/>
                      </a:lnTo>
                      <a:lnTo>
                        <a:pt x="4022" y="8648"/>
                      </a:lnTo>
                      <a:lnTo>
                        <a:pt x="2979" y="9519"/>
                      </a:lnTo>
                      <a:lnTo>
                        <a:pt x="2115" y="9080"/>
                      </a:lnTo>
                      <a:lnTo>
                        <a:pt x="2115" y="7440"/>
                      </a:lnTo>
                      <a:lnTo>
                        <a:pt x="1539" y="6667"/>
                      </a:lnTo>
                      <a:lnTo>
                        <a:pt x="307" y="6866"/>
                      </a:lnTo>
                      <a:lnTo>
                        <a:pt x="0" y="5930"/>
                      </a:lnTo>
                      <a:lnTo>
                        <a:pt x="1072" y="4923"/>
                      </a:lnTo>
                      <a:lnTo>
                        <a:pt x="1207" y="3924"/>
                      </a:lnTo>
                      <a:lnTo>
                        <a:pt x="307" y="2979"/>
                      </a:lnTo>
                      <a:lnTo>
                        <a:pt x="740" y="2079"/>
                      </a:lnTo>
                      <a:lnTo>
                        <a:pt x="2017" y="2447"/>
                      </a:lnTo>
                      <a:lnTo>
                        <a:pt x="2717" y="1846"/>
                      </a:lnTo>
                      <a:lnTo>
                        <a:pt x="2979" y="307"/>
                      </a:lnTo>
                      <a:lnTo>
                        <a:pt x="3887" y="0"/>
                      </a:lnTo>
                      <a:lnTo>
                        <a:pt x="4725" y="104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30" name="Freeform 181"/>
                <p:cNvSpPr>
                  <a:spLocks/>
                </p:cNvSpPr>
                <p:nvPr/>
              </p:nvSpPr>
              <p:spPr bwMode="auto">
                <a:xfrm>
                  <a:off x="3632" y="4366"/>
                  <a:ext cx="619" cy="621"/>
                </a:xfrm>
                <a:custGeom>
                  <a:avLst/>
                  <a:gdLst>
                    <a:gd name="T0" fmla="*/ 2914 w 9915"/>
                    <a:gd name="T1" fmla="*/ 1675 h 9953"/>
                    <a:gd name="T2" fmla="*/ 3887 w 9915"/>
                    <a:gd name="T3" fmla="*/ 1269 h 9953"/>
                    <a:gd name="T4" fmla="*/ 4453 w 9915"/>
                    <a:gd name="T5" fmla="*/ 0 h 9953"/>
                    <a:gd name="T6" fmla="*/ 5426 w 9915"/>
                    <a:gd name="T7" fmla="*/ 0 h 9953"/>
                    <a:gd name="T8" fmla="*/ 5829 w 9915"/>
                    <a:gd name="T9" fmla="*/ 1269 h 9953"/>
                    <a:gd name="T10" fmla="*/ 6728 w 9915"/>
                    <a:gd name="T11" fmla="*/ 1638 h 9953"/>
                    <a:gd name="T12" fmla="*/ 8069 w 9915"/>
                    <a:gd name="T13" fmla="*/ 1036 h 9953"/>
                    <a:gd name="T14" fmla="*/ 8779 w 9915"/>
                    <a:gd name="T15" fmla="*/ 1748 h 9953"/>
                    <a:gd name="T16" fmla="*/ 8303 w 9915"/>
                    <a:gd name="T17" fmla="*/ 3050 h 9953"/>
                    <a:gd name="T18" fmla="*/ 8671 w 9915"/>
                    <a:gd name="T19" fmla="*/ 3987 h 9953"/>
                    <a:gd name="T20" fmla="*/ 9915 w 9915"/>
                    <a:gd name="T21" fmla="*/ 4490 h 9953"/>
                    <a:gd name="T22" fmla="*/ 9915 w 9915"/>
                    <a:gd name="T23" fmla="*/ 5427 h 9953"/>
                    <a:gd name="T24" fmla="*/ 8611 w 9915"/>
                    <a:gd name="T25" fmla="*/ 5930 h 9953"/>
                    <a:gd name="T26" fmla="*/ 8241 w 9915"/>
                    <a:gd name="T27" fmla="*/ 6802 h 9953"/>
                    <a:gd name="T28" fmla="*/ 8843 w 9915"/>
                    <a:gd name="T29" fmla="*/ 8070 h 9953"/>
                    <a:gd name="T30" fmla="*/ 8177 w 9915"/>
                    <a:gd name="T31" fmla="*/ 8808 h 9953"/>
                    <a:gd name="T32" fmla="*/ 6863 w 9915"/>
                    <a:gd name="T33" fmla="*/ 8279 h 9953"/>
                    <a:gd name="T34" fmla="*/ 5929 w 9915"/>
                    <a:gd name="T35" fmla="*/ 8648 h 9953"/>
                    <a:gd name="T36" fmla="*/ 5460 w 9915"/>
                    <a:gd name="T37" fmla="*/ 9953 h 9953"/>
                    <a:gd name="T38" fmla="*/ 4453 w 9915"/>
                    <a:gd name="T39" fmla="*/ 9953 h 9953"/>
                    <a:gd name="T40" fmla="*/ 3716 w 9915"/>
                    <a:gd name="T41" fmla="*/ 8513 h 9953"/>
                    <a:gd name="T42" fmla="*/ 2844 w 9915"/>
                    <a:gd name="T43" fmla="*/ 8107 h 9953"/>
                    <a:gd name="T44" fmla="*/ 1846 w 9915"/>
                    <a:gd name="T45" fmla="*/ 8845 h 9953"/>
                    <a:gd name="T46" fmla="*/ 1142 w 9915"/>
                    <a:gd name="T47" fmla="*/ 8145 h 9953"/>
                    <a:gd name="T48" fmla="*/ 1609 w 9915"/>
                    <a:gd name="T49" fmla="*/ 6765 h 9953"/>
                    <a:gd name="T50" fmla="*/ 1241 w 9915"/>
                    <a:gd name="T51" fmla="*/ 5866 h 9953"/>
                    <a:gd name="T52" fmla="*/ 0 w 9915"/>
                    <a:gd name="T53" fmla="*/ 5427 h 9953"/>
                    <a:gd name="T54" fmla="*/ 0 w 9915"/>
                    <a:gd name="T55" fmla="*/ 4453 h 9953"/>
                    <a:gd name="T56" fmla="*/ 1241 w 9915"/>
                    <a:gd name="T57" fmla="*/ 4159 h 9953"/>
                    <a:gd name="T58" fmla="*/ 1539 w 9915"/>
                    <a:gd name="T59" fmla="*/ 3287 h 9953"/>
                    <a:gd name="T60" fmla="*/ 1035 w 9915"/>
                    <a:gd name="T61" fmla="*/ 1847 h 9953"/>
                    <a:gd name="T62" fmla="*/ 1711 w 9915"/>
                    <a:gd name="T63" fmla="*/ 1143 h 9953"/>
                    <a:gd name="T64" fmla="*/ 2914 w 9915"/>
                    <a:gd name="T65" fmla="*/ 1675 h 99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915"/>
                    <a:gd name="T100" fmla="*/ 0 h 9953"/>
                    <a:gd name="T101" fmla="*/ 9915 w 9915"/>
                    <a:gd name="T102" fmla="*/ 9953 h 99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915" h="9953">
                      <a:moveTo>
                        <a:pt x="2914" y="1675"/>
                      </a:moveTo>
                      <a:lnTo>
                        <a:pt x="3887" y="1269"/>
                      </a:lnTo>
                      <a:lnTo>
                        <a:pt x="4453" y="0"/>
                      </a:lnTo>
                      <a:lnTo>
                        <a:pt x="5426" y="0"/>
                      </a:lnTo>
                      <a:lnTo>
                        <a:pt x="5829" y="1269"/>
                      </a:lnTo>
                      <a:lnTo>
                        <a:pt x="6728" y="1638"/>
                      </a:lnTo>
                      <a:lnTo>
                        <a:pt x="8069" y="1036"/>
                      </a:lnTo>
                      <a:lnTo>
                        <a:pt x="8779" y="1748"/>
                      </a:lnTo>
                      <a:lnTo>
                        <a:pt x="8303" y="3050"/>
                      </a:lnTo>
                      <a:lnTo>
                        <a:pt x="8671" y="3987"/>
                      </a:lnTo>
                      <a:lnTo>
                        <a:pt x="9915" y="4490"/>
                      </a:lnTo>
                      <a:lnTo>
                        <a:pt x="9915" y="5427"/>
                      </a:lnTo>
                      <a:lnTo>
                        <a:pt x="8611" y="5930"/>
                      </a:lnTo>
                      <a:lnTo>
                        <a:pt x="8241" y="6802"/>
                      </a:lnTo>
                      <a:lnTo>
                        <a:pt x="8843" y="8070"/>
                      </a:lnTo>
                      <a:lnTo>
                        <a:pt x="8177" y="8808"/>
                      </a:lnTo>
                      <a:lnTo>
                        <a:pt x="6863" y="8279"/>
                      </a:lnTo>
                      <a:lnTo>
                        <a:pt x="5929" y="8648"/>
                      </a:lnTo>
                      <a:lnTo>
                        <a:pt x="5460" y="9953"/>
                      </a:lnTo>
                      <a:lnTo>
                        <a:pt x="4453" y="9953"/>
                      </a:lnTo>
                      <a:lnTo>
                        <a:pt x="3716" y="8513"/>
                      </a:lnTo>
                      <a:lnTo>
                        <a:pt x="2844" y="8107"/>
                      </a:lnTo>
                      <a:lnTo>
                        <a:pt x="1846" y="8845"/>
                      </a:lnTo>
                      <a:lnTo>
                        <a:pt x="1142" y="8145"/>
                      </a:lnTo>
                      <a:lnTo>
                        <a:pt x="1609" y="6765"/>
                      </a:lnTo>
                      <a:lnTo>
                        <a:pt x="1241" y="5866"/>
                      </a:lnTo>
                      <a:lnTo>
                        <a:pt x="0" y="5427"/>
                      </a:lnTo>
                      <a:lnTo>
                        <a:pt x="0" y="4453"/>
                      </a:lnTo>
                      <a:lnTo>
                        <a:pt x="1241" y="4159"/>
                      </a:lnTo>
                      <a:lnTo>
                        <a:pt x="1539" y="3287"/>
                      </a:lnTo>
                      <a:lnTo>
                        <a:pt x="1035" y="1847"/>
                      </a:lnTo>
                      <a:lnTo>
                        <a:pt x="1711" y="1143"/>
                      </a:lnTo>
                      <a:lnTo>
                        <a:pt x="2914" y="1675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31" name="Freeform 178"/>
                <p:cNvSpPr>
                  <a:spLocks/>
                </p:cNvSpPr>
                <p:nvPr/>
              </p:nvSpPr>
              <p:spPr bwMode="auto">
                <a:xfrm>
                  <a:off x="3483" y="4179"/>
                  <a:ext cx="135" cy="137"/>
                </a:xfrm>
                <a:custGeom>
                  <a:avLst/>
                  <a:gdLst>
                    <a:gd name="T0" fmla="*/ 962 w 2177"/>
                    <a:gd name="T1" fmla="*/ 6 h 2202"/>
                    <a:gd name="T2" fmla="*/ 834 w 2177"/>
                    <a:gd name="T3" fmla="*/ 26 h 2202"/>
                    <a:gd name="T4" fmla="*/ 712 w 2177"/>
                    <a:gd name="T5" fmla="*/ 61 h 2202"/>
                    <a:gd name="T6" fmla="*/ 596 w 2177"/>
                    <a:gd name="T7" fmla="*/ 112 h 2202"/>
                    <a:gd name="T8" fmla="*/ 485 w 2177"/>
                    <a:gd name="T9" fmla="*/ 179 h 2202"/>
                    <a:gd name="T10" fmla="*/ 380 w 2177"/>
                    <a:gd name="T11" fmla="*/ 262 h 2202"/>
                    <a:gd name="T12" fmla="*/ 280 w 2177"/>
                    <a:gd name="T13" fmla="*/ 360 h 2202"/>
                    <a:gd name="T14" fmla="*/ 194 w 2177"/>
                    <a:gd name="T15" fmla="*/ 464 h 2202"/>
                    <a:gd name="T16" fmla="*/ 124 w 2177"/>
                    <a:gd name="T17" fmla="*/ 573 h 2202"/>
                    <a:gd name="T18" fmla="*/ 69 w 2177"/>
                    <a:gd name="T19" fmla="*/ 689 h 2202"/>
                    <a:gd name="T20" fmla="*/ 31 w 2177"/>
                    <a:gd name="T21" fmla="*/ 810 h 2202"/>
                    <a:gd name="T22" fmla="*/ 8 w 2177"/>
                    <a:gd name="T23" fmla="*/ 936 h 2202"/>
                    <a:gd name="T24" fmla="*/ 0 w 2177"/>
                    <a:gd name="T25" fmla="*/ 1069 h 2202"/>
                    <a:gd name="T26" fmla="*/ 8 w 2177"/>
                    <a:gd name="T27" fmla="*/ 1210 h 2202"/>
                    <a:gd name="T28" fmla="*/ 31 w 2177"/>
                    <a:gd name="T29" fmla="*/ 1344 h 2202"/>
                    <a:gd name="T30" fmla="*/ 69 w 2177"/>
                    <a:gd name="T31" fmla="*/ 1473 h 2202"/>
                    <a:gd name="T32" fmla="*/ 124 w 2177"/>
                    <a:gd name="T33" fmla="*/ 1595 h 2202"/>
                    <a:gd name="T34" fmla="*/ 194 w 2177"/>
                    <a:gd name="T35" fmla="*/ 1711 h 2202"/>
                    <a:gd name="T36" fmla="*/ 280 w 2177"/>
                    <a:gd name="T37" fmla="*/ 1822 h 2202"/>
                    <a:gd name="T38" fmla="*/ 380 w 2177"/>
                    <a:gd name="T39" fmla="*/ 1925 h 2202"/>
                    <a:gd name="T40" fmla="*/ 485 w 2177"/>
                    <a:gd name="T41" fmla="*/ 2012 h 2202"/>
                    <a:gd name="T42" fmla="*/ 596 w 2177"/>
                    <a:gd name="T43" fmla="*/ 2084 h 2202"/>
                    <a:gd name="T44" fmla="*/ 712 w 2177"/>
                    <a:gd name="T45" fmla="*/ 2138 h 2202"/>
                    <a:gd name="T46" fmla="*/ 834 w 2177"/>
                    <a:gd name="T47" fmla="*/ 2176 h 2202"/>
                    <a:gd name="T48" fmla="*/ 962 w 2177"/>
                    <a:gd name="T49" fmla="*/ 2197 h 2202"/>
                    <a:gd name="T50" fmla="*/ 1096 w 2177"/>
                    <a:gd name="T51" fmla="*/ 2201 h 2202"/>
                    <a:gd name="T52" fmla="*/ 1233 w 2177"/>
                    <a:gd name="T53" fmla="*/ 2191 h 2202"/>
                    <a:gd name="T54" fmla="*/ 1364 w 2177"/>
                    <a:gd name="T55" fmla="*/ 2162 h 2202"/>
                    <a:gd name="T56" fmla="*/ 1489 w 2177"/>
                    <a:gd name="T57" fmla="*/ 2118 h 2202"/>
                    <a:gd name="T58" fmla="*/ 1607 w 2177"/>
                    <a:gd name="T59" fmla="*/ 2058 h 2202"/>
                    <a:gd name="T60" fmla="*/ 1719 w 2177"/>
                    <a:gd name="T61" fmla="*/ 1980 h 2202"/>
                    <a:gd name="T62" fmla="*/ 1827 w 2177"/>
                    <a:gd name="T63" fmla="*/ 1886 h 2202"/>
                    <a:gd name="T64" fmla="*/ 1925 w 2177"/>
                    <a:gd name="T65" fmla="*/ 1779 h 2202"/>
                    <a:gd name="T66" fmla="*/ 2007 w 2177"/>
                    <a:gd name="T67" fmla="*/ 1665 h 2202"/>
                    <a:gd name="T68" fmla="*/ 2072 w 2177"/>
                    <a:gd name="T69" fmla="*/ 1547 h 2202"/>
                    <a:gd name="T70" fmla="*/ 2122 w 2177"/>
                    <a:gd name="T71" fmla="*/ 1422 h 2202"/>
                    <a:gd name="T72" fmla="*/ 2156 w 2177"/>
                    <a:gd name="T73" fmla="*/ 1291 h 2202"/>
                    <a:gd name="T74" fmla="*/ 2174 w 2177"/>
                    <a:gd name="T75" fmla="*/ 1154 h 2202"/>
                    <a:gd name="T76" fmla="*/ 2176 w 2177"/>
                    <a:gd name="T77" fmla="*/ 1015 h 2202"/>
                    <a:gd name="T78" fmla="*/ 2161 w 2177"/>
                    <a:gd name="T79" fmla="*/ 885 h 2202"/>
                    <a:gd name="T80" fmla="*/ 2131 w 2177"/>
                    <a:gd name="T81" fmla="*/ 761 h 2202"/>
                    <a:gd name="T82" fmla="*/ 2083 w 2177"/>
                    <a:gd name="T83" fmla="*/ 642 h 2202"/>
                    <a:gd name="T84" fmla="*/ 2021 w 2177"/>
                    <a:gd name="T85" fmla="*/ 529 h 2202"/>
                    <a:gd name="T86" fmla="*/ 1943 w 2177"/>
                    <a:gd name="T87" fmla="*/ 422 h 2202"/>
                    <a:gd name="T88" fmla="*/ 1848 w 2177"/>
                    <a:gd name="T89" fmla="*/ 319 h 2202"/>
                    <a:gd name="T90" fmla="*/ 1741 w 2177"/>
                    <a:gd name="T91" fmla="*/ 227 h 2202"/>
                    <a:gd name="T92" fmla="*/ 1630 w 2177"/>
                    <a:gd name="T93" fmla="*/ 150 h 2202"/>
                    <a:gd name="T94" fmla="*/ 1513 w 2177"/>
                    <a:gd name="T95" fmla="*/ 90 h 2202"/>
                    <a:gd name="T96" fmla="*/ 1389 w 2177"/>
                    <a:gd name="T97" fmla="*/ 45 h 2202"/>
                    <a:gd name="T98" fmla="*/ 1260 w 2177"/>
                    <a:gd name="T99" fmla="*/ 15 h 2202"/>
                    <a:gd name="T100" fmla="*/ 1125 w 2177"/>
                    <a:gd name="T101" fmla="*/ 2 h 220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177"/>
                    <a:gd name="T154" fmla="*/ 0 h 2202"/>
                    <a:gd name="T155" fmla="*/ 2177 w 2177"/>
                    <a:gd name="T156" fmla="*/ 2202 h 220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177" h="2202">
                      <a:moveTo>
                        <a:pt x="1068" y="0"/>
                      </a:moveTo>
                      <a:lnTo>
                        <a:pt x="1042" y="0"/>
                      </a:lnTo>
                      <a:lnTo>
                        <a:pt x="1015" y="2"/>
                      </a:lnTo>
                      <a:lnTo>
                        <a:pt x="988" y="3"/>
                      </a:lnTo>
                      <a:lnTo>
                        <a:pt x="962" y="6"/>
                      </a:lnTo>
                      <a:lnTo>
                        <a:pt x="936" y="8"/>
                      </a:lnTo>
                      <a:lnTo>
                        <a:pt x="910" y="11"/>
                      </a:lnTo>
                      <a:lnTo>
                        <a:pt x="884" y="15"/>
                      </a:lnTo>
                      <a:lnTo>
                        <a:pt x="859" y="20"/>
                      </a:lnTo>
                      <a:lnTo>
                        <a:pt x="834" y="26"/>
                      </a:lnTo>
                      <a:lnTo>
                        <a:pt x="809" y="31"/>
                      </a:lnTo>
                      <a:lnTo>
                        <a:pt x="785" y="37"/>
                      </a:lnTo>
                      <a:lnTo>
                        <a:pt x="761" y="45"/>
                      </a:lnTo>
                      <a:lnTo>
                        <a:pt x="737" y="53"/>
                      </a:lnTo>
                      <a:lnTo>
                        <a:pt x="712" y="61"/>
                      </a:lnTo>
                      <a:lnTo>
                        <a:pt x="688" y="70"/>
                      </a:lnTo>
                      <a:lnTo>
                        <a:pt x="665" y="79"/>
                      </a:lnTo>
                      <a:lnTo>
                        <a:pt x="641" y="90"/>
                      </a:lnTo>
                      <a:lnTo>
                        <a:pt x="618" y="100"/>
                      </a:lnTo>
                      <a:lnTo>
                        <a:pt x="596" y="112"/>
                      </a:lnTo>
                      <a:lnTo>
                        <a:pt x="573" y="124"/>
                      </a:lnTo>
                      <a:lnTo>
                        <a:pt x="551" y="137"/>
                      </a:lnTo>
                      <a:lnTo>
                        <a:pt x="529" y="150"/>
                      </a:lnTo>
                      <a:lnTo>
                        <a:pt x="507" y="164"/>
                      </a:lnTo>
                      <a:lnTo>
                        <a:pt x="485" y="179"/>
                      </a:lnTo>
                      <a:lnTo>
                        <a:pt x="464" y="195"/>
                      </a:lnTo>
                      <a:lnTo>
                        <a:pt x="442" y="210"/>
                      </a:lnTo>
                      <a:lnTo>
                        <a:pt x="421" y="227"/>
                      </a:lnTo>
                      <a:lnTo>
                        <a:pt x="400" y="244"/>
                      </a:lnTo>
                      <a:lnTo>
                        <a:pt x="380" y="262"/>
                      </a:lnTo>
                      <a:lnTo>
                        <a:pt x="359" y="281"/>
                      </a:lnTo>
                      <a:lnTo>
                        <a:pt x="339" y="299"/>
                      </a:lnTo>
                      <a:lnTo>
                        <a:pt x="319" y="319"/>
                      </a:lnTo>
                      <a:lnTo>
                        <a:pt x="299" y="339"/>
                      </a:lnTo>
                      <a:lnTo>
                        <a:pt x="280" y="360"/>
                      </a:lnTo>
                      <a:lnTo>
                        <a:pt x="261" y="380"/>
                      </a:lnTo>
                      <a:lnTo>
                        <a:pt x="244" y="401"/>
                      </a:lnTo>
                      <a:lnTo>
                        <a:pt x="227" y="422"/>
                      </a:lnTo>
                      <a:lnTo>
                        <a:pt x="210" y="443"/>
                      </a:lnTo>
                      <a:lnTo>
                        <a:pt x="194" y="464"/>
                      </a:lnTo>
                      <a:lnTo>
                        <a:pt x="179" y="485"/>
                      </a:lnTo>
                      <a:lnTo>
                        <a:pt x="164" y="507"/>
                      </a:lnTo>
                      <a:lnTo>
                        <a:pt x="149" y="529"/>
                      </a:lnTo>
                      <a:lnTo>
                        <a:pt x="137" y="551"/>
                      </a:lnTo>
                      <a:lnTo>
                        <a:pt x="124" y="573"/>
                      </a:lnTo>
                      <a:lnTo>
                        <a:pt x="111" y="596"/>
                      </a:lnTo>
                      <a:lnTo>
                        <a:pt x="100" y="619"/>
                      </a:lnTo>
                      <a:lnTo>
                        <a:pt x="89" y="642"/>
                      </a:lnTo>
                      <a:lnTo>
                        <a:pt x="79" y="666"/>
                      </a:lnTo>
                      <a:lnTo>
                        <a:pt x="69" y="689"/>
                      </a:lnTo>
                      <a:lnTo>
                        <a:pt x="60" y="713"/>
                      </a:lnTo>
                      <a:lnTo>
                        <a:pt x="52" y="737"/>
                      </a:lnTo>
                      <a:lnTo>
                        <a:pt x="44" y="761"/>
                      </a:lnTo>
                      <a:lnTo>
                        <a:pt x="37" y="785"/>
                      </a:lnTo>
                      <a:lnTo>
                        <a:pt x="31" y="810"/>
                      </a:lnTo>
                      <a:lnTo>
                        <a:pt x="24" y="834"/>
                      </a:lnTo>
                      <a:lnTo>
                        <a:pt x="19" y="860"/>
                      </a:lnTo>
                      <a:lnTo>
                        <a:pt x="15" y="885"/>
                      </a:lnTo>
                      <a:lnTo>
                        <a:pt x="11" y="911"/>
                      </a:lnTo>
                      <a:lnTo>
                        <a:pt x="8" y="936"/>
                      </a:lnTo>
                      <a:lnTo>
                        <a:pt x="4" y="962"/>
                      </a:lnTo>
                      <a:lnTo>
                        <a:pt x="2" y="989"/>
                      </a:lnTo>
                      <a:lnTo>
                        <a:pt x="1" y="1015"/>
                      </a:lnTo>
                      <a:lnTo>
                        <a:pt x="0" y="1042"/>
                      </a:lnTo>
                      <a:lnTo>
                        <a:pt x="0" y="1069"/>
                      </a:lnTo>
                      <a:lnTo>
                        <a:pt x="0" y="1098"/>
                      </a:lnTo>
                      <a:lnTo>
                        <a:pt x="1" y="1126"/>
                      </a:lnTo>
                      <a:lnTo>
                        <a:pt x="2" y="1154"/>
                      </a:lnTo>
                      <a:lnTo>
                        <a:pt x="4" y="1182"/>
                      </a:lnTo>
                      <a:lnTo>
                        <a:pt x="8" y="1210"/>
                      </a:lnTo>
                      <a:lnTo>
                        <a:pt x="11" y="1237"/>
                      </a:lnTo>
                      <a:lnTo>
                        <a:pt x="15" y="1265"/>
                      </a:lnTo>
                      <a:lnTo>
                        <a:pt x="19" y="1291"/>
                      </a:lnTo>
                      <a:lnTo>
                        <a:pt x="24" y="1318"/>
                      </a:lnTo>
                      <a:lnTo>
                        <a:pt x="31" y="1344"/>
                      </a:lnTo>
                      <a:lnTo>
                        <a:pt x="37" y="1370"/>
                      </a:lnTo>
                      <a:lnTo>
                        <a:pt x="44" y="1397"/>
                      </a:lnTo>
                      <a:lnTo>
                        <a:pt x="52" y="1422"/>
                      </a:lnTo>
                      <a:lnTo>
                        <a:pt x="60" y="1448"/>
                      </a:lnTo>
                      <a:lnTo>
                        <a:pt x="69" y="1473"/>
                      </a:lnTo>
                      <a:lnTo>
                        <a:pt x="79" y="1497"/>
                      </a:lnTo>
                      <a:lnTo>
                        <a:pt x="89" y="1523"/>
                      </a:lnTo>
                      <a:lnTo>
                        <a:pt x="100" y="1547"/>
                      </a:lnTo>
                      <a:lnTo>
                        <a:pt x="111" y="1571"/>
                      </a:lnTo>
                      <a:lnTo>
                        <a:pt x="124" y="1595"/>
                      </a:lnTo>
                      <a:lnTo>
                        <a:pt x="137" y="1619"/>
                      </a:lnTo>
                      <a:lnTo>
                        <a:pt x="149" y="1642"/>
                      </a:lnTo>
                      <a:lnTo>
                        <a:pt x="164" y="1665"/>
                      </a:lnTo>
                      <a:lnTo>
                        <a:pt x="179" y="1688"/>
                      </a:lnTo>
                      <a:lnTo>
                        <a:pt x="194" y="1711"/>
                      </a:lnTo>
                      <a:lnTo>
                        <a:pt x="210" y="1734"/>
                      </a:lnTo>
                      <a:lnTo>
                        <a:pt x="227" y="1757"/>
                      </a:lnTo>
                      <a:lnTo>
                        <a:pt x="244" y="1779"/>
                      </a:lnTo>
                      <a:lnTo>
                        <a:pt x="261" y="1801"/>
                      </a:lnTo>
                      <a:lnTo>
                        <a:pt x="280" y="1822"/>
                      </a:lnTo>
                      <a:lnTo>
                        <a:pt x="299" y="1844"/>
                      </a:lnTo>
                      <a:lnTo>
                        <a:pt x="319" y="1865"/>
                      </a:lnTo>
                      <a:lnTo>
                        <a:pt x="339" y="1886"/>
                      </a:lnTo>
                      <a:lnTo>
                        <a:pt x="359" y="1905"/>
                      </a:lnTo>
                      <a:lnTo>
                        <a:pt x="380" y="1925"/>
                      </a:lnTo>
                      <a:lnTo>
                        <a:pt x="400" y="1944"/>
                      </a:lnTo>
                      <a:lnTo>
                        <a:pt x="421" y="1962"/>
                      </a:lnTo>
                      <a:lnTo>
                        <a:pt x="442" y="1980"/>
                      </a:lnTo>
                      <a:lnTo>
                        <a:pt x="464" y="1997"/>
                      </a:lnTo>
                      <a:lnTo>
                        <a:pt x="485" y="2012"/>
                      </a:lnTo>
                      <a:lnTo>
                        <a:pt x="507" y="2028"/>
                      </a:lnTo>
                      <a:lnTo>
                        <a:pt x="529" y="2043"/>
                      </a:lnTo>
                      <a:lnTo>
                        <a:pt x="551" y="2058"/>
                      </a:lnTo>
                      <a:lnTo>
                        <a:pt x="573" y="2071"/>
                      </a:lnTo>
                      <a:lnTo>
                        <a:pt x="596" y="2084"/>
                      </a:lnTo>
                      <a:lnTo>
                        <a:pt x="618" y="2096"/>
                      </a:lnTo>
                      <a:lnTo>
                        <a:pt x="641" y="2108"/>
                      </a:lnTo>
                      <a:lnTo>
                        <a:pt x="665" y="2118"/>
                      </a:lnTo>
                      <a:lnTo>
                        <a:pt x="688" y="2129"/>
                      </a:lnTo>
                      <a:lnTo>
                        <a:pt x="712" y="2138"/>
                      </a:lnTo>
                      <a:lnTo>
                        <a:pt x="737" y="2147"/>
                      </a:lnTo>
                      <a:lnTo>
                        <a:pt x="761" y="2155"/>
                      </a:lnTo>
                      <a:lnTo>
                        <a:pt x="785" y="2162"/>
                      </a:lnTo>
                      <a:lnTo>
                        <a:pt x="809" y="2170"/>
                      </a:lnTo>
                      <a:lnTo>
                        <a:pt x="834" y="2176"/>
                      </a:lnTo>
                      <a:lnTo>
                        <a:pt x="859" y="2181"/>
                      </a:lnTo>
                      <a:lnTo>
                        <a:pt x="884" y="2187"/>
                      </a:lnTo>
                      <a:lnTo>
                        <a:pt x="910" y="2191"/>
                      </a:lnTo>
                      <a:lnTo>
                        <a:pt x="936" y="2194"/>
                      </a:lnTo>
                      <a:lnTo>
                        <a:pt x="962" y="2197"/>
                      </a:lnTo>
                      <a:lnTo>
                        <a:pt x="988" y="2199"/>
                      </a:lnTo>
                      <a:lnTo>
                        <a:pt x="1015" y="2201"/>
                      </a:lnTo>
                      <a:lnTo>
                        <a:pt x="1042" y="2201"/>
                      </a:lnTo>
                      <a:lnTo>
                        <a:pt x="1068" y="2202"/>
                      </a:lnTo>
                      <a:lnTo>
                        <a:pt x="1096" y="2201"/>
                      </a:lnTo>
                      <a:lnTo>
                        <a:pt x="1125" y="2201"/>
                      </a:lnTo>
                      <a:lnTo>
                        <a:pt x="1152" y="2199"/>
                      </a:lnTo>
                      <a:lnTo>
                        <a:pt x="1179" y="2197"/>
                      </a:lnTo>
                      <a:lnTo>
                        <a:pt x="1206" y="2194"/>
                      </a:lnTo>
                      <a:lnTo>
                        <a:pt x="1233" y="2191"/>
                      </a:lnTo>
                      <a:lnTo>
                        <a:pt x="1260" y="2187"/>
                      </a:lnTo>
                      <a:lnTo>
                        <a:pt x="1286" y="2181"/>
                      </a:lnTo>
                      <a:lnTo>
                        <a:pt x="1312" y="2176"/>
                      </a:lnTo>
                      <a:lnTo>
                        <a:pt x="1338" y="2170"/>
                      </a:lnTo>
                      <a:lnTo>
                        <a:pt x="1364" y="2162"/>
                      </a:lnTo>
                      <a:lnTo>
                        <a:pt x="1389" y="2155"/>
                      </a:lnTo>
                      <a:lnTo>
                        <a:pt x="1414" y="2147"/>
                      </a:lnTo>
                      <a:lnTo>
                        <a:pt x="1439" y="2138"/>
                      </a:lnTo>
                      <a:lnTo>
                        <a:pt x="1463" y="2129"/>
                      </a:lnTo>
                      <a:lnTo>
                        <a:pt x="1489" y="2118"/>
                      </a:lnTo>
                      <a:lnTo>
                        <a:pt x="1513" y="2108"/>
                      </a:lnTo>
                      <a:lnTo>
                        <a:pt x="1536" y="2096"/>
                      </a:lnTo>
                      <a:lnTo>
                        <a:pt x="1560" y="2084"/>
                      </a:lnTo>
                      <a:lnTo>
                        <a:pt x="1584" y="2071"/>
                      </a:lnTo>
                      <a:lnTo>
                        <a:pt x="1607" y="2058"/>
                      </a:lnTo>
                      <a:lnTo>
                        <a:pt x="1630" y="2043"/>
                      </a:lnTo>
                      <a:lnTo>
                        <a:pt x="1652" y="2028"/>
                      </a:lnTo>
                      <a:lnTo>
                        <a:pt x="1675" y="2012"/>
                      </a:lnTo>
                      <a:lnTo>
                        <a:pt x="1697" y="1997"/>
                      </a:lnTo>
                      <a:lnTo>
                        <a:pt x="1719" y="1980"/>
                      </a:lnTo>
                      <a:lnTo>
                        <a:pt x="1741" y="1962"/>
                      </a:lnTo>
                      <a:lnTo>
                        <a:pt x="1763" y="1944"/>
                      </a:lnTo>
                      <a:lnTo>
                        <a:pt x="1785" y="1925"/>
                      </a:lnTo>
                      <a:lnTo>
                        <a:pt x="1806" y="1905"/>
                      </a:lnTo>
                      <a:lnTo>
                        <a:pt x="1827" y="1886"/>
                      </a:lnTo>
                      <a:lnTo>
                        <a:pt x="1848" y="1865"/>
                      </a:lnTo>
                      <a:lnTo>
                        <a:pt x="1868" y="1844"/>
                      </a:lnTo>
                      <a:lnTo>
                        <a:pt x="1888" y="1822"/>
                      </a:lnTo>
                      <a:lnTo>
                        <a:pt x="1906" y="1801"/>
                      </a:lnTo>
                      <a:lnTo>
                        <a:pt x="1925" y="1779"/>
                      </a:lnTo>
                      <a:lnTo>
                        <a:pt x="1943" y="1757"/>
                      </a:lnTo>
                      <a:lnTo>
                        <a:pt x="1960" y="1734"/>
                      </a:lnTo>
                      <a:lnTo>
                        <a:pt x="1975" y="1711"/>
                      </a:lnTo>
                      <a:lnTo>
                        <a:pt x="1991" y="1688"/>
                      </a:lnTo>
                      <a:lnTo>
                        <a:pt x="2007" y="1665"/>
                      </a:lnTo>
                      <a:lnTo>
                        <a:pt x="2021" y="1642"/>
                      </a:lnTo>
                      <a:lnTo>
                        <a:pt x="2035" y="1619"/>
                      </a:lnTo>
                      <a:lnTo>
                        <a:pt x="2048" y="1595"/>
                      </a:lnTo>
                      <a:lnTo>
                        <a:pt x="2060" y="1571"/>
                      </a:lnTo>
                      <a:lnTo>
                        <a:pt x="2072" y="1547"/>
                      </a:lnTo>
                      <a:lnTo>
                        <a:pt x="2083" y="1523"/>
                      </a:lnTo>
                      <a:lnTo>
                        <a:pt x="2094" y="1497"/>
                      </a:lnTo>
                      <a:lnTo>
                        <a:pt x="2104" y="1473"/>
                      </a:lnTo>
                      <a:lnTo>
                        <a:pt x="2114" y="1448"/>
                      </a:lnTo>
                      <a:lnTo>
                        <a:pt x="2122" y="1422"/>
                      </a:lnTo>
                      <a:lnTo>
                        <a:pt x="2131" y="1397"/>
                      </a:lnTo>
                      <a:lnTo>
                        <a:pt x="2138" y="1370"/>
                      </a:lnTo>
                      <a:lnTo>
                        <a:pt x="2144" y="1344"/>
                      </a:lnTo>
                      <a:lnTo>
                        <a:pt x="2151" y="1318"/>
                      </a:lnTo>
                      <a:lnTo>
                        <a:pt x="2156" y="1291"/>
                      </a:lnTo>
                      <a:lnTo>
                        <a:pt x="2161" y="1265"/>
                      </a:lnTo>
                      <a:lnTo>
                        <a:pt x="2165" y="1237"/>
                      </a:lnTo>
                      <a:lnTo>
                        <a:pt x="2168" y="1210"/>
                      </a:lnTo>
                      <a:lnTo>
                        <a:pt x="2171" y="1182"/>
                      </a:lnTo>
                      <a:lnTo>
                        <a:pt x="2174" y="1154"/>
                      </a:lnTo>
                      <a:lnTo>
                        <a:pt x="2176" y="1126"/>
                      </a:lnTo>
                      <a:lnTo>
                        <a:pt x="2177" y="1098"/>
                      </a:lnTo>
                      <a:lnTo>
                        <a:pt x="2177" y="1069"/>
                      </a:lnTo>
                      <a:lnTo>
                        <a:pt x="2177" y="1042"/>
                      </a:lnTo>
                      <a:lnTo>
                        <a:pt x="2176" y="1015"/>
                      </a:lnTo>
                      <a:lnTo>
                        <a:pt x="2174" y="989"/>
                      </a:lnTo>
                      <a:lnTo>
                        <a:pt x="2171" y="962"/>
                      </a:lnTo>
                      <a:lnTo>
                        <a:pt x="2168" y="936"/>
                      </a:lnTo>
                      <a:lnTo>
                        <a:pt x="2165" y="911"/>
                      </a:lnTo>
                      <a:lnTo>
                        <a:pt x="2161" y="885"/>
                      </a:lnTo>
                      <a:lnTo>
                        <a:pt x="2156" y="860"/>
                      </a:lnTo>
                      <a:lnTo>
                        <a:pt x="2151" y="834"/>
                      </a:lnTo>
                      <a:lnTo>
                        <a:pt x="2144" y="810"/>
                      </a:lnTo>
                      <a:lnTo>
                        <a:pt x="2138" y="785"/>
                      </a:lnTo>
                      <a:lnTo>
                        <a:pt x="2131" y="761"/>
                      </a:lnTo>
                      <a:lnTo>
                        <a:pt x="2122" y="737"/>
                      </a:lnTo>
                      <a:lnTo>
                        <a:pt x="2114" y="713"/>
                      </a:lnTo>
                      <a:lnTo>
                        <a:pt x="2104" y="689"/>
                      </a:lnTo>
                      <a:lnTo>
                        <a:pt x="2094" y="666"/>
                      </a:lnTo>
                      <a:lnTo>
                        <a:pt x="2083" y="642"/>
                      </a:lnTo>
                      <a:lnTo>
                        <a:pt x="2072" y="619"/>
                      </a:lnTo>
                      <a:lnTo>
                        <a:pt x="2060" y="596"/>
                      </a:lnTo>
                      <a:lnTo>
                        <a:pt x="2048" y="573"/>
                      </a:lnTo>
                      <a:lnTo>
                        <a:pt x="2035" y="551"/>
                      </a:lnTo>
                      <a:lnTo>
                        <a:pt x="2021" y="529"/>
                      </a:lnTo>
                      <a:lnTo>
                        <a:pt x="2007" y="507"/>
                      </a:lnTo>
                      <a:lnTo>
                        <a:pt x="1991" y="485"/>
                      </a:lnTo>
                      <a:lnTo>
                        <a:pt x="1975" y="464"/>
                      </a:lnTo>
                      <a:lnTo>
                        <a:pt x="1960" y="443"/>
                      </a:lnTo>
                      <a:lnTo>
                        <a:pt x="1943" y="422"/>
                      </a:lnTo>
                      <a:lnTo>
                        <a:pt x="1925" y="401"/>
                      </a:lnTo>
                      <a:lnTo>
                        <a:pt x="1906" y="380"/>
                      </a:lnTo>
                      <a:lnTo>
                        <a:pt x="1888" y="360"/>
                      </a:lnTo>
                      <a:lnTo>
                        <a:pt x="1868" y="339"/>
                      </a:lnTo>
                      <a:lnTo>
                        <a:pt x="1848" y="319"/>
                      </a:lnTo>
                      <a:lnTo>
                        <a:pt x="1827" y="299"/>
                      </a:lnTo>
                      <a:lnTo>
                        <a:pt x="1806" y="281"/>
                      </a:lnTo>
                      <a:lnTo>
                        <a:pt x="1785" y="262"/>
                      </a:lnTo>
                      <a:lnTo>
                        <a:pt x="1763" y="244"/>
                      </a:lnTo>
                      <a:lnTo>
                        <a:pt x="1741" y="227"/>
                      </a:lnTo>
                      <a:lnTo>
                        <a:pt x="1719" y="210"/>
                      </a:lnTo>
                      <a:lnTo>
                        <a:pt x="1697" y="195"/>
                      </a:lnTo>
                      <a:lnTo>
                        <a:pt x="1675" y="179"/>
                      </a:lnTo>
                      <a:lnTo>
                        <a:pt x="1652" y="164"/>
                      </a:lnTo>
                      <a:lnTo>
                        <a:pt x="1630" y="150"/>
                      </a:lnTo>
                      <a:lnTo>
                        <a:pt x="1607" y="137"/>
                      </a:lnTo>
                      <a:lnTo>
                        <a:pt x="1584" y="124"/>
                      </a:lnTo>
                      <a:lnTo>
                        <a:pt x="1560" y="112"/>
                      </a:lnTo>
                      <a:lnTo>
                        <a:pt x="1536" y="100"/>
                      </a:lnTo>
                      <a:lnTo>
                        <a:pt x="1513" y="90"/>
                      </a:lnTo>
                      <a:lnTo>
                        <a:pt x="1489" y="79"/>
                      </a:lnTo>
                      <a:lnTo>
                        <a:pt x="1463" y="70"/>
                      </a:lnTo>
                      <a:lnTo>
                        <a:pt x="1439" y="61"/>
                      </a:lnTo>
                      <a:lnTo>
                        <a:pt x="1414" y="53"/>
                      </a:lnTo>
                      <a:lnTo>
                        <a:pt x="1389" y="45"/>
                      </a:lnTo>
                      <a:lnTo>
                        <a:pt x="1364" y="37"/>
                      </a:lnTo>
                      <a:lnTo>
                        <a:pt x="1338" y="31"/>
                      </a:lnTo>
                      <a:lnTo>
                        <a:pt x="1312" y="26"/>
                      </a:lnTo>
                      <a:lnTo>
                        <a:pt x="1286" y="20"/>
                      </a:lnTo>
                      <a:lnTo>
                        <a:pt x="1260" y="15"/>
                      </a:lnTo>
                      <a:lnTo>
                        <a:pt x="1233" y="11"/>
                      </a:lnTo>
                      <a:lnTo>
                        <a:pt x="1206" y="8"/>
                      </a:lnTo>
                      <a:lnTo>
                        <a:pt x="1179" y="6"/>
                      </a:lnTo>
                      <a:lnTo>
                        <a:pt x="1152" y="3"/>
                      </a:lnTo>
                      <a:lnTo>
                        <a:pt x="1125" y="2"/>
                      </a:lnTo>
                      <a:lnTo>
                        <a:pt x="1096" y="0"/>
                      </a:lnTo>
                      <a:lnTo>
                        <a:pt x="106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32" name="Freeform 180"/>
                <p:cNvSpPr>
                  <a:spLocks/>
                </p:cNvSpPr>
                <p:nvPr/>
              </p:nvSpPr>
              <p:spPr bwMode="auto">
                <a:xfrm>
                  <a:off x="3874" y="4608"/>
                  <a:ext cx="135" cy="137"/>
                </a:xfrm>
                <a:custGeom>
                  <a:avLst/>
                  <a:gdLst>
                    <a:gd name="T0" fmla="*/ 481 w 2188"/>
                    <a:gd name="T1" fmla="*/ 164 h 2205"/>
                    <a:gd name="T2" fmla="*/ 395 w 2188"/>
                    <a:gd name="T3" fmla="*/ 230 h 2205"/>
                    <a:gd name="T4" fmla="*/ 318 w 2188"/>
                    <a:gd name="T5" fmla="*/ 302 h 2205"/>
                    <a:gd name="T6" fmla="*/ 249 w 2188"/>
                    <a:gd name="T7" fmla="*/ 381 h 2205"/>
                    <a:gd name="T8" fmla="*/ 188 w 2188"/>
                    <a:gd name="T9" fmla="*/ 466 h 2205"/>
                    <a:gd name="T10" fmla="*/ 135 w 2188"/>
                    <a:gd name="T11" fmla="*/ 556 h 2205"/>
                    <a:gd name="T12" fmla="*/ 90 w 2188"/>
                    <a:gd name="T13" fmla="*/ 654 h 2205"/>
                    <a:gd name="T14" fmla="*/ 52 w 2188"/>
                    <a:gd name="T15" fmla="*/ 758 h 2205"/>
                    <a:gd name="T16" fmla="*/ 23 w 2188"/>
                    <a:gd name="T17" fmla="*/ 865 h 2205"/>
                    <a:gd name="T18" fmla="*/ 6 w 2188"/>
                    <a:gd name="T19" fmla="*/ 970 h 2205"/>
                    <a:gd name="T20" fmla="*/ 0 w 2188"/>
                    <a:gd name="T21" fmla="*/ 1075 h 2205"/>
                    <a:gd name="T22" fmla="*/ 6 w 2188"/>
                    <a:gd name="T23" fmla="*/ 1178 h 2205"/>
                    <a:gd name="T24" fmla="*/ 22 w 2188"/>
                    <a:gd name="T25" fmla="*/ 1279 h 2205"/>
                    <a:gd name="T26" fmla="*/ 50 w 2188"/>
                    <a:gd name="T27" fmla="*/ 1378 h 2205"/>
                    <a:gd name="T28" fmla="*/ 90 w 2188"/>
                    <a:gd name="T29" fmla="*/ 1475 h 2205"/>
                    <a:gd name="T30" fmla="*/ 140 w 2188"/>
                    <a:gd name="T31" fmla="*/ 1572 h 2205"/>
                    <a:gd name="T32" fmla="*/ 192 w 2188"/>
                    <a:gd name="T33" fmla="*/ 1668 h 2205"/>
                    <a:gd name="T34" fmla="*/ 251 w 2188"/>
                    <a:gd name="T35" fmla="*/ 1759 h 2205"/>
                    <a:gd name="T36" fmla="*/ 316 w 2188"/>
                    <a:gd name="T37" fmla="*/ 1843 h 2205"/>
                    <a:gd name="T38" fmla="*/ 388 w 2188"/>
                    <a:gd name="T39" fmla="*/ 1918 h 2205"/>
                    <a:gd name="T40" fmla="*/ 467 w 2188"/>
                    <a:gd name="T41" fmla="*/ 1985 h 2205"/>
                    <a:gd name="T42" fmla="*/ 554 w 2188"/>
                    <a:gd name="T43" fmla="*/ 2045 h 2205"/>
                    <a:gd name="T44" fmla="*/ 648 w 2188"/>
                    <a:gd name="T45" fmla="*/ 2095 h 2205"/>
                    <a:gd name="T46" fmla="*/ 747 w 2188"/>
                    <a:gd name="T47" fmla="*/ 2138 h 2205"/>
                    <a:gd name="T48" fmla="*/ 853 w 2188"/>
                    <a:gd name="T49" fmla="*/ 2172 h 2205"/>
                    <a:gd name="T50" fmla="*/ 959 w 2188"/>
                    <a:gd name="T51" fmla="*/ 2194 h 2205"/>
                    <a:gd name="T52" fmla="*/ 1065 w 2188"/>
                    <a:gd name="T53" fmla="*/ 2204 h 2205"/>
                    <a:gd name="T54" fmla="*/ 1172 w 2188"/>
                    <a:gd name="T55" fmla="*/ 2202 h 2205"/>
                    <a:gd name="T56" fmla="*/ 1278 w 2188"/>
                    <a:gd name="T57" fmla="*/ 2188 h 2205"/>
                    <a:gd name="T58" fmla="*/ 1385 w 2188"/>
                    <a:gd name="T59" fmla="*/ 2163 h 2205"/>
                    <a:gd name="T60" fmla="*/ 1493 w 2188"/>
                    <a:gd name="T61" fmla="*/ 2125 h 2205"/>
                    <a:gd name="T62" fmla="*/ 1601 w 2188"/>
                    <a:gd name="T63" fmla="*/ 2076 h 2205"/>
                    <a:gd name="T64" fmla="*/ 1778 w 2188"/>
                    <a:gd name="T65" fmla="*/ 1960 h 2205"/>
                    <a:gd name="T66" fmla="*/ 1942 w 2188"/>
                    <a:gd name="T67" fmla="*/ 1813 h 2205"/>
                    <a:gd name="T68" fmla="*/ 2065 w 2188"/>
                    <a:gd name="T69" fmla="*/ 1652 h 2205"/>
                    <a:gd name="T70" fmla="*/ 2145 w 2188"/>
                    <a:gd name="T71" fmla="*/ 1478 h 2205"/>
                    <a:gd name="T72" fmla="*/ 2185 w 2188"/>
                    <a:gd name="T73" fmla="*/ 1290 h 2205"/>
                    <a:gd name="T74" fmla="*/ 2182 w 2188"/>
                    <a:gd name="T75" fmla="*/ 1089 h 2205"/>
                    <a:gd name="T76" fmla="*/ 2138 w 2188"/>
                    <a:gd name="T77" fmla="*/ 873 h 2205"/>
                    <a:gd name="T78" fmla="*/ 2052 w 2188"/>
                    <a:gd name="T79" fmla="*/ 644 h 2205"/>
                    <a:gd name="T80" fmla="*/ 1984 w 2188"/>
                    <a:gd name="T81" fmla="*/ 513 h 2205"/>
                    <a:gd name="T82" fmla="*/ 1925 w 2188"/>
                    <a:gd name="T83" fmla="*/ 425 h 2205"/>
                    <a:gd name="T84" fmla="*/ 1859 w 2188"/>
                    <a:gd name="T85" fmla="*/ 345 h 2205"/>
                    <a:gd name="T86" fmla="*/ 1786 w 2188"/>
                    <a:gd name="T87" fmla="*/ 273 h 2205"/>
                    <a:gd name="T88" fmla="*/ 1704 w 2188"/>
                    <a:gd name="T89" fmla="*/ 209 h 2205"/>
                    <a:gd name="T90" fmla="*/ 1616 w 2188"/>
                    <a:gd name="T91" fmla="*/ 152 h 2205"/>
                    <a:gd name="T92" fmla="*/ 1519 w 2188"/>
                    <a:gd name="T93" fmla="*/ 105 h 2205"/>
                    <a:gd name="T94" fmla="*/ 1415 w 2188"/>
                    <a:gd name="T95" fmla="*/ 65 h 2205"/>
                    <a:gd name="T96" fmla="*/ 1307 w 2188"/>
                    <a:gd name="T97" fmla="*/ 34 h 2205"/>
                    <a:gd name="T98" fmla="*/ 1199 w 2188"/>
                    <a:gd name="T99" fmla="*/ 12 h 2205"/>
                    <a:gd name="T100" fmla="*/ 1093 w 2188"/>
                    <a:gd name="T101" fmla="*/ 1 h 2205"/>
                    <a:gd name="T102" fmla="*/ 987 w 2188"/>
                    <a:gd name="T103" fmla="*/ 1 h 2205"/>
                    <a:gd name="T104" fmla="*/ 883 w 2188"/>
                    <a:gd name="T105" fmla="*/ 12 h 2205"/>
                    <a:gd name="T106" fmla="*/ 779 w 2188"/>
                    <a:gd name="T107" fmla="*/ 33 h 2205"/>
                    <a:gd name="T108" fmla="*/ 676 w 2188"/>
                    <a:gd name="T109" fmla="*/ 64 h 2205"/>
                    <a:gd name="T110" fmla="*/ 575 w 2188"/>
                    <a:gd name="T111" fmla="*/ 106 h 220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188"/>
                    <a:gd name="T169" fmla="*/ 0 h 2205"/>
                    <a:gd name="T170" fmla="*/ 2188 w 2188"/>
                    <a:gd name="T171" fmla="*/ 2205 h 220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188" h="2205">
                      <a:moveTo>
                        <a:pt x="550" y="118"/>
                      </a:moveTo>
                      <a:lnTo>
                        <a:pt x="526" y="132"/>
                      </a:lnTo>
                      <a:lnTo>
                        <a:pt x="503" y="148"/>
                      </a:lnTo>
                      <a:lnTo>
                        <a:pt x="481" y="164"/>
                      </a:lnTo>
                      <a:lnTo>
                        <a:pt x="459" y="180"/>
                      </a:lnTo>
                      <a:lnTo>
                        <a:pt x="437" y="196"/>
                      </a:lnTo>
                      <a:lnTo>
                        <a:pt x="416" y="213"/>
                      </a:lnTo>
                      <a:lnTo>
                        <a:pt x="395" y="230"/>
                      </a:lnTo>
                      <a:lnTo>
                        <a:pt x="375" y="248"/>
                      </a:lnTo>
                      <a:lnTo>
                        <a:pt x="356" y="266"/>
                      </a:lnTo>
                      <a:lnTo>
                        <a:pt x="337" y="283"/>
                      </a:lnTo>
                      <a:lnTo>
                        <a:pt x="318" y="302"/>
                      </a:lnTo>
                      <a:lnTo>
                        <a:pt x="300" y="321"/>
                      </a:lnTo>
                      <a:lnTo>
                        <a:pt x="283" y="341"/>
                      </a:lnTo>
                      <a:lnTo>
                        <a:pt x="266" y="361"/>
                      </a:lnTo>
                      <a:lnTo>
                        <a:pt x="249" y="381"/>
                      </a:lnTo>
                      <a:lnTo>
                        <a:pt x="233" y="401"/>
                      </a:lnTo>
                      <a:lnTo>
                        <a:pt x="217" y="423"/>
                      </a:lnTo>
                      <a:lnTo>
                        <a:pt x="203" y="444"/>
                      </a:lnTo>
                      <a:lnTo>
                        <a:pt x="188" y="466"/>
                      </a:lnTo>
                      <a:lnTo>
                        <a:pt x="174" y="488"/>
                      </a:lnTo>
                      <a:lnTo>
                        <a:pt x="161" y="510"/>
                      </a:lnTo>
                      <a:lnTo>
                        <a:pt x="147" y="533"/>
                      </a:lnTo>
                      <a:lnTo>
                        <a:pt x="135" y="556"/>
                      </a:lnTo>
                      <a:lnTo>
                        <a:pt x="123" y="580"/>
                      </a:lnTo>
                      <a:lnTo>
                        <a:pt x="112" y="604"/>
                      </a:lnTo>
                      <a:lnTo>
                        <a:pt x="100" y="629"/>
                      </a:lnTo>
                      <a:lnTo>
                        <a:pt x="90" y="654"/>
                      </a:lnTo>
                      <a:lnTo>
                        <a:pt x="79" y="679"/>
                      </a:lnTo>
                      <a:lnTo>
                        <a:pt x="70" y="705"/>
                      </a:lnTo>
                      <a:lnTo>
                        <a:pt x="60" y="731"/>
                      </a:lnTo>
                      <a:lnTo>
                        <a:pt x="52" y="758"/>
                      </a:lnTo>
                      <a:lnTo>
                        <a:pt x="43" y="784"/>
                      </a:lnTo>
                      <a:lnTo>
                        <a:pt x="36" y="811"/>
                      </a:lnTo>
                      <a:lnTo>
                        <a:pt x="29" y="838"/>
                      </a:lnTo>
                      <a:lnTo>
                        <a:pt x="23" y="865"/>
                      </a:lnTo>
                      <a:lnTo>
                        <a:pt x="18" y="892"/>
                      </a:lnTo>
                      <a:lnTo>
                        <a:pt x="13" y="918"/>
                      </a:lnTo>
                      <a:lnTo>
                        <a:pt x="9" y="944"/>
                      </a:lnTo>
                      <a:lnTo>
                        <a:pt x="6" y="970"/>
                      </a:lnTo>
                      <a:lnTo>
                        <a:pt x="4" y="997"/>
                      </a:lnTo>
                      <a:lnTo>
                        <a:pt x="1" y="1023"/>
                      </a:lnTo>
                      <a:lnTo>
                        <a:pt x="0" y="1049"/>
                      </a:lnTo>
                      <a:lnTo>
                        <a:pt x="0" y="1075"/>
                      </a:lnTo>
                      <a:lnTo>
                        <a:pt x="0" y="1101"/>
                      </a:lnTo>
                      <a:lnTo>
                        <a:pt x="1" y="1127"/>
                      </a:lnTo>
                      <a:lnTo>
                        <a:pt x="4" y="1152"/>
                      </a:lnTo>
                      <a:lnTo>
                        <a:pt x="6" y="1178"/>
                      </a:lnTo>
                      <a:lnTo>
                        <a:pt x="9" y="1203"/>
                      </a:lnTo>
                      <a:lnTo>
                        <a:pt x="13" y="1229"/>
                      </a:lnTo>
                      <a:lnTo>
                        <a:pt x="17" y="1254"/>
                      </a:lnTo>
                      <a:lnTo>
                        <a:pt x="22" y="1279"/>
                      </a:lnTo>
                      <a:lnTo>
                        <a:pt x="28" y="1304"/>
                      </a:lnTo>
                      <a:lnTo>
                        <a:pt x="35" y="1328"/>
                      </a:lnTo>
                      <a:lnTo>
                        <a:pt x="42" y="1353"/>
                      </a:lnTo>
                      <a:lnTo>
                        <a:pt x="50" y="1378"/>
                      </a:lnTo>
                      <a:lnTo>
                        <a:pt x="59" y="1403"/>
                      </a:lnTo>
                      <a:lnTo>
                        <a:pt x="69" y="1427"/>
                      </a:lnTo>
                      <a:lnTo>
                        <a:pt x="78" y="1451"/>
                      </a:lnTo>
                      <a:lnTo>
                        <a:pt x="90" y="1475"/>
                      </a:lnTo>
                      <a:lnTo>
                        <a:pt x="101" y="1499"/>
                      </a:lnTo>
                      <a:lnTo>
                        <a:pt x="113" y="1523"/>
                      </a:lnTo>
                      <a:lnTo>
                        <a:pt x="126" y="1547"/>
                      </a:lnTo>
                      <a:lnTo>
                        <a:pt x="140" y="1572"/>
                      </a:lnTo>
                      <a:lnTo>
                        <a:pt x="154" y="1595"/>
                      </a:lnTo>
                      <a:lnTo>
                        <a:pt x="166" y="1620"/>
                      </a:lnTo>
                      <a:lnTo>
                        <a:pt x="180" y="1644"/>
                      </a:lnTo>
                      <a:lnTo>
                        <a:pt x="192" y="1668"/>
                      </a:lnTo>
                      <a:lnTo>
                        <a:pt x="207" y="1692"/>
                      </a:lnTo>
                      <a:lnTo>
                        <a:pt x="221" y="1715"/>
                      </a:lnTo>
                      <a:lnTo>
                        <a:pt x="235" y="1737"/>
                      </a:lnTo>
                      <a:lnTo>
                        <a:pt x="251" y="1759"/>
                      </a:lnTo>
                      <a:lnTo>
                        <a:pt x="267" y="1781"/>
                      </a:lnTo>
                      <a:lnTo>
                        <a:pt x="283" y="1802"/>
                      </a:lnTo>
                      <a:lnTo>
                        <a:pt x="299" y="1823"/>
                      </a:lnTo>
                      <a:lnTo>
                        <a:pt x="316" y="1843"/>
                      </a:lnTo>
                      <a:lnTo>
                        <a:pt x="334" y="1862"/>
                      </a:lnTo>
                      <a:lnTo>
                        <a:pt x="352" y="1882"/>
                      </a:lnTo>
                      <a:lnTo>
                        <a:pt x="370" y="1900"/>
                      </a:lnTo>
                      <a:lnTo>
                        <a:pt x="388" y="1918"/>
                      </a:lnTo>
                      <a:lnTo>
                        <a:pt x="407" y="1936"/>
                      </a:lnTo>
                      <a:lnTo>
                        <a:pt x="427" y="1952"/>
                      </a:lnTo>
                      <a:lnTo>
                        <a:pt x="447" y="1969"/>
                      </a:lnTo>
                      <a:lnTo>
                        <a:pt x="467" y="1985"/>
                      </a:lnTo>
                      <a:lnTo>
                        <a:pt x="488" y="2001"/>
                      </a:lnTo>
                      <a:lnTo>
                        <a:pt x="510" y="2015"/>
                      </a:lnTo>
                      <a:lnTo>
                        <a:pt x="531" y="2030"/>
                      </a:lnTo>
                      <a:lnTo>
                        <a:pt x="554" y="2045"/>
                      </a:lnTo>
                      <a:lnTo>
                        <a:pt x="576" y="2057"/>
                      </a:lnTo>
                      <a:lnTo>
                        <a:pt x="599" y="2071"/>
                      </a:lnTo>
                      <a:lnTo>
                        <a:pt x="623" y="2083"/>
                      </a:lnTo>
                      <a:lnTo>
                        <a:pt x="648" y="2095"/>
                      </a:lnTo>
                      <a:lnTo>
                        <a:pt x="672" y="2107"/>
                      </a:lnTo>
                      <a:lnTo>
                        <a:pt x="697" y="2118"/>
                      </a:lnTo>
                      <a:lnTo>
                        <a:pt x="722" y="2129"/>
                      </a:lnTo>
                      <a:lnTo>
                        <a:pt x="747" y="2138"/>
                      </a:lnTo>
                      <a:lnTo>
                        <a:pt x="774" y="2147"/>
                      </a:lnTo>
                      <a:lnTo>
                        <a:pt x="801" y="2156"/>
                      </a:lnTo>
                      <a:lnTo>
                        <a:pt x="827" y="2164"/>
                      </a:lnTo>
                      <a:lnTo>
                        <a:pt x="853" y="2172"/>
                      </a:lnTo>
                      <a:lnTo>
                        <a:pt x="880" y="2179"/>
                      </a:lnTo>
                      <a:lnTo>
                        <a:pt x="907" y="2184"/>
                      </a:lnTo>
                      <a:lnTo>
                        <a:pt x="933" y="2189"/>
                      </a:lnTo>
                      <a:lnTo>
                        <a:pt x="959" y="2194"/>
                      </a:lnTo>
                      <a:lnTo>
                        <a:pt x="986" y="2198"/>
                      </a:lnTo>
                      <a:lnTo>
                        <a:pt x="1013" y="2201"/>
                      </a:lnTo>
                      <a:lnTo>
                        <a:pt x="1039" y="2203"/>
                      </a:lnTo>
                      <a:lnTo>
                        <a:pt x="1065" y="2204"/>
                      </a:lnTo>
                      <a:lnTo>
                        <a:pt x="1092" y="2205"/>
                      </a:lnTo>
                      <a:lnTo>
                        <a:pt x="1119" y="2205"/>
                      </a:lnTo>
                      <a:lnTo>
                        <a:pt x="1145" y="2204"/>
                      </a:lnTo>
                      <a:lnTo>
                        <a:pt x="1172" y="2202"/>
                      </a:lnTo>
                      <a:lnTo>
                        <a:pt x="1198" y="2200"/>
                      </a:lnTo>
                      <a:lnTo>
                        <a:pt x="1226" y="2197"/>
                      </a:lnTo>
                      <a:lnTo>
                        <a:pt x="1252" y="2194"/>
                      </a:lnTo>
                      <a:lnTo>
                        <a:pt x="1278" y="2188"/>
                      </a:lnTo>
                      <a:lnTo>
                        <a:pt x="1305" y="2183"/>
                      </a:lnTo>
                      <a:lnTo>
                        <a:pt x="1331" y="2178"/>
                      </a:lnTo>
                      <a:lnTo>
                        <a:pt x="1359" y="2171"/>
                      </a:lnTo>
                      <a:lnTo>
                        <a:pt x="1385" y="2163"/>
                      </a:lnTo>
                      <a:lnTo>
                        <a:pt x="1412" y="2155"/>
                      </a:lnTo>
                      <a:lnTo>
                        <a:pt x="1438" y="2145"/>
                      </a:lnTo>
                      <a:lnTo>
                        <a:pt x="1466" y="2136"/>
                      </a:lnTo>
                      <a:lnTo>
                        <a:pt x="1493" y="2125"/>
                      </a:lnTo>
                      <a:lnTo>
                        <a:pt x="1519" y="2114"/>
                      </a:lnTo>
                      <a:lnTo>
                        <a:pt x="1546" y="2102"/>
                      </a:lnTo>
                      <a:lnTo>
                        <a:pt x="1574" y="2090"/>
                      </a:lnTo>
                      <a:lnTo>
                        <a:pt x="1601" y="2076"/>
                      </a:lnTo>
                      <a:lnTo>
                        <a:pt x="1627" y="2061"/>
                      </a:lnTo>
                      <a:lnTo>
                        <a:pt x="1681" y="2029"/>
                      </a:lnTo>
                      <a:lnTo>
                        <a:pt x="1731" y="1994"/>
                      </a:lnTo>
                      <a:lnTo>
                        <a:pt x="1778" y="1960"/>
                      </a:lnTo>
                      <a:lnTo>
                        <a:pt x="1823" y="1925"/>
                      </a:lnTo>
                      <a:lnTo>
                        <a:pt x="1865" y="1888"/>
                      </a:lnTo>
                      <a:lnTo>
                        <a:pt x="1905" y="1852"/>
                      </a:lnTo>
                      <a:lnTo>
                        <a:pt x="1942" y="1813"/>
                      </a:lnTo>
                      <a:lnTo>
                        <a:pt x="1977" y="1774"/>
                      </a:lnTo>
                      <a:lnTo>
                        <a:pt x="2009" y="1734"/>
                      </a:lnTo>
                      <a:lnTo>
                        <a:pt x="2038" y="1694"/>
                      </a:lnTo>
                      <a:lnTo>
                        <a:pt x="2065" y="1652"/>
                      </a:lnTo>
                      <a:lnTo>
                        <a:pt x="2089" y="1610"/>
                      </a:lnTo>
                      <a:lnTo>
                        <a:pt x="2111" y="1567"/>
                      </a:lnTo>
                      <a:lnTo>
                        <a:pt x="2130" y="1523"/>
                      </a:lnTo>
                      <a:lnTo>
                        <a:pt x="2145" y="1478"/>
                      </a:lnTo>
                      <a:lnTo>
                        <a:pt x="2159" y="1432"/>
                      </a:lnTo>
                      <a:lnTo>
                        <a:pt x="2171" y="1386"/>
                      </a:lnTo>
                      <a:lnTo>
                        <a:pt x="2179" y="1339"/>
                      </a:lnTo>
                      <a:lnTo>
                        <a:pt x="2185" y="1290"/>
                      </a:lnTo>
                      <a:lnTo>
                        <a:pt x="2188" y="1241"/>
                      </a:lnTo>
                      <a:lnTo>
                        <a:pt x="2188" y="1191"/>
                      </a:lnTo>
                      <a:lnTo>
                        <a:pt x="2187" y="1140"/>
                      </a:lnTo>
                      <a:lnTo>
                        <a:pt x="2182" y="1089"/>
                      </a:lnTo>
                      <a:lnTo>
                        <a:pt x="2175" y="1036"/>
                      </a:lnTo>
                      <a:lnTo>
                        <a:pt x="2165" y="983"/>
                      </a:lnTo>
                      <a:lnTo>
                        <a:pt x="2153" y="929"/>
                      </a:lnTo>
                      <a:lnTo>
                        <a:pt x="2138" y="873"/>
                      </a:lnTo>
                      <a:lnTo>
                        <a:pt x="2120" y="817"/>
                      </a:lnTo>
                      <a:lnTo>
                        <a:pt x="2100" y="761"/>
                      </a:lnTo>
                      <a:lnTo>
                        <a:pt x="2077" y="703"/>
                      </a:lnTo>
                      <a:lnTo>
                        <a:pt x="2052" y="644"/>
                      </a:lnTo>
                      <a:lnTo>
                        <a:pt x="2024" y="584"/>
                      </a:lnTo>
                      <a:lnTo>
                        <a:pt x="2011" y="560"/>
                      </a:lnTo>
                      <a:lnTo>
                        <a:pt x="1998" y="536"/>
                      </a:lnTo>
                      <a:lnTo>
                        <a:pt x="1984" y="513"/>
                      </a:lnTo>
                      <a:lnTo>
                        <a:pt x="1970" y="490"/>
                      </a:lnTo>
                      <a:lnTo>
                        <a:pt x="1956" y="468"/>
                      </a:lnTo>
                      <a:lnTo>
                        <a:pt x="1941" y="446"/>
                      </a:lnTo>
                      <a:lnTo>
                        <a:pt x="1925" y="425"/>
                      </a:lnTo>
                      <a:lnTo>
                        <a:pt x="1909" y="404"/>
                      </a:lnTo>
                      <a:lnTo>
                        <a:pt x="1894" y="384"/>
                      </a:lnTo>
                      <a:lnTo>
                        <a:pt x="1877" y="364"/>
                      </a:lnTo>
                      <a:lnTo>
                        <a:pt x="1859" y="345"/>
                      </a:lnTo>
                      <a:lnTo>
                        <a:pt x="1841" y="326"/>
                      </a:lnTo>
                      <a:lnTo>
                        <a:pt x="1823" y="308"/>
                      </a:lnTo>
                      <a:lnTo>
                        <a:pt x="1805" y="290"/>
                      </a:lnTo>
                      <a:lnTo>
                        <a:pt x="1786" y="273"/>
                      </a:lnTo>
                      <a:lnTo>
                        <a:pt x="1766" y="256"/>
                      </a:lnTo>
                      <a:lnTo>
                        <a:pt x="1746" y="239"/>
                      </a:lnTo>
                      <a:lnTo>
                        <a:pt x="1725" y="224"/>
                      </a:lnTo>
                      <a:lnTo>
                        <a:pt x="1704" y="209"/>
                      </a:lnTo>
                      <a:lnTo>
                        <a:pt x="1683" y="194"/>
                      </a:lnTo>
                      <a:lnTo>
                        <a:pt x="1661" y="180"/>
                      </a:lnTo>
                      <a:lnTo>
                        <a:pt x="1638" y="166"/>
                      </a:lnTo>
                      <a:lnTo>
                        <a:pt x="1616" y="152"/>
                      </a:lnTo>
                      <a:lnTo>
                        <a:pt x="1592" y="140"/>
                      </a:lnTo>
                      <a:lnTo>
                        <a:pt x="1569" y="127"/>
                      </a:lnTo>
                      <a:lnTo>
                        <a:pt x="1543" y="116"/>
                      </a:lnTo>
                      <a:lnTo>
                        <a:pt x="1519" y="105"/>
                      </a:lnTo>
                      <a:lnTo>
                        <a:pt x="1494" y="94"/>
                      </a:lnTo>
                      <a:lnTo>
                        <a:pt x="1468" y="84"/>
                      </a:lnTo>
                      <a:lnTo>
                        <a:pt x="1442" y="74"/>
                      </a:lnTo>
                      <a:lnTo>
                        <a:pt x="1415" y="65"/>
                      </a:lnTo>
                      <a:lnTo>
                        <a:pt x="1388" y="56"/>
                      </a:lnTo>
                      <a:lnTo>
                        <a:pt x="1361" y="48"/>
                      </a:lnTo>
                      <a:lnTo>
                        <a:pt x="1334" y="40"/>
                      </a:lnTo>
                      <a:lnTo>
                        <a:pt x="1307" y="34"/>
                      </a:lnTo>
                      <a:lnTo>
                        <a:pt x="1280" y="27"/>
                      </a:lnTo>
                      <a:lnTo>
                        <a:pt x="1253" y="21"/>
                      </a:lnTo>
                      <a:lnTo>
                        <a:pt x="1227" y="17"/>
                      </a:lnTo>
                      <a:lnTo>
                        <a:pt x="1199" y="12"/>
                      </a:lnTo>
                      <a:lnTo>
                        <a:pt x="1173" y="9"/>
                      </a:lnTo>
                      <a:lnTo>
                        <a:pt x="1146" y="5"/>
                      </a:lnTo>
                      <a:lnTo>
                        <a:pt x="1120" y="3"/>
                      </a:lnTo>
                      <a:lnTo>
                        <a:pt x="1093" y="1"/>
                      </a:lnTo>
                      <a:lnTo>
                        <a:pt x="1066" y="0"/>
                      </a:lnTo>
                      <a:lnTo>
                        <a:pt x="1040" y="0"/>
                      </a:lnTo>
                      <a:lnTo>
                        <a:pt x="1014" y="0"/>
                      </a:lnTo>
                      <a:lnTo>
                        <a:pt x="987" y="1"/>
                      </a:lnTo>
                      <a:lnTo>
                        <a:pt x="961" y="3"/>
                      </a:lnTo>
                      <a:lnTo>
                        <a:pt x="935" y="5"/>
                      </a:lnTo>
                      <a:lnTo>
                        <a:pt x="909" y="9"/>
                      </a:lnTo>
                      <a:lnTo>
                        <a:pt x="883" y="12"/>
                      </a:lnTo>
                      <a:lnTo>
                        <a:pt x="856" y="16"/>
                      </a:lnTo>
                      <a:lnTo>
                        <a:pt x="830" y="21"/>
                      </a:lnTo>
                      <a:lnTo>
                        <a:pt x="805" y="26"/>
                      </a:lnTo>
                      <a:lnTo>
                        <a:pt x="779" y="33"/>
                      </a:lnTo>
                      <a:lnTo>
                        <a:pt x="752" y="39"/>
                      </a:lnTo>
                      <a:lnTo>
                        <a:pt x="727" y="47"/>
                      </a:lnTo>
                      <a:lnTo>
                        <a:pt x="702" y="55"/>
                      </a:lnTo>
                      <a:lnTo>
                        <a:pt x="676" y="64"/>
                      </a:lnTo>
                      <a:lnTo>
                        <a:pt x="651" y="74"/>
                      </a:lnTo>
                      <a:lnTo>
                        <a:pt x="626" y="83"/>
                      </a:lnTo>
                      <a:lnTo>
                        <a:pt x="600" y="95"/>
                      </a:lnTo>
                      <a:lnTo>
                        <a:pt x="575" y="106"/>
                      </a:lnTo>
                      <a:lnTo>
                        <a:pt x="550" y="118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92" name="Group 182"/>
              <p:cNvGrpSpPr>
                <a:grpSpLocks noChangeAspect="1"/>
              </p:cNvGrpSpPr>
              <p:nvPr/>
            </p:nvGrpSpPr>
            <p:grpSpPr bwMode="auto">
              <a:xfrm flipH="1">
                <a:off x="3030900" y="2528175"/>
                <a:ext cx="322806" cy="265338"/>
                <a:chOff x="3244" y="3940"/>
                <a:chExt cx="1007" cy="1047"/>
              </a:xfrm>
              <a:solidFill>
                <a:srgbClr val="008000"/>
              </a:solidFill>
            </p:grpSpPr>
            <p:sp>
              <p:nvSpPr>
                <p:cNvPr id="125" name="Freeform 179"/>
                <p:cNvSpPr>
                  <a:spLocks/>
                </p:cNvSpPr>
                <p:nvPr/>
              </p:nvSpPr>
              <p:spPr bwMode="auto">
                <a:xfrm>
                  <a:off x="3244" y="3940"/>
                  <a:ext cx="614" cy="613"/>
                </a:xfrm>
                <a:custGeom>
                  <a:avLst/>
                  <a:gdLst>
                    <a:gd name="T0" fmla="*/ 4725 w 9817"/>
                    <a:gd name="T1" fmla="*/ 1045 h 9817"/>
                    <a:gd name="T2" fmla="*/ 5732 w 9817"/>
                    <a:gd name="T3" fmla="*/ 1170 h 9817"/>
                    <a:gd name="T4" fmla="*/ 6866 w 9817"/>
                    <a:gd name="T5" fmla="*/ 307 h 9817"/>
                    <a:gd name="T6" fmla="*/ 7710 w 9817"/>
                    <a:gd name="T7" fmla="*/ 740 h 9817"/>
                    <a:gd name="T8" fmla="*/ 7467 w 9817"/>
                    <a:gd name="T9" fmla="*/ 2079 h 9817"/>
                    <a:gd name="T10" fmla="*/ 8069 w 9817"/>
                    <a:gd name="T11" fmla="*/ 2853 h 9817"/>
                    <a:gd name="T12" fmla="*/ 9519 w 9817"/>
                    <a:gd name="T13" fmla="*/ 2979 h 9817"/>
                    <a:gd name="T14" fmla="*/ 9817 w 9817"/>
                    <a:gd name="T15" fmla="*/ 3887 h 9817"/>
                    <a:gd name="T16" fmla="*/ 8781 w 9817"/>
                    <a:gd name="T17" fmla="*/ 4858 h 9817"/>
                    <a:gd name="T18" fmla="*/ 8684 w 9817"/>
                    <a:gd name="T19" fmla="*/ 5868 h 9817"/>
                    <a:gd name="T20" fmla="*/ 9519 w 9817"/>
                    <a:gd name="T21" fmla="*/ 6866 h 9817"/>
                    <a:gd name="T22" fmla="*/ 9079 w 9817"/>
                    <a:gd name="T23" fmla="*/ 7711 h 9817"/>
                    <a:gd name="T24" fmla="*/ 7674 w 9817"/>
                    <a:gd name="T25" fmla="*/ 7542 h 9817"/>
                    <a:gd name="T26" fmla="*/ 6936 w 9817"/>
                    <a:gd name="T27" fmla="*/ 8106 h 9817"/>
                    <a:gd name="T28" fmla="*/ 6866 w 9817"/>
                    <a:gd name="T29" fmla="*/ 9519 h 9817"/>
                    <a:gd name="T30" fmla="*/ 5929 w 9817"/>
                    <a:gd name="T31" fmla="*/ 9817 h 9817"/>
                    <a:gd name="T32" fmla="*/ 5029 w 9817"/>
                    <a:gd name="T33" fmla="*/ 8745 h 9817"/>
                    <a:gd name="T34" fmla="*/ 4022 w 9817"/>
                    <a:gd name="T35" fmla="*/ 8648 h 9817"/>
                    <a:gd name="T36" fmla="*/ 2979 w 9817"/>
                    <a:gd name="T37" fmla="*/ 9519 h 9817"/>
                    <a:gd name="T38" fmla="*/ 2115 w 9817"/>
                    <a:gd name="T39" fmla="*/ 9080 h 9817"/>
                    <a:gd name="T40" fmla="*/ 2115 w 9817"/>
                    <a:gd name="T41" fmla="*/ 7440 h 9817"/>
                    <a:gd name="T42" fmla="*/ 1539 w 9817"/>
                    <a:gd name="T43" fmla="*/ 6667 h 9817"/>
                    <a:gd name="T44" fmla="*/ 307 w 9817"/>
                    <a:gd name="T45" fmla="*/ 6866 h 9817"/>
                    <a:gd name="T46" fmla="*/ 0 w 9817"/>
                    <a:gd name="T47" fmla="*/ 5930 h 9817"/>
                    <a:gd name="T48" fmla="*/ 1072 w 9817"/>
                    <a:gd name="T49" fmla="*/ 4923 h 9817"/>
                    <a:gd name="T50" fmla="*/ 1207 w 9817"/>
                    <a:gd name="T51" fmla="*/ 3924 h 9817"/>
                    <a:gd name="T52" fmla="*/ 307 w 9817"/>
                    <a:gd name="T53" fmla="*/ 2979 h 9817"/>
                    <a:gd name="T54" fmla="*/ 740 w 9817"/>
                    <a:gd name="T55" fmla="*/ 2079 h 9817"/>
                    <a:gd name="T56" fmla="*/ 2017 w 9817"/>
                    <a:gd name="T57" fmla="*/ 2447 h 9817"/>
                    <a:gd name="T58" fmla="*/ 2717 w 9817"/>
                    <a:gd name="T59" fmla="*/ 1846 h 9817"/>
                    <a:gd name="T60" fmla="*/ 2979 w 9817"/>
                    <a:gd name="T61" fmla="*/ 307 h 9817"/>
                    <a:gd name="T62" fmla="*/ 3887 w 9817"/>
                    <a:gd name="T63" fmla="*/ 0 h 9817"/>
                    <a:gd name="T64" fmla="*/ 4725 w 9817"/>
                    <a:gd name="T65" fmla="*/ 1045 h 98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817"/>
                    <a:gd name="T100" fmla="*/ 0 h 9817"/>
                    <a:gd name="T101" fmla="*/ 9817 w 9817"/>
                    <a:gd name="T102" fmla="*/ 9817 h 981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817" h="9817">
                      <a:moveTo>
                        <a:pt x="4725" y="1045"/>
                      </a:moveTo>
                      <a:lnTo>
                        <a:pt x="5732" y="1170"/>
                      </a:lnTo>
                      <a:lnTo>
                        <a:pt x="6866" y="307"/>
                      </a:lnTo>
                      <a:lnTo>
                        <a:pt x="7710" y="740"/>
                      </a:lnTo>
                      <a:lnTo>
                        <a:pt x="7467" y="2079"/>
                      </a:lnTo>
                      <a:lnTo>
                        <a:pt x="8069" y="2853"/>
                      </a:lnTo>
                      <a:lnTo>
                        <a:pt x="9519" y="2979"/>
                      </a:lnTo>
                      <a:lnTo>
                        <a:pt x="9817" y="3887"/>
                      </a:lnTo>
                      <a:lnTo>
                        <a:pt x="8781" y="4858"/>
                      </a:lnTo>
                      <a:lnTo>
                        <a:pt x="8684" y="5868"/>
                      </a:lnTo>
                      <a:lnTo>
                        <a:pt x="9519" y="6866"/>
                      </a:lnTo>
                      <a:lnTo>
                        <a:pt x="9079" y="7711"/>
                      </a:lnTo>
                      <a:lnTo>
                        <a:pt x="7674" y="7542"/>
                      </a:lnTo>
                      <a:lnTo>
                        <a:pt x="6936" y="8106"/>
                      </a:lnTo>
                      <a:lnTo>
                        <a:pt x="6866" y="9519"/>
                      </a:lnTo>
                      <a:lnTo>
                        <a:pt x="5929" y="9817"/>
                      </a:lnTo>
                      <a:lnTo>
                        <a:pt x="5029" y="8745"/>
                      </a:lnTo>
                      <a:lnTo>
                        <a:pt x="4022" y="8648"/>
                      </a:lnTo>
                      <a:lnTo>
                        <a:pt x="2979" y="9519"/>
                      </a:lnTo>
                      <a:lnTo>
                        <a:pt x="2115" y="9080"/>
                      </a:lnTo>
                      <a:lnTo>
                        <a:pt x="2115" y="7440"/>
                      </a:lnTo>
                      <a:lnTo>
                        <a:pt x="1539" y="6667"/>
                      </a:lnTo>
                      <a:lnTo>
                        <a:pt x="307" y="6866"/>
                      </a:lnTo>
                      <a:lnTo>
                        <a:pt x="0" y="5930"/>
                      </a:lnTo>
                      <a:lnTo>
                        <a:pt x="1072" y="4923"/>
                      </a:lnTo>
                      <a:lnTo>
                        <a:pt x="1207" y="3924"/>
                      </a:lnTo>
                      <a:lnTo>
                        <a:pt x="307" y="2979"/>
                      </a:lnTo>
                      <a:lnTo>
                        <a:pt x="740" y="2079"/>
                      </a:lnTo>
                      <a:lnTo>
                        <a:pt x="2017" y="2447"/>
                      </a:lnTo>
                      <a:lnTo>
                        <a:pt x="2717" y="1846"/>
                      </a:lnTo>
                      <a:lnTo>
                        <a:pt x="2979" y="307"/>
                      </a:lnTo>
                      <a:lnTo>
                        <a:pt x="3887" y="0"/>
                      </a:lnTo>
                      <a:lnTo>
                        <a:pt x="4725" y="104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26" name="Freeform 181"/>
                <p:cNvSpPr>
                  <a:spLocks/>
                </p:cNvSpPr>
                <p:nvPr/>
              </p:nvSpPr>
              <p:spPr bwMode="auto">
                <a:xfrm>
                  <a:off x="3632" y="4366"/>
                  <a:ext cx="619" cy="621"/>
                </a:xfrm>
                <a:custGeom>
                  <a:avLst/>
                  <a:gdLst>
                    <a:gd name="T0" fmla="*/ 2914 w 9915"/>
                    <a:gd name="T1" fmla="*/ 1675 h 9953"/>
                    <a:gd name="T2" fmla="*/ 3887 w 9915"/>
                    <a:gd name="T3" fmla="*/ 1269 h 9953"/>
                    <a:gd name="T4" fmla="*/ 4453 w 9915"/>
                    <a:gd name="T5" fmla="*/ 0 h 9953"/>
                    <a:gd name="T6" fmla="*/ 5426 w 9915"/>
                    <a:gd name="T7" fmla="*/ 0 h 9953"/>
                    <a:gd name="T8" fmla="*/ 5829 w 9915"/>
                    <a:gd name="T9" fmla="*/ 1269 h 9953"/>
                    <a:gd name="T10" fmla="*/ 6728 w 9915"/>
                    <a:gd name="T11" fmla="*/ 1638 h 9953"/>
                    <a:gd name="T12" fmla="*/ 8069 w 9915"/>
                    <a:gd name="T13" fmla="*/ 1036 h 9953"/>
                    <a:gd name="T14" fmla="*/ 8779 w 9915"/>
                    <a:gd name="T15" fmla="*/ 1748 h 9953"/>
                    <a:gd name="T16" fmla="*/ 8303 w 9915"/>
                    <a:gd name="T17" fmla="*/ 3050 h 9953"/>
                    <a:gd name="T18" fmla="*/ 8671 w 9915"/>
                    <a:gd name="T19" fmla="*/ 3987 h 9953"/>
                    <a:gd name="T20" fmla="*/ 9915 w 9915"/>
                    <a:gd name="T21" fmla="*/ 4490 h 9953"/>
                    <a:gd name="T22" fmla="*/ 9915 w 9915"/>
                    <a:gd name="T23" fmla="*/ 5427 h 9953"/>
                    <a:gd name="T24" fmla="*/ 8611 w 9915"/>
                    <a:gd name="T25" fmla="*/ 5930 h 9953"/>
                    <a:gd name="T26" fmla="*/ 8241 w 9915"/>
                    <a:gd name="T27" fmla="*/ 6802 h 9953"/>
                    <a:gd name="T28" fmla="*/ 8843 w 9915"/>
                    <a:gd name="T29" fmla="*/ 8070 h 9953"/>
                    <a:gd name="T30" fmla="*/ 8177 w 9915"/>
                    <a:gd name="T31" fmla="*/ 8808 h 9953"/>
                    <a:gd name="T32" fmla="*/ 6863 w 9915"/>
                    <a:gd name="T33" fmla="*/ 8279 h 9953"/>
                    <a:gd name="T34" fmla="*/ 5929 w 9915"/>
                    <a:gd name="T35" fmla="*/ 8648 h 9953"/>
                    <a:gd name="T36" fmla="*/ 5460 w 9915"/>
                    <a:gd name="T37" fmla="*/ 9953 h 9953"/>
                    <a:gd name="T38" fmla="*/ 4453 w 9915"/>
                    <a:gd name="T39" fmla="*/ 9953 h 9953"/>
                    <a:gd name="T40" fmla="*/ 3716 w 9915"/>
                    <a:gd name="T41" fmla="*/ 8513 h 9953"/>
                    <a:gd name="T42" fmla="*/ 2844 w 9915"/>
                    <a:gd name="T43" fmla="*/ 8107 h 9953"/>
                    <a:gd name="T44" fmla="*/ 1846 w 9915"/>
                    <a:gd name="T45" fmla="*/ 8845 h 9953"/>
                    <a:gd name="T46" fmla="*/ 1142 w 9915"/>
                    <a:gd name="T47" fmla="*/ 8145 h 9953"/>
                    <a:gd name="T48" fmla="*/ 1609 w 9915"/>
                    <a:gd name="T49" fmla="*/ 6765 h 9953"/>
                    <a:gd name="T50" fmla="*/ 1241 w 9915"/>
                    <a:gd name="T51" fmla="*/ 5866 h 9953"/>
                    <a:gd name="T52" fmla="*/ 0 w 9915"/>
                    <a:gd name="T53" fmla="*/ 5427 h 9953"/>
                    <a:gd name="T54" fmla="*/ 0 w 9915"/>
                    <a:gd name="T55" fmla="*/ 4453 h 9953"/>
                    <a:gd name="T56" fmla="*/ 1241 w 9915"/>
                    <a:gd name="T57" fmla="*/ 4159 h 9953"/>
                    <a:gd name="T58" fmla="*/ 1539 w 9915"/>
                    <a:gd name="T59" fmla="*/ 3287 h 9953"/>
                    <a:gd name="T60" fmla="*/ 1035 w 9915"/>
                    <a:gd name="T61" fmla="*/ 1847 h 9953"/>
                    <a:gd name="T62" fmla="*/ 1711 w 9915"/>
                    <a:gd name="T63" fmla="*/ 1143 h 9953"/>
                    <a:gd name="T64" fmla="*/ 2914 w 9915"/>
                    <a:gd name="T65" fmla="*/ 1675 h 99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915"/>
                    <a:gd name="T100" fmla="*/ 0 h 9953"/>
                    <a:gd name="T101" fmla="*/ 9915 w 9915"/>
                    <a:gd name="T102" fmla="*/ 9953 h 99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915" h="9953">
                      <a:moveTo>
                        <a:pt x="2914" y="1675"/>
                      </a:moveTo>
                      <a:lnTo>
                        <a:pt x="3887" y="1269"/>
                      </a:lnTo>
                      <a:lnTo>
                        <a:pt x="4453" y="0"/>
                      </a:lnTo>
                      <a:lnTo>
                        <a:pt x="5426" y="0"/>
                      </a:lnTo>
                      <a:lnTo>
                        <a:pt x="5829" y="1269"/>
                      </a:lnTo>
                      <a:lnTo>
                        <a:pt x="6728" y="1638"/>
                      </a:lnTo>
                      <a:lnTo>
                        <a:pt x="8069" y="1036"/>
                      </a:lnTo>
                      <a:lnTo>
                        <a:pt x="8779" y="1748"/>
                      </a:lnTo>
                      <a:lnTo>
                        <a:pt x="8303" y="3050"/>
                      </a:lnTo>
                      <a:lnTo>
                        <a:pt x="8671" y="3987"/>
                      </a:lnTo>
                      <a:lnTo>
                        <a:pt x="9915" y="4490"/>
                      </a:lnTo>
                      <a:lnTo>
                        <a:pt x="9915" y="5427"/>
                      </a:lnTo>
                      <a:lnTo>
                        <a:pt x="8611" y="5930"/>
                      </a:lnTo>
                      <a:lnTo>
                        <a:pt x="8241" y="6802"/>
                      </a:lnTo>
                      <a:lnTo>
                        <a:pt x="8843" y="8070"/>
                      </a:lnTo>
                      <a:lnTo>
                        <a:pt x="8177" y="8808"/>
                      </a:lnTo>
                      <a:lnTo>
                        <a:pt x="6863" y="8279"/>
                      </a:lnTo>
                      <a:lnTo>
                        <a:pt x="5929" y="8648"/>
                      </a:lnTo>
                      <a:lnTo>
                        <a:pt x="5460" y="9953"/>
                      </a:lnTo>
                      <a:lnTo>
                        <a:pt x="4453" y="9953"/>
                      </a:lnTo>
                      <a:lnTo>
                        <a:pt x="3716" y="8513"/>
                      </a:lnTo>
                      <a:lnTo>
                        <a:pt x="2844" y="8107"/>
                      </a:lnTo>
                      <a:lnTo>
                        <a:pt x="1846" y="8845"/>
                      </a:lnTo>
                      <a:lnTo>
                        <a:pt x="1142" y="8145"/>
                      </a:lnTo>
                      <a:lnTo>
                        <a:pt x="1609" y="6765"/>
                      </a:lnTo>
                      <a:lnTo>
                        <a:pt x="1241" y="5866"/>
                      </a:lnTo>
                      <a:lnTo>
                        <a:pt x="0" y="5427"/>
                      </a:lnTo>
                      <a:lnTo>
                        <a:pt x="0" y="4453"/>
                      </a:lnTo>
                      <a:lnTo>
                        <a:pt x="1241" y="4159"/>
                      </a:lnTo>
                      <a:lnTo>
                        <a:pt x="1539" y="3287"/>
                      </a:lnTo>
                      <a:lnTo>
                        <a:pt x="1035" y="1847"/>
                      </a:lnTo>
                      <a:lnTo>
                        <a:pt x="1711" y="1143"/>
                      </a:lnTo>
                      <a:lnTo>
                        <a:pt x="2914" y="1675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27" name="Freeform 178"/>
                <p:cNvSpPr>
                  <a:spLocks/>
                </p:cNvSpPr>
                <p:nvPr/>
              </p:nvSpPr>
              <p:spPr bwMode="auto">
                <a:xfrm>
                  <a:off x="3483" y="4179"/>
                  <a:ext cx="135" cy="137"/>
                </a:xfrm>
                <a:custGeom>
                  <a:avLst/>
                  <a:gdLst>
                    <a:gd name="T0" fmla="*/ 962 w 2177"/>
                    <a:gd name="T1" fmla="*/ 6 h 2202"/>
                    <a:gd name="T2" fmla="*/ 834 w 2177"/>
                    <a:gd name="T3" fmla="*/ 26 h 2202"/>
                    <a:gd name="T4" fmla="*/ 712 w 2177"/>
                    <a:gd name="T5" fmla="*/ 61 h 2202"/>
                    <a:gd name="T6" fmla="*/ 596 w 2177"/>
                    <a:gd name="T7" fmla="*/ 112 h 2202"/>
                    <a:gd name="T8" fmla="*/ 485 w 2177"/>
                    <a:gd name="T9" fmla="*/ 179 h 2202"/>
                    <a:gd name="T10" fmla="*/ 380 w 2177"/>
                    <a:gd name="T11" fmla="*/ 262 h 2202"/>
                    <a:gd name="T12" fmla="*/ 280 w 2177"/>
                    <a:gd name="T13" fmla="*/ 360 h 2202"/>
                    <a:gd name="T14" fmla="*/ 194 w 2177"/>
                    <a:gd name="T15" fmla="*/ 464 h 2202"/>
                    <a:gd name="T16" fmla="*/ 124 w 2177"/>
                    <a:gd name="T17" fmla="*/ 573 h 2202"/>
                    <a:gd name="T18" fmla="*/ 69 w 2177"/>
                    <a:gd name="T19" fmla="*/ 689 h 2202"/>
                    <a:gd name="T20" fmla="*/ 31 w 2177"/>
                    <a:gd name="T21" fmla="*/ 810 h 2202"/>
                    <a:gd name="T22" fmla="*/ 8 w 2177"/>
                    <a:gd name="T23" fmla="*/ 936 h 2202"/>
                    <a:gd name="T24" fmla="*/ 0 w 2177"/>
                    <a:gd name="T25" fmla="*/ 1069 h 2202"/>
                    <a:gd name="T26" fmla="*/ 8 w 2177"/>
                    <a:gd name="T27" fmla="*/ 1210 h 2202"/>
                    <a:gd name="T28" fmla="*/ 31 w 2177"/>
                    <a:gd name="T29" fmla="*/ 1344 h 2202"/>
                    <a:gd name="T30" fmla="*/ 69 w 2177"/>
                    <a:gd name="T31" fmla="*/ 1473 h 2202"/>
                    <a:gd name="T32" fmla="*/ 124 w 2177"/>
                    <a:gd name="T33" fmla="*/ 1595 h 2202"/>
                    <a:gd name="T34" fmla="*/ 194 w 2177"/>
                    <a:gd name="T35" fmla="*/ 1711 h 2202"/>
                    <a:gd name="T36" fmla="*/ 280 w 2177"/>
                    <a:gd name="T37" fmla="*/ 1822 h 2202"/>
                    <a:gd name="T38" fmla="*/ 380 w 2177"/>
                    <a:gd name="T39" fmla="*/ 1925 h 2202"/>
                    <a:gd name="T40" fmla="*/ 485 w 2177"/>
                    <a:gd name="T41" fmla="*/ 2012 h 2202"/>
                    <a:gd name="T42" fmla="*/ 596 w 2177"/>
                    <a:gd name="T43" fmla="*/ 2084 h 2202"/>
                    <a:gd name="T44" fmla="*/ 712 w 2177"/>
                    <a:gd name="T45" fmla="*/ 2138 h 2202"/>
                    <a:gd name="T46" fmla="*/ 834 w 2177"/>
                    <a:gd name="T47" fmla="*/ 2176 h 2202"/>
                    <a:gd name="T48" fmla="*/ 962 w 2177"/>
                    <a:gd name="T49" fmla="*/ 2197 h 2202"/>
                    <a:gd name="T50" fmla="*/ 1096 w 2177"/>
                    <a:gd name="T51" fmla="*/ 2201 h 2202"/>
                    <a:gd name="T52" fmla="*/ 1233 w 2177"/>
                    <a:gd name="T53" fmla="*/ 2191 h 2202"/>
                    <a:gd name="T54" fmla="*/ 1364 w 2177"/>
                    <a:gd name="T55" fmla="*/ 2162 h 2202"/>
                    <a:gd name="T56" fmla="*/ 1489 w 2177"/>
                    <a:gd name="T57" fmla="*/ 2118 h 2202"/>
                    <a:gd name="T58" fmla="*/ 1607 w 2177"/>
                    <a:gd name="T59" fmla="*/ 2058 h 2202"/>
                    <a:gd name="T60" fmla="*/ 1719 w 2177"/>
                    <a:gd name="T61" fmla="*/ 1980 h 2202"/>
                    <a:gd name="T62" fmla="*/ 1827 w 2177"/>
                    <a:gd name="T63" fmla="*/ 1886 h 2202"/>
                    <a:gd name="T64" fmla="*/ 1925 w 2177"/>
                    <a:gd name="T65" fmla="*/ 1779 h 2202"/>
                    <a:gd name="T66" fmla="*/ 2007 w 2177"/>
                    <a:gd name="T67" fmla="*/ 1665 h 2202"/>
                    <a:gd name="T68" fmla="*/ 2072 w 2177"/>
                    <a:gd name="T69" fmla="*/ 1547 h 2202"/>
                    <a:gd name="T70" fmla="*/ 2122 w 2177"/>
                    <a:gd name="T71" fmla="*/ 1422 h 2202"/>
                    <a:gd name="T72" fmla="*/ 2156 w 2177"/>
                    <a:gd name="T73" fmla="*/ 1291 h 2202"/>
                    <a:gd name="T74" fmla="*/ 2174 w 2177"/>
                    <a:gd name="T75" fmla="*/ 1154 h 2202"/>
                    <a:gd name="T76" fmla="*/ 2176 w 2177"/>
                    <a:gd name="T77" fmla="*/ 1015 h 2202"/>
                    <a:gd name="T78" fmla="*/ 2161 w 2177"/>
                    <a:gd name="T79" fmla="*/ 885 h 2202"/>
                    <a:gd name="T80" fmla="*/ 2131 w 2177"/>
                    <a:gd name="T81" fmla="*/ 761 h 2202"/>
                    <a:gd name="T82" fmla="*/ 2083 w 2177"/>
                    <a:gd name="T83" fmla="*/ 642 h 2202"/>
                    <a:gd name="T84" fmla="*/ 2021 w 2177"/>
                    <a:gd name="T85" fmla="*/ 529 h 2202"/>
                    <a:gd name="T86" fmla="*/ 1943 w 2177"/>
                    <a:gd name="T87" fmla="*/ 422 h 2202"/>
                    <a:gd name="T88" fmla="*/ 1848 w 2177"/>
                    <a:gd name="T89" fmla="*/ 319 h 2202"/>
                    <a:gd name="T90" fmla="*/ 1741 w 2177"/>
                    <a:gd name="T91" fmla="*/ 227 h 2202"/>
                    <a:gd name="T92" fmla="*/ 1630 w 2177"/>
                    <a:gd name="T93" fmla="*/ 150 h 2202"/>
                    <a:gd name="T94" fmla="*/ 1513 w 2177"/>
                    <a:gd name="T95" fmla="*/ 90 h 2202"/>
                    <a:gd name="T96" fmla="*/ 1389 w 2177"/>
                    <a:gd name="T97" fmla="*/ 45 h 2202"/>
                    <a:gd name="T98" fmla="*/ 1260 w 2177"/>
                    <a:gd name="T99" fmla="*/ 15 h 2202"/>
                    <a:gd name="T100" fmla="*/ 1125 w 2177"/>
                    <a:gd name="T101" fmla="*/ 2 h 220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177"/>
                    <a:gd name="T154" fmla="*/ 0 h 2202"/>
                    <a:gd name="T155" fmla="*/ 2177 w 2177"/>
                    <a:gd name="T156" fmla="*/ 2202 h 220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177" h="2202">
                      <a:moveTo>
                        <a:pt x="1068" y="0"/>
                      </a:moveTo>
                      <a:lnTo>
                        <a:pt x="1042" y="0"/>
                      </a:lnTo>
                      <a:lnTo>
                        <a:pt x="1015" y="2"/>
                      </a:lnTo>
                      <a:lnTo>
                        <a:pt x="988" y="3"/>
                      </a:lnTo>
                      <a:lnTo>
                        <a:pt x="962" y="6"/>
                      </a:lnTo>
                      <a:lnTo>
                        <a:pt x="936" y="8"/>
                      </a:lnTo>
                      <a:lnTo>
                        <a:pt x="910" y="11"/>
                      </a:lnTo>
                      <a:lnTo>
                        <a:pt x="884" y="15"/>
                      </a:lnTo>
                      <a:lnTo>
                        <a:pt x="859" y="20"/>
                      </a:lnTo>
                      <a:lnTo>
                        <a:pt x="834" y="26"/>
                      </a:lnTo>
                      <a:lnTo>
                        <a:pt x="809" y="31"/>
                      </a:lnTo>
                      <a:lnTo>
                        <a:pt x="785" y="37"/>
                      </a:lnTo>
                      <a:lnTo>
                        <a:pt x="761" y="45"/>
                      </a:lnTo>
                      <a:lnTo>
                        <a:pt x="737" y="53"/>
                      </a:lnTo>
                      <a:lnTo>
                        <a:pt x="712" y="61"/>
                      </a:lnTo>
                      <a:lnTo>
                        <a:pt x="688" y="70"/>
                      </a:lnTo>
                      <a:lnTo>
                        <a:pt x="665" y="79"/>
                      </a:lnTo>
                      <a:lnTo>
                        <a:pt x="641" y="90"/>
                      </a:lnTo>
                      <a:lnTo>
                        <a:pt x="618" y="100"/>
                      </a:lnTo>
                      <a:lnTo>
                        <a:pt x="596" y="112"/>
                      </a:lnTo>
                      <a:lnTo>
                        <a:pt x="573" y="124"/>
                      </a:lnTo>
                      <a:lnTo>
                        <a:pt x="551" y="137"/>
                      </a:lnTo>
                      <a:lnTo>
                        <a:pt x="529" y="150"/>
                      </a:lnTo>
                      <a:lnTo>
                        <a:pt x="507" y="164"/>
                      </a:lnTo>
                      <a:lnTo>
                        <a:pt x="485" y="179"/>
                      </a:lnTo>
                      <a:lnTo>
                        <a:pt x="464" y="195"/>
                      </a:lnTo>
                      <a:lnTo>
                        <a:pt x="442" y="210"/>
                      </a:lnTo>
                      <a:lnTo>
                        <a:pt x="421" y="227"/>
                      </a:lnTo>
                      <a:lnTo>
                        <a:pt x="400" y="244"/>
                      </a:lnTo>
                      <a:lnTo>
                        <a:pt x="380" y="262"/>
                      </a:lnTo>
                      <a:lnTo>
                        <a:pt x="359" y="281"/>
                      </a:lnTo>
                      <a:lnTo>
                        <a:pt x="339" y="299"/>
                      </a:lnTo>
                      <a:lnTo>
                        <a:pt x="319" y="319"/>
                      </a:lnTo>
                      <a:lnTo>
                        <a:pt x="299" y="339"/>
                      </a:lnTo>
                      <a:lnTo>
                        <a:pt x="280" y="360"/>
                      </a:lnTo>
                      <a:lnTo>
                        <a:pt x="261" y="380"/>
                      </a:lnTo>
                      <a:lnTo>
                        <a:pt x="244" y="401"/>
                      </a:lnTo>
                      <a:lnTo>
                        <a:pt x="227" y="422"/>
                      </a:lnTo>
                      <a:lnTo>
                        <a:pt x="210" y="443"/>
                      </a:lnTo>
                      <a:lnTo>
                        <a:pt x="194" y="464"/>
                      </a:lnTo>
                      <a:lnTo>
                        <a:pt x="179" y="485"/>
                      </a:lnTo>
                      <a:lnTo>
                        <a:pt x="164" y="507"/>
                      </a:lnTo>
                      <a:lnTo>
                        <a:pt x="149" y="529"/>
                      </a:lnTo>
                      <a:lnTo>
                        <a:pt x="137" y="551"/>
                      </a:lnTo>
                      <a:lnTo>
                        <a:pt x="124" y="573"/>
                      </a:lnTo>
                      <a:lnTo>
                        <a:pt x="111" y="596"/>
                      </a:lnTo>
                      <a:lnTo>
                        <a:pt x="100" y="619"/>
                      </a:lnTo>
                      <a:lnTo>
                        <a:pt x="89" y="642"/>
                      </a:lnTo>
                      <a:lnTo>
                        <a:pt x="79" y="666"/>
                      </a:lnTo>
                      <a:lnTo>
                        <a:pt x="69" y="689"/>
                      </a:lnTo>
                      <a:lnTo>
                        <a:pt x="60" y="713"/>
                      </a:lnTo>
                      <a:lnTo>
                        <a:pt x="52" y="737"/>
                      </a:lnTo>
                      <a:lnTo>
                        <a:pt x="44" y="761"/>
                      </a:lnTo>
                      <a:lnTo>
                        <a:pt x="37" y="785"/>
                      </a:lnTo>
                      <a:lnTo>
                        <a:pt x="31" y="810"/>
                      </a:lnTo>
                      <a:lnTo>
                        <a:pt x="24" y="834"/>
                      </a:lnTo>
                      <a:lnTo>
                        <a:pt x="19" y="860"/>
                      </a:lnTo>
                      <a:lnTo>
                        <a:pt x="15" y="885"/>
                      </a:lnTo>
                      <a:lnTo>
                        <a:pt x="11" y="911"/>
                      </a:lnTo>
                      <a:lnTo>
                        <a:pt x="8" y="936"/>
                      </a:lnTo>
                      <a:lnTo>
                        <a:pt x="4" y="962"/>
                      </a:lnTo>
                      <a:lnTo>
                        <a:pt x="2" y="989"/>
                      </a:lnTo>
                      <a:lnTo>
                        <a:pt x="1" y="1015"/>
                      </a:lnTo>
                      <a:lnTo>
                        <a:pt x="0" y="1042"/>
                      </a:lnTo>
                      <a:lnTo>
                        <a:pt x="0" y="1069"/>
                      </a:lnTo>
                      <a:lnTo>
                        <a:pt x="0" y="1098"/>
                      </a:lnTo>
                      <a:lnTo>
                        <a:pt x="1" y="1126"/>
                      </a:lnTo>
                      <a:lnTo>
                        <a:pt x="2" y="1154"/>
                      </a:lnTo>
                      <a:lnTo>
                        <a:pt x="4" y="1182"/>
                      </a:lnTo>
                      <a:lnTo>
                        <a:pt x="8" y="1210"/>
                      </a:lnTo>
                      <a:lnTo>
                        <a:pt x="11" y="1237"/>
                      </a:lnTo>
                      <a:lnTo>
                        <a:pt x="15" y="1265"/>
                      </a:lnTo>
                      <a:lnTo>
                        <a:pt x="19" y="1291"/>
                      </a:lnTo>
                      <a:lnTo>
                        <a:pt x="24" y="1318"/>
                      </a:lnTo>
                      <a:lnTo>
                        <a:pt x="31" y="1344"/>
                      </a:lnTo>
                      <a:lnTo>
                        <a:pt x="37" y="1370"/>
                      </a:lnTo>
                      <a:lnTo>
                        <a:pt x="44" y="1397"/>
                      </a:lnTo>
                      <a:lnTo>
                        <a:pt x="52" y="1422"/>
                      </a:lnTo>
                      <a:lnTo>
                        <a:pt x="60" y="1448"/>
                      </a:lnTo>
                      <a:lnTo>
                        <a:pt x="69" y="1473"/>
                      </a:lnTo>
                      <a:lnTo>
                        <a:pt x="79" y="1497"/>
                      </a:lnTo>
                      <a:lnTo>
                        <a:pt x="89" y="1523"/>
                      </a:lnTo>
                      <a:lnTo>
                        <a:pt x="100" y="1547"/>
                      </a:lnTo>
                      <a:lnTo>
                        <a:pt x="111" y="1571"/>
                      </a:lnTo>
                      <a:lnTo>
                        <a:pt x="124" y="1595"/>
                      </a:lnTo>
                      <a:lnTo>
                        <a:pt x="137" y="1619"/>
                      </a:lnTo>
                      <a:lnTo>
                        <a:pt x="149" y="1642"/>
                      </a:lnTo>
                      <a:lnTo>
                        <a:pt x="164" y="1665"/>
                      </a:lnTo>
                      <a:lnTo>
                        <a:pt x="179" y="1688"/>
                      </a:lnTo>
                      <a:lnTo>
                        <a:pt x="194" y="1711"/>
                      </a:lnTo>
                      <a:lnTo>
                        <a:pt x="210" y="1734"/>
                      </a:lnTo>
                      <a:lnTo>
                        <a:pt x="227" y="1757"/>
                      </a:lnTo>
                      <a:lnTo>
                        <a:pt x="244" y="1779"/>
                      </a:lnTo>
                      <a:lnTo>
                        <a:pt x="261" y="1801"/>
                      </a:lnTo>
                      <a:lnTo>
                        <a:pt x="280" y="1822"/>
                      </a:lnTo>
                      <a:lnTo>
                        <a:pt x="299" y="1844"/>
                      </a:lnTo>
                      <a:lnTo>
                        <a:pt x="319" y="1865"/>
                      </a:lnTo>
                      <a:lnTo>
                        <a:pt x="339" y="1886"/>
                      </a:lnTo>
                      <a:lnTo>
                        <a:pt x="359" y="1905"/>
                      </a:lnTo>
                      <a:lnTo>
                        <a:pt x="380" y="1925"/>
                      </a:lnTo>
                      <a:lnTo>
                        <a:pt x="400" y="1944"/>
                      </a:lnTo>
                      <a:lnTo>
                        <a:pt x="421" y="1962"/>
                      </a:lnTo>
                      <a:lnTo>
                        <a:pt x="442" y="1980"/>
                      </a:lnTo>
                      <a:lnTo>
                        <a:pt x="464" y="1997"/>
                      </a:lnTo>
                      <a:lnTo>
                        <a:pt x="485" y="2012"/>
                      </a:lnTo>
                      <a:lnTo>
                        <a:pt x="507" y="2028"/>
                      </a:lnTo>
                      <a:lnTo>
                        <a:pt x="529" y="2043"/>
                      </a:lnTo>
                      <a:lnTo>
                        <a:pt x="551" y="2058"/>
                      </a:lnTo>
                      <a:lnTo>
                        <a:pt x="573" y="2071"/>
                      </a:lnTo>
                      <a:lnTo>
                        <a:pt x="596" y="2084"/>
                      </a:lnTo>
                      <a:lnTo>
                        <a:pt x="618" y="2096"/>
                      </a:lnTo>
                      <a:lnTo>
                        <a:pt x="641" y="2108"/>
                      </a:lnTo>
                      <a:lnTo>
                        <a:pt x="665" y="2118"/>
                      </a:lnTo>
                      <a:lnTo>
                        <a:pt x="688" y="2129"/>
                      </a:lnTo>
                      <a:lnTo>
                        <a:pt x="712" y="2138"/>
                      </a:lnTo>
                      <a:lnTo>
                        <a:pt x="737" y="2147"/>
                      </a:lnTo>
                      <a:lnTo>
                        <a:pt x="761" y="2155"/>
                      </a:lnTo>
                      <a:lnTo>
                        <a:pt x="785" y="2162"/>
                      </a:lnTo>
                      <a:lnTo>
                        <a:pt x="809" y="2170"/>
                      </a:lnTo>
                      <a:lnTo>
                        <a:pt x="834" y="2176"/>
                      </a:lnTo>
                      <a:lnTo>
                        <a:pt x="859" y="2181"/>
                      </a:lnTo>
                      <a:lnTo>
                        <a:pt x="884" y="2187"/>
                      </a:lnTo>
                      <a:lnTo>
                        <a:pt x="910" y="2191"/>
                      </a:lnTo>
                      <a:lnTo>
                        <a:pt x="936" y="2194"/>
                      </a:lnTo>
                      <a:lnTo>
                        <a:pt x="962" y="2197"/>
                      </a:lnTo>
                      <a:lnTo>
                        <a:pt x="988" y="2199"/>
                      </a:lnTo>
                      <a:lnTo>
                        <a:pt x="1015" y="2201"/>
                      </a:lnTo>
                      <a:lnTo>
                        <a:pt x="1042" y="2201"/>
                      </a:lnTo>
                      <a:lnTo>
                        <a:pt x="1068" y="2202"/>
                      </a:lnTo>
                      <a:lnTo>
                        <a:pt x="1096" y="2201"/>
                      </a:lnTo>
                      <a:lnTo>
                        <a:pt x="1125" y="2201"/>
                      </a:lnTo>
                      <a:lnTo>
                        <a:pt x="1152" y="2199"/>
                      </a:lnTo>
                      <a:lnTo>
                        <a:pt x="1179" y="2197"/>
                      </a:lnTo>
                      <a:lnTo>
                        <a:pt x="1206" y="2194"/>
                      </a:lnTo>
                      <a:lnTo>
                        <a:pt x="1233" y="2191"/>
                      </a:lnTo>
                      <a:lnTo>
                        <a:pt x="1260" y="2187"/>
                      </a:lnTo>
                      <a:lnTo>
                        <a:pt x="1286" y="2181"/>
                      </a:lnTo>
                      <a:lnTo>
                        <a:pt x="1312" y="2176"/>
                      </a:lnTo>
                      <a:lnTo>
                        <a:pt x="1338" y="2170"/>
                      </a:lnTo>
                      <a:lnTo>
                        <a:pt x="1364" y="2162"/>
                      </a:lnTo>
                      <a:lnTo>
                        <a:pt x="1389" y="2155"/>
                      </a:lnTo>
                      <a:lnTo>
                        <a:pt x="1414" y="2147"/>
                      </a:lnTo>
                      <a:lnTo>
                        <a:pt x="1439" y="2138"/>
                      </a:lnTo>
                      <a:lnTo>
                        <a:pt x="1463" y="2129"/>
                      </a:lnTo>
                      <a:lnTo>
                        <a:pt x="1489" y="2118"/>
                      </a:lnTo>
                      <a:lnTo>
                        <a:pt x="1513" y="2108"/>
                      </a:lnTo>
                      <a:lnTo>
                        <a:pt x="1536" y="2096"/>
                      </a:lnTo>
                      <a:lnTo>
                        <a:pt x="1560" y="2084"/>
                      </a:lnTo>
                      <a:lnTo>
                        <a:pt x="1584" y="2071"/>
                      </a:lnTo>
                      <a:lnTo>
                        <a:pt x="1607" y="2058"/>
                      </a:lnTo>
                      <a:lnTo>
                        <a:pt x="1630" y="2043"/>
                      </a:lnTo>
                      <a:lnTo>
                        <a:pt x="1652" y="2028"/>
                      </a:lnTo>
                      <a:lnTo>
                        <a:pt x="1675" y="2012"/>
                      </a:lnTo>
                      <a:lnTo>
                        <a:pt x="1697" y="1997"/>
                      </a:lnTo>
                      <a:lnTo>
                        <a:pt x="1719" y="1980"/>
                      </a:lnTo>
                      <a:lnTo>
                        <a:pt x="1741" y="1962"/>
                      </a:lnTo>
                      <a:lnTo>
                        <a:pt x="1763" y="1944"/>
                      </a:lnTo>
                      <a:lnTo>
                        <a:pt x="1785" y="1925"/>
                      </a:lnTo>
                      <a:lnTo>
                        <a:pt x="1806" y="1905"/>
                      </a:lnTo>
                      <a:lnTo>
                        <a:pt x="1827" y="1886"/>
                      </a:lnTo>
                      <a:lnTo>
                        <a:pt x="1848" y="1865"/>
                      </a:lnTo>
                      <a:lnTo>
                        <a:pt x="1868" y="1844"/>
                      </a:lnTo>
                      <a:lnTo>
                        <a:pt x="1888" y="1822"/>
                      </a:lnTo>
                      <a:lnTo>
                        <a:pt x="1906" y="1801"/>
                      </a:lnTo>
                      <a:lnTo>
                        <a:pt x="1925" y="1779"/>
                      </a:lnTo>
                      <a:lnTo>
                        <a:pt x="1943" y="1757"/>
                      </a:lnTo>
                      <a:lnTo>
                        <a:pt x="1960" y="1734"/>
                      </a:lnTo>
                      <a:lnTo>
                        <a:pt x="1975" y="1711"/>
                      </a:lnTo>
                      <a:lnTo>
                        <a:pt x="1991" y="1688"/>
                      </a:lnTo>
                      <a:lnTo>
                        <a:pt x="2007" y="1665"/>
                      </a:lnTo>
                      <a:lnTo>
                        <a:pt x="2021" y="1642"/>
                      </a:lnTo>
                      <a:lnTo>
                        <a:pt x="2035" y="1619"/>
                      </a:lnTo>
                      <a:lnTo>
                        <a:pt x="2048" y="1595"/>
                      </a:lnTo>
                      <a:lnTo>
                        <a:pt x="2060" y="1571"/>
                      </a:lnTo>
                      <a:lnTo>
                        <a:pt x="2072" y="1547"/>
                      </a:lnTo>
                      <a:lnTo>
                        <a:pt x="2083" y="1523"/>
                      </a:lnTo>
                      <a:lnTo>
                        <a:pt x="2094" y="1497"/>
                      </a:lnTo>
                      <a:lnTo>
                        <a:pt x="2104" y="1473"/>
                      </a:lnTo>
                      <a:lnTo>
                        <a:pt x="2114" y="1448"/>
                      </a:lnTo>
                      <a:lnTo>
                        <a:pt x="2122" y="1422"/>
                      </a:lnTo>
                      <a:lnTo>
                        <a:pt x="2131" y="1397"/>
                      </a:lnTo>
                      <a:lnTo>
                        <a:pt x="2138" y="1370"/>
                      </a:lnTo>
                      <a:lnTo>
                        <a:pt x="2144" y="1344"/>
                      </a:lnTo>
                      <a:lnTo>
                        <a:pt x="2151" y="1318"/>
                      </a:lnTo>
                      <a:lnTo>
                        <a:pt x="2156" y="1291"/>
                      </a:lnTo>
                      <a:lnTo>
                        <a:pt x="2161" y="1265"/>
                      </a:lnTo>
                      <a:lnTo>
                        <a:pt x="2165" y="1237"/>
                      </a:lnTo>
                      <a:lnTo>
                        <a:pt x="2168" y="1210"/>
                      </a:lnTo>
                      <a:lnTo>
                        <a:pt x="2171" y="1182"/>
                      </a:lnTo>
                      <a:lnTo>
                        <a:pt x="2174" y="1154"/>
                      </a:lnTo>
                      <a:lnTo>
                        <a:pt x="2176" y="1126"/>
                      </a:lnTo>
                      <a:lnTo>
                        <a:pt x="2177" y="1098"/>
                      </a:lnTo>
                      <a:lnTo>
                        <a:pt x="2177" y="1069"/>
                      </a:lnTo>
                      <a:lnTo>
                        <a:pt x="2177" y="1042"/>
                      </a:lnTo>
                      <a:lnTo>
                        <a:pt x="2176" y="1015"/>
                      </a:lnTo>
                      <a:lnTo>
                        <a:pt x="2174" y="989"/>
                      </a:lnTo>
                      <a:lnTo>
                        <a:pt x="2171" y="962"/>
                      </a:lnTo>
                      <a:lnTo>
                        <a:pt x="2168" y="936"/>
                      </a:lnTo>
                      <a:lnTo>
                        <a:pt x="2165" y="911"/>
                      </a:lnTo>
                      <a:lnTo>
                        <a:pt x="2161" y="885"/>
                      </a:lnTo>
                      <a:lnTo>
                        <a:pt x="2156" y="860"/>
                      </a:lnTo>
                      <a:lnTo>
                        <a:pt x="2151" y="834"/>
                      </a:lnTo>
                      <a:lnTo>
                        <a:pt x="2144" y="810"/>
                      </a:lnTo>
                      <a:lnTo>
                        <a:pt x="2138" y="785"/>
                      </a:lnTo>
                      <a:lnTo>
                        <a:pt x="2131" y="761"/>
                      </a:lnTo>
                      <a:lnTo>
                        <a:pt x="2122" y="737"/>
                      </a:lnTo>
                      <a:lnTo>
                        <a:pt x="2114" y="713"/>
                      </a:lnTo>
                      <a:lnTo>
                        <a:pt x="2104" y="689"/>
                      </a:lnTo>
                      <a:lnTo>
                        <a:pt x="2094" y="666"/>
                      </a:lnTo>
                      <a:lnTo>
                        <a:pt x="2083" y="642"/>
                      </a:lnTo>
                      <a:lnTo>
                        <a:pt x="2072" y="619"/>
                      </a:lnTo>
                      <a:lnTo>
                        <a:pt x="2060" y="596"/>
                      </a:lnTo>
                      <a:lnTo>
                        <a:pt x="2048" y="573"/>
                      </a:lnTo>
                      <a:lnTo>
                        <a:pt x="2035" y="551"/>
                      </a:lnTo>
                      <a:lnTo>
                        <a:pt x="2021" y="529"/>
                      </a:lnTo>
                      <a:lnTo>
                        <a:pt x="2007" y="507"/>
                      </a:lnTo>
                      <a:lnTo>
                        <a:pt x="1991" y="485"/>
                      </a:lnTo>
                      <a:lnTo>
                        <a:pt x="1975" y="464"/>
                      </a:lnTo>
                      <a:lnTo>
                        <a:pt x="1960" y="443"/>
                      </a:lnTo>
                      <a:lnTo>
                        <a:pt x="1943" y="422"/>
                      </a:lnTo>
                      <a:lnTo>
                        <a:pt x="1925" y="401"/>
                      </a:lnTo>
                      <a:lnTo>
                        <a:pt x="1906" y="380"/>
                      </a:lnTo>
                      <a:lnTo>
                        <a:pt x="1888" y="360"/>
                      </a:lnTo>
                      <a:lnTo>
                        <a:pt x="1868" y="339"/>
                      </a:lnTo>
                      <a:lnTo>
                        <a:pt x="1848" y="319"/>
                      </a:lnTo>
                      <a:lnTo>
                        <a:pt x="1827" y="299"/>
                      </a:lnTo>
                      <a:lnTo>
                        <a:pt x="1806" y="281"/>
                      </a:lnTo>
                      <a:lnTo>
                        <a:pt x="1785" y="262"/>
                      </a:lnTo>
                      <a:lnTo>
                        <a:pt x="1763" y="244"/>
                      </a:lnTo>
                      <a:lnTo>
                        <a:pt x="1741" y="227"/>
                      </a:lnTo>
                      <a:lnTo>
                        <a:pt x="1719" y="210"/>
                      </a:lnTo>
                      <a:lnTo>
                        <a:pt x="1697" y="195"/>
                      </a:lnTo>
                      <a:lnTo>
                        <a:pt x="1675" y="179"/>
                      </a:lnTo>
                      <a:lnTo>
                        <a:pt x="1652" y="164"/>
                      </a:lnTo>
                      <a:lnTo>
                        <a:pt x="1630" y="150"/>
                      </a:lnTo>
                      <a:lnTo>
                        <a:pt x="1607" y="137"/>
                      </a:lnTo>
                      <a:lnTo>
                        <a:pt x="1584" y="124"/>
                      </a:lnTo>
                      <a:lnTo>
                        <a:pt x="1560" y="112"/>
                      </a:lnTo>
                      <a:lnTo>
                        <a:pt x="1536" y="100"/>
                      </a:lnTo>
                      <a:lnTo>
                        <a:pt x="1513" y="90"/>
                      </a:lnTo>
                      <a:lnTo>
                        <a:pt x="1489" y="79"/>
                      </a:lnTo>
                      <a:lnTo>
                        <a:pt x="1463" y="70"/>
                      </a:lnTo>
                      <a:lnTo>
                        <a:pt x="1439" y="61"/>
                      </a:lnTo>
                      <a:lnTo>
                        <a:pt x="1414" y="53"/>
                      </a:lnTo>
                      <a:lnTo>
                        <a:pt x="1389" y="45"/>
                      </a:lnTo>
                      <a:lnTo>
                        <a:pt x="1364" y="37"/>
                      </a:lnTo>
                      <a:lnTo>
                        <a:pt x="1338" y="31"/>
                      </a:lnTo>
                      <a:lnTo>
                        <a:pt x="1312" y="26"/>
                      </a:lnTo>
                      <a:lnTo>
                        <a:pt x="1286" y="20"/>
                      </a:lnTo>
                      <a:lnTo>
                        <a:pt x="1260" y="15"/>
                      </a:lnTo>
                      <a:lnTo>
                        <a:pt x="1233" y="11"/>
                      </a:lnTo>
                      <a:lnTo>
                        <a:pt x="1206" y="8"/>
                      </a:lnTo>
                      <a:lnTo>
                        <a:pt x="1179" y="6"/>
                      </a:lnTo>
                      <a:lnTo>
                        <a:pt x="1152" y="3"/>
                      </a:lnTo>
                      <a:lnTo>
                        <a:pt x="1125" y="2"/>
                      </a:lnTo>
                      <a:lnTo>
                        <a:pt x="1096" y="0"/>
                      </a:lnTo>
                      <a:lnTo>
                        <a:pt x="106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28" name="Freeform 180"/>
                <p:cNvSpPr>
                  <a:spLocks/>
                </p:cNvSpPr>
                <p:nvPr/>
              </p:nvSpPr>
              <p:spPr bwMode="auto">
                <a:xfrm>
                  <a:off x="3874" y="4608"/>
                  <a:ext cx="135" cy="137"/>
                </a:xfrm>
                <a:custGeom>
                  <a:avLst/>
                  <a:gdLst>
                    <a:gd name="T0" fmla="*/ 481 w 2188"/>
                    <a:gd name="T1" fmla="*/ 164 h 2205"/>
                    <a:gd name="T2" fmla="*/ 395 w 2188"/>
                    <a:gd name="T3" fmla="*/ 230 h 2205"/>
                    <a:gd name="T4" fmla="*/ 318 w 2188"/>
                    <a:gd name="T5" fmla="*/ 302 h 2205"/>
                    <a:gd name="T6" fmla="*/ 249 w 2188"/>
                    <a:gd name="T7" fmla="*/ 381 h 2205"/>
                    <a:gd name="T8" fmla="*/ 188 w 2188"/>
                    <a:gd name="T9" fmla="*/ 466 h 2205"/>
                    <a:gd name="T10" fmla="*/ 135 w 2188"/>
                    <a:gd name="T11" fmla="*/ 556 h 2205"/>
                    <a:gd name="T12" fmla="*/ 90 w 2188"/>
                    <a:gd name="T13" fmla="*/ 654 h 2205"/>
                    <a:gd name="T14" fmla="*/ 52 w 2188"/>
                    <a:gd name="T15" fmla="*/ 758 h 2205"/>
                    <a:gd name="T16" fmla="*/ 23 w 2188"/>
                    <a:gd name="T17" fmla="*/ 865 h 2205"/>
                    <a:gd name="T18" fmla="*/ 6 w 2188"/>
                    <a:gd name="T19" fmla="*/ 970 h 2205"/>
                    <a:gd name="T20" fmla="*/ 0 w 2188"/>
                    <a:gd name="T21" fmla="*/ 1075 h 2205"/>
                    <a:gd name="T22" fmla="*/ 6 w 2188"/>
                    <a:gd name="T23" fmla="*/ 1178 h 2205"/>
                    <a:gd name="T24" fmla="*/ 22 w 2188"/>
                    <a:gd name="T25" fmla="*/ 1279 h 2205"/>
                    <a:gd name="T26" fmla="*/ 50 w 2188"/>
                    <a:gd name="T27" fmla="*/ 1378 h 2205"/>
                    <a:gd name="T28" fmla="*/ 90 w 2188"/>
                    <a:gd name="T29" fmla="*/ 1475 h 2205"/>
                    <a:gd name="T30" fmla="*/ 140 w 2188"/>
                    <a:gd name="T31" fmla="*/ 1572 h 2205"/>
                    <a:gd name="T32" fmla="*/ 192 w 2188"/>
                    <a:gd name="T33" fmla="*/ 1668 h 2205"/>
                    <a:gd name="T34" fmla="*/ 251 w 2188"/>
                    <a:gd name="T35" fmla="*/ 1759 h 2205"/>
                    <a:gd name="T36" fmla="*/ 316 w 2188"/>
                    <a:gd name="T37" fmla="*/ 1843 h 2205"/>
                    <a:gd name="T38" fmla="*/ 388 w 2188"/>
                    <a:gd name="T39" fmla="*/ 1918 h 2205"/>
                    <a:gd name="T40" fmla="*/ 467 w 2188"/>
                    <a:gd name="T41" fmla="*/ 1985 h 2205"/>
                    <a:gd name="T42" fmla="*/ 554 w 2188"/>
                    <a:gd name="T43" fmla="*/ 2045 h 2205"/>
                    <a:gd name="T44" fmla="*/ 648 w 2188"/>
                    <a:gd name="T45" fmla="*/ 2095 h 2205"/>
                    <a:gd name="T46" fmla="*/ 747 w 2188"/>
                    <a:gd name="T47" fmla="*/ 2138 h 2205"/>
                    <a:gd name="T48" fmla="*/ 853 w 2188"/>
                    <a:gd name="T49" fmla="*/ 2172 h 2205"/>
                    <a:gd name="T50" fmla="*/ 959 w 2188"/>
                    <a:gd name="T51" fmla="*/ 2194 h 2205"/>
                    <a:gd name="T52" fmla="*/ 1065 w 2188"/>
                    <a:gd name="T53" fmla="*/ 2204 h 2205"/>
                    <a:gd name="T54" fmla="*/ 1172 w 2188"/>
                    <a:gd name="T55" fmla="*/ 2202 h 2205"/>
                    <a:gd name="T56" fmla="*/ 1278 w 2188"/>
                    <a:gd name="T57" fmla="*/ 2188 h 2205"/>
                    <a:gd name="T58" fmla="*/ 1385 w 2188"/>
                    <a:gd name="T59" fmla="*/ 2163 h 2205"/>
                    <a:gd name="T60" fmla="*/ 1493 w 2188"/>
                    <a:gd name="T61" fmla="*/ 2125 h 2205"/>
                    <a:gd name="T62" fmla="*/ 1601 w 2188"/>
                    <a:gd name="T63" fmla="*/ 2076 h 2205"/>
                    <a:gd name="T64" fmla="*/ 1778 w 2188"/>
                    <a:gd name="T65" fmla="*/ 1960 h 2205"/>
                    <a:gd name="T66" fmla="*/ 1942 w 2188"/>
                    <a:gd name="T67" fmla="*/ 1813 h 2205"/>
                    <a:gd name="T68" fmla="*/ 2065 w 2188"/>
                    <a:gd name="T69" fmla="*/ 1652 h 2205"/>
                    <a:gd name="T70" fmla="*/ 2145 w 2188"/>
                    <a:gd name="T71" fmla="*/ 1478 h 2205"/>
                    <a:gd name="T72" fmla="*/ 2185 w 2188"/>
                    <a:gd name="T73" fmla="*/ 1290 h 2205"/>
                    <a:gd name="T74" fmla="*/ 2182 w 2188"/>
                    <a:gd name="T75" fmla="*/ 1089 h 2205"/>
                    <a:gd name="T76" fmla="*/ 2138 w 2188"/>
                    <a:gd name="T77" fmla="*/ 873 h 2205"/>
                    <a:gd name="T78" fmla="*/ 2052 w 2188"/>
                    <a:gd name="T79" fmla="*/ 644 h 2205"/>
                    <a:gd name="T80" fmla="*/ 1984 w 2188"/>
                    <a:gd name="T81" fmla="*/ 513 h 2205"/>
                    <a:gd name="T82" fmla="*/ 1925 w 2188"/>
                    <a:gd name="T83" fmla="*/ 425 h 2205"/>
                    <a:gd name="T84" fmla="*/ 1859 w 2188"/>
                    <a:gd name="T85" fmla="*/ 345 h 2205"/>
                    <a:gd name="T86" fmla="*/ 1786 w 2188"/>
                    <a:gd name="T87" fmla="*/ 273 h 2205"/>
                    <a:gd name="T88" fmla="*/ 1704 w 2188"/>
                    <a:gd name="T89" fmla="*/ 209 h 2205"/>
                    <a:gd name="T90" fmla="*/ 1616 w 2188"/>
                    <a:gd name="T91" fmla="*/ 152 h 2205"/>
                    <a:gd name="T92" fmla="*/ 1519 w 2188"/>
                    <a:gd name="T93" fmla="*/ 105 h 2205"/>
                    <a:gd name="T94" fmla="*/ 1415 w 2188"/>
                    <a:gd name="T95" fmla="*/ 65 h 2205"/>
                    <a:gd name="T96" fmla="*/ 1307 w 2188"/>
                    <a:gd name="T97" fmla="*/ 34 h 2205"/>
                    <a:gd name="T98" fmla="*/ 1199 w 2188"/>
                    <a:gd name="T99" fmla="*/ 12 h 2205"/>
                    <a:gd name="T100" fmla="*/ 1093 w 2188"/>
                    <a:gd name="T101" fmla="*/ 1 h 2205"/>
                    <a:gd name="T102" fmla="*/ 987 w 2188"/>
                    <a:gd name="T103" fmla="*/ 1 h 2205"/>
                    <a:gd name="T104" fmla="*/ 883 w 2188"/>
                    <a:gd name="T105" fmla="*/ 12 h 2205"/>
                    <a:gd name="T106" fmla="*/ 779 w 2188"/>
                    <a:gd name="T107" fmla="*/ 33 h 2205"/>
                    <a:gd name="T108" fmla="*/ 676 w 2188"/>
                    <a:gd name="T109" fmla="*/ 64 h 2205"/>
                    <a:gd name="T110" fmla="*/ 575 w 2188"/>
                    <a:gd name="T111" fmla="*/ 106 h 220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188"/>
                    <a:gd name="T169" fmla="*/ 0 h 2205"/>
                    <a:gd name="T170" fmla="*/ 2188 w 2188"/>
                    <a:gd name="T171" fmla="*/ 2205 h 2205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188" h="2205">
                      <a:moveTo>
                        <a:pt x="550" y="118"/>
                      </a:moveTo>
                      <a:lnTo>
                        <a:pt x="526" y="132"/>
                      </a:lnTo>
                      <a:lnTo>
                        <a:pt x="503" y="148"/>
                      </a:lnTo>
                      <a:lnTo>
                        <a:pt x="481" y="164"/>
                      </a:lnTo>
                      <a:lnTo>
                        <a:pt x="459" y="180"/>
                      </a:lnTo>
                      <a:lnTo>
                        <a:pt x="437" y="196"/>
                      </a:lnTo>
                      <a:lnTo>
                        <a:pt x="416" y="213"/>
                      </a:lnTo>
                      <a:lnTo>
                        <a:pt x="395" y="230"/>
                      </a:lnTo>
                      <a:lnTo>
                        <a:pt x="375" y="248"/>
                      </a:lnTo>
                      <a:lnTo>
                        <a:pt x="356" y="266"/>
                      </a:lnTo>
                      <a:lnTo>
                        <a:pt x="337" y="283"/>
                      </a:lnTo>
                      <a:lnTo>
                        <a:pt x="318" y="302"/>
                      </a:lnTo>
                      <a:lnTo>
                        <a:pt x="300" y="321"/>
                      </a:lnTo>
                      <a:lnTo>
                        <a:pt x="283" y="341"/>
                      </a:lnTo>
                      <a:lnTo>
                        <a:pt x="266" y="361"/>
                      </a:lnTo>
                      <a:lnTo>
                        <a:pt x="249" y="381"/>
                      </a:lnTo>
                      <a:lnTo>
                        <a:pt x="233" y="401"/>
                      </a:lnTo>
                      <a:lnTo>
                        <a:pt x="217" y="423"/>
                      </a:lnTo>
                      <a:lnTo>
                        <a:pt x="203" y="444"/>
                      </a:lnTo>
                      <a:lnTo>
                        <a:pt x="188" y="466"/>
                      </a:lnTo>
                      <a:lnTo>
                        <a:pt x="174" y="488"/>
                      </a:lnTo>
                      <a:lnTo>
                        <a:pt x="161" y="510"/>
                      </a:lnTo>
                      <a:lnTo>
                        <a:pt x="147" y="533"/>
                      </a:lnTo>
                      <a:lnTo>
                        <a:pt x="135" y="556"/>
                      </a:lnTo>
                      <a:lnTo>
                        <a:pt x="123" y="580"/>
                      </a:lnTo>
                      <a:lnTo>
                        <a:pt x="112" y="604"/>
                      </a:lnTo>
                      <a:lnTo>
                        <a:pt x="100" y="629"/>
                      </a:lnTo>
                      <a:lnTo>
                        <a:pt x="90" y="654"/>
                      </a:lnTo>
                      <a:lnTo>
                        <a:pt x="79" y="679"/>
                      </a:lnTo>
                      <a:lnTo>
                        <a:pt x="70" y="705"/>
                      </a:lnTo>
                      <a:lnTo>
                        <a:pt x="60" y="731"/>
                      </a:lnTo>
                      <a:lnTo>
                        <a:pt x="52" y="758"/>
                      </a:lnTo>
                      <a:lnTo>
                        <a:pt x="43" y="784"/>
                      </a:lnTo>
                      <a:lnTo>
                        <a:pt x="36" y="811"/>
                      </a:lnTo>
                      <a:lnTo>
                        <a:pt x="29" y="838"/>
                      </a:lnTo>
                      <a:lnTo>
                        <a:pt x="23" y="865"/>
                      </a:lnTo>
                      <a:lnTo>
                        <a:pt x="18" y="892"/>
                      </a:lnTo>
                      <a:lnTo>
                        <a:pt x="13" y="918"/>
                      </a:lnTo>
                      <a:lnTo>
                        <a:pt x="9" y="944"/>
                      </a:lnTo>
                      <a:lnTo>
                        <a:pt x="6" y="970"/>
                      </a:lnTo>
                      <a:lnTo>
                        <a:pt x="4" y="997"/>
                      </a:lnTo>
                      <a:lnTo>
                        <a:pt x="1" y="1023"/>
                      </a:lnTo>
                      <a:lnTo>
                        <a:pt x="0" y="1049"/>
                      </a:lnTo>
                      <a:lnTo>
                        <a:pt x="0" y="1075"/>
                      </a:lnTo>
                      <a:lnTo>
                        <a:pt x="0" y="1101"/>
                      </a:lnTo>
                      <a:lnTo>
                        <a:pt x="1" y="1127"/>
                      </a:lnTo>
                      <a:lnTo>
                        <a:pt x="4" y="1152"/>
                      </a:lnTo>
                      <a:lnTo>
                        <a:pt x="6" y="1178"/>
                      </a:lnTo>
                      <a:lnTo>
                        <a:pt x="9" y="1203"/>
                      </a:lnTo>
                      <a:lnTo>
                        <a:pt x="13" y="1229"/>
                      </a:lnTo>
                      <a:lnTo>
                        <a:pt x="17" y="1254"/>
                      </a:lnTo>
                      <a:lnTo>
                        <a:pt x="22" y="1279"/>
                      </a:lnTo>
                      <a:lnTo>
                        <a:pt x="28" y="1304"/>
                      </a:lnTo>
                      <a:lnTo>
                        <a:pt x="35" y="1328"/>
                      </a:lnTo>
                      <a:lnTo>
                        <a:pt x="42" y="1353"/>
                      </a:lnTo>
                      <a:lnTo>
                        <a:pt x="50" y="1378"/>
                      </a:lnTo>
                      <a:lnTo>
                        <a:pt x="59" y="1403"/>
                      </a:lnTo>
                      <a:lnTo>
                        <a:pt x="69" y="1427"/>
                      </a:lnTo>
                      <a:lnTo>
                        <a:pt x="78" y="1451"/>
                      </a:lnTo>
                      <a:lnTo>
                        <a:pt x="90" y="1475"/>
                      </a:lnTo>
                      <a:lnTo>
                        <a:pt x="101" y="1499"/>
                      </a:lnTo>
                      <a:lnTo>
                        <a:pt x="113" y="1523"/>
                      </a:lnTo>
                      <a:lnTo>
                        <a:pt x="126" y="1547"/>
                      </a:lnTo>
                      <a:lnTo>
                        <a:pt x="140" y="1572"/>
                      </a:lnTo>
                      <a:lnTo>
                        <a:pt x="154" y="1595"/>
                      </a:lnTo>
                      <a:lnTo>
                        <a:pt x="166" y="1620"/>
                      </a:lnTo>
                      <a:lnTo>
                        <a:pt x="180" y="1644"/>
                      </a:lnTo>
                      <a:lnTo>
                        <a:pt x="192" y="1668"/>
                      </a:lnTo>
                      <a:lnTo>
                        <a:pt x="207" y="1692"/>
                      </a:lnTo>
                      <a:lnTo>
                        <a:pt x="221" y="1715"/>
                      </a:lnTo>
                      <a:lnTo>
                        <a:pt x="235" y="1737"/>
                      </a:lnTo>
                      <a:lnTo>
                        <a:pt x="251" y="1759"/>
                      </a:lnTo>
                      <a:lnTo>
                        <a:pt x="267" y="1781"/>
                      </a:lnTo>
                      <a:lnTo>
                        <a:pt x="283" y="1802"/>
                      </a:lnTo>
                      <a:lnTo>
                        <a:pt x="299" y="1823"/>
                      </a:lnTo>
                      <a:lnTo>
                        <a:pt x="316" y="1843"/>
                      </a:lnTo>
                      <a:lnTo>
                        <a:pt x="334" y="1862"/>
                      </a:lnTo>
                      <a:lnTo>
                        <a:pt x="352" y="1882"/>
                      </a:lnTo>
                      <a:lnTo>
                        <a:pt x="370" y="1900"/>
                      </a:lnTo>
                      <a:lnTo>
                        <a:pt x="388" y="1918"/>
                      </a:lnTo>
                      <a:lnTo>
                        <a:pt x="407" y="1936"/>
                      </a:lnTo>
                      <a:lnTo>
                        <a:pt x="427" y="1952"/>
                      </a:lnTo>
                      <a:lnTo>
                        <a:pt x="447" y="1969"/>
                      </a:lnTo>
                      <a:lnTo>
                        <a:pt x="467" y="1985"/>
                      </a:lnTo>
                      <a:lnTo>
                        <a:pt x="488" y="2001"/>
                      </a:lnTo>
                      <a:lnTo>
                        <a:pt x="510" y="2015"/>
                      </a:lnTo>
                      <a:lnTo>
                        <a:pt x="531" y="2030"/>
                      </a:lnTo>
                      <a:lnTo>
                        <a:pt x="554" y="2045"/>
                      </a:lnTo>
                      <a:lnTo>
                        <a:pt x="576" y="2057"/>
                      </a:lnTo>
                      <a:lnTo>
                        <a:pt x="599" y="2071"/>
                      </a:lnTo>
                      <a:lnTo>
                        <a:pt x="623" y="2083"/>
                      </a:lnTo>
                      <a:lnTo>
                        <a:pt x="648" y="2095"/>
                      </a:lnTo>
                      <a:lnTo>
                        <a:pt x="672" y="2107"/>
                      </a:lnTo>
                      <a:lnTo>
                        <a:pt x="697" y="2118"/>
                      </a:lnTo>
                      <a:lnTo>
                        <a:pt x="722" y="2129"/>
                      </a:lnTo>
                      <a:lnTo>
                        <a:pt x="747" y="2138"/>
                      </a:lnTo>
                      <a:lnTo>
                        <a:pt x="774" y="2147"/>
                      </a:lnTo>
                      <a:lnTo>
                        <a:pt x="801" y="2156"/>
                      </a:lnTo>
                      <a:lnTo>
                        <a:pt x="827" y="2164"/>
                      </a:lnTo>
                      <a:lnTo>
                        <a:pt x="853" y="2172"/>
                      </a:lnTo>
                      <a:lnTo>
                        <a:pt x="880" y="2179"/>
                      </a:lnTo>
                      <a:lnTo>
                        <a:pt x="907" y="2184"/>
                      </a:lnTo>
                      <a:lnTo>
                        <a:pt x="933" y="2189"/>
                      </a:lnTo>
                      <a:lnTo>
                        <a:pt x="959" y="2194"/>
                      </a:lnTo>
                      <a:lnTo>
                        <a:pt x="986" y="2198"/>
                      </a:lnTo>
                      <a:lnTo>
                        <a:pt x="1013" y="2201"/>
                      </a:lnTo>
                      <a:lnTo>
                        <a:pt x="1039" y="2203"/>
                      </a:lnTo>
                      <a:lnTo>
                        <a:pt x="1065" y="2204"/>
                      </a:lnTo>
                      <a:lnTo>
                        <a:pt x="1092" y="2205"/>
                      </a:lnTo>
                      <a:lnTo>
                        <a:pt x="1119" y="2205"/>
                      </a:lnTo>
                      <a:lnTo>
                        <a:pt x="1145" y="2204"/>
                      </a:lnTo>
                      <a:lnTo>
                        <a:pt x="1172" y="2202"/>
                      </a:lnTo>
                      <a:lnTo>
                        <a:pt x="1198" y="2200"/>
                      </a:lnTo>
                      <a:lnTo>
                        <a:pt x="1226" y="2197"/>
                      </a:lnTo>
                      <a:lnTo>
                        <a:pt x="1252" y="2194"/>
                      </a:lnTo>
                      <a:lnTo>
                        <a:pt x="1278" y="2188"/>
                      </a:lnTo>
                      <a:lnTo>
                        <a:pt x="1305" y="2183"/>
                      </a:lnTo>
                      <a:lnTo>
                        <a:pt x="1331" y="2178"/>
                      </a:lnTo>
                      <a:lnTo>
                        <a:pt x="1359" y="2171"/>
                      </a:lnTo>
                      <a:lnTo>
                        <a:pt x="1385" y="2163"/>
                      </a:lnTo>
                      <a:lnTo>
                        <a:pt x="1412" y="2155"/>
                      </a:lnTo>
                      <a:lnTo>
                        <a:pt x="1438" y="2145"/>
                      </a:lnTo>
                      <a:lnTo>
                        <a:pt x="1466" y="2136"/>
                      </a:lnTo>
                      <a:lnTo>
                        <a:pt x="1493" y="2125"/>
                      </a:lnTo>
                      <a:lnTo>
                        <a:pt x="1519" y="2114"/>
                      </a:lnTo>
                      <a:lnTo>
                        <a:pt x="1546" y="2102"/>
                      </a:lnTo>
                      <a:lnTo>
                        <a:pt x="1574" y="2090"/>
                      </a:lnTo>
                      <a:lnTo>
                        <a:pt x="1601" y="2076"/>
                      </a:lnTo>
                      <a:lnTo>
                        <a:pt x="1627" y="2061"/>
                      </a:lnTo>
                      <a:lnTo>
                        <a:pt x="1681" y="2029"/>
                      </a:lnTo>
                      <a:lnTo>
                        <a:pt x="1731" y="1994"/>
                      </a:lnTo>
                      <a:lnTo>
                        <a:pt x="1778" y="1960"/>
                      </a:lnTo>
                      <a:lnTo>
                        <a:pt x="1823" y="1925"/>
                      </a:lnTo>
                      <a:lnTo>
                        <a:pt x="1865" y="1888"/>
                      </a:lnTo>
                      <a:lnTo>
                        <a:pt x="1905" y="1852"/>
                      </a:lnTo>
                      <a:lnTo>
                        <a:pt x="1942" y="1813"/>
                      </a:lnTo>
                      <a:lnTo>
                        <a:pt x="1977" y="1774"/>
                      </a:lnTo>
                      <a:lnTo>
                        <a:pt x="2009" y="1734"/>
                      </a:lnTo>
                      <a:lnTo>
                        <a:pt x="2038" y="1694"/>
                      </a:lnTo>
                      <a:lnTo>
                        <a:pt x="2065" y="1652"/>
                      </a:lnTo>
                      <a:lnTo>
                        <a:pt x="2089" y="1610"/>
                      </a:lnTo>
                      <a:lnTo>
                        <a:pt x="2111" y="1567"/>
                      </a:lnTo>
                      <a:lnTo>
                        <a:pt x="2130" y="1523"/>
                      </a:lnTo>
                      <a:lnTo>
                        <a:pt x="2145" y="1478"/>
                      </a:lnTo>
                      <a:lnTo>
                        <a:pt x="2159" y="1432"/>
                      </a:lnTo>
                      <a:lnTo>
                        <a:pt x="2171" y="1386"/>
                      </a:lnTo>
                      <a:lnTo>
                        <a:pt x="2179" y="1339"/>
                      </a:lnTo>
                      <a:lnTo>
                        <a:pt x="2185" y="1290"/>
                      </a:lnTo>
                      <a:lnTo>
                        <a:pt x="2188" y="1241"/>
                      </a:lnTo>
                      <a:lnTo>
                        <a:pt x="2188" y="1191"/>
                      </a:lnTo>
                      <a:lnTo>
                        <a:pt x="2187" y="1140"/>
                      </a:lnTo>
                      <a:lnTo>
                        <a:pt x="2182" y="1089"/>
                      </a:lnTo>
                      <a:lnTo>
                        <a:pt x="2175" y="1036"/>
                      </a:lnTo>
                      <a:lnTo>
                        <a:pt x="2165" y="983"/>
                      </a:lnTo>
                      <a:lnTo>
                        <a:pt x="2153" y="929"/>
                      </a:lnTo>
                      <a:lnTo>
                        <a:pt x="2138" y="873"/>
                      </a:lnTo>
                      <a:lnTo>
                        <a:pt x="2120" y="817"/>
                      </a:lnTo>
                      <a:lnTo>
                        <a:pt x="2100" y="761"/>
                      </a:lnTo>
                      <a:lnTo>
                        <a:pt x="2077" y="703"/>
                      </a:lnTo>
                      <a:lnTo>
                        <a:pt x="2052" y="644"/>
                      </a:lnTo>
                      <a:lnTo>
                        <a:pt x="2024" y="584"/>
                      </a:lnTo>
                      <a:lnTo>
                        <a:pt x="2011" y="560"/>
                      </a:lnTo>
                      <a:lnTo>
                        <a:pt x="1998" y="536"/>
                      </a:lnTo>
                      <a:lnTo>
                        <a:pt x="1984" y="513"/>
                      </a:lnTo>
                      <a:lnTo>
                        <a:pt x="1970" y="490"/>
                      </a:lnTo>
                      <a:lnTo>
                        <a:pt x="1956" y="468"/>
                      </a:lnTo>
                      <a:lnTo>
                        <a:pt x="1941" y="446"/>
                      </a:lnTo>
                      <a:lnTo>
                        <a:pt x="1925" y="425"/>
                      </a:lnTo>
                      <a:lnTo>
                        <a:pt x="1909" y="404"/>
                      </a:lnTo>
                      <a:lnTo>
                        <a:pt x="1894" y="384"/>
                      </a:lnTo>
                      <a:lnTo>
                        <a:pt x="1877" y="364"/>
                      </a:lnTo>
                      <a:lnTo>
                        <a:pt x="1859" y="345"/>
                      </a:lnTo>
                      <a:lnTo>
                        <a:pt x="1841" y="326"/>
                      </a:lnTo>
                      <a:lnTo>
                        <a:pt x="1823" y="308"/>
                      </a:lnTo>
                      <a:lnTo>
                        <a:pt x="1805" y="290"/>
                      </a:lnTo>
                      <a:lnTo>
                        <a:pt x="1786" y="273"/>
                      </a:lnTo>
                      <a:lnTo>
                        <a:pt x="1766" y="256"/>
                      </a:lnTo>
                      <a:lnTo>
                        <a:pt x="1746" y="239"/>
                      </a:lnTo>
                      <a:lnTo>
                        <a:pt x="1725" y="224"/>
                      </a:lnTo>
                      <a:lnTo>
                        <a:pt x="1704" y="209"/>
                      </a:lnTo>
                      <a:lnTo>
                        <a:pt x="1683" y="194"/>
                      </a:lnTo>
                      <a:lnTo>
                        <a:pt x="1661" y="180"/>
                      </a:lnTo>
                      <a:lnTo>
                        <a:pt x="1638" y="166"/>
                      </a:lnTo>
                      <a:lnTo>
                        <a:pt x="1616" y="152"/>
                      </a:lnTo>
                      <a:lnTo>
                        <a:pt x="1592" y="140"/>
                      </a:lnTo>
                      <a:lnTo>
                        <a:pt x="1569" y="127"/>
                      </a:lnTo>
                      <a:lnTo>
                        <a:pt x="1543" y="116"/>
                      </a:lnTo>
                      <a:lnTo>
                        <a:pt x="1519" y="105"/>
                      </a:lnTo>
                      <a:lnTo>
                        <a:pt x="1494" y="94"/>
                      </a:lnTo>
                      <a:lnTo>
                        <a:pt x="1468" y="84"/>
                      </a:lnTo>
                      <a:lnTo>
                        <a:pt x="1442" y="74"/>
                      </a:lnTo>
                      <a:lnTo>
                        <a:pt x="1415" y="65"/>
                      </a:lnTo>
                      <a:lnTo>
                        <a:pt x="1388" y="56"/>
                      </a:lnTo>
                      <a:lnTo>
                        <a:pt x="1361" y="48"/>
                      </a:lnTo>
                      <a:lnTo>
                        <a:pt x="1334" y="40"/>
                      </a:lnTo>
                      <a:lnTo>
                        <a:pt x="1307" y="34"/>
                      </a:lnTo>
                      <a:lnTo>
                        <a:pt x="1280" y="27"/>
                      </a:lnTo>
                      <a:lnTo>
                        <a:pt x="1253" y="21"/>
                      </a:lnTo>
                      <a:lnTo>
                        <a:pt x="1227" y="17"/>
                      </a:lnTo>
                      <a:lnTo>
                        <a:pt x="1199" y="12"/>
                      </a:lnTo>
                      <a:lnTo>
                        <a:pt x="1173" y="9"/>
                      </a:lnTo>
                      <a:lnTo>
                        <a:pt x="1146" y="5"/>
                      </a:lnTo>
                      <a:lnTo>
                        <a:pt x="1120" y="3"/>
                      </a:lnTo>
                      <a:lnTo>
                        <a:pt x="1093" y="1"/>
                      </a:lnTo>
                      <a:lnTo>
                        <a:pt x="1066" y="0"/>
                      </a:lnTo>
                      <a:lnTo>
                        <a:pt x="1040" y="0"/>
                      </a:lnTo>
                      <a:lnTo>
                        <a:pt x="1014" y="0"/>
                      </a:lnTo>
                      <a:lnTo>
                        <a:pt x="987" y="1"/>
                      </a:lnTo>
                      <a:lnTo>
                        <a:pt x="961" y="3"/>
                      </a:lnTo>
                      <a:lnTo>
                        <a:pt x="935" y="5"/>
                      </a:lnTo>
                      <a:lnTo>
                        <a:pt x="909" y="9"/>
                      </a:lnTo>
                      <a:lnTo>
                        <a:pt x="883" y="12"/>
                      </a:lnTo>
                      <a:lnTo>
                        <a:pt x="856" y="16"/>
                      </a:lnTo>
                      <a:lnTo>
                        <a:pt x="830" y="21"/>
                      </a:lnTo>
                      <a:lnTo>
                        <a:pt x="805" y="26"/>
                      </a:lnTo>
                      <a:lnTo>
                        <a:pt x="779" y="33"/>
                      </a:lnTo>
                      <a:lnTo>
                        <a:pt x="752" y="39"/>
                      </a:lnTo>
                      <a:lnTo>
                        <a:pt x="727" y="47"/>
                      </a:lnTo>
                      <a:lnTo>
                        <a:pt x="702" y="55"/>
                      </a:lnTo>
                      <a:lnTo>
                        <a:pt x="676" y="64"/>
                      </a:lnTo>
                      <a:lnTo>
                        <a:pt x="651" y="74"/>
                      </a:lnTo>
                      <a:lnTo>
                        <a:pt x="626" y="83"/>
                      </a:lnTo>
                      <a:lnTo>
                        <a:pt x="600" y="95"/>
                      </a:lnTo>
                      <a:lnTo>
                        <a:pt x="575" y="106"/>
                      </a:lnTo>
                      <a:lnTo>
                        <a:pt x="550" y="118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93" name="Group 337"/>
              <p:cNvGrpSpPr>
                <a:grpSpLocks noChangeAspect="1"/>
              </p:cNvGrpSpPr>
              <p:nvPr/>
            </p:nvGrpSpPr>
            <p:grpSpPr bwMode="auto">
              <a:xfrm rot="5400000">
                <a:off x="1379110" y="3182442"/>
                <a:ext cx="264957" cy="250365"/>
                <a:chOff x="1224" y="3461"/>
                <a:chExt cx="522" cy="349"/>
              </a:xfrm>
              <a:solidFill>
                <a:srgbClr val="008000"/>
              </a:solidFill>
            </p:grpSpPr>
            <p:sp>
              <p:nvSpPr>
                <p:cNvPr id="122" name="AutoShape 338"/>
                <p:cNvSpPr>
                  <a:spLocks noChangeArrowheads="1"/>
                </p:cNvSpPr>
                <p:nvPr/>
              </p:nvSpPr>
              <p:spPr bwMode="auto">
                <a:xfrm>
                  <a:off x="1224" y="3461"/>
                  <a:ext cx="522" cy="349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23" name="AutoShape 339"/>
                <p:cNvSpPr>
                  <a:spLocks noChangeArrowheads="1"/>
                </p:cNvSpPr>
                <p:nvPr/>
              </p:nvSpPr>
              <p:spPr bwMode="auto">
                <a:xfrm>
                  <a:off x="1258" y="3514"/>
                  <a:ext cx="339" cy="260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24" name="Oval 340"/>
                <p:cNvSpPr>
                  <a:spLocks noChangeArrowheads="1"/>
                </p:cNvSpPr>
                <p:nvPr/>
              </p:nvSpPr>
              <p:spPr bwMode="auto">
                <a:xfrm>
                  <a:off x="1616" y="3706"/>
                  <a:ext cx="92" cy="93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94" name="Group 337"/>
              <p:cNvGrpSpPr>
                <a:grpSpLocks noChangeAspect="1"/>
              </p:cNvGrpSpPr>
              <p:nvPr/>
            </p:nvGrpSpPr>
            <p:grpSpPr bwMode="auto">
              <a:xfrm rot="5400000">
                <a:off x="1736227" y="3143772"/>
                <a:ext cx="264957" cy="250365"/>
                <a:chOff x="1224" y="3461"/>
                <a:chExt cx="522" cy="349"/>
              </a:xfrm>
              <a:solidFill>
                <a:srgbClr val="008000"/>
              </a:solidFill>
            </p:grpSpPr>
            <p:sp>
              <p:nvSpPr>
                <p:cNvPr id="119" name="AutoShape 338"/>
                <p:cNvSpPr>
                  <a:spLocks noChangeArrowheads="1"/>
                </p:cNvSpPr>
                <p:nvPr/>
              </p:nvSpPr>
              <p:spPr bwMode="auto">
                <a:xfrm>
                  <a:off x="1224" y="3461"/>
                  <a:ext cx="522" cy="349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20" name="AutoShape 339"/>
                <p:cNvSpPr>
                  <a:spLocks noChangeArrowheads="1"/>
                </p:cNvSpPr>
                <p:nvPr/>
              </p:nvSpPr>
              <p:spPr bwMode="auto">
                <a:xfrm>
                  <a:off x="1258" y="3514"/>
                  <a:ext cx="339" cy="260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21" name="Oval 340"/>
                <p:cNvSpPr>
                  <a:spLocks noChangeArrowheads="1"/>
                </p:cNvSpPr>
                <p:nvPr/>
              </p:nvSpPr>
              <p:spPr bwMode="auto">
                <a:xfrm>
                  <a:off x="1616" y="3706"/>
                  <a:ext cx="92" cy="93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95" name="Group 636"/>
              <p:cNvGrpSpPr>
                <a:grpSpLocks noChangeAspect="1"/>
              </p:cNvGrpSpPr>
              <p:nvPr/>
            </p:nvGrpSpPr>
            <p:grpSpPr bwMode="auto">
              <a:xfrm>
                <a:off x="6417512" y="2926728"/>
                <a:ext cx="333391" cy="236784"/>
                <a:chOff x="3100" y="3217"/>
                <a:chExt cx="348" cy="268"/>
              </a:xfrm>
              <a:solidFill>
                <a:srgbClr val="008000"/>
              </a:solidFill>
            </p:grpSpPr>
            <p:sp>
              <p:nvSpPr>
                <p:cNvPr id="116" name="AutoShape 633"/>
                <p:cNvSpPr>
                  <a:spLocks noChangeArrowheads="1"/>
                </p:cNvSpPr>
                <p:nvPr/>
              </p:nvSpPr>
              <p:spPr bwMode="auto">
                <a:xfrm>
                  <a:off x="3100" y="3370"/>
                  <a:ext cx="288" cy="115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17" name="AutoShape 634"/>
                <p:cNvSpPr>
                  <a:spLocks noChangeArrowheads="1"/>
                </p:cNvSpPr>
                <p:nvPr/>
              </p:nvSpPr>
              <p:spPr bwMode="auto">
                <a:xfrm>
                  <a:off x="3145" y="3303"/>
                  <a:ext cx="288" cy="114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18" name="AutoShape 635"/>
                <p:cNvSpPr>
                  <a:spLocks noChangeArrowheads="1"/>
                </p:cNvSpPr>
                <p:nvPr/>
              </p:nvSpPr>
              <p:spPr bwMode="auto">
                <a:xfrm>
                  <a:off x="3160" y="3217"/>
                  <a:ext cx="288" cy="114"/>
                </a:xfrm>
                <a:prstGeom prst="can">
                  <a:avLst>
                    <a:gd name="adj" fmla="val 50000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96" name="Group 337"/>
              <p:cNvGrpSpPr>
                <a:grpSpLocks noChangeAspect="1"/>
              </p:cNvGrpSpPr>
              <p:nvPr/>
            </p:nvGrpSpPr>
            <p:grpSpPr bwMode="auto">
              <a:xfrm rot="5400000">
                <a:off x="5159540" y="3100555"/>
                <a:ext cx="264957" cy="250365"/>
                <a:chOff x="1224" y="3461"/>
                <a:chExt cx="522" cy="349"/>
              </a:xfrm>
              <a:solidFill>
                <a:srgbClr val="008000"/>
              </a:solidFill>
            </p:grpSpPr>
            <p:sp>
              <p:nvSpPr>
                <p:cNvPr id="113" name="AutoShape 338"/>
                <p:cNvSpPr>
                  <a:spLocks noChangeArrowheads="1"/>
                </p:cNvSpPr>
                <p:nvPr/>
              </p:nvSpPr>
              <p:spPr bwMode="auto">
                <a:xfrm>
                  <a:off x="1224" y="3461"/>
                  <a:ext cx="522" cy="349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14" name="AutoShape 339"/>
                <p:cNvSpPr>
                  <a:spLocks noChangeArrowheads="1"/>
                </p:cNvSpPr>
                <p:nvPr/>
              </p:nvSpPr>
              <p:spPr bwMode="auto">
                <a:xfrm>
                  <a:off x="1258" y="3514"/>
                  <a:ext cx="339" cy="260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15" name="Oval 340"/>
                <p:cNvSpPr>
                  <a:spLocks noChangeArrowheads="1"/>
                </p:cNvSpPr>
                <p:nvPr/>
              </p:nvSpPr>
              <p:spPr bwMode="auto">
                <a:xfrm>
                  <a:off x="1616" y="3706"/>
                  <a:ext cx="92" cy="93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97" name="Group 337"/>
              <p:cNvGrpSpPr>
                <a:grpSpLocks noChangeAspect="1"/>
              </p:cNvGrpSpPr>
              <p:nvPr/>
            </p:nvGrpSpPr>
            <p:grpSpPr bwMode="auto">
              <a:xfrm rot="5400000">
                <a:off x="7372752" y="2652454"/>
                <a:ext cx="264957" cy="250365"/>
                <a:chOff x="1224" y="3461"/>
                <a:chExt cx="522" cy="349"/>
              </a:xfrm>
              <a:solidFill>
                <a:srgbClr val="008000"/>
              </a:solidFill>
            </p:grpSpPr>
            <p:sp>
              <p:nvSpPr>
                <p:cNvPr id="110" name="AutoShape 338"/>
                <p:cNvSpPr>
                  <a:spLocks noChangeArrowheads="1"/>
                </p:cNvSpPr>
                <p:nvPr/>
              </p:nvSpPr>
              <p:spPr bwMode="auto">
                <a:xfrm>
                  <a:off x="1224" y="3461"/>
                  <a:ext cx="522" cy="349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11" name="AutoShape 339"/>
                <p:cNvSpPr>
                  <a:spLocks noChangeArrowheads="1"/>
                </p:cNvSpPr>
                <p:nvPr/>
              </p:nvSpPr>
              <p:spPr bwMode="auto">
                <a:xfrm>
                  <a:off x="1258" y="3514"/>
                  <a:ext cx="339" cy="260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12" name="Oval 340"/>
                <p:cNvSpPr>
                  <a:spLocks noChangeArrowheads="1"/>
                </p:cNvSpPr>
                <p:nvPr/>
              </p:nvSpPr>
              <p:spPr bwMode="auto">
                <a:xfrm>
                  <a:off x="1616" y="3706"/>
                  <a:ext cx="92" cy="93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98" name="Group 337"/>
              <p:cNvGrpSpPr>
                <a:grpSpLocks noChangeAspect="1"/>
              </p:cNvGrpSpPr>
              <p:nvPr/>
            </p:nvGrpSpPr>
            <p:grpSpPr bwMode="auto">
              <a:xfrm rot="5400000">
                <a:off x="5639486" y="2611510"/>
                <a:ext cx="264957" cy="250365"/>
                <a:chOff x="1224" y="3461"/>
                <a:chExt cx="522" cy="349"/>
              </a:xfrm>
              <a:solidFill>
                <a:srgbClr val="008000"/>
              </a:solidFill>
            </p:grpSpPr>
            <p:sp>
              <p:nvSpPr>
                <p:cNvPr id="107" name="AutoShape 338"/>
                <p:cNvSpPr>
                  <a:spLocks noChangeArrowheads="1"/>
                </p:cNvSpPr>
                <p:nvPr/>
              </p:nvSpPr>
              <p:spPr bwMode="auto">
                <a:xfrm>
                  <a:off x="1224" y="3461"/>
                  <a:ext cx="522" cy="349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08" name="AutoShape 339"/>
                <p:cNvSpPr>
                  <a:spLocks noChangeArrowheads="1"/>
                </p:cNvSpPr>
                <p:nvPr/>
              </p:nvSpPr>
              <p:spPr bwMode="auto">
                <a:xfrm>
                  <a:off x="1258" y="3514"/>
                  <a:ext cx="339" cy="260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09" name="Oval 340"/>
                <p:cNvSpPr>
                  <a:spLocks noChangeArrowheads="1"/>
                </p:cNvSpPr>
                <p:nvPr/>
              </p:nvSpPr>
              <p:spPr bwMode="auto">
                <a:xfrm>
                  <a:off x="1616" y="3706"/>
                  <a:ext cx="92" cy="93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99" name="Group 337"/>
              <p:cNvGrpSpPr>
                <a:grpSpLocks noChangeAspect="1"/>
              </p:cNvGrpSpPr>
              <p:nvPr/>
            </p:nvGrpSpPr>
            <p:grpSpPr bwMode="auto">
              <a:xfrm rot="5400000">
                <a:off x="4479427" y="3252955"/>
                <a:ext cx="264957" cy="250365"/>
                <a:chOff x="1224" y="3461"/>
                <a:chExt cx="522" cy="349"/>
              </a:xfrm>
              <a:solidFill>
                <a:srgbClr val="008000"/>
              </a:solidFill>
            </p:grpSpPr>
            <p:sp>
              <p:nvSpPr>
                <p:cNvPr id="104" name="AutoShape 338"/>
                <p:cNvSpPr>
                  <a:spLocks noChangeArrowheads="1"/>
                </p:cNvSpPr>
                <p:nvPr/>
              </p:nvSpPr>
              <p:spPr bwMode="auto">
                <a:xfrm>
                  <a:off x="1224" y="3461"/>
                  <a:ext cx="522" cy="349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05" name="AutoShape 339"/>
                <p:cNvSpPr>
                  <a:spLocks noChangeArrowheads="1"/>
                </p:cNvSpPr>
                <p:nvPr/>
              </p:nvSpPr>
              <p:spPr bwMode="auto">
                <a:xfrm>
                  <a:off x="1258" y="3514"/>
                  <a:ext cx="339" cy="260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06" name="Oval 340"/>
                <p:cNvSpPr>
                  <a:spLocks noChangeArrowheads="1"/>
                </p:cNvSpPr>
                <p:nvPr/>
              </p:nvSpPr>
              <p:spPr bwMode="auto">
                <a:xfrm>
                  <a:off x="1616" y="3706"/>
                  <a:ext cx="92" cy="93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  <p:grpSp>
            <p:nvGrpSpPr>
              <p:cNvPr id="100" name="Group 337"/>
              <p:cNvGrpSpPr>
                <a:grpSpLocks noChangeAspect="1"/>
              </p:cNvGrpSpPr>
              <p:nvPr/>
            </p:nvGrpSpPr>
            <p:grpSpPr bwMode="auto">
              <a:xfrm rot="5400000">
                <a:off x="2582387" y="2843522"/>
                <a:ext cx="264957" cy="250365"/>
                <a:chOff x="1224" y="3461"/>
                <a:chExt cx="522" cy="349"/>
              </a:xfrm>
              <a:solidFill>
                <a:srgbClr val="008000"/>
              </a:solidFill>
            </p:grpSpPr>
            <p:sp>
              <p:nvSpPr>
                <p:cNvPr id="101" name="AutoShape 338"/>
                <p:cNvSpPr>
                  <a:spLocks noChangeArrowheads="1"/>
                </p:cNvSpPr>
                <p:nvPr/>
              </p:nvSpPr>
              <p:spPr bwMode="auto">
                <a:xfrm>
                  <a:off x="1224" y="3461"/>
                  <a:ext cx="522" cy="349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02" name="AutoShape 339"/>
                <p:cNvSpPr>
                  <a:spLocks noChangeArrowheads="1"/>
                </p:cNvSpPr>
                <p:nvPr/>
              </p:nvSpPr>
              <p:spPr bwMode="auto">
                <a:xfrm>
                  <a:off x="1258" y="3514"/>
                  <a:ext cx="339" cy="260"/>
                </a:xfrm>
                <a:prstGeom prst="roundRect">
                  <a:avLst>
                    <a:gd name="adj" fmla="val 16667"/>
                  </a:avLst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103" name="Oval 340"/>
                <p:cNvSpPr>
                  <a:spLocks noChangeArrowheads="1"/>
                </p:cNvSpPr>
                <p:nvPr/>
              </p:nvSpPr>
              <p:spPr bwMode="auto">
                <a:xfrm>
                  <a:off x="1616" y="3706"/>
                  <a:ext cx="92" cy="93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solidFill>
                      <a:srgbClr val="000000"/>
                    </a:solidFill>
                    <a:ea typeface="+mn-ea"/>
                  </a:endParaRPr>
                </a:p>
              </p:txBody>
            </p:sp>
          </p:grpSp>
        </p:grpSp>
        <p:grpSp>
          <p:nvGrpSpPr>
            <p:cNvPr id="8" name="Gruppo 224"/>
            <p:cNvGrpSpPr>
              <a:grpSpLocks/>
            </p:cNvGrpSpPr>
            <p:nvPr/>
          </p:nvGrpSpPr>
          <p:grpSpPr bwMode="auto">
            <a:xfrm>
              <a:off x="3532665" y="2194013"/>
              <a:ext cx="2675775" cy="4175124"/>
              <a:chOff x="5614923" y="1024980"/>
              <a:chExt cx="2571703" cy="3534093"/>
            </a:xfrm>
          </p:grpSpPr>
          <p:pic>
            <p:nvPicPr>
              <p:cNvPr id="7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786578" y="1024980"/>
                <a:ext cx="988267" cy="750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6" name="Gruppo 221"/>
              <p:cNvGrpSpPr>
                <a:grpSpLocks/>
              </p:cNvGrpSpPr>
              <p:nvPr/>
            </p:nvGrpSpPr>
            <p:grpSpPr bwMode="auto">
              <a:xfrm>
                <a:off x="5614923" y="1785426"/>
                <a:ext cx="2571703" cy="2773647"/>
                <a:chOff x="4571879" y="856732"/>
                <a:chExt cx="2571703" cy="2773647"/>
              </a:xfrm>
            </p:grpSpPr>
            <p:sp>
              <p:nvSpPr>
                <p:cNvPr id="77" name="Ovale 207"/>
                <p:cNvSpPr/>
                <p:nvPr/>
              </p:nvSpPr>
              <p:spPr>
                <a:xfrm rot="21345860">
                  <a:off x="4571160" y="3021655"/>
                  <a:ext cx="2552589" cy="608724"/>
                </a:xfrm>
                <a:prstGeom prst="ellipse">
                  <a:avLst/>
                </a:prstGeom>
                <a:noFill/>
                <a:ln>
                  <a:solidFill>
                    <a:schemeClr val="accent2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800">
                    <a:solidFill>
                      <a:srgbClr val="FFFFFF"/>
                    </a:solidFill>
                    <a:ea typeface="ＭＳ Ｐゴシック" pitchFamily="84" charset="-128"/>
                  </a:endParaRPr>
                </a:p>
              </p:txBody>
            </p:sp>
            <p:cxnSp>
              <p:nvCxnSpPr>
                <p:cNvPr id="78" name="Connettore 1 212"/>
                <p:cNvCxnSpPr>
                  <a:stCxn id="77" idx="2"/>
                </p:cNvCxnSpPr>
                <p:nvPr/>
              </p:nvCxnSpPr>
              <p:spPr>
                <a:xfrm rot="10800000" flipH="1">
                  <a:off x="4574212" y="856856"/>
                  <a:ext cx="1640187" cy="2551803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ttore 1 213"/>
                <p:cNvCxnSpPr/>
                <p:nvPr/>
              </p:nvCxnSpPr>
              <p:spPr>
                <a:xfrm rot="16200000" flipV="1">
                  <a:off x="5507477" y="1635488"/>
                  <a:ext cx="2414739" cy="857475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uppo 226"/>
            <p:cNvGrpSpPr>
              <a:grpSpLocks/>
            </p:cNvGrpSpPr>
            <p:nvPr/>
          </p:nvGrpSpPr>
          <p:grpSpPr bwMode="auto">
            <a:xfrm>
              <a:off x="1077222" y="2354496"/>
              <a:ext cx="2608200" cy="3593008"/>
              <a:chOff x="1214414" y="1714488"/>
              <a:chExt cx="2608134" cy="3594035"/>
            </a:xfrm>
          </p:grpSpPr>
          <p:grpSp>
            <p:nvGrpSpPr>
              <p:cNvPr id="70" name="Gruppo 210"/>
              <p:cNvGrpSpPr>
                <a:grpSpLocks/>
              </p:cNvGrpSpPr>
              <p:nvPr/>
            </p:nvGrpSpPr>
            <p:grpSpPr bwMode="auto">
              <a:xfrm>
                <a:off x="1285787" y="2540718"/>
                <a:ext cx="2536761" cy="2767805"/>
                <a:chOff x="1376345" y="1024329"/>
                <a:chExt cx="2536761" cy="2767805"/>
              </a:xfrm>
            </p:grpSpPr>
            <p:cxnSp>
              <p:nvCxnSpPr>
                <p:cNvPr id="72" name="Connettore 1 43"/>
                <p:cNvCxnSpPr>
                  <a:stCxn id="73" idx="2"/>
                </p:cNvCxnSpPr>
                <p:nvPr/>
              </p:nvCxnSpPr>
              <p:spPr>
                <a:xfrm rot="10800000" flipH="1">
                  <a:off x="1379520" y="1021905"/>
                  <a:ext cx="477826" cy="2561369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Ovale 46"/>
                <p:cNvSpPr/>
                <p:nvPr/>
              </p:nvSpPr>
              <p:spPr>
                <a:xfrm rot="21345860">
                  <a:off x="1376345" y="3184698"/>
                  <a:ext cx="2536761" cy="608186"/>
                </a:xfrm>
                <a:prstGeom prst="ellipse">
                  <a:avLst/>
                </a:prstGeom>
                <a:noFill/>
                <a:ln>
                  <a:solidFill>
                    <a:schemeClr val="accent2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800">
                    <a:solidFill>
                      <a:srgbClr val="FFFFFF"/>
                    </a:solidFill>
                    <a:ea typeface="ＭＳ Ｐゴシック" pitchFamily="84" charset="-128"/>
                  </a:endParaRPr>
                </a:p>
              </p:txBody>
            </p:sp>
            <p:cxnSp>
              <p:nvCxnSpPr>
                <p:cNvPr id="74" name="Connettore 1 204"/>
                <p:cNvCxnSpPr>
                  <a:stCxn id="73" idx="6"/>
                </p:cNvCxnSpPr>
                <p:nvPr/>
              </p:nvCxnSpPr>
              <p:spPr>
                <a:xfrm flipH="1" flipV="1">
                  <a:off x="1857346" y="1021905"/>
                  <a:ext cx="2052585" cy="2372403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1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14414" y="1714488"/>
                <a:ext cx="1142988" cy="8572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uppo 216"/>
            <p:cNvGrpSpPr>
              <a:grpSpLocks/>
            </p:cNvGrpSpPr>
            <p:nvPr/>
          </p:nvGrpSpPr>
          <p:grpSpPr bwMode="auto">
            <a:xfrm>
              <a:off x="2572803" y="3528506"/>
              <a:ext cx="2471738" cy="2697161"/>
              <a:chOff x="4214779" y="1214339"/>
              <a:chExt cx="2471675" cy="2697932"/>
            </a:xfrm>
          </p:grpSpPr>
          <p:sp>
            <p:nvSpPr>
              <p:cNvPr id="67" name="Ovale 208"/>
              <p:cNvSpPr/>
              <p:nvPr/>
            </p:nvSpPr>
            <p:spPr>
              <a:xfrm rot="21345860">
                <a:off x="4233829" y="3304086"/>
                <a:ext cx="2452625" cy="608186"/>
              </a:xfrm>
              <a:prstGeom prst="ellipse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sz="1800">
                  <a:solidFill>
                    <a:srgbClr val="FFFFFF"/>
                  </a:solidFill>
                  <a:ea typeface="ＭＳ Ｐゴシック" pitchFamily="84" charset="-128"/>
                </a:endParaRPr>
              </a:p>
            </p:txBody>
          </p:sp>
          <p:cxnSp>
            <p:nvCxnSpPr>
              <p:cNvPr id="68" name="Connettore 1 209"/>
              <p:cNvCxnSpPr/>
              <p:nvPr/>
            </p:nvCxnSpPr>
            <p:spPr>
              <a:xfrm rot="10800000" flipH="1">
                <a:off x="4214779" y="1214339"/>
                <a:ext cx="477826" cy="2555017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1 211"/>
              <p:cNvCxnSpPr>
                <a:stCxn id="67" idx="6"/>
              </p:cNvCxnSpPr>
              <p:nvPr/>
            </p:nvCxnSpPr>
            <p:spPr>
              <a:xfrm flipH="1" flipV="1">
                <a:off x="4643393" y="1214339"/>
                <a:ext cx="2039886" cy="2302533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9673" y="2171654"/>
              <a:ext cx="728683" cy="971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726916">
              <a:off x="253466" y="3143718"/>
              <a:ext cx="1000157" cy="65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 flipH="1" flipV="1">
              <a:off x="3762307" y="2807777"/>
              <a:ext cx="785838" cy="886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CasellaDiTesto 136"/>
            <p:cNvSpPr txBox="1">
              <a:spLocks noChangeArrowheads="1"/>
            </p:cNvSpPr>
            <p:nvPr/>
          </p:nvSpPr>
          <p:spPr bwMode="auto">
            <a:xfrm>
              <a:off x="1688568" y="4421029"/>
              <a:ext cx="857278" cy="36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800" b="1" dirty="0"/>
                <a:t>VRE</a:t>
              </a:r>
            </a:p>
          </p:txBody>
        </p:sp>
        <p:sp>
          <p:nvSpPr>
            <p:cNvPr id="16" name="CasellaDiTesto 137"/>
            <p:cNvSpPr txBox="1">
              <a:spLocks noChangeArrowheads="1"/>
            </p:cNvSpPr>
            <p:nvPr/>
          </p:nvSpPr>
          <p:spPr bwMode="auto">
            <a:xfrm>
              <a:off x="2972946" y="4016373"/>
              <a:ext cx="857278" cy="369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800" b="1" dirty="0"/>
                <a:t>VRE</a:t>
              </a:r>
            </a:p>
          </p:txBody>
        </p:sp>
        <p:sp>
          <p:nvSpPr>
            <p:cNvPr id="17" name="CasellaDiTesto 138"/>
            <p:cNvSpPr txBox="1">
              <a:spLocks noChangeArrowheads="1"/>
            </p:cNvSpPr>
            <p:nvPr/>
          </p:nvSpPr>
          <p:spPr bwMode="auto">
            <a:xfrm>
              <a:off x="4820782" y="3671424"/>
              <a:ext cx="857278" cy="369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800" b="1" dirty="0"/>
                <a:t>VRE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553" y="3671424"/>
              <a:ext cx="833931" cy="623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44071" y="4099929"/>
              <a:ext cx="647717" cy="690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39482" y="2714123"/>
              <a:ext cx="1167086" cy="785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87345" y="3457171"/>
              <a:ext cx="785838" cy="649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833921" y="2385907"/>
              <a:ext cx="1073133" cy="785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691042" y="3100083"/>
              <a:ext cx="574901" cy="857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91120" y="3213862"/>
              <a:ext cx="967971" cy="642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182"/>
            <p:cNvGrpSpPr>
              <a:grpSpLocks noChangeAspect="1"/>
            </p:cNvGrpSpPr>
            <p:nvPr/>
          </p:nvGrpSpPr>
          <p:grpSpPr bwMode="auto">
            <a:xfrm flipH="1">
              <a:off x="7984319" y="5731100"/>
              <a:ext cx="499626" cy="359879"/>
              <a:chOff x="3243" y="3940"/>
              <a:chExt cx="1008" cy="1044"/>
            </a:xfrm>
            <a:solidFill>
              <a:srgbClr val="92D050"/>
            </a:solidFill>
          </p:grpSpPr>
          <p:sp>
            <p:nvSpPr>
              <p:cNvPr id="63" name="Freeform 179"/>
              <p:cNvSpPr>
                <a:spLocks/>
              </p:cNvSpPr>
              <p:nvPr/>
            </p:nvSpPr>
            <p:spPr bwMode="auto">
              <a:xfrm>
                <a:off x="3243" y="3940"/>
                <a:ext cx="615" cy="612"/>
              </a:xfrm>
              <a:custGeom>
                <a:avLst/>
                <a:gdLst>
                  <a:gd name="T0" fmla="*/ 4725 w 9817"/>
                  <a:gd name="T1" fmla="*/ 1045 h 9817"/>
                  <a:gd name="T2" fmla="*/ 5732 w 9817"/>
                  <a:gd name="T3" fmla="*/ 1170 h 9817"/>
                  <a:gd name="T4" fmla="*/ 6866 w 9817"/>
                  <a:gd name="T5" fmla="*/ 307 h 9817"/>
                  <a:gd name="T6" fmla="*/ 7710 w 9817"/>
                  <a:gd name="T7" fmla="*/ 740 h 9817"/>
                  <a:gd name="T8" fmla="*/ 7467 w 9817"/>
                  <a:gd name="T9" fmla="*/ 2079 h 9817"/>
                  <a:gd name="T10" fmla="*/ 8069 w 9817"/>
                  <a:gd name="T11" fmla="*/ 2853 h 9817"/>
                  <a:gd name="T12" fmla="*/ 9519 w 9817"/>
                  <a:gd name="T13" fmla="*/ 2979 h 9817"/>
                  <a:gd name="T14" fmla="*/ 9817 w 9817"/>
                  <a:gd name="T15" fmla="*/ 3887 h 9817"/>
                  <a:gd name="T16" fmla="*/ 8781 w 9817"/>
                  <a:gd name="T17" fmla="*/ 4858 h 9817"/>
                  <a:gd name="T18" fmla="*/ 8684 w 9817"/>
                  <a:gd name="T19" fmla="*/ 5868 h 9817"/>
                  <a:gd name="T20" fmla="*/ 9519 w 9817"/>
                  <a:gd name="T21" fmla="*/ 6866 h 9817"/>
                  <a:gd name="T22" fmla="*/ 9079 w 9817"/>
                  <a:gd name="T23" fmla="*/ 7711 h 9817"/>
                  <a:gd name="T24" fmla="*/ 7674 w 9817"/>
                  <a:gd name="T25" fmla="*/ 7542 h 9817"/>
                  <a:gd name="T26" fmla="*/ 6936 w 9817"/>
                  <a:gd name="T27" fmla="*/ 8106 h 9817"/>
                  <a:gd name="T28" fmla="*/ 6866 w 9817"/>
                  <a:gd name="T29" fmla="*/ 9519 h 9817"/>
                  <a:gd name="T30" fmla="*/ 5929 w 9817"/>
                  <a:gd name="T31" fmla="*/ 9817 h 9817"/>
                  <a:gd name="T32" fmla="*/ 5029 w 9817"/>
                  <a:gd name="T33" fmla="*/ 8745 h 9817"/>
                  <a:gd name="T34" fmla="*/ 4022 w 9817"/>
                  <a:gd name="T35" fmla="*/ 8648 h 9817"/>
                  <a:gd name="T36" fmla="*/ 2979 w 9817"/>
                  <a:gd name="T37" fmla="*/ 9519 h 9817"/>
                  <a:gd name="T38" fmla="*/ 2115 w 9817"/>
                  <a:gd name="T39" fmla="*/ 9080 h 9817"/>
                  <a:gd name="T40" fmla="*/ 2115 w 9817"/>
                  <a:gd name="T41" fmla="*/ 7440 h 9817"/>
                  <a:gd name="T42" fmla="*/ 1539 w 9817"/>
                  <a:gd name="T43" fmla="*/ 6667 h 9817"/>
                  <a:gd name="T44" fmla="*/ 307 w 9817"/>
                  <a:gd name="T45" fmla="*/ 6866 h 9817"/>
                  <a:gd name="T46" fmla="*/ 0 w 9817"/>
                  <a:gd name="T47" fmla="*/ 5930 h 9817"/>
                  <a:gd name="T48" fmla="*/ 1072 w 9817"/>
                  <a:gd name="T49" fmla="*/ 4923 h 9817"/>
                  <a:gd name="T50" fmla="*/ 1207 w 9817"/>
                  <a:gd name="T51" fmla="*/ 3924 h 9817"/>
                  <a:gd name="T52" fmla="*/ 307 w 9817"/>
                  <a:gd name="T53" fmla="*/ 2979 h 9817"/>
                  <a:gd name="T54" fmla="*/ 740 w 9817"/>
                  <a:gd name="T55" fmla="*/ 2079 h 9817"/>
                  <a:gd name="T56" fmla="*/ 2017 w 9817"/>
                  <a:gd name="T57" fmla="*/ 2447 h 9817"/>
                  <a:gd name="T58" fmla="*/ 2717 w 9817"/>
                  <a:gd name="T59" fmla="*/ 1846 h 9817"/>
                  <a:gd name="T60" fmla="*/ 2979 w 9817"/>
                  <a:gd name="T61" fmla="*/ 307 h 9817"/>
                  <a:gd name="T62" fmla="*/ 3887 w 9817"/>
                  <a:gd name="T63" fmla="*/ 0 h 9817"/>
                  <a:gd name="T64" fmla="*/ 4725 w 9817"/>
                  <a:gd name="T65" fmla="*/ 1045 h 98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17"/>
                  <a:gd name="T100" fmla="*/ 0 h 9817"/>
                  <a:gd name="T101" fmla="*/ 9817 w 9817"/>
                  <a:gd name="T102" fmla="*/ 9817 h 98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64" name="Freeform 181"/>
              <p:cNvSpPr>
                <a:spLocks/>
              </p:cNvSpPr>
              <p:nvPr/>
            </p:nvSpPr>
            <p:spPr bwMode="auto">
              <a:xfrm>
                <a:off x="3630" y="4364"/>
                <a:ext cx="621" cy="620"/>
              </a:xfrm>
              <a:custGeom>
                <a:avLst/>
                <a:gdLst>
                  <a:gd name="T0" fmla="*/ 2914 w 9915"/>
                  <a:gd name="T1" fmla="*/ 1675 h 9953"/>
                  <a:gd name="T2" fmla="*/ 3887 w 9915"/>
                  <a:gd name="T3" fmla="*/ 1269 h 9953"/>
                  <a:gd name="T4" fmla="*/ 4453 w 9915"/>
                  <a:gd name="T5" fmla="*/ 0 h 9953"/>
                  <a:gd name="T6" fmla="*/ 5426 w 9915"/>
                  <a:gd name="T7" fmla="*/ 0 h 9953"/>
                  <a:gd name="T8" fmla="*/ 5829 w 9915"/>
                  <a:gd name="T9" fmla="*/ 1269 h 9953"/>
                  <a:gd name="T10" fmla="*/ 6728 w 9915"/>
                  <a:gd name="T11" fmla="*/ 1638 h 9953"/>
                  <a:gd name="T12" fmla="*/ 8069 w 9915"/>
                  <a:gd name="T13" fmla="*/ 1036 h 9953"/>
                  <a:gd name="T14" fmla="*/ 8779 w 9915"/>
                  <a:gd name="T15" fmla="*/ 1748 h 9953"/>
                  <a:gd name="T16" fmla="*/ 8303 w 9915"/>
                  <a:gd name="T17" fmla="*/ 3050 h 9953"/>
                  <a:gd name="T18" fmla="*/ 8671 w 9915"/>
                  <a:gd name="T19" fmla="*/ 3987 h 9953"/>
                  <a:gd name="T20" fmla="*/ 9915 w 9915"/>
                  <a:gd name="T21" fmla="*/ 4490 h 9953"/>
                  <a:gd name="T22" fmla="*/ 9915 w 9915"/>
                  <a:gd name="T23" fmla="*/ 5427 h 9953"/>
                  <a:gd name="T24" fmla="*/ 8611 w 9915"/>
                  <a:gd name="T25" fmla="*/ 5930 h 9953"/>
                  <a:gd name="T26" fmla="*/ 8241 w 9915"/>
                  <a:gd name="T27" fmla="*/ 6802 h 9953"/>
                  <a:gd name="T28" fmla="*/ 8843 w 9915"/>
                  <a:gd name="T29" fmla="*/ 8070 h 9953"/>
                  <a:gd name="T30" fmla="*/ 8177 w 9915"/>
                  <a:gd name="T31" fmla="*/ 8808 h 9953"/>
                  <a:gd name="T32" fmla="*/ 6863 w 9915"/>
                  <a:gd name="T33" fmla="*/ 8279 h 9953"/>
                  <a:gd name="T34" fmla="*/ 5929 w 9915"/>
                  <a:gd name="T35" fmla="*/ 8648 h 9953"/>
                  <a:gd name="T36" fmla="*/ 5460 w 9915"/>
                  <a:gd name="T37" fmla="*/ 9953 h 9953"/>
                  <a:gd name="T38" fmla="*/ 4453 w 9915"/>
                  <a:gd name="T39" fmla="*/ 9953 h 9953"/>
                  <a:gd name="T40" fmla="*/ 3716 w 9915"/>
                  <a:gd name="T41" fmla="*/ 8513 h 9953"/>
                  <a:gd name="T42" fmla="*/ 2844 w 9915"/>
                  <a:gd name="T43" fmla="*/ 8107 h 9953"/>
                  <a:gd name="T44" fmla="*/ 1846 w 9915"/>
                  <a:gd name="T45" fmla="*/ 8845 h 9953"/>
                  <a:gd name="T46" fmla="*/ 1142 w 9915"/>
                  <a:gd name="T47" fmla="*/ 8145 h 9953"/>
                  <a:gd name="T48" fmla="*/ 1609 w 9915"/>
                  <a:gd name="T49" fmla="*/ 6765 h 9953"/>
                  <a:gd name="T50" fmla="*/ 1241 w 9915"/>
                  <a:gd name="T51" fmla="*/ 5866 h 9953"/>
                  <a:gd name="T52" fmla="*/ 0 w 9915"/>
                  <a:gd name="T53" fmla="*/ 5427 h 9953"/>
                  <a:gd name="T54" fmla="*/ 0 w 9915"/>
                  <a:gd name="T55" fmla="*/ 4453 h 9953"/>
                  <a:gd name="T56" fmla="*/ 1241 w 9915"/>
                  <a:gd name="T57" fmla="*/ 4159 h 9953"/>
                  <a:gd name="T58" fmla="*/ 1539 w 9915"/>
                  <a:gd name="T59" fmla="*/ 3287 h 9953"/>
                  <a:gd name="T60" fmla="*/ 1035 w 9915"/>
                  <a:gd name="T61" fmla="*/ 1847 h 9953"/>
                  <a:gd name="T62" fmla="*/ 1711 w 9915"/>
                  <a:gd name="T63" fmla="*/ 1143 h 9953"/>
                  <a:gd name="T64" fmla="*/ 2914 w 9915"/>
                  <a:gd name="T65" fmla="*/ 1675 h 99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15"/>
                  <a:gd name="T100" fmla="*/ 0 h 9953"/>
                  <a:gd name="T101" fmla="*/ 9915 w 9915"/>
                  <a:gd name="T102" fmla="*/ 9953 h 99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65" name="Freeform 178"/>
              <p:cNvSpPr>
                <a:spLocks/>
              </p:cNvSpPr>
              <p:nvPr/>
            </p:nvSpPr>
            <p:spPr bwMode="auto">
              <a:xfrm>
                <a:off x="3483" y="4183"/>
                <a:ext cx="131" cy="133"/>
              </a:xfrm>
              <a:custGeom>
                <a:avLst/>
                <a:gdLst>
                  <a:gd name="T0" fmla="*/ 962 w 2177"/>
                  <a:gd name="T1" fmla="*/ 6 h 2202"/>
                  <a:gd name="T2" fmla="*/ 834 w 2177"/>
                  <a:gd name="T3" fmla="*/ 26 h 2202"/>
                  <a:gd name="T4" fmla="*/ 712 w 2177"/>
                  <a:gd name="T5" fmla="*/ 61 h 2202"/>
                  <a:gd name="T6" fmla="*/ 596 w 2177"/>
                  <a:gd name="T7" fmla="*/ 112 h 2202"/>
                  <a:gd name="T8" fmla="*/ 485 w 2177"/>
                  <a:gd name="T9" fmla="*/ 179 h 2202"/>
                  <a:gd name="T10" fmla="*/ 380 w 2177"/>
                  <a:gd name="T11" fmla="*/ 262 h 2202"/>
                  <a:gd name="T12" fmla="*/ 280 w 2177"/>
                  <a:gd name="T13" fmla="*/ 360 h 2202"/>
                  <a:gd name="T14" fmla="*/ 194 w 2177"/>
                  <a:gd name="T15" fmla="*/ 464 h 2202"/>
                  <a:gd name="T16" fmla="*/ 124 w 2177"/>
                  <a:gd name="T17" fmla="*/ 573 h 2202"/>
                  <a:gd name="T18" fmla="*/ 69 w 2177"/>
                  <a:gd name="T19" fmla="*/ 689 h 2202"/>
                  <a:gd name="T20" fmla="*/ 31 w 2177"/>
                  <a:gd name="T21" fmla="*/ 810 h 2202"/>
                  <a:gd name="T22" fmla="*/ 8 w 2177"/>
                  <a:gd name="T23" fmla="*/ 936 h 2202"/>
                  <a:gd name="T24" fmla="*/ 0 w 2177"/>
                  <a:gd name="T25" fmla="*/ 1069 h 2202"/>
                  <a:gd name="T26" fmla="*/ 8 w 2177"/>
                  <a:gd name="T27" fmla="*/ 1210 h 2202"/>
                  <a:gd name="T28" fmla="*/ 31 w 2177"/>
                  <a:gd name="T29" fmla="*/ 1344 h 2202"/>
                  <a:gd name="T30" fmla="*/ 69 w 2177"/>
                  <a:gd name="T31" fmla="*/ 1473 h 2202"/>
                  <a:gd name="T32" fmla="*/ 124 w 2177"/>
                  <a:gd name="T33" fmla="*/ 1595 h 2202"/>
                  <a:gd name="T34" fmla="*/ 194 w 2177"/>
                  <a:gd name="T35" fmla="*/ 1711 h 2202"/>
                  <a:gd name="T36" fmla="*/ 280 w 2177"/>
                  <a:gd name="T37" fmla="*/ 1822 h 2202"/>
                  <a:gd name="T38" fmla="*/ 380 w 2177"/>
                  <a:gd name="T39" fmla="*/ 1925 h 2202"/>
                  <a:gd name="T40" fmla="*/ 485 w 2177"/>
                  <a:gd name="T41" fmla="*/ 2012 h 2202"/>
                  <a:gd name="T42" fmla="*/ 596 w 2177"/>
                  <a:gd name="T43" fmla="*/ 2084 h 2202"/>
                  <a:gd name="T44" fmla="*/ 712 w 2177"/>
                  <a:gd name="T45" fmla="*/ 2138 h 2202"/>
                  <a:gd name="T46" fmla="*/ 834 w 2177"/>
                  <a:gd name="T47" fmla="*/ 2176 h 2202"/>
                  <a:gd name="T48" fmla="*/ 962 w 2177"/>
                  <a:gd name="T49" fmla="*/ 2197 h 2202"/>
                  <a:gd name="T50" fmla="*/ 1096 w 2177"/>
                  <a:gd name="T51" fmla="*/ 2201 h 2202"/>
                  <a:gd name="T52" fmla="*/ 1233 w 2177"/>
                  <a:gd name="T53" fmla="*/ 2191 h 2202"/>
                  <a:gd name="T54" fmla="*/ 1364 w 2177"/>
                  <a:gd name="T55" fmla="*/ 2162 h 2202"/>
                  <a:gd name="T56" fmla="*/ 1489 w 2177"/>
                  <a:gd name="T57" fmla="*/ 2118 h 2202"/>
                  <a:gd name="T58" fmla="*/ 1607 w 2177"/>
                  <a:gd name="T59" fmla="*/ 2058 h 2202"/>
                  <a:gd name="T60" fmla="*/ 1719 w 2177"/>
                  <a:gd name="T61" fmla="*/ 1980 h 2202"/>
                  <a:gd name="T62" fmla="*/ 1827 w 2177"/>
                  <a:gd name="T63" fmla="*/ 1886 h 2202"/>
                  <a:gd name="T64" fmla="*/ 1925 w 2177"/>
                  <a:gd name="T65" fmla="*/ 1779 h 2202"/>
                  <a:gd name="T66" fmla="*/ 2007 w 2177"/>
                  <a:gd name="T67" fmla="*/ 1665 h 2202"/>
                  <a:gd name="T68" fmla="*/ 2072 w 2177"/>
                  <a:gd name="T69" fmla="*/ 1547 h 2202"/>
                  <a:gd name="T70" fmla="*/ 2122 w 2177"/>
                  <a:gd name="T71" fmla="*/ 1422 h 2202"/>
                  <a:gd name="T72" fmla="*/ 2156 w 2177"/>
                  <a:gd name="T73" fmla="*/ 1291 h 2202"/>
                  <a:gd name="T74" fmla="*/ 2174 w 2177"/>
                  <a:gd name="T75" fmla="*/ 1154 h 2202"/>
                  <a:gd name="T76" fmla="*/ 2176 w 2177"/>
                  <a:gd name="T77" fmla="*/ 1015 h 2202"/>
                  <a:gd name="T78" fmla="*/ 2161 w 2177"/>
                  <a:gd name="T79" fmla="*/ 885 h 2202"/>
                  <a:gd name="T80" fmla="*/ 2131 w 2177"/>
                  <a:gd name="T81" fmla="*/ 761 h 2202"/>
                  <a:gd name="T82" fmla="*/ 2083 w 2177"/>
                  <a:gd name="T83" fmla="*/ 642 h 2202"/>
                  <a:gd name="T84" fmla="*/ 2021 w 2177"/>
                  <a:gd name="T85" fmla="*/ 529 h 2202"/>
                  <a:gd name="T86" fmla="*/ 1943 w 2177"/>
                  <a:gd name="T87" fmla="*/ 422 h 2202"/>
                  <a:gd name="T88" fmla="*/ 1848 w 2177"/>
                  <a:gd name="T89" fmla="*/ 319 h 2202"/>
                  <a:gd name="T90" fmla="*/ 1741 w 2177"/>
                  <a:gd name="T91" fmla="*/ 227 h 2202"/>
                  <a:gd name="T92" fmla="*/ 1630 w 2177"/>
                  <a:gd name="T93" fmla="*/ 150 h 2202"/>
                  <a:gd name="T94" fmla="*/ 1513 w 2177"/>
                  <a:gd name="T95" fmla="*/ 90 h 2202"/>
                  <a:gd name="T96" fmla="*/ 1389 w 2177"/>
                  <a:gd name="T97" fmla="*/ 45 h 2202"/>
                  <a:gd name="T98" fmla="*/ 1260 w 2177"/>
                  <a:gd name="T99" fmla="*/ 15 h 2202"/>
                  <a:gd name="T100" fmla="*/ 1125 w 2177"/>
                  <a:gd name="T101" fmla="*/ 2 h 22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77"/>
                  <a:gd name="T154" fmla="*/ 0 h 2202"/>
                  <a:gd name="T155" fmla="*/ 2177 w 2177"/>
                  <a:gd name="T156" fmla="*/ 2202 h 22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66" name="Freeform 180"/>
              <p:cNvSpPr>
                <a:spLocks/>
              </p:cNvSpPr>
              <p:nvPr/>
            </p:nvSpPr>
            <p:spPr bwMode="auto">
              <a:xfrm>
                <a:off x="3875" y="4607"/>
                <a:ext cx="136" cy="133"/>
              </a:xfrm>
              <a:custGeom>
                <a:avLst/>
                <a:gdLst>
                  <a:gd name="T0" fmla="*/ 481 w 2188"/>
                  <a:gd name="T1" fmla="*/ 164 h 2205"/>
                  <a:gd name="T2" fmla="*/ 395 w 2188"/>
                  <a:gd name="T3" fmla="*/ 230 h 2205"/>
                  <a:gd name="T4" fmla="*/ 318 w 2188"/>
                  <a:gd name="T5" fmla="*/ 302 h 2205"/>
                  <a:gd name="T6" fmla="*/ 249 w 2188"/>
                  <a:gd name="T7" fmla="*/ 381 h 2205"/>
                  <a:gd name="T8" fmla="*/ 188 w 2188"/>
                  <a:gd name="T9" fmla="*/ 466 h 2205"/>
                  <a:gd name="T10" fmla="*/ 135 w 2188"/>
                  <a:gd name="T11" fmla="*/ 556 h 2205"/>
                  <a:gd name="T12" fmla="*/ 90 w 2188"/>
                  <a:gd name="T13" fmla="*/ 654 h 2205"/>
                  <a:gd name="T14" fmla="*/ 52 w 2188"/>
                  <a:gd name="T15" fmla="*/ 758 h 2205"/>
                  <a:gd name="T16" fmla="*/ 23 w 2188"/>
                  <a:gd name="T17" fmla="*/ 865 h 2205"/>
                  <a:gd name="T18" fmla="*/ 6 w 2188"/>
                  <a:gd name="T19" fmla="*/ 970 h 2205"/>
                  <a:gd name="T20" fmla="*/ 0 w 2188"/>
                  <a:gd name="T21" fmla="*/ 1075 h 2205"/>
                  <a:gd name="T22" fmla="*/ 6 w 2188"/>
                  <a:gd name="T23" fmla="*/ 1178 h 2205"/>
                  <a:gd name="T24" fmla="*/ 22 w 2188"/>
                  <a:gd name="T25" fmla="*/ 1279 h 2205"/>
                  <a:gd name="T26" fmla="*/ 50 w 2188"/>
                  <a:gd name="T27" fmla="*/ 1378 h 2205"/>
                  <a:gd name="T28" fmla="*/ 90 w 2188"/>
                  <a:gd name="T29" fmla="*/ 1475 h 2205"/>
                  <a:gd name="T30" fmla="*/ 140 w 2188"/>
                  <a:gd name="T31" fmla="*/ 1572 h 2205"/>
                  <a:gd name="T32" fmla="*/ 192 w 2188"/>
                  <a:gd name="T33" fmla="*/ 1668 h 2205"/>
                  <a:gd name="T34" fmla="*/ 251 w 2188"/>
                  <a:gd name="T35" fmla="*/ 1759 h 2205"/>
                  <a:gd name="T36" fmla="*/ 316 w 2188"/>
                  <a:gd name="T37" fmla="*/ 1843 h 2205"/>
                  <a:gd name="T38" fmla="*/ 388 w 2188"/>
                  <a:gd name="T39" fmla="*/ 1918 h 2205"/>
                  <a:gd name="T40" fmla="*/ 467 w 2188"/>
                  <a:gd name="T41" fmla="*/ 1985 h 2205"/>
                  <a:gd name="T42" fmla="*/ 554 w 2188"/>
                  <a:gd name="T43" fmla="*/ 2045 h 2205"/>
                  <a:gd name="T44" fmla="*/ 648 w 2188"/>
                  <a:gd name="T45" fmla="*/ 2095 h 2205"/>
                  <a:gd name="T46" fmla="*/ 747 w 2188"/>
                  <a:gd name="T47" fmla="*/ 2138 h 2205"/>
                  <a:gd name="T48" fmla="*/ 853 w 2188"/>
                  <a:gd name="T49" fmla="*/ 2172 h 2205"/>
                  <a:gd name="T50" fmla="*/ 959 w 2188"/>
                  <a:gd name="T51" fmla="*/ 2194 h 2205"/>
                  <a:gd name="T52" fmla="*/ 1065 w 2188"/>
                  <a:gd name="T53" fmla="*/ 2204 h 2205"/>
                  <a:gd name="T54" fmla="*/ 1172 w 2188"/>
                  <a:gd name="T55" fmla="*/ 2202 h 2205"/>
                  <a:gd name="T56" fmla="*/ 1278 w 2188"/>
                  <a:gd name="T57" fmla="*/ 2188 h 2205"/>
                  <a:gd name="T58" fmla="*/ 1385 w 2188"/>
                  <a:gd name="T59" fmla="*/ 2163 h 2205"/>
                  <a:gd name="T60" fmla="*/ 1493 w 2188"/>
                  <a:gd name="T61" fmla="*/ 2125 h 2205"/>
                  <a:gd name="T62" fmla="*/ 1601 w 2188"/>
                  <a:gd name="T63" fmla="*/ 2076 h 2205"/>
                  <a:gd name="T64" fmla="*/ 1778 w 2188"/>
                  <a:gd name="T65" fmla="*/ 1960 h 2205"/>
                  <a:gd name="T66" fmla="*/ 1942 w 2188"/>
                  <a:gd name="T67" fmla="*/ 1813 h 2205"/>
                  <a:gd name="T68" fmla="*/ 2065 w 2188"/>
                  <a:gd name="T69" fmla="*/ 1652 h 2205"/>
                  <a:gd name="T70" fmla="*/ 2145 w 2188"/>
                  <a:gd name="T71" fmla="*/ 1478 h 2205"/>
                  <a:gd name="T72" fmla="*/ 2185 w 2188"/>
                  <a:gd name="T73" fmla="*/ 1290 h 2205"/>
                  <a:gd name="T74" fmla="*/ 2182 w 2188"/>
                  <a:gd name="T75" fmla="*/ 1089 h 2205"/>
                  <a:gd name="T76" fmla="*/ 2138 w 2188"/>
                  <a:gd name="T77" fmla="*/ 873 h 2205"/>
                  <a:gd name="T78" fmla="*/ 2052 w 2188"/>
                  <a:gd name="T79" fmla="*/ 644 h 2205"/>
                  <a:gd name="T80" fmla="*/ 1984 w 2188"/>
                  <a:gd name="T81" fmla="*/ 513 h 2205"/>
                  <a:gd name="T82" fmla="*/ 1925 w 2188"/>
                  <a:gd name="T83" fmla="*/ 425 h 2205"/>
                  <a:gd name="T84" fmla="*/ 1859 w 2188"/>
                  <a:gd name="T85" fmla="*/ 345 h 2205"/>
                  <a:gd name="T86" fmla="*/ 1786 w 2188"/>
                  <a:gd name="T87" fmla="*/ 273 h 2205"/>
                  <a:gd name="T88" fmla="*/ 1704 w 2188"/>
                  <a:gd name="T89" fmla="*/ 209 h 2205"/>
                  <a:gd name="T90" fmla="*/ 1616 w 2188"/>
                  <a:gd name="T91" fmla="*/ 152 h 2205"/>
                  <a:gd name="T92" fmla="*/ 1519 w 2188"/>
                  <a:gd name="T93" fmla="*/ 105 h 2205"/>
                  <a:gd name="T94" fmla="*/ 1415 w 2188"/>
                  <a:gd name="T95" fmla="*/ 65 h 2205"/>
                  <a:gd name="T96" fmla="*/ 1307 w 2188"/>
                  <a:gd name="T97" fmla="*/ 34 h 2205"/>
                  <a:gd name="T98" fmla="*/ 1199 w 2188"/>
                  <a:gd name="T99" fmla="*/ 12 h 2205"/>
                  <a:gd name="T100" fmla="*/ 1093 w 2188"/>
                  <a:gd name="T101" fmla="*/ 1 h 2205"/>
                  <a:gd name="T102" fmla="*/ 987 w 2188"/>
                  <a:gd name="T103" fmla="*/ 1 h 2205"/>
                  <a:gd name="T104" fmla="*/ 883 w 2188"/>
                  <a:gd name="T105" fmla="*/ 12 h 2205"/>
                  <a:gd name="T106" fmla="*/ 779 w 2188"/>
                  <a:gd name="T107" fmla="*/ 33 h 2205"/>
                  <a:gd name="T108" fmla="*/ 676 w 2188"/>
                  <a:gd name="T109" fmla="*/ 64 h 2205"/>
                  <a:gd name="T110" fmla="*/ 575 w 2188"/>
                  <a:gd name="T111" fmla="*/ 106 h 22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88"/>
                  <a:gd name="T169" fmla="*/ 0 h 2205"/>
                  <a:gd name="T170" fmla="*/ 2188 w 2188"/>
                  <a:gd name="T171" fmla="*/ 2205 h 220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6" name="Group 182"/>
            <p:cNvGrpSpPr>
              <a:grpSpLocks noChangeAspect="1"/>
            </p:cNvGrpSpPr>
            <p:nvPr/>
          </p:nvGrpSpPr>
          <p:grpSpPr bwMode="auto">
            <a:xfrm>
              <a:off x="2856986" y="5653757"/>
              <a:ext cx="518888" cy="373753"/>
              <a:chOff x="3243" y="3940"/>
              <a:chExt cx="1008" cy="1044"/>
            </a:xfrm>
            <a:solidFill>
              <a:srgbClr val="92D050"/>
            </a:solidFill>
          </p:grpSpPr>
          <p:sp>
            <p:nvSpPr>
              <p:cNvPr id="59" name="Freeform 179"/>
              <p:cNvSpPr>
                <a:spLocks/>
              </p:cNvSpPr>
              <p:nvPr/>
            </p:nvSpPr>
            <p:spPr bwMode="auto">
              <a:xfrm>
                <a:off x="3243" y="3940"/>
                <a:ext cx="615" cy="612"/>
              </a:xfrm>
              <a:custGeom>
                <a:avLst/>
                <a:gdLst>
                  <a:gd name="T0" fmla="*/ 4725 w 9817"/>
                  <a:gd name="T1" fmla="*/ 1045 h 9817"/>
                  <a:gd name="T2" fmla="*/ 5732 w 9817"/>
                  <a:gd name="T3" fmla="*/ 1170 h 9817"/>
                  <a:gd name="T4" fmla="*/ 6866 w 9817"/>
                  <a:gd name="T5" fmla="*/ 307 h 9817"/>
                  <a:gd name="T6" fmla="*/ 7710 w 9817"/>
                  <a:gd name="T7" fmla="*/ 740 h 9817"/>
                  <a:gd name="T8" fmla="*/ 7467 w 9817"/>
                  <a:gd name="T9" fmla="*/ 2079 h 9817"/>
                  <a:gd name="T10" fmla="*/ 8069 w 9817"/>
                  <a:gd name="T11" fmla="*/ 2853 h 9817"/>
                  <a:gd name="T12" fmla="*/ 9519 w 9817"/>
                  <a:gd name="T13" fmla="*/ 2979 h 9817"/>
                  <a:gd name="T14" fmla="*/ 9817 w 9817"/>
                  <a:gd name="T15" fmla="*/ 3887 h 9817"/>
                  <a:gd name="T16" fmla="*/ 8781 w 9817"/>
                  <a:gd name="T17" fmla="*/ 4858 h 9817"/>
                  <a:gd name="T18" fmla="*/ 8684 w 9817"/>
                  <a:gd name="T19" fmla="*/ 5868 h 9817"/>
                  <a:gd name="T20" fmla="*/ 9519 w 9817"/>
                  <a:gd name="T21" fmla="*/ 6866 h 9817"/>
                  <a:gd name="T22" fmla="*/ 9079 w 9817"/>
                  <a:gd name="T23" fmla="*/ 7711 h 9817"/>
                  <a:gd name="T24" fmla="*/ 7674 w 9817"/>
                  <a:gd name="T25" fmla="*/ 7542 h 9817"/>
                  <a:gd name="T26" fmla="*/ 6936 w 9817"/>
                  <a:gd name="T27" fmla="*/ 8106 h 9817"/>
                  <a:gd name="T28" fmla="*/ 6866 w 9817"/>
                  <a:gd name="T29" fmla="*/ 9519 h 9817"/>
                  <a:gd name="T30" fmla="*/ 5929 w 9817"/>
                  <a:gd name="T31" fmla="*/ 9817 h 9817"/>
                  <a:gd name="T32" fmla="*/ 5029 w 9817"/>
                  <a:gd name="T33" fmla="*/ 8745 h 9817"/>
                  <a:gd name="T34" fmla="*/ 4022 w 9817"/>
                  <a:gd name="T35" fmla="*/ 8648 h 9817"/>
                  <a:gd name="T36" fmla="*/ 2979 w 9817"/>
                  <a:gd name="T37" fmla="*/ 9519 h 9817"/>
                  <a:gd name="T38" fmla="*/ 2115 w 9817"/>
                  <a:gd name="T39" fmla="*/ 9080 h 9817"/>
                  <a:gd name="T40" fmla="*/ 2115 w 9817"/>
                  <a:gd name="T41" fmla="*/ 7440 h 9817"/>
                  <a:gd name="T42" fmla="*/ 1539 w 9817"/>
                  <a:gd name="T43" fmla="*/ 6667 h 9817"/>
                  <a:gd name="T44" fmla="*/ 307 w 9817"/>
                  <a:gd name="T45" fmla="*/ 6866 h 9817"/>
                  <a:gd name="T46" fmla="*/ 0 w 9817"/>
                  <a:gd name="T47" fmla="*/ 5930 h 9817"/>
                  <a:gd name="T48" fmla="*/ 1072 w 9817"/>
                  <a:gd name="T49" fmla="*/ 4923 h 9817"/>
                  <a:gd name="T50" fmla="*/ 1207 w 9817"/>
                  <a:gd name="T51" fmla="*/ 3924 h 9817"/>
                  <a:gd name="T52" fmla="*/ 307 w 9817"/>
                  <a:gd name="T53" fmla="*/ 2979 h 9817"/>
                  <a:gd name="T54" fmla="*/ 740 w 9817"/>
                  <a:gd name="T55" fmla="*/ 2079 h 9817"/>
                  <a:gd name="T56" fmla="*/ 2017 w 9817"/>
                  <a:gd name="T57" fmla="*/ 2447 h 9817"/>
                  <a:gd name="T58" fmla="*/ 2717 w 9817"/>
                  <a:gd name="T59" fmla="*/ 1846 h 9817"/>
                  <a:gd name="T60" fmla="*/ 2979 w 9817"/>
                  <a:gd name="T61" fmla="*/ 307 h 9817"/>
                  <a:gd name="T62" fmla="*/ 3887 w 9817"/>
                  <a:gd name="T63" fmla="*/ 0 h 9817"/>
                  <a:gd name="T64" fmla="*/ 4725 w 9817"/>
                  <a:gd name="T65" fmla="*/ 1045 h 98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17"/>
                  <a:gd name="T100" fmla="*/ 0 h 9817"/>
                  <a:gd name="T101" fmla="*/ 9817 w 9817"/>
                  <a:gd name="T102" fmla="*/ 9817 h 98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60" name="Freeform 181"/>
              <p:cNvSpPr>
                <a:spLocks/>
              </p:cNvSpPr>
              <p:nvPr/>
            </p:nvSpPr>
            <p:spPr bwMode="auto">
              <a:xfrm>
                <a:off x="3630" y="4364"/>
                <a:ext cx="621" cy="620"/>
              </a:xfrm>
              <a:custGeom>
                <a:avLst/>
                <a:gdLst>
                  <a:gd name="T0" fmla="*/ 2914 w 9915"/>
                  <a:gd name="T1" fmla="*/ 1675 h 9953"/>
                  <a:gd name="T2" fmla="*/ 3887 w 9915"/>
                  <a:gd name="T3" fmla="*/ 1269 h 9953"/>
                  <a:gd name="T4" fmla="*/ 4453 w 9915"/>
                  <a:gd name="T5" fmla="*/ 0 h 9953"/>
                  <a:gd name="T6" fmla="*/ 5426 w 9915"/>
                  <a:gd name="T7" fmla="*/ 0 h 9953"/>
                  <a:gd name="T8" fmla="*/ 5829 w 9915"/>
                  <a:gd name="T9" fmla="*/ 1269 h 9953"/>
                  <a:gd name="T10" fmla="*/ 6728 w 9915"/>
                  <a:gd name="T11" fmla="*/ 1638 h 9953"/>
                  <a:gd name="T12" fmla="*/ 8069 w 9915"/>
                  <a:gd name="T13" fmla="*/ 1036 h 9953"/>
                  <a:gd name="T14" fmla="*/ 8779 w 9915"/>
                  <a:gd name="T15" fmla="*/ 1748 h 9953"/>
                  <a:gd name="T16" fmla="*/ 8303 w 9915"/>
                  <a:gd name="T17" fmla="*/ 3050 h 9953"/>
                  <a:gd name="T18" fmla="*/ 8671 w 9915"/>
                  <a:gd name="T19" fmla="*/ 3987 h 9953"/>
                  <a:gd name="T20" fmla="*/ 9915 w 9915"/>
                  <a:gd name="T21" fmla="*/ 4490 h 9953"/>
                  <a:gd name="T22" fmla="*/ 9915 w 9915"/>
                  <a:gd name="T23" fmla="*/ 5427 h 9953"/>
                  <a:gd name="T24" fmla="*/ 8611 w 9915"/>
                  <a:gd name="T25" fmla="*/ 5930 h 9953"/>
                  <a:gd name="T26" fmla="*/ 8241 w 9915"/>
                  <a:gd name="T27" fmla="*/ 6802 h 9953"/>
                  <a:gd name="T28" fmla="*/ 8843 w 9915"/>
                  <a:gd name="T29" fmla="*/ 8070 h 9953"/>
                  <a:gd name="T30" fmla="*/ 8177 w 9915"/>
                  <a:gd name="T31" fmla="*/ 8808 h 9953"/>
                  <a:gd name="T32" fmla="*/ 6863 w 9915"/>
                  <a:gd name="T33" fmla="*/ 8279 h 9953"/>
                  <a:gd name="T34" fmla="*/ 5929 w 9915"/>
                  <a:gd name="T35" fmla="*/ 8648 h 9953"/>
                  <a:gd name="T36" fmla="*/ 5460 w 9915"/>
                  <a:gd name="T37" fmla="*/ 9953 h 9953"/>
                  <a:gd name="T38" fmla="*/ 4453 w 9915"/>
                  <a:gd name="T39" fmla="*/ 9953 h 9953"/>
                  <a:gd name="T40" fmla="*/ 3716 w 9915"/>
                  <a:gd name="T41" fmla="*/ 8513 h 9953"/>
                  <a:gd name="T42" fmla="*/ 2844 w 9915"/>
                  <a:gd name="T43" fmla="*/ 8107 h 9953"/>
                  <a:gd name="T44" fmla="*/ 1846 w 9915"/>
                  <a:gd name="T45" fmla="*/ 8845 h 9953"/>
                  <a:gd name="T46" fmla="*/ 1142 w 9915"/>
                  <a:gd name="T47" fmla="*/ 8145 h 9953"/>
                  <a:gd name="T48" fmla="*/ 1609 w 9915"/>
                  <a:gd name="T49" fmla="*/ 6765 h 9953"/>
                  <a:gd name="T50" fmla="*/ 1241 w 9915"/>
                  <a:gd name="T51" fmla="*/ 5866 h 9953"/>
                  <a:gd name="T52" fmla="*/ 0 w 9915"/>
                  <a:gd name="T53" fmla="*/ 5427 h 9953"/>
                  <a:gd name="T54" fmla="*/ 0 w 9915"/>
                  <a:gd name="T55" fmla="*/ 4453 h 9953"/>
                  <a:gd name="T56" fmla="*/ 1241 w 9915"/>
                  <a:gd name="T57" fmla="*/ 4159 h 9953"/>
                  <a:gd name="T58" fmla="*/ 1539 w 9915"/>
                  <a:gd name="T59" fmla="*/ 3287 h 9953"/>
                  <a:gd name="T60" fmla="*/ 1035 w 9915"/>
                  <a:gd name="T61" fmla="*/ 1847 h 9953"/>
                  <a:gd name="T62" fmla="*/ 1711 w 9915"/>
                  <a:gd name="T63" fmla="*/ 1143 h 9953"/>
                  <a:gd name="T64" fmla="*/ 2914 w 9915"/>
                  <a:gd name="T65" fmla="*/ 1675 h 99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15"/>
                  <a:gd name="T100" fmla="*/ 0 h 9953"/>
                  <a:gd name="T101" fmla="*/ 9915 w 9915"/>
                  <a:gd name="T102" fmla="*/ 9953 h 99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61" name="Freeform 178"/>
              <p:cNvSpPr>
                <a:spLocks/>
              </p:cNvSpPr>
              <p:nvPr/>
            </p:nvSpPr>
            <p:spPr bwMode="auto">
              <a:xfrm>
                <a:off x="3483" y="4183"/>
                <a:ext cx="131" cy="133"/>
              </a:xfrm>
              <a:custGeom>
                <a:avLst/>
                <a:gdLst>
                  <a:gd name="T0" fmla="*/ 962 w 2177"/>
                  <a:gd name="T1" fmla="*/ 6 h 2202"/>
                  <a:gd name="T2" fmla="*/ 834 w 2177"/>
                  <a:gd name="T3" fmla="*/ 26 h 2202"/>
                  <a:gd name="T4" fmla="*/ 712 w 2177"/>
                  <a:gd name="T5" fmla="*/ 61 h 2202"/>
                  <a:gd name="T6" fmla="*/ 596 w 2177"/>
                  <a:gd name="T7" fmla="*/ 112 h 2202"/>
                  <a:gd name="T8" fmla="*/ 485 w 2177"/>
                  <a:gd name="T9" fmla="*/ 179 h 2202"/>
                  <a:gd name="T10" fmla="*/ 380 w 2177"/>
                  <a:gd name="T11" fmla="*/ 262 h 2202"/>
                  <a:gd name="T12" fmla="*/ 280 w 2177"/>
                  <a:gd name="T13" fmla="*/ 360 h 2202"/>
                  <a:gd name="T14" fmla="*/ 194 w 2177"/>
                  <a:gd name="T15" fmla="*/ 464 h 2202"/>
                  <a:gd name="T16" fmla="*/ 124 w 2177"/>
                  <a:gd name="T17" fmla="*/ 573 h 2202"/>
                  <a:gd name="T18" fmla="*/ 69 w 2177"/>
                  <a:gd name="T19" fmla="*/ 689 h 2202"/>
                  <a:gd name="T20" fmla="*/ 31 w 2177"/>
                  <a:gd name="T21" fmla="*/ 810 h 2202"/>
                  <a:gd name="T22" fmla="*/ 8 w 2177"/>
                  <a:gd name="T23" fmla="*/ 936 h 2202"/>
                  <a:gd name="T24" fmla="*/ 0 w 2177"/>
                  <a:gd name="T25" fmla="*/ 1069 h 2202"/>
                  <a:gd name="T26" fmla="*/ 8 w 2177"/>
                  <a:gd name="T27" fmla="*/ 1210 h 2202"/>
                  <a:gd name="T28" fmla="*/ 31 w 2177"/>
                  <a:gd name="T29" fmla="*/ 1344 h 2202"/>
                  <a:gd name="T30" fmla="*/ 69 w 2177"/>
                  <a:gd name="T31" fmla="*/ 1473 h 2202"/>
                  <a:gd name="T32" fmla="*/ 124 w 2177"/>
                  <a:gd name="T33" fmla="*/ 1595 h 2202"/>
                  <a:gd name="T34" fmla="*/ 194 w 2177"/>
                  <a:gd name="T35" fmla="*/ 1711 h 2202"/>
                  <a:gd name="T36" fmla="*/ 280 w 2177"/>
                  <a:gd name="T37" fmla="*/ 1822 h 2202"/>
                  <a:gd name="T38" fmla="*/ 380 w 2177"/>
                  <a:gd name="T39" fmla="*/ 1925 h 2202"/>
                  <a:gd name="T40" fmla="*/ 485 w 2177"/>
                  <a:gd name="T41" fmla="*/ 2012 h 2202"/>
                  <a:gd name="T42" fmla="*/ 596 w 2177"/>
                  <a:gd name="T43" fmla="*/ 2084 h 2202"/>
                  <a:gd name="T44" fmla="*/ 712 w 2177"/>
                  <a:gd name="T45" fmla="*/ 2138 h 2202"/>
                  <a:gd name="T46" fmla="*/ 834 w 2177"/>
                  <a:gd name="T47" fmla="*/ 2176 h 2202"/>
                  <a:gd name="T48" fmla="*/ 962 w 2177"/>
                  <a:gd name="T49" fmla="*/ 2197 h 2202"/>
                  <a:gd name="T50" fmla="*/ 1096 w 2177"/>
                  <a:gd name="T51" fmla="*/ 2201 h 2202"/>
                  <a:gd name="T52" fmla="*/ 1233 w 2177"/>
                  <a:gd name="T53" fmla="*/ 2191 h 2202"/>
                  <a:gd name="T54" fmla="*/ 1364 w 2177"/>
                  <a:gd name="T55" fmla="*/ 2162 h 2202"/>
                  <a:gd name="T56" fmla="*/ 1489 w 2177"/>
                  <a:gd name="T57" fmla="*/ 2118 h 2202"/>
                  <a:gd name="T58" fmla="*/ 1607 w 2177"/>
                  <a:gd name="T59" fmla="*/ 2058 h 2202"/>
                  <a:gd name="T60" fmla="*/ 1719 w 2177"/>
                  <a:gd name="T61" fmla="*/ 1980 h 2202"/>
                  <a:gd name="T62" fmla="*/ 1827 w 2177"/>
                  <a:gd name="T63" fmla="*/ 1886 h 2202"/>
                  <a:gd name="T64" fmla="*/ 1925 w 2177"/>
                  <a:gd name="T65" fmla="*/ 1779 h 2202"/>
                  <a:gd name="T66" fmla="*/ 2007 w 2177"/>
                  <a:gd name="T67" fmla="*/ 1665 h 2202"/>
                  <a:gd name="T68" fmla="*/ 2072 w 2177"/>
                  <a:gd name="T69" fmla="*/ 1547 h 2202"/>
                  <a:gd name="T70" fmla="*/ 2122 w 2177"/>
                  <a:gd name="T71" fmla="*/ 1422 h 2202"/>
                  <a:gd name="T72" fmla="*/ 2156 w 2177"/>
                  <a:gd name="T73" fmla="*/ 1291 h 2202"/>
                  <a:gd name="T74" fmla="*/ 2174 w 2177"/>
                  <a:gd name="T75" fmla="*/ 1154 h 2202"/>
                  <a:gd name="T76" fmla="*/ 2176 w 2177"/>
                  <a:gd name="T77" fmla="*/ 1015 h 2202"/>
                  <a:gd name="T78" fmla="*/ 2161 w 2177"/>
                  <a:gd name="T79" fmla="*/ 885 h 2202"/>
                  <a:gd name="T80" fmla="*/ 2131 w 2177"/>
                  <a:gd name="T81" fmla="*/ 761 h 2202"/>
                  <a:gd name="T82" fmla="*/ 2083 w 2177"/>
                  <a:gd name="T83" fmla="*/ 642 h 2202"/>
                  <a:gd name="T84" fmla="*/ 2021 w 2177"/>
                  <a:gd name="T85" fmla="*/ 529 h 2202"/>
                  <a:gd name="T86" fmla="*/ 1943 w 2177"/>
                  <a:gd name="T87" fmla="*/ 422 h 2202"/>
                  <a:gd name="T88" fmla="*/ 1848 w 2177"/>
                  <a:gd name="T89" fmla="*/ 319 h 2202"/>
                  <a:gd name="T90" fmla="*/ 1741 w 2177"/>
                  <a:gd name="T91" fmla="*/ 227 h 2202"/>
                  <a:gd name="T92" fmla="*/ 1630 w 2177"/>
                  <a:gd name="T93" fmla="*/ 150 h 2202"/>
                  <a:gd name="T94" fmla="*/ 1513 w 2177"/>
                  <a:gd name="T95" fmla="*/ 90 h 2202"/>
                  <a:gd name="T96" fmla="*/ 1389 w 2177"/>
                  <a:gd name="T97" fmla="*/ 45 h 2202"/>
                  <a:gd name="T98" fmla="*/ 1260 w 2177"/>
                  <a:gd name="T99" fmla="*/ 15 h 2202"/>
                  <a:gd name="T100" fmla="*/ 1125 w 2177"/>
                  <a:gd name="T101" fmla="*/ 2 h 22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77"/>
                  <a:gd name="T154" fmla="*/ 0 h 2202"/>
                  <a:gd name="T155" fmla="*/ 2177 w 2177"/>
                  <a:gd name="T156" fmla="*/ 2202 h 22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62" name="Freeform 180"/>
              <p:cNvSpPr>
                <a:spLocks/>
              </p:cNvSpPr>
              <p:nvPr/>
            </p:nvSpPr>
            <p:spPr bwMode="auto">
              <a:xfrm>
                <a:off x="3875" y="4607"/>
                <a:ext cx="136" cy="133"/>
              </a:xfrm>
              <a:custGeom>
                <a:avLst/>
                <a:gdLst>
                  <a:gd name="T0" fmla="*/ 481 w 2188"/>
                  <a:gd name="T1" fmla="*/ 164 h 2205"/>
                  <a:gd name="T2" fmla="*/ 395 w 2188"/>
                  <a:gd name="T3" fmla="*/ 230 h 2205"/>
                  <a:gd name="T4" fmla="*/ 318 w 2188"/>
                  <a:gd name="T5" fmla="*/ 302 h 2205"/>
                  <a:gd name="T6" fmla="*/ 249 w 2188"/>
                  <a:gd name="T7" fmla="*/ 381 h 2205"/>
                  <a:gd name="T8" fmla="*/ 188 w 2188"/>
                  <a:gd name="T9" fmla="*/ 466 h 2205"/>
                  <a:gd name="T10" fmla="*/ 135 w 2188"/>
                  <a:gd name="T11" fmla="*/ 556 h 2205"/>
                  <a:gd name="T12" fmla="*/ 90 w 2188"/>
                  <a:gd name="T13" fmla="*/ 654 h 2205"/>
                  <a:gd name="T14" fmla="*/ 52 w 2188"/>
                  <a:gd name="T15" fmla="*/ 758 h 2205"/>
                  <a:gd name="T16" fmla="*/ 23 w 2188"/>
                  <a:gd name="T17" fmla="*/ 865 h 2205"/>
                  <a:gd name="T18" fmla="*/ 6 w 2188"/>
                  <a:gd name="T19" fmla="*/ 970 h 2205"/>
                  <a:gd name="T20" fmla="*/ 0 w 2188"/>
                  <a:gd name="T21" fmla="*/ 1075 h 2205"/>
                  <a:gd name="T22" fmla="*/ 6 w 2188"/>
                  <a:gd name="T23" fmla="*/ 1178 h 2205"/>
                  <a:gd name="T24" fmla="*/ 22 w 2188"/>
                  <a:gd name="T25" fmla="*/ 1279 h 2205"/>
                  <a:gd name="T26" fmla="*/ 50 w 2188"/>
                  <a:gd name="T27" fmla="*/ 1378 h 2205"/>
                  <a:gd name="T28" fmla="*/ 90 w 2188"/>
                  <a:gd name="T29" fmla="*/ 1475 h 2205"/>
                  <a:gd name="T30" fmla="*/ 140 w 2188"/>
                  <a:gd name="T31" fmla="*/ 1572 h 2205"/>
                  <a:gd name="T32" fmla="*/ 192 w 2188"/>
                  <a:gd name="T33" fmla="*/ 1668 h 2205"/>
                  <a:gd name="T34" fmla="*/ 251 w 2188"/>
                  <a:gd name="T35" fmla="*/ 1759 h 2205"/>
                  <a:gd name="T36" fmla="*/ 316 w 2188"/>
                  <a:gd name="T37" fmla="*/ 1843 h 2205"/>
                  <a:gd name="T38" fmla="*/ 388 w 2188"/>
                  <a:gd name="T39" fmla="*/ 1918 h 2205"/>
                  <a:gd name="T40" fmla="*/ 467 w 2188"/>
                  <a:gd name="T41" fmla="*/ 1985 h 2205"/>
                  <a:gd name="T42" fmla="*/ 554 w 2188"/>
                  <a:gd name="T43" fmla="*/ 2045 h 2205"/>
                  <a:gd name="T44" fmla="*/ 648 w 2188"/>
                  <a:gd name="T45" fmla="*/ 2095 h 2205"/>
                  <a:gd name="T46" fmla="*/ 747 w 2188"/>
                  <a:gd name="T47" fmla="*/ 2138 h 2205"/>
                  <a:gd name="T48" fmla="*/ 853 w 2188"/>
                  <a:gd name="T49" fmla="*/ 2172 h 2205"/>
                  <a:gd name="T50" fmla="*/ 959 w 2188"/>
                  <a:gd name="T51" fmla="*/ 2194 h 2205"/>
                  <a:gd name="T52" fmla="*/ 1065 w 2188"/>
                  <a:gd name="T53" fmla="*/ 2204 h 2205"/>
                  <a:gd name="T54" fmla="*/ 1172 w 2188"/>
                  <a:gd name="T55" fmla="*/ 2202 h 2205"/>
                  <a:gd name="T56" fmla="*/ 1278 w 2188"/>
                  <a:gd name="T57" fmla="*/ 2188 h 2205"/>
                  <a:gd name="T58" fmla="*/ 1385 w 2188"/>
                  <a:gd name="T59" fmla="*/ 2163 h 2205"/>
                  <a:gd name="T60" fmla="*/ 1493 w 2188"/>
                  <a:gd name="T61" fmla="*/ 2125 h 2205"/>
                  <a:gd name="T62" fmla="*/ 1601 w 2188"/>
                  <a:gd name="T63" fmla="*/ 2076 h 2205"/>
                  <a:gd name="T64" fmla="*/ 1778 w 2188"/>
                  <a:gd name="T65" fmla="*/ 1960 h 2205"/>
                  <a:gd name="T66" fmla="*/ 1942 w 2188"/>
                  <a:gd name="T67" fmla="*/ 1813 h 2205"/>
                  <a:gd name="T68" fmla="*/ 2065 w 2188"/>
                  <a:gd name="T69" fmla="*/ 1652 h 2205"/>
                  <a:gd name="T70" fmla="*/ 2145 w 2188"/>
                  <a:gd name="T71" fmla="*/ 1478 h 2205"/>
                  <a:gd name="T72" fmla="*/ 2185 w 2188"/>
                  <a:gd name="T73" fmla="*/ 1290 h 2205"/>
                  <a:gd name="T74" fmla="*/ 2182 w 2188"/>
                  <a:gd name="T75" fmla="*/ 1089 h 2205"/>
                  <a:gd name="T76" fmla="*/ 2138 w 2188"/>
                  <a:gd name="T77" fmla="*/ 873 h 2205"/>
                  <a:gd name="T78" fmla="*/ 2052 w 2188"/>
                  <a:gd name="T79" fmla="*/ 644 h 2205"/>
                  <a:gd name="T80" fmla="*/ 1984 w 2188"/>
                  <a:gd name="T81" fmla="*/ 513 h 2205"/>
                  <a:gd name="T82" fmla="*/ 1925 w 2188"/>
                  <a:gd name="T83" fmla="*/ 425 h 2205"/>
                  <a:gd name="T84" fmla="*/ 1859 w 2188"/>
                  <a:gd name="T85" fmla="*/ 345 h 2205"/>
                  <a:gd name="T86" fmla="*/ 1786 w 2188"/>
                  <a:gd name="T87" fmla="*/ 273 h 2205"/>
                  <a:gd name="T88" fmla="*/ 1704 w 2188"/>
                  <a:gd name="T89" fmla="*/ 209 h 2205"/>
                  <a:gd name="T90" fmla="*/ 1616 w 2188"/>
                  <a:gd name="T91" fmla="*/ 152 h 2205"/>
                  <a:gd name="T92" fmla="*/ 1519 w 2188"/>
                  <a:gd name="T93" fmla="*/ 105 h 2205"/>
                  <a:gd name="T94" fmla="*/ 1415 w 2188"/>
                  <a:gd name="T95" fmla="*/ 65 h 2205"/>
                  <a:gd name="T96" fmla="*/ 1307 w 2188"/>
                  <a:gd name="T97" fmla="*/ 34 h 2205"/>
                  <a:gd name="T98" fmla="*/ 1199 w 2188"/>
                  <a:gd name="T99" fmla="*/ 12 h 2205"/>
                  <a:gd name="T100" fmla="*/ 1093 w 2188"/>
                  <a:gd name="T101" fmla="*/ 1 h 2205"/>
                  <a:gd name="T102" fmla="*/ 987 w 2188"/>
                  <a:gd name="T103" fmla="*/ 1 h 2205"/>
                  <a:gd name="T104" fmla="*/ 883 w 2188"/>
                  <a:gd name="T105" fmla="*/ 12 h 2205"/>
                  <a:gd name="T106" fmla="*/ 779 w 2188"/>
                  <a:gd name="T107" fmla="*/ 33 h 2205"/>
                  <a:gd name="T108" fmla="*/ 676 w 2188"/>
                  <a:gd name="T109" fmla="*/ 64 h 2205"/>
                  <a:gd name="T110" fmla="*/ 575 w 2188"/>
                  <a:gd name="T111" fmla="*/ 106 h 22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88"/>
                  <a:gd name="T169" fmla="*/ 0 h 2205"/>
                  <a:gd name="T170" fmla="*/ 2188 w 2188"/>
                  <a:gd name="T171" fmla="*/ 2205 h 220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7" name="Group 182"/>
            <p:cNvGrpSpPr>
              <a:grpSpLocks noChangeAspect="1"/>
            </p:cNvGrpSpPr>
            <p:nvPr/>
          </p:nvGrpSpPr>
          <p:grpSpPr bwMode="auto">
            <a:xfrm>
              <a:off x="1137338" y="5080541"/>
              <a:ext cx="518888" cy="373753"/>
              <a:chOff x="3243" y="3940"/>
              <a:chExt cx="1008" cy="1044"/>
            </a:xfrm>
            <a:solidFill>
              <a:srgbClr val="92D050"/>
            </a:solidFill>
          </p:grpSpPr>
          <p:sp>
            <p:nvSpPr>
              <p:cNvPr id="55" name="Freeform 179"/>
              <p:cNvSpPr>
                <a:spLocks/>
              </p:cNvSpPr>
              <p:nvPr/>
            </p:nvSpPr>
            <p:spPr bwMode="auto">
              <a:xfrm>
                <a:off x="3243" y="3940"/>
                <a:ext cx="615" cy="612"/>
              </a:xfrm>
              <a:custGeom>
                <a:avLst/>
                <a:gdLst>
                  <a:gd name="T0" fmla="*/ 4725 w 9817"/>
                  <a:gd name="T1" fmla="*/ 1045 h 9817"/>
                  <a:gd name="T2" fmla="*/ 5732 w 9817"/>
                  <a:gd name="T3" fmla="*/ 1170 h 9817"/>
                  <a:gd name="T4" fmla="*/ 6866 w 9817"/>
                  <a:gd name="T5" fmla="*/ 307 h 9817"/>
                  <a:gd name="T6" fmla="*/ 7710 w 9817"/>
                  <a:gd name="T7" fmla="*/ 740 h 9817"/>
                  <a:gd name="T8" fmla="*/ 7467 w 9817"/>
                  <a:gd name="T9" fmla="*/ 2079 h 9817"/>
                  <a:gd name="T10" fmla="*/ 8069 w 9817"/>
                  <a:gd name="T11" fmla="*/ 2853 h 9817"/>
                  <a:gd name="T12" fmla="*/ 9519 w 9817"/>
                  <a:gd name="T13" fmla="*/ 2979 h 9817"/>
                  <a:gd name="T14" fmla="*/ 9817 w 9817"/>
                  <a:gd name="T15" fmla="*/ 3887 h 9817"/>
                  <a:gd name="T16" fmla="*/ 8781 w 9817"/>
                  <a:gd name="T17" fmla="*/ 4858 h 9817"/>
                  <a:gd name="T18" fmla="*/ 8684 w 9817"/>
                  <a:gd name="T19" fmla="*/ 5868 h 9817"/>
                  <a:gd name="T20" fmla="*/ 9519 w 9817"/>
                  <a:gd name="T21" fmla="*/ 6866 h 9817"/>
                  <a:gd name="T22" fmla="*/ 9079 w 9817"/>
                  <a:gd name="T23" fmla="*/ 7711 h 9817"/>
                  <a:gd name="T24" fmla="*/ 7674 w 9817"/>
                  <a:gd name="T25" fmla="*/ 7542 h 9817"/>
                  <a:gd name="T26" fmla="*/ 6936 w 9817"/>
                  <a:gd name="T27" fmla="*/ 8106 h 9817"/>
                  <a:gd name="T28" fmla="*/ 6866 w 9817"/>
                  <a:gd name="T29" fmla="*/ 9519 h 9817"/>
                  <a:gd name="T30" fmla="*/ 5929 w 9817"/>
                  <a:gd name="T31" fmla="*/ 9817 h 9817"/>
                  <a:gd name="T32" fmla="*/ 5029 w 9817"/>
                  <a:gd name="T33" fmla="*/ 8745 h 9817"/>
                  <a:gd name="T34" fmla="*/ 4022 w 9817"/>
                  <a:gd name="T35" fmla="*/ 8648 h 9817"/>
                  <a:gd name="T36" fmla="*/ 2979 w 9817"/>
                  <a:gd name="T37" fmla="*/ 9519 h 9817"/>
                  <a:gd name="T38" fmla="*/ 2115 w 9817"/>
                  <a:gd name="T39" fmla="*/ 9080 h 9817"/>
                  <a:gd name="T40" fmla="*/ 2115 w 9817"/>
                  <a:gd name="T41" fmla="*/ 7440 h 9817"/>
                  <a:gd name="T42" fmla="*/ 1539 w 9817"/>
                  <a:gd name="T43" fmla="*/ 6667 h 9817"/>
                  <a:gd name="T44" fmla="*/ 307 w 9817"/>
                  <a:gd name="T45" fmla="*/ 6866 h 9817"/>
                  <a:gd name="T46" fmla="*/ 0 w 9817"/>
                  <a:gd name="T47" fmla="*/ 5930 h 9817"/>
                  <a:gd name="T48" fmla="*/ 1072 w 9817"/>
                  <a:gd name="T49" fmla="*/ 4923 h 9817"/>
                  <a:gd name="T50" fmla="*/ 1207 w 9817"/>
                  <a:gd name="T51" fmla="*/ 3924 h 9817"/>
                  <a:gd name="T52" fmla="*/ 307 w 9817"/>
                  <a:gd name="T53" fmla="*/ 2979 h 9817"/>
                  <a:gd name="T54" fmla="*/ 740 w 9817"/>
                  <a:gd name="T55" fmla="*/ 2079 h 9817"/>
                  <a:gd name="T56" fmla="*/ 2017 w 9817"/>
                  <a:gd name="T57" fmla="*/ 2447 h 9817"/>
                  <a:gd name="T58" fmla="*/ 2717 w 9817"/>
                  <a:gd name="T59" fmla="*/ 1846 h 9817"/>
                  <a:gd name="T60" fmla="*/ 2979 w 9817"/>
                  <a:gd name="T61" fmla="*/ 307 h 9817"/>
                  <a:gd name="T62" fmla="*/ 3887 w 9817"/>
                  <a:gd name="T63" fmla="*/ 0 h 9817"/>
                  <a:gd name="T64" fmla="*/ 4725 w 9817"/>
                  <a:gd name="T65" fmla="*/ 1045 h 98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17"/>
                  <a:gd name="T100" fmla="*/ 0 h 9817"/>
                  <a:gd name="T101" fmla="*/ 9817 w 9817"/>
                  <a:gd name="T102" fmla="*/ 9817 h 98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56" name="Freeform 181"/>
              <p:cNvSpPr>
                <a:spLocks/>
              </p:cNvSpPr>
              <p:nvPr/>
            </p:nvSpPr>
            <p:spPr bwMode="auto">
              <a:xfrm>
                <a:off x="3630" y="4364"/>
                <a:ext cx="621" cy="620"/>
              </a:xfrm>
              <a:custGeom>
                <a:avLst/>
                <a:gdLst>
                  <a:gd name="T0" fmla="*/ 2914 w 9915"/>
                  <a:gd name="T1" fmla="*/ 1675 h 9953"/>
                  <a:gd name="T2" fmla="*/ 3887 w 9915"/>
                  <a:gd name="T3" fmla="*/ 1269 h 9953"/>
                  <a:gd name="T4" fmla="*/ 4453 w 9915"/>
                  <a:gd name="T5" fmla="*/ 0 h 9953"/>
                  <a:gd name="T6" fmla="*/ 5426 w 9915"/>
                  <a:gd name="T7" fmla="*/ 0 h 9953"/>
                  <a:gd name="T8" fmla="*/ 5829 w 9915"/>
                  <a:gd name="T9" fmla="*/ 1269 h 9953"/>
                  <a:gd name="T10" fmla="*/ 6728 w 9915"/>
                  <a:gd name="T11" fmla="*/ 1638 h 9953"/>
                  <a:gd name="T12" fmla="*/ 8069 w 9915"/>
                  <a:gd name="T13" fmla="*/ 1036 h 9953"/>
                  <a:gd name="T14" fmla="*/ 8779 w 9915"/>
                  <a:gd name="T15" fmla="*/ 1748 h 9953"/>
                  <a:gd name="T16" fmla="*/ 8303 w 9915"/>
                  <a:gd name="T17" fmla="*/ 3050 h 9953"/>
                  <a:gd name="T18" fmla="*/ 8671 w 9915"/>
                  <a:gd name="T19" fmla="*/ 3987 h 9953"/>
                  <a:gd name="T20" fmla="*/ 9915 w 9915"/>
                  <a:gd name="T21" fmla="*/ 4490 h 9953"/>
                  <a:gd name="T22" fmla="*/ 9915 w 9915"/>
                  <a:gd name="T23" fmla="*/ 5427 h 9953"/>
                  <a:gd name="T24" fmla="*/ 8611 w 9915"/>
                  <a:gd name="T25" fmla="*/ 5930 h 9953"/>
                  <a:gd name="T26" fmla="*/ 8241 w 9915"/>
                  <a:gd name="T27" fmla="*/ 6802 h 9953"/>
                  <a:gd name="T28" fmla="*/ 8843 w 9915"/>
                  <a:gd name="T29" fmla="*/ 8070 h 9953"/>
                  <a:gd name="T30" fmla="*/ 8177 w 9915"/>
                  <a:gd name="T31" fmla="*/ 8808 h 9953"/>
                  <a:gd name="T32" fmla="*/ 6863 w 9915"/>
                  <a:gd name="T33" fmla="*/ 8279 h 9953"/>
                  <a:gd name="T34" fmla="*/ 5929 w 9915"/>
                  <a:gd name="T35" fmla="*/ 8648 h 9953"/>
                  <a:gd name="T36" fmla="*/ 5460 w 9915"/>
                  <a:gd name="T37" fmla="*/ 9953 h 9953"/>
                  <a:gd name="T38" fmla="*/ 4453 w 9915"/>
                  <a:gd name="T39" fmla="*/ 9953 h 9953"/>
                  <a:gd name="T40" fmla="*/ 3716 w 9915"/>
                  <a:gd name="T41" fmla="*/ 8513 h 9953"/>
                  <a:gd name="T42" fmla="*/ 2844 w 9915"/>
                  <a:gd name="T43" fmla="*/ 8107 h 9953"/>
                  <a:gd name="T44" fmla="*/ 1846 w 9915"/>
                  <a:gd name="T45" fmla="*/ 8845 h 9953"/>
                  <a:gd name="T46" fmla="*/ 1142 w 9915"/>
                  <a:gd name="T47" fmla="*/ 8145 h 9953"/>
                  <a:gd name="T48" fmla="*/ 1609 w 9915"/>
                  <a:gd name="T49" fmla="*/ 6765 h 9953"/>
                  <a:gd name="T50" fmla="*/ 1241 w 9915"/>
                  <a:gd name="T51" fmla="*/ 5866 h 9953"/>
                  <a:gd name="T52" fmla="*/ 0 w 9915"/>
                  <a:gd name="T53" fmla="*/ 5427 h 9953"/>
                  <a:gd name="T54" fmla="*/ 0 w 9915"/>
                  <a:gd name="T55" fmla="*/ 4453 h 9953"/>
                  <a:gd name="T56" fmla="*/ 1241 w 9915"/>
                  <a:gd name="T57" fmla="*/ 4159 h 9953"/>
                  <a:gd name="T58" fmla="*/ 1539 w 9915"/>
                  <a:gd name="T59" fmla="*/ 3287 h 9953"/>
                  <a:gd name="T60" fmla="*/ 1035 w 9915"/>
                  <a:gd name="T61" fmla="*/ 1847 h 9953"/>
                  <a:gd name="T62" fmla="*/ 1711 w 9915"/>
                  <a:gd name="T63" fmla="*/ 1143 h 9953"/>
                  <a:gd name="T64" fmla="*/ 2914 w 9915"/>
                  <a:gd name="T65" fmla="*/ 1675 h 99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15"/>
                  <a:gd name="T100" fmla="*/ 0 h 9953"/>
                  <a:gd name="T101" fmla="*/ 9915 w 9915"/>
                  <a:gd name="T102" fmla="*/ 9953 h 99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57" name="Freeform 178"/>
              <p:cNvSpPr>
                <a:spLocks/>
              </p:cNvSpPr>
              <p:nvPr/>
            </p:nvSpPr>
            <p:spPr bwMode="auto">
              <a:xfrm>
                <a:off x="3483" y="4183"/>
                <a:ext cx="131" cy="133"/>
              </a:xfrm>
              <a:custGeom>
                <a:avLst/>
                <a:gdLst>
                  <a:gd name="T0" fmla="*/ 962 w 2177"/>
                  <a:gd name="T1" fmla="*/ 6 h 2202"/>
                  <a:gd name="T2" fmla="*/ 834 w 2177"/>
                  <a:gd name="T3" fmla="*/ 26 h 2202"/>
                  <a:gd name="T4" fmla="*/ 712 w 2177"/>
                  <a:gd name="T5" fmla="*/ 61 h 2202"/>
                  <a:gd name="T6" fmla="*/ 596 w 2177"/>
                  <a:gd name="T7" fmla="*/ 112 h 2202"/>
                  <a:gd name="T8" fmla="*/ 485 w 2177"/>
                  <a:gd name="T9" fmla="*/ 179 h 2202"/>
                  <a:gd name="T10" fmla="*/ 380 w 2177"/>
                  <a:gd name="T11" fmla="*/ 262 h 2202"/>
                  <a:gd name="T12" fmla="*/ 280 w 2177"/>
                  <a:gd name="T13" fmla="*/ 360 h 2202"/>
                  <a:gd name="T14" fmla="*/ 194 w 2177"/>
                  <a:gd name="T15" fmla="*/ 464 h 2202"/>
                  <a:gd name="T16" fmla="*/ 124 w 2177"/>
                  <a:gd name="T17" fmla="*/ 573 h 2202"/>
                  <a:gd name="T18" fmla="*/ 69 w 2177"/>
                  <a:gd name="T19" fmla="*/ 689 h 2202"/>
                  <a:gd name="T20" fmla="*/ 31 w 2177"/>
                  <a:gd name="T21" fmla="*/ 810 h 2202"/>
                  <a:gd name="T22" fmla="*/ 8 w 2177"/>
                  <a:gd name="T23" fmla="*/ 936 h 2202"/>
                  <a:gd name="T24" fmla="*/ 0 w 2177"/>
                  <a:gd name="T25" fmla="*/ 1069 h 2202"/>
                  <a:gd name="T26" fmla="*/ 8 w 2177"/>
                  <a:gd name="T27" fmla="*/ 1210 h 2202"/>
                  <a:gd name="T28" fmla="*/ 31 w 2177"/>
                  <a:gd name="T29" fmla="*/ 1344 h 2202"/>
                  <a:gd name="T30" fmla="*/ 69 w 2177"/>
                  <a:gd name="T31" fmla="*/ 1473 h 2202"/>
                  <a:gd name="T32" fmla="*/ 124 w 2177"/>
                  <a:gd name="T33" fmla="*/ 1595 h 2202"/>
                  <a:gd name="T34" fmla="*/ 194 w 2177"/>
                  <a:gd name="T35" fmla="*/ 1711 h 2202"/>
                  <a:gd name="T36" fmla="*/ 280 w 2177"/>
                  <a:gd name="T37" fmla="*/ 1822 h 2202"/>
                  <a:gd name="T38" fmla="*/ 380 w 2177"/>
                  <a:gd name="T39" fmla="*/ 1925 h 2202"/>
                  <a:gd name="T40" fmla="*/ 485 w 2177"/>
                  <a:gd name="T41" fmla="*/ 2012 h 2202"/>
                  <a:gd name="T42" fmla="*/ 596 w 2177"/>
                  <a:gd name="T43" fmla="*/ 2084 h 2202"/>
                  <a:gd name="T44" fmla="*/ 712 w 2177"/>
                  <a:gd name="T45" fmla="*/ 2138 h 2202"/>
                  <a:gd name="T46" fmla="*/ 834 w 2177"/>
                  <a:gd name="T47" fmla="*/ 2176 h 2202"/>
                  <a:gd name="T48" fmla="*/ 962 w 2177"/>
                  <a:gd name="T49" fmla="*/ 2197 h 2202"/>
                  <a:gd name="T50" fmla="*/ 1096 w 2177"/>
                  <a:gd name="T51" fmla="*/ 2201 h 2202"/>
                  <a:gd name="T52" fmla="*/ 1233 w 2177"/>
                  <a:gd name="T53" fmla="*/ 2191 h 2202"/>
                  <a:gd name="T54" fmla="*/ 1364 w 2177"/>
                  <a:gd name="T55" fmla="*/ 2162 h 2202"/>
                  <a:gd name="T56" fmla="*/ 1489 w 2177"/>
                  <a:gd name="T57" fmla="*/ 2118 h 2202"/>
                  <a:gd name="T58" fmla="*/ 1607 w 2177"/>
                  <a:gd name="T59" fmla="*/ 2058 h 2202"/>
                  <a:gd name="T60" fmla="*/ 1719 w 2177"/>
                  <a:gd name="T61" fmla="*/ 1980 h 2202"/>
                  <a:gd name="T62" fmla="*/ 1827 w 2177"/>
                  <a:gd name="T63" fmla="*/ 1886 h 2202"/>
                  <a:gd name="T64" fmla="*/ 1925 w 2177"/>
                  <a:gd name="T65" fmla="*/ 1779 h 2202"/>
                  <a:gd name="T66" fmla="*/ 2007 w 2177"/>
                  <a:gd name="T67" fmla="*/ 1665 h 2202"/>
                  <a:gd name="T68" fmla="*/ 2072 w 2177"/>
                  <a:gd name="T69" fmla="*/ 1547 h 2202"/>
                  <a:gd name="T70" fmla="*/ 2122 w 2177"/>
                  <a:gd name="T71" fmla="*/ 1422 h 2202"/>
                  <a:gd name="T72" fmla="*/ 2156 w 2177"/>
                  <a:gd name="T73" fmla="*/ 1291 h 2202"/>
                  <a:gd name="T74" fmla="*/ 2174 w 2177"/>
                  <a:gd name="T75" fmla="*/ 1154 h 2202"/>
                  <a:gd name="T76" fmla="*/ 2176 w 2177"/>
                  <a:gd name="T77" fmla="*/ 1015 h 2202"/>
                  <a:gd name="T78" fmla="*/ 2161 w 2177"/>
                  <a:gd name="T79" fmla="*/ 885 h 2202"/>
                  <a:gd name="T80" fmla="*/ 2131 w 2177"/>
                  <a:gd name="T81" fmla="*/ 761 h 2202"/>
                  <a:gd name="T82" fmla="*/ 2083 w 2177"/>
                  <a:gd name="T83" fmla="*/ 642 h 2202"/>
                  <a:gd name="T84" fmla="*/ 2021 w 2177"/>
                  <a:gd name="T85" fmla="*/ 529 h 2202"/>
                  <a:gd name="T86" fmla="*/ 1943 w 2177"/>
                  <a:gd name="T87" fmla="*/ 422 h 2202"/>
                  <a:gd name="T88" fmla="*/ 1848 w 2177"/>
                  <a:gd name="T89" fmla="*/ 319 h 2202"/>
                  <a:gd name="T90" fmla="*/ 1741 w 2177"/>
                  <a:gd name="T91" fmla="*/ 227 h 2202"/>
                  <a:gd name="T92" fmla="*/ 1630 w 2177"/>
                  <a:gd name="T93" fmla="*/ 150 h 2202"/>
                  <a:gd name="T94" fmla="*/ 1513 w 2177"/>
                  <a:gd name="T95" fmla="*/ 90 h 2202"/>
                  <a:gd name="T96" fmla="*/ 1389 w 2177"/>
                  <a:gd name="T97" fmla="*/ 45 h 2202"/>
                  <a:gd name="T98" fmla="*/ 1260 w 2177"/>
                  <a:gd name="T99" fmla="*/ 15 h 2202"/>
                  <a:gd name="T100" fmla="*/ 1125 w 2177"/>
                  <a:gd name="T101" fmla="*/ 2 h 22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77"/>
                  <a:gd name="T154" fmla="*/ 0 h 2202"/>
                  <a:gd name="T155" fmla="*/ 2177 w 2177"/>
                  <a:gd name="T156" fmla="*/ 2202 h 22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58" name="Freeform 180"/>
              <p:cNvSpPr>
                <a:spLocks/>
              </p:cNvSpPr>
              <p:nvPr/>
            </p:nvSpPr>
            <p:spPr bwMode="auto">
              <a:xfrm>
                <a:off x="3875" y="4607"/>
                <a:ext cx="136" cy="133"/>
              </a:xfrm>
              <a:custGeom>
                <a:avLst/>
                <a:gdLst>
                  <a:gd name="T0" fmla="*/ 481 w 2188"/>
                  <a:gd name="T1" fmla="*/ 164 h 2205"/>
                  <a:gd name="T2" fmla="*/ 395 w 2188"/>
                  <a:gd name="T3" fmla="*/ 230 h 2205"/>
                  <a:gd name="T4" fmla="*/ 318 w 2188"/>
                  <a:gd name="T5" fmla="*/ 302 h 2205"/>
                  <a:gd name="T6" fmla="*/ 249 w 2188"/>
                  <a:gd name="T7" fmla="*/ 381 h 2205"/>
                  <a:gd name="T8" fmla="*/ 188 w 2188"/>
                  <a:gd name="T9" fmla="*/ 466 h 2205"/>
                  <a:gd name="T10" fmla="*/ 135 w 2188"/>
                  <a:gd name="T11" fmla="*/ 556 h 2205"/>
                  <a:gd name="T12" fmla="*/ 90 w 2188"/>
                  <a:gd name="T13" fmla="*/ 654 h 2205"/>
                  <a:gd name="T14" fmla="*/ 52 w 2188"/>
                  <a:gd name="T15" fmla="*/ 758 h 2205"/>
                  <a:gd name="T16" fmla="*/ 23 w 2188"/>
                  <a:gd name="T17" fmla="*/ 865 h 2205"/>
                  <a:gd name="T18" fmla="*/ 6 w 2188"/>
                  <a:gd name="T19" fmla="*/ 970 h 2205"/>
                  <a:gd name="T20" fmla="*/ 0 w 2188"/>
                  <a:gd name="T21" fmla="*/ 1075 h 2205"/>
                  <a:gd name="T22" fmla="*/ 6 w 2188"/>
                  <a:gd name="T23" fmla="*/ 1178 h 2205"/>
                  <a:gd name="T24" fmla="*/ 22 w 2188"/>
                  <a:gd name="T25" fmla="*/ 1279 h 2205"/>
                  <a:gd name="T26" fmla="*/ 50 w 2188"/>
                  <a:gd name="T27" fmla="*/ 1378 h 2205"/>
                  <a:gd name="T28" fmla="*/ 90 w 2188"/>
                  <a:gd name="T29" fmla="*/ 1475 h 2205"/>
                  <a:gd name="T30" fmla="*/ 140 w 2188"/>
                  <a:gd name="T31" fmla="*/ 1572 h 2205"/>
                  <a:gd name="T32" fmla="*/ 192 w 2188"/>
                  <a:gd name="T33" fmla="*/ 1668 h 2205"/>
                  <a:gd name="T34" fmla="*/ 251 w 2188"/>
                  <a:gd name="T35" fmla="*/ 1759 h 2205"/>
                  <a:gd name="T36" fmla="*/ 316 w 2188"/>
                  <a:gd name="T37" fmla="*/ 1843 h 2205"/>
                  <a:gd name="T38" fmla="*/ 388 w 2188"/>
                  <a:gd name="T39" fmla="*/ 1918 h 2205"/>
                  <a:gd name="T40" fmla="*/ 467 w 2188"/>
                  <a:gd name="T41" fmla="*/ 1985 h 2205"/>
                  <a:gd name="T42" fmla="*/ 554 w 2188"/>
                  <a:gd name="T43" fmla="*/ 2045 h 2205"/>
                  <a:gd name="T44" fmla="*/ 648 w 2188"/>
                  <a:gd name="T45" fmla="*/ 2095 h 2205"/>
                  <a:gd name="T46" fmla="*/ 747 w 2188"/>
                  <a:gd name="T47" fmla="*/ 2138 h 2205"/>
                  <a:gd name="T48" fmla="*/ 853 w 2188"/>
                  <a:gd name="T49" fmla="*/ 2172 h 2205"/>
                  <a:gd name="T50" fmla="*/ 959 w 2188"/>
                  <a:gd name="T51" fmla="*/ 2194 h 2205"/>
                  <a:gd name="T52" fmla="*/ 1065 w 2188"/>
                  <a:gd name="T53" fmla="*/ 2204 h 2205"/>
                  <a:gd name="T54" fmla="*/ 1172 w 2188"/>
                  <a:gd name="T55" fmla="*/ 2202 h 2205"/>
                  <a:gd name="T56" fmla="*/ 1278 w 2188"/>
                  <a:gd name="T57" fmla="*/ 2188 h 2205"/>
                  <a:gd name="T58" fmla="*/ 1385 w 2188"/>
                  <a:gd name="T59" fmla="*/ 2163 h 2205"/>
                  <a:gd name="T60" fmla="*/ 1493 w 2188"/>
                  <a:gd name="T61" fmla="*/ 2125 h 2205"/>
                  <a:gd name="T62" fmla="*/ 1601 w 2188"/>
                  <a:gd name="T63" fmla="*/ 2076 h 2205"/>
                  <a:gd name="T64" fmla="*/ 1778 w 2188"/>
                  <a:gd name="T65" fmla="*/ 1960 h 2205"/>
                  <a:gd name="T66" fmla="*/ 1942 w 2188"/>
                  <a:gd name="T67" fmla="*/ 1813 h 2205"/>
                  <a:gd name="T68" fmla="*/ 2065 w 2188"/>
                  <a:gd name="T69" fmla="*/ 1652 h 2205"/>
                  <a:gd name="T70" fmla="*/ 2145 w 2188"/>
                  <a:gd name="T71" fmla="*/ 1478 h 2205"/>
                  <a:gd name="T72" fmla="*/ 2185 w 2188"/>
                  <a:gd name="T73" fmla="*/ 1290 h 2205"/>
                  <a:gd name="T74" fmla="*/ 2182 w 2188"/>
                  <a:gd name="T75" fmla="*/ 1089 h 2205"/>
                  <a:gd name="T76" fmla="*/ 2138 w 2188"/>
                  <a:gd name="T77" fmla="*/ 873 h 2205"/>
                  <a:gd name="T78" fmla="*/ 2052 w 2188"/>
                  <a:gd name="T79" fmla="*/ 644 h 2205"/>
                  <a:gd name="T80" fmla="*/ 1984 w 2188"/>
                  <a:gd name="T81" fmla="*/ 513 h 2205"/>
                  <a:gd name="T82" fmla="*/ 1925 w 2188"/>
                  <a:gd name="T83" fmla="*/ 425 h 2205"/>
                  <a:gd name="T84" fmla="*/ 1859 w 2188"/>
                  <a:gd name="T85" fmla="*/ 345 h 2205"/>
                  <a:gd name="T86" fmla="*/ 1786 w 2188"/>
                  <a:gd name="T87" fmla="*/ 273 h 2205"/>
                  <a:gd name="T88" fmla="*/ 1704 w 2188"/>
                  <a:gd name="T89" fmla="*/ 209 h 2205"/>
                  <a:gd name="T90" fmla="*/ 1616 w 2188"/>
                  <a:gd name="T91" fmla="*/ 152 h 2205"/>
                  <a:gd name="T92" fmla="*/ 1519 w 2188"/>
                  <a:gd name="T93" fmla="*/ 105 h 2205"/>
                  <a:gd name="T94" fmla="*/ 1415 w 2188"/>
                  <a:gd name="T95" fmla="*/ 65 h 2205"/>
                  <a:gd name="T96" fmla="*/ 1307 w 2188"/>
                  <a:gd name="T97" fmla="*/ 34 h 2205"/>
                  <a:gd name="T98" fmla="*/ 1199 w 2188"/>
                  <a:gd name="T99" fmla="*/ 12 h 2205"/>
                  <a:gd name="T100" fmla="*/ 1093 w 2188"/>
                  <a:gd name="T101" fmla="*/ 1 h 2205"/>
                  <a:gd name="T102" fmla="*/ 987 w 2188"/>
                  <a:gd name="T103" fmla="*/ 1 h 2205"/>
                  <a:gd name="T104" fmla="*/ 883 w 2188"/>
                  <a:gd name="T105" fmla="*/ 12 h 2205"/>
                  <a:gd name="T106" fmla="*/ 779 w 2188"/>
                  <a:gd name="T107" fmla="*/ 33 h 2205"/>
                  <a:gd name="T108" fmla="*/ 676 w 2188"/>
                  <a:gd name="T109" fmla="*/ 64 h 2205"/>
                  <a:gd name="T110" fmla="*/ 575 w 2188"/>
                  <a:gd name="T111" fmla="*/ 106 h 22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88"/>
                  <a:gd name="T169" fmla="*/ 0 h 2205"/>
                  <a:gd name="T170" fmla="*/ 2188 w 2188"/>
                  <a:gd name="T171" fmla="*/ 2205 h 220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8" name="Group 182"/>
            <p:cNvGrpSpPr>
              <a:grpSpLocks noChangeAspect="1"/>
            </p:cNvGrpSpPr>
            <p:nvPr/>
          </p:nvGrpSpPr>
          <p:grpSpPr bwMode="auto">
            <a:xfrm>
              <a:off x="5638906" y="5828909"/>
              <a:ext cx="518888" cy="373753"/>
              <a:chOff x="3243" y="3940"/>
              <a:chExt cx="1008" cy="1044"/>
            </a:xfrm>
            <a:solidFill>
              <a:srgbClr val="92D050"/>
            </a:solidFill>
          </p:grpSpPr>
          <p:sp>
            <p:nvSpPr>
              <p:cNvPr id="51" name="Freeform 179"/>
              <p:cNvSpPr>
                <a:spLocks/>
              </p:cNvSpPr>
              <p:nvPr/>
            </p:nvSpPr>
            <p:spPr bwMode="auto">
              <a:xfrm>
                <a:off x="3243" y="3940"/>
                <a:ext cx="615" cy="612"/>
              </a:xfrm>
              <a:custGeom>
                <a:avLst/>
                <a:gdLst>
                  <a:gd name="T0" fmla="*/ 4725 w 9817"/>
                  <a:gd name="T1" fmla="*/ 1045 h 9817"/>
                  <a:gd name="T2" fmla="*/ 5732 w 9817"/>
                  <a:gd name="T3" fmla="*/ 1170 h 9817"/>
                  <a:gd name="T4" fmla="*/ 6866 w 9817"/>
                  <a:gd name="T5" fmla="*/ 307 h 9817"/>
                  <a:gd name="T6" fmla="*/ 7710 w 9817"/>
                  <a:gd name="T7" fmla="*/ 740 h 9817"/>
                  <a:gd name="T8" fmla="*/ 7467 w 9817"/>
                  <a:gd name="T9" fmla="*/ 2079 h 9817"/>
                  <a:gd name="T10" fmla="*/ 8069 w 9817"/>
                  <a:gd name="T11" fmla="*/ 2853 h 9817"/>
                  <a:gd name="T12" fmla="*/ 9519 w 9817"/>
                  <a:gd name="T13" fmla="*/ 2979 h 9817"/>
                  <a:gd name="T14" fmla="*/ 9817 w 9817"/>
                  <a:gd name="T15" fmla="*/ 3887 h 9817"/>
                  <a:gd name="T16" fmla="*/ 8781 w 9817"/>
                  <a:gd name="T17" fmla="*/ 4858 h 9817"/>
                  <a:gd name="T18" fmla="*/ 8684 w 9817"/>
                  <a:gd name="T19" fmla="*/ 5868 h 9817"/>
                  <a:gd name="T20" fmla="*/ 9519 w 9817"/>
                  <a:gd name="T21" fmla="*/ 6866 h 9817"/>
                  <a:gd name="T22" fmla="*/ 9079 w 9817"/>
                  <a:gd name="T23" fmla="*/ 7711 h 9817"/>
                  <a:gd name="T24" fmla="*/ 7674 w 9817"/>
                  <a:gd name="T25" fmla="*/ 7542 h 9817"/>
                  <a:gd name="T26" fmla="*/ 6936 w 9817"/>
                  <a:gd name="T27" fmla="*/ 8106 h 9817"/>
                  <a:gd name="T28" fmla="*/ 6866 w 9817"/>
                  <a:gd name="T29" fmla="*/ 9519 h 9817"/>
                  <a:gd name="T30" fmla="*/ 5929 w 9817"/>
                  <a:gd name="T31" fmla="*/ 9817 h 9817"/>
                  <a:gd name="T32" fmla="*/ 5029 w 9817"/>
                  <a:gd name="T33" fmla="*/ 8745 h 9817"/>
                  <a:gd name="T34" fmla="*/ 4022 w 9817"/>
                  <a:gd name="T35" fmla="*/ 8648 h 9817"/>
                  <a:gd name="T36" fmla="*/ 2979 w 9817"/>
                  <a:gd name="T37" fmla="*/ 9519 h 9817"/>
                  <a:gd name="T38" fmla="*/ 2115 w 9817"/>
                  <a:gd name="T39" fmla="*/ 9080 h 9817"/>
                  <a:gd name="T40" fmla="*/ 2115 w 9817"/>
                  <a:gd name="T41" fmla="*/ 7440 h 9817"/>
                  <a:gd name="T42" fmla="*/ 1539 w 9817"/>
                  <a:gd name="T43" fmla="*/ 6667 h 9817"/>
                  <a:gd name="T44" fmla="*/ 307 w 9817"/>
                  <a:gd name="T45" fmla="*/ 6866 h 9817"/>
                  <a:gd name="T46" fmla="*/ 0 w 9817"/>
                  <a:gd name="T47" fmla="*/ 5930 h 9817"/>
                  <a:gd name="T48" fmla="*/ 1072 w 9817"/>
                  <a:gd name="T49" fmla="*/ 4923 h 9817"/>
                  <a:gd name="T50" fmla="*/ 1207 w 9817"/>
                  <a:gd name="T51" fmla="*/ 3924 h 9817"/>
                  <a:gd name="T52" fmla="*/ 307 w 9817"/>
                  <a:gd name="T53" fmla="*/ 2979 h 9817"/>
                  <a:gd name="T54" fmla="*/ 740 w 9817"/>
                  <a:gd name="T55" fmla="*/ 2079 h 9817"/>
                  <a:gd name="T56" fmla="*/ 2017 w 9817"/>
                  <a:gd name="T57" fmla="*/ 2447 h 9817"/>
                  <a:gd name="T58" fmla="*/ 2717 w 9817"/>
                  <a:gd name="T59" fmla="*/ 1846 h 9817"/>
                  <a:gd name="T60" fmla="*/ 2979 w 9817"/>
                  <a:gd name="T61" fmla="*/ 307 h 9817"/>
                  <a:gd name="T62" fmla="*/ 3887 w 9817"/>
                  <a:gd name="T63" fmla="*/ 0 h 9817"/>
                  <a:gd name="T64" fmla="*/ 4725 w 9817"/>
                  <a:gd name="T65" fmla="*/ 1045 h 98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17"/>
                  <a:gd name="T100" fmla="*/ 0 h 9817"/>
                  <a:gd name="T101" fmla="*/ 9817 w 9817"/>
                  <a:gd name="T102" fmla="*/ 9817 h 98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52" name="Freeform 181"/>
              <p:cNvSpPr>
                <a:spLocks/>
              </p:cNvSpPr>
              <p:nvPr/>
            </p:nvSpPr>
            <p:spPr bwMode="auto">
              <a:xfrm>
                <a:off x="3630" y="4364"/>
                <a:ext cx="621" cy="620"/>
              </a:xfrm>
              <a:custGeom>
                <a:avLst/>
                <a:gdLst>
                  <a:gd name="T0" fmla="*/ 2914 w 9915"/>
                  <a:gd name="T1" fmla="*/ 1675 h 9953"/>
                  <a:gd name="T2" fmla="*/ 3887 w 9915"/>
                  <a:gd name="T3" fmla="*/ 1269 h 9953"/>
                  <a:gd name="T4" fmla="*/ 4453 w 9915"/>
                  <a:gd name="T5" fmla="*/ 0 h 9953"/>
                  <a:gd name="T6" fmla="*/ 5426 w 9915"/>
                  <a:gd name="T7" fmla="*/ 0 h 9953"/>
                  <a:gd name="T8" fmla="*/ 5829 w 9915"/>
                  <a:gd name="T9" fmla="*/ 1269 h 9953"/>
                  <a:gd name="T10" fmla="*/ 6728 w 9915"/>
                  <a:gd name="T11" fmla="*/ 1638 h 9953"/>
                  <a:gd name="T12" fmla="*/ 8069 w 9915"/>
                  <a:gd name="T13" fmla="*/ 1036 h 9953"/>
                  <a:gd name="T14" fmla="*/ 8779 w 9915"/>
                  <a:gd name="T15" fmla="*/ 1748 h 9953"/>
                  <a:gd name="T16" fmla="*/ 8303 w 9915"/>
                  <a:gd name="T17" fmla="*/ 3050 h 9953"/>
                  <a:gd name="T18" fmla="*/ 8671 w 9915"/>
                  <a:gd name="T19" fmla="*/ 3987 h 9953"/>
                  <a:gd name="T20" fmla="*/ 9915 w 9915"/>
                  <a:gd name="T21" fmla="*/ 4490 h 9953"/>
                  <a:gd name="T22" fmla="*/ 9915 w 9915"/>
                  <a:gd name="T23" fmla="*/ 5427 h 9953"/>
                  <a:gd name="T24" fmla="*/ 8611 w 9915"/>
                  <a:gd name="T25" fmla="*/ 5930 h 9953"/>
                  <a:gd name="T26" fmla="*/ 8241 w 9915"/>
                  <a:gd name="T27" fmla="*/ 6802 h 9953"/>
                  <a:gd name="T28" fmla="*/ 8843 w 9915"/>
                  <a:gd name="T29" fmla="*/ 8070 h 9953"/>
                  <a:gd name="T30" fmla="*/ 8177 w 9915"/>
                  <a:gd name="T31" fmla="*/ 8808 h 9953"/>
                  <a:gd name="T32" fmla="*/ 6863 w 9915"/>
                  <a:gd name="T33" fmla="*/ 8279 h 9953"/>
                  <a:gd name="T34" fmla="*/ 5929 w 9915"/>
                  <a:gd name="T35" fmla="*/ 8648 h 9953"/>
                  <a:gd name="T36" fmla="*/ 5460 w 9915"/>
                  <a:gd name="T37" fmla="*/ 9953 h 9953"/>
                  <a:gd name="T38" fmla="*/ 4453 w 9915"/>
                  <a:gd name="T39" fmla="*/ 9953 h 9953"/>
                  <a:gd name="T40" fmla="*/ 3716 w 9915"/>
                  <a:gd name="T41" fmla="*/ 8513 h 9953"/>
                  <a:gd name="T42" fmla="*/ 2844 w 9915"/>
                  <a:gd name="T43" fmla="*/ 8107 h 9953"/>
                  <a:gd name="T44" fmla="*/ 1846 w 9915"/>
                  <a:gd name="T45" fmla="*/ 8845 h 9953"/>
                  <a:gd name="T46" fmla="*/ 1142 w 9915"/>
                  <a:gd name="T47" fmla="*/ 8145 h 9953"/>
                  <a:gd name="T48" fmla="*/ 1609 w 9915"/>
                  <a:gd name="T49" fmla="*/ 6765 h 9953"/>
                  <a:gd name="T50" fmla="*/ 1241 w 9915"/>
                  <a:gd name="T51" fmla="*/ 5866 h 9953"/>
                  <a:gd name="T52" fmla="*/ 0 w 9915"/>
                  <a:gd name="T53" fmla="*/ 5427 h 9953"/>
                  <a:gd name="T54" fmla="*/ 0 w 9915"/>
                  <a:gd name="T55" fmla="*/ 4453 h 9953"/>
                  <a:gd name="T56" fmla="*/ 1241 w 9915"/>
                  <a:gd name="T57" fmla="*/ 4159 h 9953"/>
                  <a:gd name="T58" fmla="*/ 1539 w 9915"/>
                  <a:gd name="T59" fmla="*/ 3287 h 9953"/>
                  <a:gd name="T60" fmla="*/ 1035 w 9915"/>
                  <a:gd name="T61" fmla="*/ 1847 h 9953"/>
                  <a:gd name="T62" fmla="*/ 1711 w 9915"/>
                  <a:gd name="T63" fmla="*/ 1143 h 9953"/>
                  <a:gd name="T64" fmla="*/ 2914 w 9915"/>
                  <a:gd name="T65" fmla="*/ 1675 h 99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15"/>
                  <a:gd name="T100" fmla="*/ 0 h 9953"/>
                  <a:gd name="T101" fmla="*/ 9915 w 9915"/>
                  <a:gd name="T102" fmla="*/ 9953 h 99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53" name="Freeform 178"/>
              <p:cNvSpPr>
                <a:spLocks/>
              </p:cNvSpPr>
              <p:nvPr/>
            </p:nvSpPr>
            <p:spPr bwMode="auto">
              <a:xfrm>
                <a:off x="3483" y="4183"/>
                <a:ext cx="131" cy="133"/>
              </a:xfrm>
              <a:custGeom>
                <a:avLst/>
                <a:gdLst>
                  <a:gd name="T0" fmla="*/ 962 w 2177"/>
                  <a:gd name="T1" fmla="*/ 6 h 2202"/>
                  <a:gd name="T2" fmla="*/ 834 w 2177"/>
                  <a:gd name="T3" fmla="*/ 26 h 2202"/>
                  <a:gd name="T4" fmla="*/ 712 w 2177"/>
                  <a:gd name="T5" fmla="*/ 61 h 2202"/>
                  <a:gd name="T6" fmla="*/ 596 w 2177"/>
                  <a:gd name="T7" fmla="*/ 112 h 2202"/>
                  <a:gd name="T8" fmla="*/ 485 w 2177"/>
                  <a:gd name="T9" fmla="*/ 179 h 2202"/>
                  <a:gd name="T10" fmla="*/ 380 w 2177"/>
                  <a:gd name="T11" fmla="*/ 262 h 2202"/>
                  <a:gd name="T12" fmla="*/ 280 w 2177"/>
                  <a:gd name="T13" fmla="*/ 360 h 2202"/>
                  <a:gd name="T14" fmla="*/ 194 w 2177"/>
                  <a:gd name="T15" fmla="*/ 464 h 2202"/>
                  <a:gd name="T16" fmla="*/ 124 w 2177"/>
                  <a:gd name="T17" fmla="*/ 573 h 2202"/>
                  <a:gd name="T18" fmla="*/ 69 w 2177"/>
                  <a:gd name="T19" fmla="*/ 689 h 2202"/>
                  <a:gd name="T20" fmla="*/ 31 w 2177"/>
                  <a:gd name="T21" fmla="*/ 810 h 2202"/>
                  <a:gd name="T22" fmla="*/ 8 w 2177"/>
                  <a:gd name="T23" fmla="*/ 936 h 2202"/>
                  <a:gd name="T24" fmla="*/ 0 w 2177"/>
                  <a:gd name="T25" fmla="*/ 1069 h 2202"/>
                  <a:gd name="T26" fmla="*/ 8 w 2177"/>
                  <a:gd name="T27" fmla="*/ 1210 h 2202"/>
                  <a:gd name="T28" fmla="*/ 31 w 2177"/>
                  <a:gd name="T29" fmla="*/ 1344 h 2202"/>
                  <a:gd name="T30" fmla="*/ 69 w 2177"/>
                  <a:gd name="T31" fmla="*/ 1473 h 2202"/>
                  <a:gd name="T32" fmla="*/ 124 w 2177"/>
                  <a:gd name="T33" fmla="*/ 1595 h 2202"/>
                  <a:gd name="T34" fmla="*/ 194 w 2177"/>
                  <a:gd name="T35" fmla="*/ 1711 h 2202"/>
                  <a:gd name="T36" fmla="*/ 280 w 2177"/>
                  <a:gd name="T37" fmla="*/ 1822 h 2202"/>
                  <a:gd name="T38" fmla="*/ 380 w 2177"/>
                  <a:gd name="T39" fmla="*/ 1925 h 2202"/>
                  <a:gd name="T40" fmla="*/ 485 w 2177"/>
                  <a:gd name="T41" fmla="*/ 2012 h 2202"/>
                  <a:gd name="T42" fmla="*/ 596 w 2177"/>
                  <a:gd name="T43" fmla="*/ 2084 h 2202"/>
                  <a:gd name="T44" fmla="*/ 712 w 2177"/>
                  <a:gd name="T45" fmla="*/ 2138 h 2202"/>
                  <a:gd name="T46" fmla="*/ 834 w 2177"/>
                  <a:gd name="T47" fmla="*/ 2176 h 2202"/>
                  <a:gd name="T48" fmla="*/ 962 w 2177"/>
                  <a:gd name="T49" fmla="*/ 2197 h 2202"/>
                  <a:gd name="T50" fmla="*/ 1096 w 2177"/>
                  <a:gd name="T51" fmla="*/ 2201 h 2202"/>
                  <a:gd name="T52" fmla="*/ 1233 w 2177"/>
                  <a:gd name="T53" fmla="*/ 2191 h 2202"/>
                  <a:gd name="T54" fmla="*/ 1364 w 2177"/>
                  <a:gd name="T55" fmla="*/ 2162 h 2202"/>
                  <a:gd name="T56" fmla="*/ 1489 w 2177"/>
                  <a:gd name="T57" fmla="*/ 2118 h 2202"/>
                  <a:gd name="T58" fmla="*/ 1607 w 2177"/>
                  <a:gd name="T59" fmla="*/ 2058 h 2202"/>
                  <a:gd name="T60" fmla="*/ 1719 w 2177"/>
                  <a:gd name="T61" fmla="*/ 1980 h 2202"/>
                  <a:gd name="T62" fmla="*/ 1827 w 2177"/>
                  <a:gd name="T63" fmla="*/ 1886 h 2202"/>
                  <a:gd name="T64" fmla="*/ 1925 w 2177"/>
                  <a:gd name="T65" fmla="*/ 1779 h 2202"/>
                  <a:gd name="T66" fmla="*/ 2007 w 2177"/>
                  <a:gd name="T67" fmla="*/ 1665 h 2202"/>
                  <a:gd name="T68" fmla="*/ 2072 w 2177"/>
                  <a:gd name="T69" fmla="*/ 1547 h 2202"/>
                  <a:gd name="T70" fmla="*/ 2122 w 2177"/>
                  <a:gd name="T71" fmla="*/ 1422 h 2202"/>
                  <a:gd name="T72" fmla="*/ 2156 w 2177"/>
                  <a:gd name="T73" fmla="*/ 1291 h 2202"/>
                  <a:gd name="T74" fmla="*/ 2174 w 2177"/>
                  <a:gd name="T75" fmla="*/ 1154 h 2202"/>
                  <a:gd name="T76" fmla="*/ 2176 w 2177"/>
                  <a:gd name="T77" fmla="*/ 1015 h 2202"/>
                  <a:gd name="T78" fmla="*/ 2161 w 2177"/>
                  <a:gd name="T79" fmla="*/ 885 h 2202"/>
                  <a:gd name="T80" fmla="*/ 2131 w 2177"/>
                  <a:gd name="T81" fmla="*/ 761 h 2202"/>
                  <a:gd name="T82" fmla="*/ 2083 w 2177"/>
                  <a:gd name="T83" fmla="*/ 642 h 2202"/>
                  <a:gd name="T84" fmla="*/ 2021 w 2177"/>
                  <a:gd name="T85" fmla="*/ 529 h 2202"/>
                  <a:gd name="T86" fmla="*/ 1943 w 2177"/>
                  <a:gd name="T87" fmla="*/ 422 h 2202"/>
                  <a:gd name="T88" fmla="*/ 1848 w 2177"/>
                  <a:gd name="T89" fmla="*/ 319 h 2202"/>
                  <a:gd name="T90" fmla="*/ 1741 w 2177"/>
                  <a:gd name="T91" fmla="*/ 227 h 2202"/>
                  <a:gd name="T92" fmla="*/ 1630 w 2177"/>
                  <a:gd name="T93" fmla="*/ 150 h 2202"/>
                  <a:gd name="T94" fmla="*/ 1513 w 2177"/>
                  <a:gd name="T95" fmla="*/ 90 h 2202"/>
                  <a:gd name="T96" fmla="*/ 1389 w 2177"/>
                  <a:gd name="T97" fmla="*/ 45 h 2202"/>
                  <a:gd name="T98" fmla="*/ 1260 w 2177"/>
                  <a:gd name="T99" fmla="*/ 15 h 2202"/>
                  <a:gd name="T100" fmla="*/ 1125 w 2177"/>
                  <a:gd name="T101" fmla="*/ 2 h 22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77"/>
                  <a:gd name="T154" fmla="*/ 0 h 2202"/>
                  <a:gd name="T155" fmla="*/ 2177 w 2177"/>
                  <a:gd name="T156" fmla="*/ 2202 h 22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54" name="Freeform 180"/>
              <p:cNvSpPr>
                <a:spLocks/>
              </p:cNvSpPr>
              <p:nvPr/>
            </p:nvSpPr>
            <p:spPr bwMode="auto">
              <a:xfrm>
                <a:off x="3875" y="4607"/>
                <a:ext cx="136" cy="133"/>
              </a:xfrm>
              <a:custGeom>
                <a:avLst/>
                <a:gdLst>
                  <a:gd name="T0" fmla="*/ 481 w 2188"/>
                  <a:gd name="T1" fmla="*/ 164 h 2205"/>
                  <a:gd name="T2" fmla="*/ 395 w 2188"/>
                  <a:gd name="T3" fmla="*/ 230 h 2205"/>
                  <a:gd name="T4" fmla="*/ 318 w 2188"/>
                  <a:gd name="T5" fmla="*/ 302 h 2205"/>
                  <a:gd name="T6" fmla="*/ 249 w 2188"/>
                  <a:gd name="T7" fmla="*/ 381 h 2205"/>
                  <a:gd name="T8" fmla="*/ 188 w 2188"/>
                  <a:gd name="T9" fmla="*/ 466 h 2205"/>
                  <a:gd name="T10" fmla="*/ 135 w 2188"/>
                  <a:gd name="T11" fmla="*/ 556 h 2205"/>
                  <a:gd name="T12" fmla="*/ 90 w 2188"/>
                  <a:gd name="T13" fmla="*/ 654 h 2205"/>
                  <a:gd name="T14" fmla="*/ 52 w 2188"/>
                  <a:gd name="T15" fmla="*/ 758 h 2205"/>
                  <a:gd name="T16" fmla="*/ 23 w 2188"/>
                  <a:gd name="T17" fmla="*/ 865 h 2205"/>
                  <a:gd name="T18" fmla="*/ 6 w 2188"/>
                  <a:gd name="T19" fmla="*/ 970 h 2205"/>
                  <a:gd name="T20" fmla="*/ 0 w 2188"/>
                  <a:gd name="T21" fmla="*/ 1075 h 2205"/>
                  <a:gd name="T22" fmla="*/ 6 w 2188"/>
                  <a:gd name="T23" fmla="*/ 1178 h 2205"/>
                  <a:gd name="T24" fmla="*/ 22 w 2188"/>
                  <a:gd name="T25" fmla="*/ 1279 h 2205"/>
                  <a:gd name="T26" fmla="*/ 50 w 2188"/>
                  <a:gd name="T27" fmla="*/ 1378 h 2205"/>
                  <a:gd name="T28" fmla="*/ 90 w 2188"/>
                  <a:gd name="T29" fmla="*/ 1475 h 2205"/>
                  <a:gd name="T30" fmla="*/ 140 w 2188"/>
                  <a:gd name="T31" fmla="*/ 1572 h 2205"/>
                  <a:gd name="T32" fmla="*/ 192 w 2188"/>
                  <a:gd name="T33" fmla="*/ 1668 h 2205"/>
                  <a:gd name="T34" fmla="*/ 251 w 2188"/>
                  <a:gd name="T35" fmla="*/ 1759 h 2205"/>
                  <a:gd name="T36" fmla="*/ 316 w 2188"/>
                  <a:gd name="T37" fmla="*/ 1843 h 2205"/>
                  <a:gd name="T38" fmla="*/ 388 w 2188"/>
                  <a:gd name="T39" fmla="*/ 1918 h 2205"/>
                  <a:gd name="T40" fmla="*/ 467 w 2188"/>
                  <a:gd name="T41" fmla="*/ 1985 h 2205"/>
                  <a:gd name="T42" fmla="*/ 554 w 2188"/>
                  <a:gd name="T43" fmla="*/ 2045 h 2205"/>
                  <a:gd name="T44" fmla="*/ 648 w 2188"/>
                  <a:gd name="T45" fmla="*/ 2095 h 2205"/>
                  <a:gd name="T46" fmla="*/ 747 w 2188"/>
                  <a:gd name="T47" fmla="*/ 2138 h 2205"/>
                  <a:gd name="T48" fmla="*/ 853 w 2188"/>
                  <a:gd name="T49" fmla="*/ 2172 h 2205"/>
                  <a:gd name="T50" fmla="*/ 959 w 2188"/>
                  <a:gd name="T51" fmla="*/ 2194 h 2205"/>
                  <a:gd name="T52" fmla="*/ 1065 w 2188"/>
                  <a:gd name="T53" fmla="*/ 2204 h 2205"/>
                  <a:gd name="T54" fmla="*/ 1172 w 2188"/>
                  <a:gd name="T55" fmla="*/ 2202 h 2205"/>
                  <a:gd name="T56" fmla="*/ 1278 w 2188"/>
                  <a:gd name="T57" fmla="*/ 2188 h 2205"/>
                  <a:gd name="T58" fmla="*/ 1385 w 2188"/>
                  <a:gd name="T59" fmla="*/ 2163 h 2205"/>
                  <a:gd name="T60" fmla="*/ 1493 w 2188"/>
                  <a:gd name="T61" fmla="*/ 2125 h 2205"/>
                  <a:gd name="T62" fmla="*/ 1601 w 2188"/>
                  <a:gd name="T63" fmla="*/ 2076 h 2205"/>
                  <a:gd name="T64" fmla="*/ 1778 w 2188"/>
                  <a:gd name="T65" fmla="*/ 1960 h 2205"/>
                  <a:gd name="T66" fmla="*/ 1942 w 2188"/>
                  <a:gd name="T67" fmla="*/ 1813 h 2205"/>
                  <a:gd name="T68" fmla="*/ 2065 w 2188"/>
                  <a:gd name="T69" fmla="*/ 1652 h 2205"/>
                  <a:gd name="T70" fmla="*/ 2145 w 2188"/>
                  <a:gd name="T71" fmla="*/ 1478 h 2205"/>
                  <a:gd name="T72" fmla="*/ 2185 w 2188"/>
                  <a:gd name="T73" fmla="*/ 1290 h 2205"/>
                  <a:gd name="T74" fmla="*/ 2182 w 2188"/>
                  <a:gd name="T75" fmla="*/ 1089 h 2205"/>
                  <a:gd name="T76" fmla="*/ 2138 w 2188"/>
                  <a:gd name="T77" fmla="*/ 873 h 2205"/>
                  <a:gd name="T78" fmla="*/ 2052 w 2188"/>
                  <a:gd name="T79" fmla="*/ 644 h 2205"/>
                  <a:gd name="T80" fmla="*/ 1984 w 2188"/>
                  <a:gd name="T81" fmla="*/ 513 h 2205"/>
                  <a:gd name="T82" fmla="*/ 1925 w 2188"/>
                  <a:gd name="T83" fmla="*/ 425 h 2205"/>
                  <a:gd name="T84" fmla="*/ 1859 w 2188"/>
                  <a:gd name="T85" fmla="*/ 345 h 2205"/>
                  <a:gd name="T86" fmla="*/ 1786 w 2188"/>
                  <a:gd name="T87" fmla="*/ 273 h 2205"/>
                  <a:gd name="T88" fmla="*/ 1704 w 2188"/>
                  <a:gd name="T89" fmla="*/ 209 h 2205"/>
                  <a:gd name="T90" fmla="*/ 1616 w 2188"/>
                  <a:gd name="T91" fmla="*/ 152 h 2205"/>
                  <a:gd name="T92" fmla="*/ 1519 w 2188"/>
                  <a:gd name="T93" fmla="*/ 105 h 2205"/>
                  <a:gd name="T94" fmla="*/ 1415 w 2188"/>
                  <a:gd name="T95" fmla="*/ 65 h 2205"/>
                  <a:gd name="T96" fmla="*/ 1307 w 2188"/>
                  <a:gd name="T97" fmla="*/ 34 h 2205"/>
                  <a:gd name="T98" fmla="*/ 1199 w 2188"/>
                  <a:gd name="T99" fmla="*/ 12 h 2205"/>
                  <a:gd name="T100" fmla="*/ 1093 w 2188"/>
                  <a:gd name="T101" fmla="*/ 1 h 2205"/>
                  <a:gd name="T102" fmla="*/ 987 w 2188"/>
                  <a:gd name="T103" fmla="*/ 1 h 2205"/>
                  <a:gd name="T104" fmla="*/ 883 w 2188"/>
                  <a:gd name="T105" fmla="*/ 12 h 2205"/>
                  <a:gd name="T106" fmla="*/ 779 w 2188"/>
                  <a:gd name="T107" fmla="*/ 33 h 2205"/>
                  <a:gd name="T108" fmla="*/ 676 w 2188"/>
                  <a:gd name="T109" fmla="*/ 64 h 2205"/>
                  <a:gd name="T110" fmla="*/ 575 w 2188"/>
                  <a:gd name="T111" fmla="*/ 106 h 22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88"/>
                  <a:gd name="T169" fmla="*/ 0 h 2205"/>
                  <a:gd name="T170" fmla="*/ 2188 w 2188"/>
                  <a:gd name="T171" fmla="*/ 2205 h 220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9" name="Group 182"/>
            <p:cNvGrpSpPr>
              <a:grpSpLocks noChangeAspect="1"/>
            </p:cNvGrpSpPr>
            <p:nvPr/>
          </p:nvGrpSpPr>
          <p:grpSpPr bwMode="auto">
            <a:xfrm>
              <a:off x="700691" y="5640115"/>
              <a:ext cx="518888" cy="373753"/>
              <a:chOff x="3243" y="3940"/>
              <a:chExt cx="1008" cy="1044"/>
            </a:xfrm>
            <a:solidFill>
              <a:srgbClr val="92D050"/>
            </a:solidFill>
          </p:grpSpPr>
          <p:sp>
            <p:nvSpPr>
              <p:cNvPr id="47" name="Freeform 179"/>
              <p:cNvSpPr>
                <a:spLocks/>
              </p:cNvSpPr>
              <p:nvPr/>
            </p:nvSpPr>
            <p:spPr bwMode="auto">
              <a:xfrm>
                <a:off x="3243" y="3940"/>
                <a:ext cx="615" cy="612"/>
              </a:xfrm>
              <a:custGeom>
                <a:avLst/>
                <a:gdLst>
                  <a:gd name="T0" fmla="*/ 4725 w 9817"/>
                  <a:gd name="T1" fmla="*/ 1045 h 9817"/>
                  <a:gd name="T2" fmla="*/ 5732 w 9817"/>
                  <a:gd name="T3" fmla="*/ 1170 h 9817"/>
                  <a:gd name="T4" fmla="*/ 6866 w 9817"/>
                  <a:gd name="T5" fmla="*/ 307 h 9817"/>
                  <a:gd name="T6" fmla="*/ 7710 w 9817"/>
                  <a:gd name="T7" fmla="*/ 740 h 9817"/>
                  <a:gd name="T8" fmla="*/ 7467 w 9817"/>
                  <a:gd name="T9" fmla="*/ 2079 h 9817"/>
                  <a:gd name="T10" fmla="*/ 8069 w 9817"/>
                  <a:gd name="T11" fmla="*/ 2853 h 9817"/>
                  <a:gd name="T12" fmla="*/ 9519 w 9817"/>
                  <a:gd name="T13" fmla="*/ 2979 h 9817"/>
                  <a:gd name="T14" fmla="*/ 9817 w 9817"/>
                  <a:gd name="T15" fmla="*/ 3887 h 9817"/>
                  <a:gd name="T16" fmla="*/ 8781 w 9817"/>
                  <a:gd name="T17" fmla="*/ 4858 h 9817"/>
                  <a:gd name="T18" fmla="*/ 8684 w 9817"/>
                  <a:gd name="T19" fmla="*/ 5868 h 9817"/>
                  <a:gd name="T20" fmla="*/ 9519 w 9817"/>
                  <a:gd name="T21" fmla="*/ 6866 h 9817"/>
                  <a:gd name="T22" fmla="*/ 9079 w 9817"/>
                  <a:gd name="T23" fmla="*/ 7711 h 9817"/>
                  <a:gd name="T24" fmla="*/ 7674 w 9817"/>
                  <a:gd name="T25" fmla="*/ 7542 h 9817"/>
                  <a:gd name="T26" fmla="*/ 6936 w 9817"/>
                  <a:gd name="T27" fmla="*/ 8106 h 9817"/>
                  <a:gd name="T28" fmla="*/ 6866 w 9817"/>
                  <a:gd name="T29" fmla="*/ 9519 h 9817"/>
                  <a:gd name="T30" fmla="*/ 5929 w 9817"/>
                  <a:gd name="T31" fmla="*/ 9817 h 9817"/>
                  <a:gd name="T32" fmla="*/ 5029 w 9817"/>
                  <a:gd name="T33" fmla="*/ 8745 h 9817"/>
                  <a:gd name="T34" fmla="*/ 4022 w 9817"/>
                  <a:gd name="T35" fmla="*/ 8648 h 9817"/>
                  <a:gd name="T36" fmla="*/ 2979 w 9817"/>
                  <a:gd name="T37" fmla="*/ 9519 h 9817"/>
                  <a:gd name="T38" fmla="*/ 2115 w 9817"/>
                  <a:gd name="T39" fmla="*/ 9080 h 9817"/>
                  <a:gd name="T40" fmla="*/ 2115 w 9817"/>
                  <a:gd name="T41" fmla="*/ 7440 h 9817"/>
                  <a:gd name="T42" fmla="*/ 1539 w 9817"/>
                  <a:gd name="T43" fmla="*/ 6667 h 9817"/>
                  <a:gd name="T44" fmla="*/ 307 w 9817"/>
                  <a:gd name="T45" fmla="*/ 6866 h 9817"/>
                  <a:gd name="T46" fmla="*/ 0 w 9817"/>
                  <a:gd name="T47" fmla="*/ 5930 h 9817"/>
                  <a:gd name="T48" fmla="*/ 1072 w 9817"/>
                  <a:gd name="T49" fmla="*/ 4923 h 9817"/>
                  <a:gd name="T50" fmla="*/ 1207 w 9817"/>
                  <a:gd name="T51" fmla="*/ 3924 h 9817"/>
                  <a:gd name="T52" fmla="*/ 307 w 9817"/>
                  <a:gd name="T53" fmla="*/ 2979 h 9817"/>
                  <a:gd name="T54" fmla="*/ 740 w 9817"/>
                  <a:gd name="T55" fmla="*/ 2079 h 9817"/>
                  <a:gd name="T56" fmla="*/ 2017 w 9817"/>
                  <a:gd name="T57" fmla="*/ 2447 h 9817"/>
                  <a:gd name="T58" fmla="*/ 2717 w 9817"/>
                  <a:gd name="T59" fmla="*/ 1846 h 9817"/>
                  <a:gd name="T60" fmla="*/ 2979 w 9817"/>
                  <a:gd name="T61" fmla="*/ 307 h 9817"/>
                  <a:gd name="T62" fmla="*/ 3887 w 9817"/>
                  <a:gd name="T63" fmla="*/ 0 h 9817"/>
                  <a:gd name="T64" fmla="*/ 4725 w 9817"/>
                  <a:gd name="T65" fmla="*/ 1045 h 98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17"/>
                  <a:gd name="T100" fmla="*/ 0 h 9817"/>
                  <a:gd name="T101" fmla="*/ 9817 w 9817"/>
                  <a:gd name="T102" fmla="*/ 9817 h 98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48" name="Freeform 181"/>
              <p:cNvSpPr>
                <a:spLocks/>
              </p:cNvSpPr>
              <p:nvPr/>
            </p:nvSpPr>
            <p:spPr bwMode="auto">
              <a:xfrm>
                <a:off x="3630" y="4364"/>
                <a:ext cx="621" cy="620"/>
              </a:xfrm>
              <a:custGeom>
                <a:avLst/>
                <a:gdLst>
                  <a:gd name="T0" fmla="*/ 2914 w 9915"/>
                  <a:gd name="T1" fmla="*/ 1675 h 9953"/>
                  <a:gd name="T2" fmla="*/ 3887 w 9915"/>
                  <a:gd name="T3" fmla="*/ 1269 h 9953"/>
                  <a:gd name="T4" fmla="*/ 4453 w 9915"/>
                  <a:gd name="T5" fmla="*/ 0 h 9953"/>
                  <a:gd name="T6" fmla="*/ 5426 w 9915"/>
                  <a:gd name="T7" fmla="*/ 0 h 9953"/>
                  <a:gd name="T8" fmla="*/ 5829 w 9915"/>
                  <a:gd name="T9" fmla="*/ 1269 h 9953"/>
                  <a:gd name="T10" fmla="*/ 6728 w 9915"/>
                  <a:gd name="T11" fmla="*/ 1638 h 9953"/>
                  <a:gd name="T12" fmla="*/ 8069 w 9915"/>
                  <a:gd name="T13" fmla="*/ 1036 h 9953"/>
                  <a:gd name="T14" fmla="*/ 8779 w 9915"/>
                  <a:gd name="T15" fmla="*/ 1748 h 9953"/>
                  <a:gd name="T16" fmla="*/ 8303 w 9915"/>
                  <a:gd name="T17" fmla="*/ 3050 h 9953"/>
                  <a:gd name="T18" fmla="*/ 8671 w 9915"/>
                  <a:gd name="T19" fmla="*/ 3987 h 9953"/>
                  <a:gd name="T20" fmla="*/ 9915 w 9915"/>
                  <a:gd name="T21" fmla="*/ 4490 h 9953"/>
                  <a:gd name="T22" fmla="*/ 9915 w 9915"/>
                  <a:gd name="T23" fmla="*/ 5427 h 9953"/>
                  <a:gd name="T24" fmla="*/ 8611 w 9915"/>
                  <a:gd name="T25" fmla="*/ 5930 h 9953"/>
                  <a:gd name="T26" fmla="*/ 8241 w 9915"/>
                  <a:gd name="T27" fmla="*/ 6802 h 9953"/>
                  <a:gd name="T28" fmla="*/ 8843 w 9915"/>
                  <a:gd name="T29" fmla="*/ 8070 h 9953"/>
                  <a:gd name="T30" fmla="*/ 8177 w 9915"/>
                  <a:gd name="T31" fmla="*/ 8808 h 9953"/>
                  <a:gd name="T32" fmla="*/ 6863 w 9915"/>
                  <a:gd name="T33" fmla="*/ 8279 h 9953"/>
                  <a:gd name="T34" fmla="*/ 5929 w 9915"/>
                  <a:gd name="T35" fmla="*/ 8648 h 9953"/>
                  <a:gd name="T36" fmla="*/ 5460 w 9915"/>
                  <a:gd name="T37" fmla="*/ 9953 h 9953"/>
                  <a:gd name="T38" fmla="*/ 4453 w 9915"/>
                  <a:gd name="T39" fmla="*/ 9953 h 9953"/>
                  <a:gd name="T40" fmla="*/ 3716 w 9915"/>
                  <a:gd name="T41" fmla="*/ 8513 h 9953"/>
                  <a:gd name="T42" fmla="*/ 2844 w 9915"/>
                  <a:gd name="T43" fmla="*/ 8107 h 9953"/>
                  <a:gd name="T44" fmla="*/ 1846 w 9915"/>
                  <a:gd name="T45" fmla="*/ 8845 h 9953"/>
                  <a:gd name="T46" fmla="*/ 1142 w 9915"/>
                  <a:gd name="T47" fmla="*/ 8145 h 9953"/>
                  <a:gd name="T48" fmla="*/ 1609 w 9915"/>
                  <a:gd name="T49" fmla="*/ 6765 h 9953"/>
                  <a:gd name="T50" fmla="*/ 1241 w 9915"/>
                  <a:gd name="T51" fmla="*/ 5866 h 9953"/>
                  <a:gd name="T52" fmla="*/ 0 w 9915"/>
                  <a:gd name="T53" fmla="*/ 5427 h 9953"/>
                  <a:gd name="T54" fmla="*/ 0 w 9915"/>
                  <a:gd name="T55" fmla="*/ 4453 h 9953"/>
                  <a:gd name="T56" fmla="*/ 1241 w 9915"/>
                  <a:gd name="T57" fmla="*/ 4159 h 9953"/>
                  <a:gd name="T58" fmla="*/ 1539 w 9915"/>
                  <a:gd name="T59" fmla="*/ 3287 h 9953"/>
                  <a:gd name="T60" fmla="*/ 1035 w 9915"/>
                  <a:gd name="T61" fmla="*/ 1847 h 9953"/>
                  <a:gd name="T62" fmla="*/ 1711 w 9915"/>
                  <a:gd name="T63" fmla="*/ 1143 h 9953"/>
                  <a:gd name="T64" fmla="*/ 2914 w 9915"/>
                  <a:gd name="T65" fmla="*/ 1675 h 99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15"/>
                  <a:gd name="T100" fmla="*/ 0 h 9953"/>
                  <a:gd name="T101" fmla="*/ 9915 w 9915"/>
                  <a:gd name="T102" fmla="*/ 9953 h 99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49" name="Freeform 178"/>
              <p:cNvSpPr>
                <a:spLocks/>
              </p:cNvSpPr>
              <p:nvPr/>
            </p:nvSpPr>
            <p:spPr bwMode="auto">
              <a:xfrm>
                <a:off x="3483" y="4183"/>
                <a:ext cx="131" cy="133"/>
              </a:xfrm>
              <a:custGeom>
                <a:avLst/>
                <a:gdLst>
                  <a:gd name="T0" fmla="*/ 962 w 2177"/>
                  <a:gd name="T1" fmla="*/ 6 h 2202"/>
                  <a:gd name="T2" fmla="*/ 834 w 2177"/>
                  <a:gd name="T3" fmla="*/ 26 h 2202"/>
                  <a:gd name="T4" fmla="*/ 712 w 2177"/>
                  <a:gd name="T5" fmla="*/ 61 h 2202"/>
                  <a:gd name="T6" fmla="*/ 596 w 2177"/>
                  <a:gd name="T7" fmla="*/ 112 h 2202"/>
                  <a:gd name="T8" fmla="*/ 485 w 2177"/>
                  <a:gd name="T9" fmla="*/ 179 h 2202"/>
                  <a:gd name="T10" fmla="*/ 380 w 2177"/>
                  <a:gd name="T11" fmla="*/ 262 h 2202"/>
                  <a:gd name="T12" fmla="*/ 280 w 2177"/>
                  <a:gd name="T13" fmla="*/ 360 h 2202"/>
                  <a:gd name="T14" fmla="*/ 194 w 2177"/>
                  <a:gd name="T15" fmla="*/ 464 h 2202"/>
                  <a:gd name="T16" fmla="*/ 124 w 2177"/>
                  <a:gd name="T17" fmla="*/ 573 h 2202"/>
                  <a:gd name="T18" fmla="*/ 69 w 2177"/>
                  <a:gd name="T19" fmla="*/ 689 h 2202"/>
                  <a:gd name="T20" fmla="*/ 31 w 2177"/>
                  <a:gd name="T21" fmla="*/ 810 h 2202"/>
                  <a:gd name="T22" fmla="*/ 8 w 2177"/>
                  <a:gd name="T23" fmla="*/ 936 h 2202"/>
                  <a:gd name="T24" fmla="*/ 0 w 2177"/>
                  <a:gd name="T25" fmla="*/ 1069 h 2202"/>
                  <a:gd name="T26" fmla="*/ 8 w 2177"/>
                  <a:gd name="T27" fmla="*/ 1210 h 2202"/>
                  <a:gd name="T28" fmla="*/ 31 w 2177"/>
                  <a:gd name="T29" fmla="*/ 1344 h 2202"/>
                  <a:gd name="T30" fmla="*/ 69 w 2177"/>
                  <a:gd name="T31" fmla="*/ 1473 h 2202"/>
                  <a:gd name="T32" fmla="*/ 124 w 2177"/>
                  <a:gd name="T33" fmla="*/ 1595 h 2202"/>
                  <a:gd name="T34" fmla="*/ 194 w 2177"/>
                  <a:gd name="T35" fmla="*/ 1711 h 2202"/>
                  <a:gd name="T36" fmla="*/ 280 w 2177"/>
                  <a:gd name="T37" fmla="*/ 1822 h 2202"/>
                  <a:gd name="T38" fmla="*/ 380 w 2177"/>
                  <a:gd name="T39" fmla="*/ 1925 h 2202"/>
                  <a:gd name="T40" fmla="*/ 485 w 2177"/>
                  <a:gd name="T41" fmla="*/ 2012 h 2202"/>
                  <a:gd name="T42" fmla="*/ 596 w 2177"/>
                  <a:gd name="T43" fmla="*/ 2084 h 2202"/>
                  <a:gd name="T44" fmla="*/ 712 w 2177"/>
                  <a:gd name="T45" fmla="*/ 2138 h 2202"/>
                  <a:gd name="T46" fmla="*/ 834 w 2177"/>
                  <a:gd name="T47" fmla="*/ 2176 h 2202"/>
                  <a:gd name="T48" fmla="*/ 962 w 2177"/>
                  <a:gd name="T49" fmla="*/ 2197 h 2202"/>
                  <a:gd name="T50" fmla="*/ 1096 w 2177"/>
                  <a:gd name="T51" fmla="*/ 2201 h 2202"/>
                  <a:gd name="T52" fmla="*/ 1233 w 2177"/>
                  <a:gd name="T53" fmla="*/ 2191 h 2202"/>
                  <a:gd name="T54" fmla="*/ 1364 w 2177"/>
                  <a:gd name="T55" fmla="*/ 2162 h 2202"/>
                  <a:gd name="T56" fmla="*/ 1489 w 2177"/>
                  <a:gd name="T57" fmla="*/ 2118 h 2202"/>
                  <a:gd name="T58" fmla="*/ 1607 w 2177"/>
                  <a:gd name="T59" fmla="*/ 2058 h 2202"/>
                  <a:gd name="T60" fmla="*/ 1719 w 2177"/>
                  <a:gd name="T61" fmla="*/ 1980 h 2202"/>
                  <a:gd name="T62" fmla="*/ 1827 w 2177"/>
                  <a:gd name="T63" fmla="*/ 1886 h 2202"/>
                  <a:gd name="T64" fmla="*/ 1925 w 2177"/>
                  <a:gd name="T65" fmla="*/ 1779 h 2202"/>
                  <a:gd name="T66" fmla="*/ 2007 w 2177"/>
                  <a:gd name="T67" fmla="*/ 1665 h 2202"/>
                  <a:gd name="T68" fmla="*/ 2072 w 2177"/>
                  <a:gd name="T69" fmla="*/ 1547 h 2202"/>
                  <a:gd name="T70" fmla="*/ 2122 w 2177"/>
                  <a:gd name="T71" fmla="*/ 1422 h 2202"/>
                  <a:gd name="T72" fmla="*/ 2156 w 2177"/>
                  <a:gd name="T73" fmla="*/ 1291 h 2202"/>
                  <a:gd name="T74" fmla="*/ 2174 w 2177"/>
                  <a:gd name="T75" fmla="*/ 1154 h 2202"/>
                  <a:gd name="T76" fmla="*/ 2176 w 2177"/>
                  <a:gd name="T77" fmla="*/ 1015 h 2202"/>
                  <a:gd name="T78" fmla="*/ 2161 w 2177"/>
                  <a:gd name="T79" fmla="*/ 885 h 2202"/>
                  <a:gd name="T80" fmla="*/ 2131 w 2177"/>
                  <a:gd name="T81" fmla="*/ 761 h 2202"/>
                  <a:gd name="T82" fmla="*/ 2083 w 2177"/>
                  <a:gd name="T83" fmla="*/ 642 h 2202"/>
                  <a:gd name="T84" fmla="*/ 2021 w 2177"/>
                  <a:gd name="T85" fmla="*/ 529 h 2202"/>
                  <a:gd name="T86" fmla="*/ 1943 w 2177"/>
                  <a:gd name="T87" fmla="*/ 422 h 2202"/>
                  <a:gd name="T88" fmla="*/ 1848 w 2177"/>
                  <a:gd name="T89" fmla="*/ 319 h 2202"/>
                  <a:gd name="T90" fmla="*/ 1741 w 2177"/>
                  <a:gd name="T91" fmla="*/ 227 h 2202"/>
                  <a:gd name="T92" fmla="*/ 1630 w 2177"/>
                  <a:gd name="T93" fmla="*/ 150 h 2202"/>
                  <a:gd name="T94" fmla="*/ 1513 w 2177"/>
                  <a:gd name="T95" fmla="*/ 90 h 2202"/>
                  <a:gd name="T96" fmla="*/ 1389 w 2177"/>
                  <a:gd name="T97" fmla="*/ 45 h 2202"/>
                  <a:gd name="T98" fmla="*/ 1260 w 2177"/>
                  <a:gd name="T99" fmla="*/ 15 h 2202"/>
                  <a:gd name="T100" fmla="*/ 1125 w 2177"/>
                  <a:gd name="T101" fmla="*/ 2 h 22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77"/>
                  <a:gd name="T154" fmla="*/ 0 h 2202"/>
                  <a:gd name="T155" fmla="*/ 2177 w 2177"/>
                  <a:gd name="T156" fmla="*/ 2202 h 22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50" name="Freeform 180"/>
              <p:cNvSpPr>
                <a:spLocks/>
              </p:cNvSpPr>
              <p:nvPr/>
            </p:nvSpPr>
            <p:spPr bwMode="auto">
              <a:xfrm>
                <a:off x="3875" y="4607"/>
                <a:ext cx="136" cy="133"/>
              </a:xfrm>
              <a:custGeom>
                <a:avLst/>
                <a:gdLst>
                  <a:gd name="T0" fmla="*/ 481 w 2188"/>
                  <a:gd name="T1" fmla="*/ 164 h 2205"/>
                  <a:gd name="T2" fmla="*/ 395 w 2188"/>
                  <a:gd name="T3" fmla="*/ 230 h 2205"/>
                  <a:gd name="T4" fmla="*/ 318 w 2188"/>
                  <a:gd name="T5" fmla="*/ 302 h 2205"/>
                  <a:gd name="T6" fmla="*/ 249 w 2188"/>
                  <a:gd name="T7" fmla="*/ 381 h 2205"/>
                  <a:gd name="T8" fmla="*/ 188 w 2188"/>
                  <a:gd name="T9" fmla="*/ 466 h 2205"/>
                  <a:gd name="T10" fmla="*/ 135 w 2188"/>
                  <a:gd name="T11" fmla="*/ 556 h 2205"/>
                  <a:gd name="T12" fmla="*/ 90 w 2188"/>
                  <a:gd name="T13" fmla="*/ 654 h 2205"/>
                  <a:gd name="T14" fmla="*/ 52 w 2188"/>
                  <a:gd name="T15" fmla="*/ 758 h 2205"/>
                  <a:gd name="T16" fmla="*/ 23 w 2188"/>
                  <a:gd name="T17" fmla="*/ 865 h 2205"/>
                  <a:gd name="T18" fmla="*/ 6 w 2188"/>
                  <a:gd name="T19" fmla="*/ 970 h 2205"/>
                  <a:gd name="T20" fmla="*/ 0 w 2188"/>
                  <a:gd name="T21" fmla="*/ 1075 h 2205"/>
                  <a:gd name="T22" fmla="*/ 6 w 2188"/>
                  <a:gd name="T23" fmla="*/ 1178 h 2205"/>
                  <a:gd name="T24" fmla="*/ 22 w 2188"/>
                  <a:gd name="T25" fmla="*/ 1279 h 2205"/>
                  <a:gd name="T26" fmla="*/ 50 w 2188"/>
                  <a:gd name="T27" fmla="*/ 1378 h 2205"/>
                  <a:gd name="T28" fmla="*/ 90 w 2188"/>
                  <a:gd name="T29" fmla="*/ 1475 h 2205"/>
                  <a:gd name="T30" fmla="*/ 140 w 2188"/>
                  <a:gd name="T31" fmla="*/ 1572 h 2205"/>
                  <a:gd name="T32" fmla="*/ 192 w 2188"/>
                  <a:gd name="T33" fmla="*/ 1668 h 2205"/>
                  <a:gd name="T34" fmla="*/ 251 w 2188"/>
                  <a:gd name="T35" fmla="*/ 1759 h 2205"/>
                  <a:gd name="T36" fmla="*/ 316 w 2188"/>
                  <a:gd name="T37" fmla="*/ 1843 h 2205"/>
                  <a:gd name="T38" fmla="*/ 388 w 2188"/>
                  <a:gd name="T39" fmla="*/ 1918 h 2205"/>
                  <a:gd name="T40" fmla="*/ 467 w 2188"/>
                  <a:gd name="T41" fmla="*/ 1985 h 2205"/>
                  <a:gd name="T42" fmla="*/ 554 w 2188"/>
                  <a:gd name="T43" fmla="*/ 2045 h 2205"/>
                  <a:gd name="T44" fmla="*/ 648 w 2188"/>
                  <a:gd name="T45" fmla="*/ 2095 h 2205"/>
                  <a:gd name="T46" fmla="*/ 747 w 2188"/>
                  <a:gd name="T47" fmla="*/ 2138 h 2205"/>
                  <a:gd name="T48" fmla="*/ 853 w 2188"/>
                  <a:gd name="T49" fmla="*/ 2172 h 2205"/>
                  <a:gd name="T50" fmla="*/ 959 w 2188"/>
                  <a:gd name="T51" fmla="*/ 2194 h 2205"/>
                  <a:gd name="T52" fmla="*/ 1065 w 2188"/>
                  <a:gd name="T53" fmla="*/ 2204 h 2205"/>
                  <a:gd name="T54" fmla="*/ 1172 w 2188"/>
                  <a:gd name="T55" fmla="*/ 2202 h 2205"/>
                  <a:gd name="T56" fmla="*/ 1278 w 2188"/>
                  <a:gd name="T57" fmla="*/ 2188 h 2205"/>
                  <a:gd name="T58" fmla="*/ 1385 w 2188"/>
                  <a:gd name="T59" fmla="*/ 2163 h 2205"/>
                  <a:gd name="T60" fmla="*/ 1493 w 2188"/>
                  <a:gd name="T61" fmla="*/ 2125 h 2205"/>
                  <a:gd name="T62" fmla="*/ 1601 w 2188"/>
                  <a:gd name="T63" fmla="*/ 2076 h 2205"/>
                  <a:gd name="T64" fmla="*/ 1778 w 2188"/>
                  <a:gd name="T65" fmla="*/ 1960 h 2205"/>
                  <a:gd name="T66" fmla="*/ 1942 w 2188"/>
                  <a:gd name="T67" fmla="*/ 1813 h 2205"/>
                  <a:gd name="T68" fmla="*/ 2065 w 2188"/>
                  <a:gd name="T69" fmla="*/ 1652 h 2205"/>
                  <a:gd name="T70" fmla="*/ 2145 w 2188"/>
                  <a:gd name="T71" fmla="*/ 1478 h 2205"/>
                  <a:gd name="T72" fmla="*/ 2185 w 2188"/>
                  <a:gd name="T73" fmla="*/ 1290 h 2205"/>
                  <a:gd name="T74" fmla="*/ 2182 w 2188"/>
                  <a:gd name="T75" fmla="*/ 1089 h 2205"/>
                  <a:gd name="T76" fmla="*/ 2138 w 2188"/>
                  <a:gd name="T77" fmla="*/ 873 h 2205"/>
                  <a:gd name="T78" fmla="*/ 2052 w 2188"/>
                  <a:gd name="T79" fmla="*/ 644 h 2205"/>
                  <a:gd name="T80" fmla="*/ 1984 w 2188"/>
                  <a:gd name="T81" fmla="*/ 513 h 2205"/>
                  <a:gd name="T82" fmla="*/ 1925 w 2188"/>
                  <a:gd name="T83" fmla="*/ 425 h 2205"/>
                  <a:gd name="T84" fmla="*/ 1859 w 2188"/>
                  <a:gd name="T85" fmla="*/ 345 h 2205"/>
                  <a:gd name="T86" fmla="*/ 1786 w 2188"/>
                  <a:gd name="T87" fmla="*/ 273 h 2205"/>
                  <a:gd name="T88" fmla="*/ 1704 w 2188"/>
                  <a:gd name="T89" fmla="*/ 209 h 2205"/>
                  <a:gd name="T90" fmla="*/ 1616 w 2188"/>
                  <a:gd name="T91" fmla="*/ 152 h 2205"/>
                  <a:gd name="T92" fmla="*/ 1519 w 2188"/>
                  <a:gd name="T93" fmla="*/ 105 h 2205"/>
                  <a:gd name="T94" fmla="*/ 1415 w 2188"/>
                  <a:gd name="T95" fmla="*/ 65 h 2205"/>
                  <a:gd name="T96" fmla="*/ 1307 w 2188"/>
                  <a:gd name="T97" fmla="*/ 34 h 2205"/>
                  <a:gd name="T98" fmla="*/ 1199 w 2188"/>
                  <a:gd name="T99" fmla="*/ 12 h 2205"/>
                  <a:gd name="T100" fmla="*/ 1093 w 2188"/>
                  <a:gd name="T101" fmla="*/ 1 h 2205"/>
                  <a:gd name="T102" fmla="*/ 987 w 2188"/>
                  <a:gd name="T103" fmla="*/ 1 h 2205"/>
                  <a:gd name="T104" fmla="*/ 883 w 2188"/>
                  <a:gd name="T105" fmla="*/ 12 h 2205"/>
                  <a:gd name="T106" fmla="*/ 779 w 2188"/>
                  <a:gd name="T107" fmla="*/ 33 h 2205"/>
                  <a:gd name="T108" fmla="*/ 676 w 2188"/>
                  <a:gd name="T109" fmla="*/ 64 h 2205"/>
                  <a:gd name="T110" fmla="*/ 575 w 2188"/>
                  <a:gd name="T111" fmla="*/ 106 h 22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88"/>
                  <a:gd name="T169" fmla="*/ 0 h 2205"/>
                  <a:gd name="T170" fmla="*/ 2188 w 2188"/>
                  <a:gd name="T171" fmla="*/ 2205 h 220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0" name="Group 182"/>
            <p:cNvGrpSpPr>
              <a:grpSpLocks noChangeAspect="1"/>
            </p:cNvGrpSpPr>
            <p:nvPr/>
          </p:nvGrpSpPr>
          <p:grpSpPr bwMode="auto">
            <a:xfrm>
              <a:off x="7633754" y="5121500"/>
              <a:ext cx="518888" cy="373753"/>
              <a:chOff x="3243" y="3940"/>
              <a:chExt cx="1008" cy="1044"/>
            </a:xfrm>
            <a:solidFill>
              <a:srgbClr val="92D050"/>
            </a:solidFill>
          </p:grpSpPr>
          <p:sp>
            <p:nvSpPr>
              <p:cNvPr id="43" name="Freeform 179"/>
              <p:cNvSpPr>
                <a:spLocks/>
              </p:cNvSpPr>
              <p:nvPr/>
            </p:nvSpPr>
            <p:spPr bwMode="auto">
              <a:xfrm>
                <a:off x="3243" y="3940"/>
                <a:ext cx="615" cy="612"/>
              </a:xfrm>
              <a:custGeom>
                <a:avLst/>
                <a:gdLst>
                  <a:gd name="T0" fmla="*/ 4725 w 9817"/>
                  <a:gd name="T1" fmla="*/ 1045 h 9817"/>
                  <a:gd name="T2" fmla="*/ 5732 w 9817"/>
                  <a:gd name="T3" fmla="*/ 1170 h 9817"/>
                  <a:gd name="T4" fmla="*/ 6866 w 9817"/>
                  <a:gd name="T5" fmla="*/ 307 h 9817"/>
                  <a:gd name="T6" fmla="*/ 7710 w 9817"/>
                  <a:gd name="T7" fmla="*/ 740 h 9817"/>
                  <a:gd name="T8" fmla="*/ 7467 w 9817"/>
                  <a:gd name="T9" fmla="*/ 2079 h 9817"/>
                  <a:gd name="T10" fmla="*/ 8069 w 9817"/>
                  <a:gd name="T11" fmla="*/ 2853 h 9817"/>
                  <a:gd name="T12" fmla="*/ 9519 w 9817"/>
                  <a:gd name="T13" fmla="*/ 2979 h 9817"/>
                  <a:gd name="T14" fmla="*/ 9817 w 9817"/>
                  <a:gd name="T15" fmla="*/ 3887 h 9817"/>
                  <a:gd name="T16" fmla="*/ 8781 w 9817"/>
                  <a:gd name="T17" fmla="*/ 4858 h 9817"/>
                  <a:gd name="T18" fmla="*/ 8684 w 9817"/>
                  <a:gd name="T19" fmla="*/ 5868 h 9817"/>
                  <a:gd name="T20" fmla="*/ 9519 w 9817"/>
                  <a:gd name="T21" fmla="*/ 6866 h 9817"/>
                  <a:gd name="T22" fmla="*/ 9079 w 9817"/>
                  <a:gd name="T23" fmla="*/ 7711 h 9817"/>
                  <a:gd name="T24" fmla="*/ 7674 w 9817"/>
                  <a:gd name="T25" fmla="*/ 7542 h 9817"/>
                  <a:gd name="T26" fmla="*/ 6936 w 9817"/>
                  <a:gd name="T27" fmla="*/ 8106 h 9817"/>
                  <a:gd name="T28" fmla="*/ 6866 w 9817"/>
                  <a:gd name="T29" fmla="*/ 9519 h 9817"/>
                  <a:gd name="T30" fmla="*/ 5929 w 9817"/>
                  <a:gd name="T31" fmla="*/ 9817 h 9817"/>
                  <a:gd name="T32" fmla="*/ 5029 w 9817"/>
                  <a:gd name="T33" fmla="*/ 8745 h 9817"/>
                  <a:gd name="T34" fmla="*/ 4022 w 9817"/>
                  <a:gd name="T35" fmla="*/ 8648 h 9817"/>
                  <a:gd name="T36" fmla="*/ 2979 w 9817"/>
                  <a:gd name="T37" fmla="*/ 9519 h 9817"/>
                  <a:gd name="T38" fmla="*/ 2115 w 9817"/>
                  <a:gd name="T39" fmla="*/ 9080 h 9817"/>
                  <a:gd name="T40" fmla="*/ 2115 w 9817"/>
                  <a:gd name="T41" fmla="*/ 7440 h 9817"/>
                  <a:gd name="T42" fmla="*/ 1539 w 9817"/>
                  <a:gd name="T43" fmla="*/ 6667 h 9817"/>
                  <a:gd name="T44" fmla="*/ 307 w 9817"/>
                  <a:gd name="T45" fmla="*/ 6866 h 9817"/>
                  <a:gd name="T46" fmla="*/ 0 w 9817"/>
                  <a:gd name="T47" fmla="*/ 5930 h 9817"/>
                  <a:gd name="T48" fmla="*/ 1072 w 9817"/>
                  <a:gd name="T49" fmla="*/ 4923 h 9817"/>
                  <a:gd name="T50" fmla="*/ 1207 w 9817"/>
                  <a:gd name="T51" fmla="*/ 3924 h 9817"/>
                  <a:gd name="T52" fmla="*/ 307 w 9817"/>
                  <a:gd name="T53" fmla="*/ 2979 h 9817"/>
                  <a:gd name="T54" fmla="*/ 740 w 9817"/>
                  <a:gd name="T55" fmla="*/ 2079 h 9817"/>
                  <a:gd name="T56" fmla="*/ 2017 w 9817"/>
                  <a:gd name="T57" fmla="*/ 2447 h 9817"/>
                  <a:gd name="T58" fmla="*/ 2717 w 9817"/>
                  <a:gd name="T59" fmla="*/ 1846 h 9817"/>
                  <a:gd name="T60" fmla="*/ 2979 w 9817"/>
                  <a:gd name="T61" fmla="*/ 307 h 9817"/>
                  <a:gd name="T62" fmla="*/ 3887 w 9817"/>
                  <a:gd name="T63" fmla="*/ 0 h 9817"/>
                  <a:gd name="T64" fmla="*/ 4725 w 9817"/>
                  <a:gd name="T65" fmla="*/ 1045 h 98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17"/>
                  <a:gd name="T100" fmla="*/ 0 h 9817"/>
                  <a:gd name="T101" fmla="*/ 9817 w 9817"/>
                  <a:gd name="T102" fmla="*/ 9817 h 98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17" h="9817">
                    <a:moveTo>
                      <a:pt x="4725" y="1045"/>
                    </a:moveTo>
                    <a:lnTo>
                      <a:pt x="5732" y="1170"/>
                    </a:lnTo>
                    <a:lnTo>
                      <a:pt x="6866" y="307"/>
                    </a:lnTo>
                    <a:lnTo>
                      <a:pt x="7710" y="740"/>
                    </a:lnTo>
                    <a:lnTo>
                      <a:pt x="7467" y="2079"/>
                    </a:lnTo>
                    <a:lnTo>
                      <a:pt x="8069" y="2853"/>
                    </a:lnTo>
                    <a:lnTo>
                      <a:pt x="9519" y="2979"/>
                    </a:lnTo>
                    <a:lnTo>
                      <a:pt x="9817" y="3887"/>
                    </a:lnTo>
                    <a:lnTo>
                      <a:pt x="8781" y="4858"/>
                    </a:lnTo>
                    <a:lnTo>
                      <a:pt x="8684" y="5868"/>
                    </a:lnTo>
                    <a:lnTo>
                      <a:pt x="9519" y="6866"/>
                    </a:lnTo>
                    <a:lnTo>
                      <a:pt x="9079" y="7711"/>
                    </a:lnTo>
                    <a:lnTo>
                      <a:pt x="7674" y="7542"/>
                    </a:lnTo>
                    <a:lnTo>
                      <a:pt x="6936" y="8106"/>
                    </a:lnTo>
                    <a:lnTo>
                      <a:pt x="6866" y="9519"/>
                    </a:lnTo>
                    <a:lnTo>
                      <a:pt x="5929" y="9817"/>
                    </a:lnTo>
                    <a:lnTo>
                      <a:pt x="5029" y="8745"/>
                    </a:lnTo>
                    <a:lnTo>
                      <a:pt x="4022" y="8648"/>
                    </a:lnTo>
                    <a:lnTo>
                      <a:pt x="2979" y="9519"/>
                    </a:lnTo>
                    <a:lnTo>
                      <a:pt x="2115" y="9080"/>
                    </a:lnTo>
                    <a:lnTo>
                      <a:pt x="2115" y="7440"/>
                    </a:lnTo>
                    <a:lnTo>
                      <a:pt x="1539" y="6667"/>
                    </a:lnTo>
                    <a:lnTo>
                      <a:pt x="307" y="6866"/>
                    </a:lnTo>
                    <a:lnTo>
                      <a:pt x="0" y="5930"/>
                    </a:lnTo>
                    <a:lnTo>
                      <a:pt x="1072" y="4923"/>
                    </a:lnTo>
                    <a:lnTo>
                      <a:pt x="1207" y="3924"/>
                    </a:lnTo>
                    <a:lnTo>
                      <a:pt x="307" y="2979"/>
                    </a:lnTo>
                    <a:lnTo>
                      <a:pt x="740" y="2079"/>
                    </a:lnTo>
                    <a:lnTo>
                      <a:pt x="2017" y="2447"/>
                    </a:lnTo>
                    <a:lnTo>
                      <a:pt x="2717" y="1846"/>
                    </a:lnTo>
                    <a:lnTo>
                      <a:pt x="2979" y="307"/>
                    </a:lnTo>
                    <a:lnTo>
                      <a:pt x="3887" y="0"/>
                    </a:lnTo>
                    <a:lnTo>
                      <a:pt x="4725" y="1045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44" name="Freeform 181"/>
              <p:cNvSpPr>
                <a:spLocks/>
              </p:cNvSpPr>
              <p:nvPr/>
            </p:nvSpPr>
            <p:spPr bwMode="auto">
              <a:xfrm>
                <a:off x="3630" y="4364"/>
                <a:ext cx="621" cy="620"/>
              </a:xfrm>
              <a:custGeom>
                <a:avLst/>
                <a:gdLst>
                  <a:gd name="T0" fmla="*/ 2914 w 9915"/>
                  <a:gd name="T1" fmla="*/ 1675 h 9953"/>
                  <a:gd name="T2" fmla="*/ 3887 w 9915"/>
                  <a:gd name="T3" fmla="*/ 1269 h 9953"/>
                  <a:gd name="T4" fmla="*/ 4453 w 9915"/>
                  <a:gd name="T5" fmla="*/ 0 h 9953"/>
                  <a:gd name="T6" fmla="*/ 5426 w 9915"/>
                  <a:gd name="T7" fmla="*/ 0 h 9953"/>
                  <a:gd name="T8" fmla="*/ 5829 w 9915"/>
                  <a:gd name="T9" fmla="*/ 1269 h 9953"/>
                  <a:gd name="T10" fmla="*/ 6728 w 9915"/>
                  <a:gd name="T11" fmla="*/ 1638 h 9953"/>
                  <a:gd name="T12" fmla="*/ 8069 w 9915"/>
                  <a:gd name="T13" fmla="*/ 1036 h 9953"/>
                  <a:gd name="T14" fmla="*/ 8779 w 9915"/>
                  <a:gd name="T15" fmla="*/ 1748 h 9953"/>
                  <a:gd name="T16" fmla="*/ 8303 w 9915"/>
                  <a:gd name="T17" fmla="*/ 3050 h 9953"/>
                  <a:gd name="T18" fmla="*/ 8671 w 9915"/>
                  <a:gd name="T19" fmla="*/ 3987 h 9953"/>
                  <a:gd name="T20" fmla="*/ 9915 w 9915"/>
                  <a:gd name="T21" fmla="*/ 4490 h 9953"/>
                  <a:gd name="T22" fmla="*/ 9915 w 9915"/>
                  <a:gd name="T23" fmla="*/ 5427 h 9953"/>
                  <a:gd name="T24" fmla="*/ 8611 w 9915"/>
                  <a:gd name="T25" fmla="*/ 5930 h 9953"/>
                  <a:gd name="T26" fmla="*/ 8241 w 9915"/>
                  <a:gd name="T27" fmla="*/ 6802 h 9953"/>
                  <a:gd name="T28" fmla="*/ 8843 w 9915"/>
                  <a:gd name="T29" fmla="*/ 8070 h 9953"/>
                  <a:gd name="T30" fmla="*/ 8177 w 9915"/>
                  <a:gd name="T31" fmla="*/ 8808 h 9953"/>
                  <a:gd name="T32" fmla="*/ 6863 w 9915"/>
                  <a:gd name="T33" fmla="*/ 8279 h 9953"/>
                  <a:gd name="T34" fmla="*/ 5929 w 9915"/>
                  <a:gd name="T35" fmla="*/ 8648 h 9953"/>
                  <a:gd name="T36" fmla="*/ 5460 w 9915"/>
                  <a:gd name="T37" fmla="*/ 9953 h 9953"/>
                  <a:gd name="T38" fmla="*/ 4453 w 9915"/>
                  <a:gd name="T39" fmla="*/ 9953 h 9953"/>
                  <a:gd name="T40" fmla="*/ 3716 w 9915"/>
                  <a:gd name="T41" fmla="*/ 8513 h 9953"/>
                  <a:gd name="T42" fmla="*/ 2844 w 9915"/>
                  <a:gd name="T43" fmla="*/ 8107 h 9953"/>
                  <a:gd name="T44" fmla="*/ 1846 w 9915"/>
                  <a:gd name="T45" fmla="*/ 8845 h 9953"/>
                  <a:gd name="T46" fmla="*/ 1142 w 9915"/>
                  <a:gd name="T47" fmla="*/ 8145 h 9953"/>
                  <a:gd name="T48" fmla="*/ 1609 w 9915"/>
                  <a:gd name="T49" fmla="*/ 6765 h 9953"/>
                  <a:gd name="T50" fmla="*/ 1241 w 9915"/>
                  <a:gd name="T51" fmla="*/ 5866 h 9953"/>
                  <a:gd name="T52" fmla="*/ 0 w 9915"/>
                  <a:gd name="T53" fmla="*/ 5427 h 9953"/>
                  <a:gd name="T54" fmla="*/ 0 w 9915"/>
                  <a:gd name="T55" fmla="*/ 4453 h 9953"/>
                  <a:gd name="T56" fmla="*/ 1241 w 9915"/>
                  <a:gd name="T57" fmla="*/ 4159 h 9953"/>
                  <a:gd name="T58" fmla="*/ 1539 w 9915"/>
                  <a:gd name="T59" fmla="*/ 3287 h 9953"/>
                  <a:gd name="T60" fmla="*/ 1035 w 9915"/>
                  <a:gd name="T61" fmla="*/ 1847 h 9953"/>
                  <a:gd name="T62" fmla="*/ 1711 w 9915"/>
                  <a:gd name="T63" fmla="*/ 1143 h 9953"/>
                  <a:gd name="T64" fmla="*/ 2914 w 9915"/>
                  <a:gd name="T65" fmla="*/ 1675 h 99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15"/>
                  <a:gd name="T100" fmla="*/ 0 h 9953"/>
                  <a:gd name="T101" fmla="*/ 9915 w 9915"/>
                  <a:gd name="T102" fmla="*/ 9953 h 99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15" h="9953">
                    <a:moveTo>
                      <a:pt x="2914" y="1675"/>
                    </a:moveTo>
                    <a:lnTo>
                      <a:pt x="3887" y="1269"/>
                    </a:lnTo>
                    <a:lnTo>
                      <a:pt x="4453" y="0"/>
                    </a:lnTo>
                    <a:lnTo>
                      <a:pt x="5426" y="0"/>
                    </a:lnTo>
                    <a:lnTo>
                      <a:pt x="5829" y="1269"/>
                    </a:lnTo>
                    <a:lnTo>
                      <a:pt x="6728" y="1638"/>
                    </a:lnTo>
                    <a:lnTo>
                      <a:pt x="8069" y="1036"/>
                    </a:lnTo>
                    <a:lnTo>
                      <a:pt x="8779" y="1748"/>
                    </a:lnTo>
                    <a:lnTo>
                      <a:pt x="8303" y="3050"/>
                    </a:lnTo>
                    <a:lnTo>
                      <a:pt x="8671" y="3987"/>
                    </a:lnTo>
                    <a:lnTo>
                      <a:pt x="9915" y="4490"/>
                    </a:lnTo>
                    <a:lnTo>
                      <a:pt x="9915" y="5427"/>
                    </a:lnTo>
                    <a:lnTo>
                      <a:pt x="8611" y="5930"/>
                    </a:lnTo>
                    <a:lnTo>
                      <a:pt x="8241" y="6802"/>
                    </a:lnTo>
                    <a:lnTo>
                      <a:pt x="8843" y="8070"/>
                    </a:lnTo>
                    <a:lnTo>
                      <a:pt x="8177" y="8808"/>
                    </a:lnTo>
                    <a:lnTo>
                      <a:pt x="6863" y="8279"/>
                    </a:lnTo>
                    <a:lnTo>
                      <a:pt x="5929" y="8648"/>
                    </a:lnTo>
                    <a:lnTo>
                      <a:pt x="5460" y="9953"/>
                    </a:lnTo>
                    <a:lnTo>
                      <a:pt x="4453" y="9953"/>
                    </a:lnTo>
                    <a:lnTo>
                      <a:pt x="3716" y="8513"/>
                    </a:lnTo>
                    <a:lnTo>
                      <a:pt x="2844" y="8107"/>
                    </a:lnTo>
                    <a:lnTo>
                      <a:pt x="1846" y="8845"/>
                    </a:lnTo>
                    <a:lnTo>
                      <a:pt x="1142" y="8145"/>
                    </a:lnTo>
                    <a:lnTo>
                      <a:pt x="1609" y="6765"/>
                    </a:lnTo>
                    <a:lnTo>
                      <a:pt x="1241" y="5866"/>
                    </a:lnTo>
                    <a:lnTo>
                      <a:pt x="0" y="5427"/>
                    </a:lnTo>
                    <a:lnTo>
                      <a:pt x="0" y="4453"/>
                    </a:lnTo>
                    <a:lnTo>
                      <a:pt x="1241" y="4159"/>
                    </a:lnTo>
                    <a:lnTo>
                      <a:pt x="1539" y="3287"/>
                    </a:lnTo>
                    <a:lnTo>
                      <a:pt x="1035" y="1847"/>
                    </a:lnTo>
                    <a:lnTo>
                      <a:pt x="1711" y="1143"/>
                    </a:lnTo>
                    <a:lnTo>
                      <a:pt x="2914" y="1675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45" name="Freeform 178"/>
              <p:cNvSpPr>
                <a:spLocks/>
              </p:cNvSpPr>
              <p:nvPr/>
            </p:nvSpPr>
            <p:spPr bwMode="auto">
              <a:xfrm>
                <a:off x="3483" y="4183"/>
                <a:ext cx="131" cy="133"/>
              </a:xfrm>
              <a:custGeom>
                <a:avLst/>
                <a:gdLst>
                  <a:gd name="T0" fmla="*/ 962 w 2177"/>
                  <a:gd name="T1" fmla="*/ 6 h 2202"/>
                  <a:gd name="T2" fmla="*/ 834 w 2177"/>
                  <a:gd name="T3" fmla="*/ 26 h 2202"/>
                  <a:gd name="T4" fmla="*/ 712 w 2177"/>
                  <a:gd name="T5" fmla="*/ 61 h 2202"/>
                  <a:gd name="T6" fmla="*/ 596 w 2177"/>
                  <a:gd name="T7" fmla="*/ 112 h 2202"/>
                  <a:gd name="T8" fmla="*/ 485 w 2177"/>
                  <a:gd name="T9" fmla="*/ 179 h 2202"/>
                  <a:gd name="T10" fmla="*/ 380 w 2177"/>
                  <a:gd name="T11" fmla="*/ 262 h 2202"/>
                  <a:gd name="T12" fmla="*/ 280 w 2177"/>
                  <a:gd name="T13" fmla="*/ 360 h 2202"/>
                  <a:gd name="T14" fmla="*/ 194 w 2177"/>
                  <a:gd name="T15" fmla="*/ 464 h 2202"/>
                  <a:gd name="T16" fmla="*/ 124 w 2177"/>
                  <a:gd name="T17" fmla="*/ 573 h 2202"/>
                  <a:gd name="T18" fmla="*/ 69 w 2177"/>
                  <a:gd name="T19" fmla="*/ 689 h 2202"/>
                  <a:gd name="T20" fmla="*/ 31 w 2177"/>
                  <a:gd name="T21" fmla="*/ 810 h 2202"/>
                  <a:gd name="T22" fmla="*/ 8 w 2177"/>
                  <a:gd name="T23" fmla="*/ 936 h 2202"/>
                  <a:gd name="T24" fmla="*/ 0 w 2177"/>
                  <a:gd name="T25" fmla="*/ 1069 h 2202"/>
                  <a:gd name="T26" fmla="*/ 8 w 2177"/>
                  <a:gd name="T27" fmla="*/ 1210 h 2202"/>
                  <a:gd name="T28" fmla="*/ 31 w 2177"/>
                  <a:gd name="T29" fmla="*/ 1344 h 2202"/>
                  <a:gd name="T30" fmla="*/ 69 w 2177"/>
                  <a:gd name="T31" fmla="*/ 1473 h 2202"/>
                  <a:gd name="T32" fmla="*/ 124 w 2177"/>
                  <a:gd name="T33" fmla="*/ 1595 h 2202"/>
                  <a:gd name="T34" fmla="*/ 194 w 2177"/>
                  <a:gd name="T35" fmla="*/ 1711 h 2202"/>
                  <a:gd name="T36" fmla="*/ 280 w 2177"/>
                  <a:gd name="T37" fmla="*/ 1822 h 2202"/>
                  <a:gd name="T38" fmla="*/ 380 w 2177"/>
                  <a:gd name="T39" fmla="*/ 1925 h 2202"/>
                  <a:gd name="T40" fmla="*/ 485 w 2177"/>
                  <a:gd name="T41" fmla="*/ 2012 h 2202"/>
                  <a:gd name="T42" fmla="*/ 596 w 2177"/>
                  <a:gd name="T43" fmla="*/ 2084 h 2202"/>
                  <a:gd name="T44" fmla="*/ 712 w 2177"/>
                  <a:gd name="T45" fmla="*/ 2138 h 2202"/>
                  <a:gd name="T46" fmla="*/ 834 w 2177"/>
                  <a:gd name="T47" fmla="*/ 2176 h 2202"/>
                  <a:gd name="T48" fmla="*/ 962 w 2177"/>
                  <a:gd name="T49" fmla="*/ 2197 h 2202"/>
                  <a:gd name="T50" fmla="*/ 1096 w 2177"/>
                  <a:gd name="T51" fmla="*/ 2201 h 2202"/>
                  <a:gd name="T52" fmla="*/ 1233 w 2177"/>
                  <a:gd name="T53" fmla="*/ 2191 h 2202"/>
                  <a:gd name="T54" fmla="*/ 1364 w 2177"/>
                  <a:gd name="T55" fmla="*/ 2162 h 2202"/>
                  <a:gd name="T56" fmla="*/ 1489 w 2177"/>
                  <a:gd name="T57" fmla="*/ 2118 h 2202"/>
                  <a:gd name="T58" fmla="*/ 1607 w 2177"/>
                  <a:gd name="T59" fmla="*/ 2058 h 2202"/>
                  <a:gd name="T60" fmla="*/ 1719 w 2177"/>
                  <a:gd name="T61" fmla="*/ 1980 h 2202"/>
                  <a:gd name="T62" fmla="*/ 1827 w 2177"/>
                  <a:gd name="T63" fmla="*/ 1886 h 2202"/>
                  <a:gd name="T64" fmla="*/ 1925 w 2177"/>
                  <a:gd name="T65" fmla="*/ 1779 h 2202"/>
                  <a:gd name="T66" fmla="*/ 2007 w 2177"/>
                  <a:gd name="T67" fmla="*/ 1665 h 2202"/>
                  <a:gd name="T68" fmla="*/ 2072 w 2177"/>
                  <a:gd name="T69" fmla="*/ 1547 h 2202"/>
                  <a:gd name="T70" fmla="*/ 2122 w 2177"/>
                  <a:gd name="T71" fmla="*/ 1422 h 2202"/>
                  <a:gd name="T72" fmla="*/ 2156 w 2177"/>
                  <a:gd name="T73" fmla="*/ 1291 h 2202"/>
                  <a:gd name="T74" fmla="*/ 2174 w 2177"/>
                  <a:gd name="T75" fmla="*/ 1154 h 2202"/>
                  <a:gd name="T76" fmla="*/ 2176 w 2177"/>
                  <a:gd name="T77" fmla="*/ 1015 h 2202"/>
                  <a:gd name="T78" fmla="*/ 2161 w 2177"/>
                  <a:gd name="T79" fmla="*/ 885 h 2202"/>
                  <a:gd name="T80" fmla="*/ 2131 w 2177"/>
                  <a:gd name="T81" fmla="*/ 761 h 2202"/>
                  <a:gd name="T82" fmla="*/ 2083 w 2177"/>
                  <a:gd name="T83" fmla="*/ 642 h 2202"/>
                  <a:gd name="T84" fmla="*/ 2021 w 2177"/>
                  <a:gd name="T85" fmla="*/ 529 h 2202"/>
                  <a:gd name="T86" fmla="*/ 1943 w 2177"/>
                  <a:gd name="T87" fmla="*/ 422 h 2202"/>
                  <a:gd name="T88" fmla="*/ 1848 w 2177"/>
                  <a:gd name="T89" fmla="*/ 319 h 2202"/>
                  <a:gd name="T90" fmla="*/ 1741 w 2177"/>
                  <a:gd name="T91" fmla="*/ 227 h 2202"/>
                  <a:gd name="T92" fmla="*/ 1630 w 2177"/>
                  <a:gd name="T93" fmla="*/ 150 h 2202"/>
                  <a:gd name="T94" fmla="*/ 1513 w 2177"/>
                  <a:gd name="T95" fmla="*/ 90 h 2202"/>
                  <a:gd name="T96" fmla="*/ 1389 w 2177"/>
                  <a:gd name="T97" fmla="*/ 45 h 2202"/>
                  <a:gd name="T98" fmla="*/ 1260 w 2177"/>
                  <a:gd name="T99" fmla="*/ 15 h 2202"/>
                  <a:gd name="T100" fmla="*/ 1125 w 2177"/>
                  <a:gd name="T101" fmla="*/ 2 h 22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177"/>
                  <a:gd name="T154" fmla="*/ 0 h 2202"/>
                  <a:gd name="T155" fmla="*/ 2177 w 2177"/>
                  <a:gd name="T156" fmla="*/ 2202 h 22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177" h="2202">
                    <a:moveTo>
                      <a:pt x="1068" y="0"/>
                    </a:moveTo>
                    <a:lnTo>
                      <a:pt x="1042" y="0"/>
                    </a:lnTo>
                    <a:lnTo>
                      <a:pt x="1015" y="2"/>
                    </a:lnTo>
                    <a:lnTo>
                      <a:pt x="988" y="3"/>
                    </a:lnTo>
                    <a:lnTo>
                      <a:pt x="962" y="6"/>
                    </a:lnTo>
                    <a:lnTo>
                      <a:pt x="936" y="8"/>
                    </a:lnTo>
                    <a:lnTo>
                      <a:pt x="910" y="11"/>
                    </a:lnTo>
                    <a:lnTo>
                      <a:pt x="884" y="15"/>
                    </a:lnTo>
                    <a:lnTo>
                      <a:pt x="859" y="20"/>
                    </a:lnTo>
                    <a:lnTo>
                      <a:pt x="834" y="26"/>
                    </a:lnTo>
                    <a:lnTo>
                      <a:pt x="809" y="31"/>
                    </a:lnTo>
                    <a:lnTo>
                      <a:pt x="785" y="37"/>
                    </a:lnTo>
                    <a:lnTo>
                      <a:pt x="761" y="45"/>
                    </a:lnTo>
                    <a:lnTo>
                      <a:pt x="737" y="53"/>
                    </a:lnTo>
                    <a:lnTo>
                      <a:pt x="712" y="61"/>
                    </a:lnTo>
                    <a:lnTo>
                      <a:pt x="688" y="70"/>
                    </a:lnTo>
                    <a:lnTo>
                      <a:pt x="665" y="79"/>
                    </a:lnTo>
                    <a:lnTo>
                      <a:pt x="641" y="90"/>
                    </a:lnTo>
                    <a:lnTo>
                      <a:pt x="618" y="100"/>
                    </a:lnTo>
                    <a:lnTo>
                      <a:pt x="596" y="112"/>
                    </a:lnTo>
                    <a:lnTo>
                      <a:pt x="573" y="124"/>
                    </a:lnTo>
                    <a:lnTo>
                      <a:pt x="551" y="137"/>
                    </a:lnTo>
                    <a:lnTo>
                      <a:pt x="529" y="150"/>
                    </a:lnTo>
                    <a:lnTo>
                      <a:pt x="507" y="164"/>
                    </a:lnTo>
                    <a:lnTo>
                      <a:pt x="485" y="179"/>
                    </a:lnTo>
                    <a:lnTo>
                      <a:pt x="464" y="195"/>
                    </a:lnTo>
                    <a:lnTo>
                      <a:pt x="442" y="210"/>
                    </a:lnTo>
                    <a:lnTo>
                      <a:pt x="421" y="227"/>
                    </a:lnTo>
                    <a:lnTo>
                      <a:pt x="400" y="244"/>
                    </a:lnTo>
                    <a:lnTo>
                      <a:pt x="380" y="262"/>
                    </a:lnTo>
                    <a:lnTo>
                      <a:pt x="359" y="281"/>
                    </a:lnTo>
                    <a:lnTo>
                      <a:pt x="339" y="299"/>
                    </a:lnTo>
                    <a:lnTo>
                      <a:pt x="319" y="319"/>
                    </a:lnTo>
                    <a:lnTo>
                      <a:pt x="299" y="339"/>
                    </a:lnTo>
                    <a:lnTo>
                      <a:pt x="280" y="360"/>
                    </a:lnTo>
                    <a:lnTo>
                      <a:pt x="261" y="380"/>
                    </a:lnTo>
                    <a:lnTo>
                      <a:pt x="244" y="401"/>
                    </a:lnTo>
                    <a:lnTo>
                      <a:pt x="227" y="422"/>
                    </a:lnTo>
                    <a:lnTo>
                      <a:pt x="210" y="443"/>
                    </a:lnTo>
                    <a:lnTo>
                      <a:pt x="194" y="464"/>
                    </a:lnTo>
                    <a:lnTo>
                      <a:pt x="179" y="485"/>
                    </a:lnTo>
                    <a:lnTo>
                      <a:pt x="164" y="507"/>
                    </a:lnTo>
                    <a:lnTo>
                      <a:pt x="149" y="529"/>
                    </a:lnTo>
                    <a:lnTo>
                      <a:pt x="137" y="551"/>
                    </a:lnTo>
                    <a:lnTo>
                      <a:pt x="124" y="573"/>
                    </a:lnTo>
                    <a:lnTo>
                      <a:pt x="111" y="596"/>
                    </a:lnTo>
                    <a:lnTo>
                      <a:pt x="100" y="619"/>
                    </a:lnTo>
                    <a:lnTo>
                      <a:pt x="89" y="642"/>
                    </a:lnTo>
                    <a:lnTo>
                      <a:pt x="79" y="666"/>
                    </a:lnTo>
                    <a:lnTo>
                      <a:pt x="69" y="689"/>
                    </a:lnTo>
                    <a:lnTo>
                      <a:pt x="60" y="713"/>
                    </a:lnTo>
                    <a:lnTo>
                      <a:pt x="52" y="737"/>
                    </a:lnTo>
                    <a:lnTo>
                      <a:pt x="44" y="761"/>
                    </a:lnTo>
                    <a:lnTo>
                      <a:pt x="37" y="785"/>
                    </a:lnTo>
                    <a:lnTo>
                      <a:pt x="31" y="810"/>
                    </a:lnTo>
                    <a:lnTo>
                      <a:pt x="24" y="834"/>
                    </a:lnTo>
                    <a:lnTo>
                      <a:pt x="19" y="860"/>
                    </a:lnTo>
                    <a:lnTo>
                      <a:pt x="15" y="885"/>
                    </a:lnTo>
                    <a:lnTo>
                      <a:pt x="11" y="911"/>
                    </a:lnTo>
                    <a:lnTo>
                      <a:pt x="8" y="936"/>
                    </a:lnTo>
                    <a:lnTo>
                      <a:pt x="4" y="962"/>
                    </a:lnTo>
                    <a:lnTo>
                      <a:pt x="2" y="989"/>
                    </a:lnTo>
                    <a:lnTo>
                      <a:pt x="1" y="1015"/>
                    </a:lnTo>
                    <a:lnTo>
                      <a:pt x="0" y="1042"/>
                    </a:lnTo>
                    <a:lnTo>
                      <a:pt x="0" y="1069"/>
                    </a:lnTo>
                    <a:lnTo>
                      <a:pt x="0" y="1098"/>
                    </a:lnTo>
                    <a:lnTo>
                      <a:pt x="1" y="1126"/>
                    </a:lnTo>
                    <a:lnTo>
                      <a:pt x="2" y="1154"/>
                    </a:lnTo>
                    <a:lnTo>
                      <a:pt x="4" y="1182"/>
                    </a:lnTo>
                    <a:lnTo>
                      <a:pt x="8" y="1210"/>
                    </a:lnTo>
                    <a:lnTo>
                      <a:pt x="11" y="1237"/>
                    </a:lnTo>
                    <a:lnTo>
                      <a:pt x="15" y="1265"/>
                    </a:lnTo>
                    <a:lnTo>
                      <a:pt x="19" y="1291"/>
                    </a:lnTo>
                    <a:lnTo>
                      <a:pt x="24" y="1318"/>
                    </a:lnTo>
                    <a:lnTo>
                      <a:pt x="31" y="1344"/>
                    </a:lnTo>
                    <a:lnTo>
                      <a:pt x="37" y="1370"/>
                    </a:lnTo>
                    <a:lnTo>
                      <a:pt x="44" y="1397"/>
                    </a:lnTo>
                    <a:lnTo>
                      <a:pt x="52" y="1422"/>
                    </a:lnTo>
                    <a:lnTo>
                      <a:pt x="60" y="1448"/>
                    </a:lnTo>
                    <a:lnTo>
                      <a:pt x="69" y="1473"/>
                    </a:lnTo>
                    <a:lnTo>
                      <a:pt x="79" y="1497"/>
                    </a:lnTo>
                    <a:lnTo>
                      <a:pt x="89" y="1523"/>
                    </a:lnTo>
                    <a:lnTo>
                      <a:pt x="100" y="1547"/>
                    </a:lnTo>
                    <a:lnTo>
                      <a:pt x="111" y="1571"/>
                    </a:lnTo>
                    <a:lnTo>
                      <a:pt x="124" y="1595"/>
                    </a:lnTo>
                    <a:lnTo>
                      <a:pt x="137" y="1619"/>
                    </a:lnTo>
                    <a:lnTo>
                      <a:pt x="149" y="1642"/>
                    </a:lnTo>
                    <a:lnTo>
                      <a:pt x="164" y="1665"/>
                    </a:lnTo>
                    <a:lnTo>
                      <a:pt x="179" y="1688"/>
                    </a:lnTo>
                    <a:lnTo>
                      <a:pt x="194" y="1711"/>
                    </a:lnTo>
                    <a:lnTo>
                      <a:pt x="210" y="1734"/>
                    </a:lnTo>
                    <a:lnTo>
                      <a:pt x="227" y="1757"/>
                    </a:lnTo>
                    <a:lnTo>
                      <a:pt x="244" y="1779"/>
                    </a:lnTo>
                    <a:lnTo>
                      <a:pt x="261" y="1801"/>
                    </a:lnTo>
                    <a:lnTo>
                      <a:pt x="280" y="1822"/>
                    </a:lnTo>
                    <a:lnTo>
                      <a:pt x="299" y="1844"/>
                    </a:lnTo>
                    <a:lnTo>
                      <a:pt x="319" y="1865"/>
                    </a:lnTo>
                    <a:lnTo>
                      <a:pt x="339" y="1886"/>
                    </a:lnTo>
                    <a:lnTo>
                      <a:pt x="359" y="1905"/>
                    </a:lnTo>
                    <a:lnTo>
                      <a:pt x="380" y="1925"/>
                    </a:lnTo>
                    <a:lnTo>
                      <a:pt x="400" y="1944"/>
                    </a:lnTo>
                    <a:lnTo>
                      <a:pt x="421" y="1962"/>
                    </a:lnTo>
                    <a:lnTo>
                      <a:pt x="442" y="1980"/>
                    </a:lnTo>
                    <a:lnTo>
                      <a:pt x="464" y="1997"/>
                    </a:lnTo>
                    <a:lnTo>
                      <a:pt x="485" y="2012"/>
                    </a:lnTo>
                    <a:lnTo>
                      <a:pt x="507" y="2028"/>
                    </a:lnTo>
                    <a:lnTo>
                      <a:pt x="529" y="2043"/>
                    </a:lnTo>
                    <a:lnTo>
                      <a:pt x="551" y="2058"/>
                    </a:lnTo>
                    <a:lnTo>
                      <a:pt x="573" y="2071"/>
                    </a:lnTo>
                    <a:lnTo>
                      <a:pt x="596" y="2084"/>
                    </a:lnTo>
                    <a:lnTo>
                      <a:pt x="618" y="2096"/>
                    </a:lnTo>
                    <a:lnTo>
                      <a:pt x="641" y="2108"/>
                    </a:lnTo>
                    <a:lnTo>
                      <a:pt x="665" y="2118"/>
                    </a:lnTo>
                    <a:lnTo>
                      <a:pt x="688" y="2129"/>
                    </a:lnTo>
                    <a:lnTo>
                      <a:pt x="712" y="2138"/>
                    </a:lnTo>
                    <a:lnTo>
                      <a:pt x="737" y="2147"/>
                    </a:lnTo>
                    <a:lnTo>
                      <a:pt x="761" y="2155"/>
                    </a:lnTo>
                    <a:lnTo>
                      <a:pt x="785" y="2162"/>
                    </a:lnTo>
                    <a:lnTo>
                      <a:pt x="809" y="2170"/>
                    </a:lnTo>
                    <a:lnTo>
                      <a:pt x="834" y="2176"/>
                    </a:lnTo>
                    <a:lnTo>
                      <a:pt x="859" y="2181"/>
                    </a:lnTo>
                    <a:lnTo>
                      <a:pt x="884" y="2187"/>
                    </a:lnTo>
                    <a:lnTo>
                      <a:pt x="910" y="2191"/>
                    </a:lnTo>
                    <a:lnTo>
                      <a:pt x="936" y="2194"/>
                    </a:lnTo>
                    <a:lnTo>
                      <a:pt x="962" y="2197"/>
                    </a:lnTo>
                    <a:lnTo>
                      <a:pt x="988" y="2199"/>
                    </a:lnTo>
                    <a:lnTo>
                      <a:pt x="1015" y="2201"/>
                    </a:lnTo>
                    <a:lnTo>
                      <a:pt x="1042" y="2201"/>
                    </a:lnTo>
                    <a:lnTo>
                      <a:pt x="1068" y="2202"/>
                    </a:lnTo>
                    <a:lnTo>
                      <a:pt x="1096" y="2201"/>
                    </a:lnTo>
                    <a:lnTo>
                      <a:pt x="1125" y="2201"/>
                    </a:lnTo>
                    <a:lnTo>
                      <a:pt x="1152" y="2199"/>
                    </a:lnTo>
                    <a:lnTo>
                      <a:pt x="1179" y="2197"/>
                    </a:lnTo>
                    <a:lnTo>
                      <a:pt x="1206" y="2194"/>
                    </a:lnTo>
                    <a:lnTo>
                      <a:pt x="1233" y="2191"/>
                    </a:lnTo>
                    <a:lnTo>
                      <a:pt x="1260" y="2187"/>
                    </a:lnTo>
                    <a:lnTo>
                      <a:pt x="1286" y="2181"/>
                    </a:lnTo>
                    <a:lnTo>
                      <a:pt x="1312" y="2176"/>
                    </a:lnTo>
                    <a:lnTo>
                      <a:pt x="1338" y="2170"/>
                    </a:lnTo>
                    <a:lnTo>
                      <a:pt x="1364" y="2162"/>
                    </a:lnTo>
                    <a:lnTo>
                      <a:pt x="1389" y="2155"/>
                    </a:lnTo>
                    <a:lnTo>
                      <a:pt x="1414" y="2147"/>
                    </a:lnTo>
                    <a:lnTo>
                      <a:pt x="1439" y="2138"/>
                    </a:lnTo>
                    <a:lnTo>
                      <a:pt x="1463" y="2129"/>
                    </a:lnTo>
                    <a:lnTo>
                      <a:pt x="1489" y="2118"/>
                    </a:lnTo>
                    <a:lnTo>
                      <a:pt x="1513" y="2108"/>
                    </a:lnTo>
                    <a:lnTo>
                      <a:pt x="1536" y="2096"/>
                    </a:lnTo>
                    <a:lnTo>
                      <a:pt x="1560" y="2084"/>
                    </a:lnTo>
                    <a:lnTo>
                      <a:pt x="1584" y="2071"/>
                    </a:lnTo>
                    <a:lnTo>
                      <a:pt x="1607" y="2058"/>
                    </a:lnTo>
                    <a:lnTo>
                      <a:pt x="1630" y="2043"/>
                    </a:lnTo>
                    <a:lnTo>
                      <a:pt x="1652" y="2028"/>
                    </a:lnTo>
                    <a:lnTo>
                      <a:pt x="1675" y="2012"/>
                    </a:lnTo>
                    <a:lnTo>
                      <a:pt x="1697" y="1997"/>
                    </a:lnTo>
                    <a:lnTo>
                      <a:pt x="1719" y="1980"/>
                    </a:lnTo>
                    <a:lnTo>
                      <a:pt x="1741" y="1962"/>
                    </a:lnTo>
                    <a:lnTo>
                      <a:pt x="1763" y="1944"/>
                    </a:lnTo>
                    <a:lnTo>
                      <a:pt x="1785" y="1925"/>
                    </a:lnTo>
                    <a:lnTo>
                      <a:pt x="1806" y="1905"/>
                    </a:lnTo>
                    <a:lnTo>
                      <a:pt x="1827" y="1886"/>
                    </a:lnTo>
                    <a:lnTo>
                      <a:pt x="1848" y="1865"/>
                    </a:lnTo>
                    <a:lnTo>
                      <a:pt x="1868" y="1844"/>
                    </a:lnTo>
                    <a:lnTo>
                      <a:pt x="1888" y="1822"/>
                    </a:lnTo>
                    <a:lnTo>
                      <a:pt x="1906" y="1801"/>
                    </a:lnTo>
                    <a:lnTo>
                      <a:pt x="1925" y="1779"/>
                    </a:lnTo>
                    <a:lnTo>
                      <a:pt x="1943" y="1757"/>
                    </a:lnTo>
                    <a:lnTo>
                      <a:pt x="1960" y="1734"/>
                    </a:lnTo>
                    <a:lnTo>
                      <a:pt x="1975" y="1711"/>
                    </a:lnTo>
                    <a:lnTo>
                      <a:pt x="1991" y="1688"/>
                    </a:lnTo>
                    <a:lnTo>
                      <a:pt x="2007" y="1665"/>
                    </a:lnTo>
                    <a:lnTo>
                      <a:pt x="2021" y="1642"/>
                    </a:lnTo>
                    <a:lnTo>
                      <a:pt x="2035" y="1619"/>
                    </a:lnTo>
                    <a:lnTo>
                      <a:pt x="2048" y="1595"/>
                    </a:lnTo>
                    <a:lnTo>
                      <a:pt x="2060" y="1571"/>
                    </a:lnTo>
                    <a:lnTo>
                      <a:pt x="2072" y="1547"/>
                    </a:lnTo>
                    <a:lnTo>
                      <a:pt x="2083" y="1523"/>
                    </a:lnTo>
                    <a:lnTo>
                      <a:pt x="2094" y="1497"/>
                    </a:lnTo>
                    <a:lnTo>
                      <a:pt x="2104" y="1473"/>
                    </a:lnTo>
                    <a:lnTo>
                      <a:pt x="2114" y="1448"/>
                    </a:lnTo>
                    <a:lnTo>
                      <a:pt x="2122" y="1422"/>
                    </a:lnTo>
                    <a:lnTo>
                      <a:pt x="2131" y="1397"/>
                    </a:lnTo>
                    <a:lnTo>
                      <a:pt x="2138" y="1370"/>
                    </a:lnTo>
                    <a:lnTo>
                      <a:pt x="2144" y="1344"/>
                    </a:lnTo>
                    <a:lnTo>
                      <a:pt x="2151" y="1318"/>
                    </a:lnTo>
                    <a:lnTo>
                      <a:pt x="2156" y="1291"/>
                    </a:lnTo>
                    <a:lnTo>
                      <a:pt x="2161" y="1265"/>
                    </a:lnTo>
                    <a:lnTo>
                      <a:pt x="2165" y="1237"/>
                    </a:lnTo>
                    <a:lnTo>
                      <a:pt x="2168" y="1210"/>
                    </a:lnTo>
                    <a:lnTo>
                      <a:pt x="2171" y="1182"/>
                    </a:lnTo>
                    <a:lnTo>
                      <a:pt x="2174" y="1154"/>
                    </a:lnTo>
                    <a:lnTo>
                      <a:pt x="2176" y="1126"/>
                    </a:lnTo>
                    <a:lnTo>
                      <a:pt x="2177" y="1098"/>
                    </a:lnTo>
                    <a:lnTo>
                      <a:pt x="2177" y="1069"/>
                    </a:lnTo>
                    <a:lnTo>
                      <a:pt x="2177" y="1042"/>
                    </a:lnTo>
                    <a:lnTo>
                      <a:pt x="2176" y="1015"/>
                    </a:lnTo>
                    <a:lnTo>
                      <a:pt x="2174" y="989"/>
                    </a:lnTo>
                    <a:lnTo>
                      <a:pt x="2171" y="962"/>
                    </a:lnTo>
                    <a:lnTo>
                      <a:pt x="2168" y="936"/>
                    </a:lnTo>
                    <a:lnTo>
                      <a:pt x="2165" y="911"/>
                    </a:lnTo>
                    <a:lnTo>
                      <a:pt x="2161" y="885"/>
                    </a:lnTo>
                    <a:lnTo>
                      <a:pt x="2156" y="860"/>
                    </a:lnTo>
                    <a:lnTo>
                      <a:pt x="2151" y="834"/>
                    </a:lnTo>
                    <a:lnTo>
                      <a:pt x="2144" y="810"/>
                    </a:lnTo>
                    <a:lnTo>
                      <a:pt x="2138" y="785"/>
                    </a:lnTo>
                    <a:lnTo>
                      <a:pt x="2131" y="761"/>
                    </a:lnTo>
                    <a:lnTo>
                      <a:pt x="2122" y="737"/>
                    </a:lnTo>
                    <a:lnTo>
                      <a:pt x="2114" y="713"/>
                    </a:lnTo>
                    <a:lnTo>
                      <a:pt x="2104" y="689"/>
                    </a:lnTo>
                    <a:lnTo>
                      <a:pt x="2094" y="666"/>
                    </a:lnTo>
                    <a:lnTo>
                      <a:pt x="2083" y="642"/>
                    </a:lnTo>
                    <a:lnTo>
                      <a:pt x="2072" y="619"/>
                    </a:lnTo>
                    <a:lnTo>
                      <a:pt x="2060" y="596"/>
                    </a:lnTo>
                    <a:lnTo>
                      <a:pt x="2048" y="573"/>
                    </a:lnTo>
                    <a:lnTo>
                      <a:pt x="2035" y="551"/>
                    </a:lnTo>
                    <a:lnTo>
                      <a:pt x="2021" y="529"/>
                    </a:lnTo>
                    <a:lnTo>
                      <a:pt x="2007" y="507"/>
                    </a:lnTo>
                    <a:lnTo>
                      <a:pt x="1991" y="485"/>
                    </a:lnTo>
                    <a:lnTo>
                      <a:pt x="1975" y="464"/>
                    </a:lnTo>
                    <a:lnTo>
                      <a:pt x="1960" y="443"/>
                    </a:lnTo>
                    <a:lnTo>
                      <a:pt x="1943" y="422"/>
                    </a:lnTo>
                    <a:lnTo>
                      <a:pt x="1925" y="401"/>
                    </a:lnTo>
                    <a:lnTo>
                      <a:pt x="1906" y="380"/>
                    </a:lnTo>
                    <a:lnTo>
                      <a:pt x="1888" y="360"/>
                    </a:lnTo>
                    <a:lnTo>
                      <a:pt x="1868" y="339"/>
                    </a:lnTo>
                    <a:lnTo>
                      <a:pt x="1848" y="319"/>
                    </a:lnTo>
                    <a:lnTo>
                      <a:pt x="1827" y="299"/>
                    </a:lnTo>
                    <a:lnTo>
                      <a:pt x="1806" y="281"/>
                    </a:lnTo>
                    <a:lnTo>
                      <a:pt x="1785" y="262"/>
                    </a:lnTo>
                    <a:lnTo>
                      <a:pt x="1763" y="244"/>
                    </a:lnTo>
                    <a:lnTo>
                      <a:pt x="1741" y="227"/>
                    </a:lnTo>
                    <a:lnTo>
                      <a:pt x="1719" y="210"/>
                    </a:lnTo>
                    <a:lnTo>
                      <a:pt x="1697" y="195"/>
                    </a:lnTo>
                    <a:lnTo>
                      <a:pt x="1675" y="179"/>
                    </a:lnTo>
                    <a:lnTo>
                      <a:pt x="1652" y="164"/>
                    </a:lnTo>
                    <a:lnTo>
                      <a:pt x="1630" y="150"/>
                    </a:lnTo>
                    <a:lnTo>
                      <a:pt x="1607" y="137"/>
                    </a:lnTo>
                    <a:lnTo>
                      <a:pt x="1584" y="124"/>
                    </a:lnTo>
                    <a:lnTo>
                      <a:pt x="1560" y="112"/>
                    </a:lnTo>
                    <a:lnTo>
                      <a:pt x="1536" y="100"/>
                    </a:lnTo>
                    <a:lnTo>
                      <a:pt x="1513" y="90"/>
                    </a:lnTo>
                    <a:lnTo>
                      <a:pt x="1489" y="79"/>
                    </a:lnTo>
                    <a:lnTo>
                      <a:pt x="1463" y="70"/>
                    </a:lnTo>
                    <a:lnTo>
                      <a:pt x="1439" y="61"/>
                    </a:lnTo>
                    <a:lnTo>
                      <a:pt x="1414" y="53"/>
                    </a:lnTo>
                    <a:lnTo>
                      <a:pt x="1389" y="45"/>
                    </a:lnTo>
                    <a:lnTo>
                      <a:pt x="1364" y="37"/>
                    </a:lnTo>
                    <a:lnTo>
                      <a:pt x="1338" y="31"/>
                    </a:lnTo>
                    <a:lnTo>
                      <a:pt x="1312" y="26"/>
                    </a:lnTo>
                    <a:lnTo>
                      <a:pt x="1286" y="20"/>
                    </a:lnTo>
                    <a:lnTo>
                      <a:pt x="1260" y="15"/>
                    </a:lnTo>
                    <a:lnTo>
                      <a:pt x="1233" y="11"/>
                    </a:lnTo>
                    <a:lnTo>
                      <a:pt x="1206" y="8"/>
                    </a:lnTo>
                    <a:lnTo>
                      <a:pt x="1179" y="6"/>
                    </a:lnTo>
                    <a:lnTo>
                      <a:pt x="1152" y="3"/>
                    </a:lnTo>
                    <a:lnTo>
                      <a:pt x="1125" y="2"/>
                    </a:lnTo>
                    <a:lnTo>
                      <a:pt x="1096" y="0"/>
                    </a:lnTo>
                    <a:lnTo>
                      <a:pt x="106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  <p:sp>
            <p:nvSpPr>
              <p:cNvPr id="46" name="Freeform 180"/>
              <p:cNvSpPr>
                <a:spLocks/>
              </p:cNvSpPr>
              <p:nvPr/>
            </p:nvSpPr>
            <p:spPr bwMode="auto">
              <a:xfrm>
                <a:off x="3875" y="4607"/>
                <a:ext cx="136" cy="133"/>
              </a:xfrm>
              <a:custGeom>
                <a:avLst/>
                <a:gdLst>
                  <a:gd name="T0" fmla="*/ 481 w 2188"/>
                  <a:gd name="T1" fmla="*/ 164 h 2205"/>
                  <a:gd name="T2" fmla="*/ 395 w 2188"/>
                  <a:gd name="T3" fmla="*/ 230 h 2205"/>
                  <a:gd name="T4" fmla="*/ 318 w 2188"/>
                  <a:gd name="T5" fmla="*/ 302 h 2205"/>
                  <a:gd name="T6" fmla="*/ 249 w 2188"/>
                  <a:gd name="T7" fmla="*/ 381 h 2205"/>
                  <a:gd name="T8" fmla="*/ 188 w 2188"/>
                  <a:gd name="T9" fmla="*/ 466 h 2205"/>
                  <a:gd name="T10" fmla="*/ 135 w 2188"/>
                  <a:gd name="T11" fmla="*/ 556 h 2205"/>
                  <a:gd name="T12" fmla="*/ 90 w 2188"/>
                  <a:gd name="T13" fmla="*/ 654 h 2205"/>
                  <a:gd name="T14" fmla="*/ 52 w 2188"/>
                  <a:gd name="T15" fmla="*/ 758 h 2205"/>
                  <a:gd name="T16" fmla="*/ 23 w 2188"/>
                  <a:gd name="T17" fmla="*/ 865 h 2205"/>
                  <a:gd name="T18" fmla="*/ 6 w 2188"/>
                  <a:gd name="T19" fmla="*/ 970 h 2205"/>
                  <a:gd name="T20" fmla="*/ 0 w 2188"/>
                  <a:gd name="T21" fmla="*/ 1075 h 2205"/>
                  <a:gd name="T22" fmla="*/ 6 w 2188"/>
                  <a:gd name="T23" fmla="*/ 1178 h 2205"/>
                  <a:gd name="T24" fmla="*/ 22 w 2188"/>
                  <a:gd name="T25" fmla="*/ 1279 h 2205"/>
                  <a:gd name="T26" fmla="*/ 50 w 2188"/>
                  <a:gd name="T27" fmla="*/ 1378 h 2205"/>
                  <a:gd name="T28" fmla="*/ 90 w 2188"/>
                  <a:gd name="T29" fmla="*/ 1475 h 2205"/>
                  <a:gd name="T30" fmla="*/ 140 w 2188"/>
                  <a:gd name="T31" fmla="*/ 1572 h 2205"/>
                  <a:gd name="T32" fmla="*/ 192 w 2188"/>
                  <a:gd name="T33" fmla="*/ 1668 h 2205"/>
                  <a:gd name="T34" fmla="*/ 251 w 2188"/>
                  <a:gd name="T35" fmla="*/ 1759 h 2205"/>
                  <a:gd name="T36" fmla="*/ 316 w 2188"/>
                  <a:gd name="T37" fmla="*/ 1843 h 2205"/>
                  <a:gd name="T38" fmla="*/ 388 w 2188"/>
                  <a:gd name="T39" fmla="*/ 1918 h 2205"/>
                  <a:gd name="T40" fmla="*/ 467 w 2188"/>
                  <a:gd name="T41" fmla="*/ 1985 h 2205"/>
                  <a:gd name="T42" fmla="*/ 554 w 2188"/>
                  <a:gd name="T43" fmla="*/ 2045 h 2205"/>
                  <a:gd name="T44" fmla="*/ 648 w 2188"/>
                  <a:gd name="T45" fmla="*/ 2095 h 2205"/>
                  <a:gd name="T46" fmla="*/ 747 w 2188"/>
                  <a:gd name="T47" fmla="*/ 2138 h 2205"/>
                  <a:gd name="T48" fmla="*/ 853 w 2188"/>
                  <a:gd name="T49" fmla="*/ 2172 h 2205"/>
                  <a:gd name="T50" fmla="*/ 959 w 2188"/>
                  <a:gd name="T51" fmla="*/ 2194 h 2205"/>
                  <a:gd name="T52" fmla="*/ 1065 w 2188"/>
                  <a:gd name="T53" fmla="*/ 2204 h 2205"/>
                  <a:gd name="T54" fmla="*/ 1172 w 2188"/>
                  <a:gd name="T55" fmla="*/ 2202 h 2205"/>
                  <a:gd name="T56" fmla="*/ 1278 w 2188"/>
                  <a:gd name="T57" fmla="*/ 2188 h 2205"/>
                  <a:gd name="T58" fmla="*/ 1385 w 2188"/>
                  <a:gd name="T59" fmla="*/ 2163 h 2205"/>
                  <a:gd name="T60" fmla="*/ 1493 w 2188"/>
                  <a:gd name="T61" fmla="*/ 2125 h 2205"/>
                  <a:gd name="T62" fmla="*/ 1601 w 2188"/>
                  <a:gd name="T63" fmla="*/ 2076 h 2205"/>
                  <a:gd name="T64" fmla="*/ 1778 w 2188"/>
                  <a:gd name="T65" fmla="*/ 1960 h 2205"/>
                  <a:gd name="T66" fmla="*/ 1942 w 2188"/>
                  <a:gd name="T67" fmla="*/ 1813 h 2205"/>
                  <a:gd name="T68" fmla="*/ 2065 w 2188"/>
                  <a:gd name="T69" fmla="*/ 1652 h 2205"/>
                  <a:gd name="T70" fmla="*/ 2145 w 2188"/>
                  <a:gd name="T71" fmla="*/ 1478 h 2205"/>
                  <a:gd name="T72" fmla="*/ 2185 w 2188"/>
                  <a:gd name="T73" fmla="*/ 1290 h 2205"/>
                  <a:gd name="T74" fmla="*/ 2182 w 2188"/>
                  <a:gd name="T75" fmla="*/ 1089 h 2205"/>
                  <a:gd name="T76" fmla="*/ 2138 w 2188"/>
                  <a:gd name="T77" fmla="*/ 873 h 2205"/>
                  <a:gd name="T78" fmla="*/ 2052 w 2188"/>
                  <a:gd name="T79" fmla="*/ 644 h 2205"/>
                  <a:gd name="T80" fmla="*/ 1984 w 2188"/>
                  <a:gd name="T81" fmla="*/ 513 h 2205"/>
                  <a:gd name="T82" fmla="*/ 1925 w 2188"/>
                  <a:gd name="T83" fmla="*/ 425 h 2205"/>
                  <a:gd name="T84" fmla="*/ 1859 w 2188"/>
                  <a:gd name="T85" fmla="*/ 345 h 2205"/>
                  <a:gd name="T86" fmla="*/ 1786 w 2188"/>
                  <a:gd name="T87" fmla="*/ 273 h 2205"/>
                  <a:gd name="T88" fmla="*/ 1704 w 2188"/>
                  <a:gd name="T89" fmla="*/ 209 h 2205"/>
                  <a:gd name="T90" fmla="*/ 1616 w 2188"/>
                  <a:gd name="T91" fmla="*/ 152 h 2205"/>
                  <a:gd name="T92" fmla="*/ 1519 w 2188"/>
                  <a:gd name="T93" fmla="*/ 105 h 2205"/>
                  <a:gd name="T94" fmla="*/ 1415 w 2188"/>
                  <a:gd name="T95" fmla="*/ 65 h 2205"/>
                  <a:gd name="T96" fmla="*/ 1307 w 2188"/>
                  <a:gd name="T97" fmla="*/ 34 h 2205"/>
                  <a:gd name="T98" fmla="*/ 1199 w 2188"/>
                  <a:gd name="T99" fmla="*/ 12 h 2205"/>
                  <a:gd name="T100" fmla="*/ 1093 w 2188"/>
                  <a:gd name="T101" fmla="*/ 1 h 2205"/>
                  <a:gd name="T102" fmla="*/ 987 w 2188"/>
                  <a:gd name="T103" fmla="*/ 1 h 2205"/>
                  <a:gd name="T104" fmla="*/ 883 w 2188"/>
                  <a:gd name="T105" fmla="*/ 12 h 2205"/>
                  <a:gd name="T106" fmla="*/ 779 w 2188"/>
                  <a:gd name="T107" fmla="*/ 33 h 2205"/>
                  <a:gd name="T108" fmla="*/ 676 w 2188"/>
                  <a:gd name="T109" fmla="*/ 64 h 2205"/>
                  <a:gd name="T110" fmla="*/ 575 w 2188"/>
                  <a:gd name="T111" fmla="*/ 106 h 22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188"/>
                  <a:gd name="T169" fmla="*/ 0 h 2205"/>
                  <a:gd name="T170" fmla="*/ 2188 w 2188"/>
                  <a:gd name="T171" fmla="*/ 2205 h 220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188" h="2205">
                    <a:moveTo>
                      <a:pt x="550" y="118"/>
                    </a:moveTo>
                    <a:lnTo>
                      <a:pt x="526" y="132"/>
                    </a:lnTo>
                    <a:lnTo>
                      <a:pt x="503" y="148"/>
                    </a:lnTo>
                    <a:lnTo>
                      <a:pt x="481" y="164"/>
                    </a:lnTo>
                    <a:lnTo>
                      <a:pt x="459" y="180"/>
                    </a:lnTo>
                    <a:lnTo>
                      <a:pt x="437" y="196"/>
                    </a:lnTo>
                    <a:lnTo>
                      <a:pt x="416" y="213"/>
                    </a:lnTo>
                    <a:lnTo>
                      <a:pt x="395" y="230"/>
                    </a:lnTo>
                    <a:lnTo>
                      <a:pt x="375" y="248"/>
                    </a:lnTo>
                    <a:lnTo>
                      <a:pt x="356" y="266"/>
                    </a:lnTo>
                    <a:lnTo>
                      <a:pt x="337" y="283"/>
                    </a:lnTo>
                    <a:lnTo>
                      <a:pt x="318" y="302"/>
                    </a:lnTo>
                    <a:lnTo>
                      <a:pt x="300" y="321"/>
                    </a:lnTo>
                    <a:lnTo>
                      <a:pt x="283" y="341"/>
                    </a:lnTo>
                    <a:lnTo>
                      <a:pt x="266" y="361"/>
                    </a:lnTo>
                    <a:lnTo>
                      <a:pt x="249" y="381"/>
                    </a:lnTo>
                    <a:lnTo>
                      <a:pt x="233" y="401"/>
                    </a:lnTo>
                    <a:lnTo>
                      <a:pt x="217" y="423"/>
                    </a:lnTo>
                    <a:lnTo>
                      <a:pt x="203" y="444"/>
                    </a:lnTo>
                    <a:lnTo>
                      <a:pt x="188" y="466"/>
                    </a:lnTo>
                    <a:lnTo>
                      <a:pt x="174" y="488"/>
                    </a:lnTo>
                    <a:lnTo>
                      <a:pt x="161" y="510"/>
                    </a:lnTo>
                    <a:lnTo>
                      <a:pt x="147" y="533"/>
                    </a:lnTo>
                    <a:lnTo>
                      <a:pt x="135" y="556"/>
                    </a:lnTo>
                    <a:lnTo>
                      <a:pt x="123" y="580"/>
                    </a:lnTo>
                    <a:lnTo>
                      <a:pt x="112" y="604"/>
                    </a:lnTo>
                    <a:lnTo>
                      <a:pt x="100" y="629"/>
                    </a:lnTo>
                    <a:lnTo>
                      <a:pt x="90" y="654"/>
                    </a:lnTo>
                    <a:lnTo>
                      <a:pt x="79" y="679"/>
                    </a:lnTo>
                    <a:lnTo>
                      <a:pt x="70" y="705"/>
                    </a:lnTo>
                    <a:lnTo>
                      <a:pt x="60" y="731"/>
                    </a:lnTo>
                    <a:lnTo>
                      <a:pt x="52" y="758"/>
                    </a:lnTo>
                    <a:lnTo>
                      <a:pt x="43" y="784"/>
                    </a:lnTo>
                    <a:lnTo>
                      <a:pt x="36" y="811"/>
                    </a:lnTo>
                    <a:lnTo>
                      <a:pt x="29" y="838"/>
                    </a:lnTo>
                    <a:lnTo>
                      <a:pt x="23" y="865"/>
                    </a:lnTo>
                    <a:lnTo>
                      <a:pt x="18" y="892"/>
                    </a:lnTo>
                    <a:lnTo>
                      <a:pt x="13" y="918"/>
                    </a:lnTo>
                    <a:lnTo>
                      <a:pt x="9" y="944"/>
                    </a:lnTo>
                    <a:lnTo>
                      <a:pt x="6" y="970"/>
                    </a:lnTo>
                    <a:lnTo>
                      <a:pt x="4" y="997"/>
                    </a:lnTo>
                    <a:lnTo>
                      <a:pt x="1" y="1023"/>
                    </a:lnTo>
                    <a:lnTo>
                      <a:pt x="0" y="1049"/>
                    </a:lnTo>
                    <a:lnTo>
                      <a:pt x="0" y="1075"/>
                    </a:lnTo>
                    <a:lnTo>
                      <a:pt x="0" y="1101"/>
                    </a:lnTo>
                    <a:lnTo>
                      <a:pt x="1" y="1127"/>
                    </a:lnTo>
                    <a:lnTo>
                      <a:pt x="4" y="1152"/>
                    </a:lnTo>
                    <a:lnTo>
                      <a:pt x="6" y="1178"/>
                    </a:lnTo>
                    <a:lnTo>
                      <a:pt x="9" y="1203"/>
                    </a:lnTo>
                    <a:lnTo>
                      <a:pt x="13" y="1229"/>
                    </a:lnTo>
                    <a:lnTo>
                      <a:pt x="17" y="1254"/>
                    </a:lnTo>
                    <a:lnTo>
                      <a:pt x="22" y="1279"/>
                    </a:lnTo>
                    <a:lnTo>
                      <a:pt x="28" y="1304"/>
                    </a:lnTo>
                    <a:lnTo>
                      <a:pt x="35" y="1328"/>
                    </a:lnTo>
                    <a:lnTo>
                      <a:pt x="42" y="1353"/>
                    </a:lnTo>
                    <a:lnTo>
                      <a:pt x="50" y="1378"/>
                    </a:lnTo>
                    <a:lnTo>
                      <a:pt x="59" y="1403"/>
                    </a:lnTo>
                    <a:lnTo>
                      <a:pt x="69" y="1427"/>
                    </a:lnTo>
                    <a:lnTo>
                      <a:pt x="78" y="1451"/>
                    </a:lnTo>
                    <a:lnTo>
                      <a:pt x="90" y="1475"/>
                    </a:lnTo>
                    <a:lnTo>
                      <a:pt x="101" y="1499"/>
                    </a:lnTo>
                    <a:lnTo>
                      <a:pt x="113" y="1523"/>
                    </a:lnTo>
                    <a:lnTo>
                      <a:pt x="126" y="1547"/>
                    </a:lnTo>
                    <a:lnTo>
                      <a:pt x="140" y="1572"/>
                    </a:lnTo>
                    <a:lnTo>
                      <a:pt x="154" y="1595"/>
                    </a:lnTo>
                    <a:lnTo>
                      <a:pt x="166" y="1620"/>
                    </a:lnTo>
                    <a:lnTo>
                      <a:pt x="180" y="1644"/>
                    </a:lnTo>
                    <a:lnTo>
                      <a:pt x="192" y="1668"/>
                    </a:lnTo>
                    <a:lnTo>
                      <a:pt x="207" y="1692"/>
                    </a:lnTo>
                    <a:lnTo>
                      <a:pt x="221" y="1715"/>
                    </a:lnTo>
                    <a:lnTo>
                      <a:pt x="235" y="1737"/>
                    </a:lnTo>
                    <a:lnTo>
                      <a:pt x="251" y="1759"/>
                    </a:lnTo>
                    <a:lnTo>
                      <a:pt x="267" y="1781"/>
                    </a:lnTo>
                    <a:lnTo>
                      <a:pt x="283" y="1802"/>
                    </a:lnTo>
                    <a:lnTo>
                      <a:pt x="299" y="1823"/>
                    </a:lnTo>
                    <a:lnTo>
                      <a:pt x="316" y="1843"/>
                    </a:lnTo>
                    <a:lnTo>
                      <a:pt x="334" y="1862"/>
                    </a:lnTo>
                    <a:lnTo>
                      <a:pt x="352" y="1882"/>
                    </a:lnTo>
                    <a:lnTo>
                      <a:pt x="370" y="1900"/>
                    </a:lnTo>
                    <a:lnTo>
                      <a:pt x="388" y="1918"/>
                    </a:lnTo>
                    <a:lnTo>
                      <a:pt x="407" y="1936"/>
                    </a:lnTo>
                    <a:lnTo>
                      <a:pt x="427" y="1952"/>
                    </a:lnTo>
                    <a:lnTo>
                      <a:pt x="447" y="1969"/>
                    </a:lnTo>
                    <a:lnTo>
                      <a:pt x="467" y="1985"/>
                    </a:lnTo>
                    <a:lnTo>
                      <a:pt x="488" y="2001"/>
                    </a:lnTo>
                    <a:lnTo>
                      <a:pt x="510" y="2015"/>
                    </a:lnTo>
                    <a:lnTo>
                      <a:pt x="531" y="2030"/>
                    </a:lnTo>
                    <a:lnTo>
                      <a:pt x="554" y="2045"/>
                    </a:lnTo>
                    <a:lnTo>
                      <a:pt x="576" y="2057"/>
                    </a:lnTo>
                    <a:lnTo>
                      <a:pt x="599" y="2071"/>
                    </a:lnTo>
                    <a:lnTo>
                      <a:pt x="623" y="2083"/>
                    </a:lnTo>
                    <a:lnTo>
                      <a:pt x="648" y="2095"/>
                    </a:lnTo>
                    <a:lnTo>
                      <a:pt x="672" y="2107"/>
                    </a:lnTo>
                    <a:lnTo>
                      <a:pt x="697" y="2118"/>
                    </a:lnTo>
                    <a:lnTo>
                      <a:pt x="722" y="2129"/>
                    </a:lnTo>
                    <a:lnTo>
                      <a:pt x="747" y="2138"/>
                    </a:lnTo>
                    <a:lnTo>
                      <a:pt x="774" y="2147"/>
                    </a:lnTo>
                    <a:lnTo>
                      <a:pt x="801" y="2156"/>
                    </a:lnTo>
                    <a:lnTo>
                      <a:pt x="827" y="2164"/>
                    </a:lnTo>
                    <a:lnTo>
                      <a:pt x="853" y="2172"/>
                    </a:lnTo>
                    <a:lnTo>
                      <a:pt x="880" y="2179"/>
                    </a:lnTo>
                    <a:lnTo>
                      <a:pt x="907" y="2184"/>
                    </a:lnTo>
                    <a:lnTo>
                      <a:pt x="933" y="2189"/>
                    </a:lnTo>
                    <a:lnTo>
                      <a:pt x="959" y="2194"/>
                    </a:lnTo>
                    <a:lnTo>
                      <a:pt x="986" y="2198"/>
                    </a:lnTo>
                    <a:lnTo>
                      <a:pt x="1013" y="2201"/>
                    </a:lnTo>
                    <a:lnTo>
                      <a:pt x="1039" y="2203"/>
                    </a:lnTo>
                    <a:lnTo>
                      <a:pt x="1065" y="2204"/>
                    </a:lnTo>
                    <a:lnTo>
                      <a:pt x="1092" y="2205"/>
                    </a:lnTo>
                    <a:lnTo>
                      <a:pt x="1119" y="2205"/>
                    </a:lnTo>
                    <a:lnTo>
                      <a:pt x="1145" y="2204"/>
                    </a:lnTo>
                    <a:lnTo>
                      <a:pt x="1172" y="2202"/>
                    </a:lnTo>
                    <a:lnTo>
                      <a:pt x="1198" y="2200"/>
                    </a:lnTo>
                    <a:lnTo>
                      <a:pt x="1226" y="2197"/>
                    </a:lnTo>
                    <a:lnTo>
                      <a:pt x="1252" y="2194"/>
                    </a:lnTo>
                    <a:lnTo>
                      <a:pt x="1278" y="2188"/>
                    </a:lnTo>
                    <a:lnTo>
                      <a:pt x="1305" y="2183"/>
                    </a:lnTo>
                    <a:lnTo>
                      <a:pt x="1331" y="2178"/>
                    </a:lnTo>
                    <a:lnTo>
                      <a:pt x="1359" y="2171"/>
                    </a:lnTo>
                    <a:lnTo>
                      <a:pt x="1385" y="2163"/>
                    </a:lnTo>
                    <a:lnTo>
                      <a:pt x="1412" y="2155"/>
                    </a:lnTo>
                    <a:lnTo>
                      <a:pt x="1438" y="2145"/>
                    </a:lnTo>
                    <a:lnTo>
                      <a:pt x="1466" y="2136"/>
                    </a:lnTo>
                    <a:lnTo>
                      <a:pt x="1493" y="2125"/>
                    </a:lnTo>
                    <a:lnTo>
                      <a:pt x="1519" y="2114"/>
                    </a:lnTo>
                    <a:lnTo>
                      <a:pt x="1546" y="2102"/>
                    </a:lnTo>
                    <a:lnTo>
                      <a:pt x="1574" y="2090"/>
                    </a:lnTo>
                    <a:lnTo>
                      <a:pt x="1601" y="2076"/>
                    </a:lnTo>
                    <a:lnTo>
                      <a:pt x="1627" y="2061"/>
                    </a:lnTo>
                    <a:lnTo>
                      <a:pt x="1681" y="2029"/>
                    </a:lnTo>
                    <a:lnTo>
                      <a:pt x="1731" y="1994"/>
                    </a:lnTo>
                    <a:lnTo>
                      <a:pt x="1778" y="1960"/>
                    </a:lnTo>
                    <a:lnTo>
                      <a:pt x="1823" y="1925"/>
                    </a:lnTo>
                    <a:lnTo>
                      <a:pt x="1865" y="1888"/>
                    </a:lnTo>
                    <a:lnTo>
                      <a:pt x="1905" y="1852"/>
                    </a:lnTo>
                    <a:lnTo>
                      <a:pt x="1942" y="1813"/>
                    </a:lnTo>
                    <a:lnTo>
                      <a:pt x="1977" y="1774"/>
                    </a:lnTo>
                    <a:lnTo>
                      <a:pt x="2009" y="1734"/>
                    </a:lnTo>
                    <a:lnTo>
                      <a:pt x="2038" y="1694"/>
                    </a:lnTo>
                    <a:lnTo>
                      <a:pt x="2065" y="1652"/>
                    </a:lnTo>
                    <a:lnTo>
                      <a:pt x="2089" y="1610"/>
                    </a:lnTo>
                    <a:lnTo>
                      <a:pt x="2111" y="1567"/>
                    </a:lnTo>
                    <a:lnTo>
                      <a:pt x="2130" y="1523"/>
                    </a:lnTo>
                    <a:lnTo>
                      <a:pt x="2145" y="1478"/>
                    </a:lnTo>
                    <a:lnTo>
                      <a:pt x="2159" y="1432"/>
                    </a:lnTo>
                    <a:lnTo>
                      <a:pt x="2171" y="1386"/>
                    </a:lnTo>
                    <a:lnTo>
                      <a:pt x="2179" y="1339"/>
                    </a:lnTo>
                    <a:lnTo>
                      <a:pt x="2185" y="1290"/>
                    </a:lnTo>
                    <a:lnTo>
                      <a:pt x="2188" y="1241"/>
                    </a:lnTo>
                    <a:lnTo>
                      <a:pt x="2188" y="1191"/>
                    </a:lnTo>
                    <a:lnTo>
                      <a:pt x="2187" y="1140"/>
                    </a:lnTo>
                    <a:lnTo>
                      <a:pt x="2182" y="1089"/>
                    </a:lnTo>
                    <a:lnTo>
                      <a:pt x="2175" y="1036"/>
                    </a:lnTo>
                    <a:lnTo>
                      <a:pt x="2165" y="983"/>
                    </a:lnTo>
                    <a:lnTo>
                      <a:pt x="2153" y="929"/>
                    </a:lnTo>
                    <a:lnTo>
                      <a:pt x="2138" y="873"/>
                    </a:lnTo>
                    <a:lnTo>
                      <a:pt x="2120" y="817"/>
                    </a:lnTo>
                    <a:lnTo>
                      <a:pt x="2100" y="761"/>
                    </a:lnTo>
                    <a:lnTo>
                      <a:pt x="2077" y="703"/>
                    </a:lnTo>
                    <a:lnTo>
                      <a:pt x="2052" y="644"/>
                    </a:lnTo>
                    <a:lnTo>
                      <a:pt x="2024" y="584"/>
                    </a:lnTo>
                    <a:lnTo>
                      <a:pt x="2011" y="560"/>
                    </a:lnTo>
                    <a:lnTo>
                      <a:pt x="1998" y="536"/>
                    </a:lnTo>
                    <a:lnTo>
                      <a:pt x="1984" y="513"/>
                    </a:lnTo>
                    <a:lnTo>
                      <a:pt x="1970" y="490"/>
                    </a:lnTo>
                    <a:lnTo>
                      <a:pt x="1956" y="468"/>
                    </a:lnTo>
                    <a:lnTo>
                      <a:pt x="1941" y="446"/>
                    </a:lnTo>
                    <a:lnTo>
                      <a:pt x="1925" y="425"/>
                    </a:lnTo>
                    <a:lnTo>
                      <a:pt x="1909" y="404"/>
                    </a:lnTo>
                    <a:lnTo>
                      <a:pt x="1894" y="384"/>
                    </a:lnTo>
                    <a:lnTo>
                      <a:pt x="1877" y="364"/>
                    </a:lnTo>
                    <a:lnTo>
                      <a:pt x="1859" y="345"/>
                    </a:lnTo>
                    <a:lnTo>
                      <a:pt x="1841" y="326"/>
                    </a:lnTo>
                    <a:lnTo>
                      <a:pt x="1823" y="308"/>
                    </a:lnTo>
                    <a:lnTo>
                      <a:pt x="1805" y="290"/>
                    </a:lnTo>
                    <a:lnTo>
                      <a:pt x="1786" y="273"/>
                    </a:lnTo>
                    <a:lnTo>
                      <a:pt x="1766" y="256"/>
                    </a:lnTo>
                    <a:lnTo>
                      <a:pt x="1746" y="239"/>
                    </a:lnTo>
                    <a:lnTo>
                      <a:pt x="1725" y="224"/>
                    </a:lnTo>
                    <a:lnTo>
                      <a:pt x="1704" y="209"/>
                    </a:lnTo>
                    <a:lnTo>
                      <a:pt x="1683" y="194"/>
                    </a:lnTo>
                    <a:lnTo>
                      <a:pt x="1661" y="180"/>
                    </a:lnTo>
                    <a:lnTo>
                      <a:pt x="1638" y="166"/>
                    </a:lnTo>
                    <a:lnTo>
                      <a:pt x="1616" y="152"/>
                    </a:lnTo>
                    <a:lnTo>
                      <a:pt x="1592" y="140"/>
                    </a:lnTo>
                    <a:lnTo>
                      <a:pt x="1569" y="127"/>
                    </a:lnTo>
                    <a:lnTo>
                      <a:pt x="1543" y="116"/>
                    </a:lnTo>
                    <a:lnTo>
                      <a:pt x="1519" y="105"/>
                    </a:lnTo>
                    <a:lnTo>
                      <a:pt x="1494" y="94"/>
                    </a:lnTo>
                    <a:lnTo>
                      <a:pt x="1468" y="84"/>
                    </a:lnTo>
                    <a:lnTo>
                      <a:pt x="1442" y="74"/>
                    </a:lnTo>
                    <a:lnTo>
                      <a:pt x="1415" y="65"/>
                    </a:lnTo>
                    <a:lnTo>
                      <a:pt x="1388" y="56"/>
                    </a:lnTo>
                    <a:lnTo>
                      <a:pt x="1361" y="48"/>
                    </a:lnTo>
                    <a:lnTo>
                      <a:pt x="1334" y="40"/>
                    </a:lnTo>
                    <a:lnTo>
                      <a:pt x="1307" y="34"/>
                    </a:lnTo>
                    <a:lnTo>
                      <a:pt x="1280" y="27"/>
                    </a:lnTo>
                    <a:lnTo>
                      <a:pt x="1253" y="21"/>
                    </a:lnTo>
                    <a:lnTo>
                      <a:pt x="1227" y="17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5"/>
                    </a:lnTo>
                    <a:lnTo>
                      <a:pt x="1120" y="3"/>
                    </a:lnTo>
                    <a:lnTo>
                      <a:pt x="1093" y="1"/>
                    </a:lnTo>
                    <a:lnTo>
                      <a:pt x="1066" y="0"/>
                    </a:lnTo>
                    <a:lnTo>
                      <a:pt x="1040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5"/>
                    </a:lnTo>
                    <a:lnTo>
                      <a:pt x="909" y="9"/>
                    </a:lnTo>
                    <a:lnTo>
                      <a:pt x="883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805" y="26"/>
                    </a:lnTo>
                    <a:lnTo>
                      <a:pt x="779" y="33"/>
                    </a:lnTo>
                    <a:lnTo>
                      <a:pt x="752" y="39"/>
                    </a:lnTo>
                    <a:lnTo>
                      <a:pt x="727" y="47"/>
                    </a:lnTo>
                    <a:lnTo>
                      <a:pt x="702" y="55"/>
                    </a:lnTo>
                    <a:lnTo>
                      <a:pt x="676" y="64"/>
                    </a:lnTo>
                    <a:lnTo>
                      <a:pt x="651" y="74"/>
                    </a:lnTo>
                    <a:lnTo>
                      <a:pt x="626" y="83"/>
                    </a:lnTo>
                    <a:lnTo>
                      <a:pt x="600" y="95"/>
                    </a:lnTo>
                    <a:lnTo>
                      <a:pt x="575" y="106"/>
                    </a:lnTo>
                    <a:lnTo>
                      <a:pt x="550" y="118"/>
                    </a:lnTo>
                  </a:path>
                </a:pathLst>
              </a:cu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1" name="Group 337"/>
            <p:cNvGrpSpPr>
              <a:grpSpLocks noChangeAspect="1"/>
            </p:cNvGrpSpPr>
            <p:nvPr/>
          </p:nvGrpSpPr>
          <p:grpSpPr bwMode="auto">
            <a:xfrm rot="5400000">
              <a:off x="5379182" y="5004180"/>
              <a:ext cx="280966" cy="224982"/>
              <a:chOff x="1224" y="3461"/>
              <a:chExt cx="522" cy="349"/>
            </a:xfrm>
            <a:solidFill>
              <a:srgbClr val="008000"/>
            </a:solidFill>
          </p:grpSpPr>
          <p:sp>
            <p:nvSpPr>
              <p:cNvPr id="40" name="AutoShape 338"/>
              <p:cNvSpPr>
                <a:spLocks noChangeArrowheads="1"/>
              </p:cNvSpPr>
              <p:nvPr/>
            </p:nvSpPr>
            <p:spPr bwMode="auto">
              <a:xfrm>
                <a:off x="1224" y="3461"/>
                <a:ext cx="522" cy="349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1" name="AutoShape 339"/>
              <p:cNvSpPr>
                <a:spLocks noChangeArrowheads="1"/>
              </p:cNvSpPr>
              <p:nvPr/>
            </p:nvSpPr>
            <p:spPr bwMode="auto">
              <a:xfrm>
                <a:off x="1258" y="3514"/>
                <a:ext cx="339" cy="260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2" name="Oval 340"/>
              <p:cNvSpPr>
                <a:spLocks noChangeArrowheads="1"/>
              </p:cNvSpPr>
              <p:nvPr/>
            </p:nvSpPr>
            <p:spPr bwMode="auto">
              <a:xfrm>
                <a:off x="1616" y="3706"/>
                <a:ext cx="92" cy="93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sp>
          <p:nvSpPr>
            <p:cNvPr id="32" name="Freeform 180"/>
            <p:cNvSpPr>
              <a:spLocks/>
            </p:cNvSpPr>
            <p:nvPr/>
          </p:nvSpPr>
          <p:spPr bwMode="auto">
            <a:xfrm>
              <a:off x="1007429" y="5881868"/>
              <a:ext cx="70009" cy="47614"/>
            </a:xfrm>
            <a:custGeom>
              <a:avLst/>
              <a:gdLst>
                <a:gd name="T0" fmla="*/ 481 w 2188"/>
                <a:gd name="T1" fmla="*/ 164 h 2205"/>
                <a:gd name="T2" fmla="*/ 395 w 2188"/>
                <a:gd name="T3" fmla="*/ 230 h 2205"/>
                <a:gd name="T4" fmla="*/ 318 w 2188"/>
                <a:gd name="T5" fmla="*/ 302 h 2205"/>
                <a:gd name="T6" fmla="*/ 249 w 2188"/>
                <a:gd name="T7" fmla="*/ 381 h 2205"/>
                <a:gd name="T8" fmla="*/ 188 w 2188"/>
                <a:gd name="T9" fmla="*/ 466 h 2205"/>
                <a:gd name="T10" fmla="*/ 135 w 2188"/>
                <a:gd name="T11" fmla="*/ 556 h 2205"/>
                <a:gd name="T12" fmla="*/ 90 w 2188"/>
                <a:gd name="T13" fmla="*/ 654 h 2205"/>
                <a:gd name="T14" fmla="*/ 52 w 2188"/>
                <a:gd name="T15" fmla="*/ 758 h 2205"/>
                <a:gd name="T16" fmla="*/ 23 w 2188"/>
                <a:gd name="T17" fmla="*/ 865 h 2205"/>
                <a:gd name="T18" fmla="*/ 6 w 2188"/>
                <a:gd name="T19" fmla="*/ 970 h 2205"/>
                <a:gd name="T20" fmla="*/ 0 w 2188"/>
                <a:gd name="T21" fmla="*/ 1075 h 2205"/>
                <a:gd name="T22" fmla="*/ 6 w 2188"/>
                <a:gd name="T23" fmla="*/ 1178 h 2205"/>
                <a:gd name="T24" fmla="*/ 22 w 2188"/>
                <a:gd name="T25" fmla="*/ 1279 h 2205"/>
                <a:gd name="T26" fmla="*/ 50 w 2188"/>
                <a:gd name="T27" fmla="*/ 1378 h 2205"/>
                <a:gd name="T28" fmla="*/ 90 w 2188"/>
                <a:gd name="T29" fmla="*/ 1475 h 2205"/>
                <a:gd name="T30" fmla="*/ 140 w 2188"/>
                <a:gd name="T31" fmla="*/ 1572 h 2205"/>
                <a:gd name="T32" fmla="*/ 192 w 2188"/>
                <a:gd name="T33" fmla="*/ 1668 h 2205"/>
                <a:gd name="T34" fmla="*/ 251 w 2188"/>
                <a:gd name="T35" fmla="*/ 1759 h 2205"/>
                <a:gd name="T36" fmla="*/ 316 w 2188"/>
                <a:gd name="T37" fmla="*/ 1843 h 2205"/>
                <a:gd name="T38" fmla="*/ 388 w 2188"/>
                <a:gd name="T39" fmla="*/ 1918 h 2205"/>
                <a:gd name="T40" fmla="*/ 467 w 2188"/>
                <a:gd name="T41" fmla="*/ 1985 h 2205"/>
                <a:gd name="T42" fmla="*/ 554 w 2188"/>
                <a:gd name="T43" fmla="*/ 2045 h 2205"/>
                <a:gd name="T44" fmla="*/ 648 w 2188"/>
                <a:gd name="T45" fmla="*/ 2095 h 2205"/>
                <a:gd name="T46" fmla="*/ 747 w 2188"/>
                <a:gd name="T47" fmla="*/ 2138 h 2205"/>
                <a:gd name="T48" fmla="*/ 853 w 2188"/>
                <a:gd name="T49" fmla="*/ 2172 h 2205"/>
                <a:gd name="T50" fmla="*/ 959 w 2188"/>
                <a:gd name="T51" fmla="*/ 2194 h 2205"/>
                <a:gd name="T52" fmla="*/ 1065 w 2188"/>
                <a:gd name="T53" fmla="*/ 2204 h 2205"/>
                <a:gd name="T54" fmla="*/ 1172 w 2188"/>
                <a:gd name="T55" fmla="*/ 2202 h 2205"/>
                <a:gd name="T56" fmla="*/ 1278 w 2188"/>
                <a:gd name="T57" fmla="*/ 2188 h 2205"/>
                <a:gd name="T58" fmla="*/ 1385 w 2188"/>
                <a:gd name="T59" fmla="*/ 2163 h 2205"/>
                <a:gd name="T60" fmla="*/ 1493 w 2188"/>
                <a:gd name="T61" fmla="*/ 2125 h 2205"/>
                <a:gd name="T62" fmla="*/ 1601 w 2188"/>
                <a:gd name="T63" fmla="*/ 2076 h 2205"/>
                <a:gd name="T64" fmla="*/ 1778 w 2188"/>
                <a:gd name="T65" fmla="*/ 1960 h 2205"/>
                <a:gd name="T66" fmla="*/ 1942 w 2188"/>
                <a:gd name="T67" fmla="*/ 1813 h 2205"/>
                <a:gd name="T68" fmla="*/ 2065 w 2188"/>
                <a:gd name="T69" fmla="*/ 1652 h 2205"/>
                <a:gd name="T70" fmla="*/ 2145 w 2188"/>
                <a:gd name="T71" fmla="*/ 1478 h 2205"/>
                <a:gd name="T72" fmla="*/ 2185 w 2188"/>
                <a:gd name="T73" fmla="*/ 1290 h 2205"/>
                <a:gd name="T74" fmla="*/ 2182 w 2188"/>
                <a:gd name="T75" fmla="*/ 1089 h 2205"/>
                <a:gd name="T76" fmla="*/ 2138 w 2188"/>
                <a:gd name="T77" fmla="*/ 873 h 2205"/>
                <a:gd name="T78" fmla="*/ 2052 w 2188"/>
                <a:gd name="T79" fmla="*/ 644 h 2205"/>
                <a:gd name="T80" fmla="*/ 1984 w 2188"/>
                <a:gd name="T81" fmla="*/ 513 h 2205"/>
                <a:gd name="T82" fmla="*/ 1925 w 2188"/>
                <a:gd name="T83" fmla="*/ 425 h 2205"/>
                <a:gd name="T84" fmla="*/ 1859 w 2188"/>
                <a:gd name="T85" fmla="*/ 345 h 2205"/>
                <a:gd name="T86" fmla="*/ 1786 w 2188"/>
                <a:gd name="T87" fmla="*/ 273 h 2205"/>
                <a:gd name="T88" fmla="*/ 1704 w 2188"/>
                <a:gd name="T89" fmla="*/ 209 h 2205"/>
                <a:gd name="T90" fmla="*/ 1616 w 2188"/>
                <a:gd name="T91" fmla="*/ 152 h 2205"/>
                <a:gd name="T92" fmla="*/ 1519 w 2188"/>
                <a:gd name="T93" fmla="*/ 105 h 2205"/>
                <a:gd name="T94" fmla="*/ 1415 w 2188"/>
                <a:gd name="T95" fmla="*/ 65 h 2205"/>
                <a:gd name="T96" fmla="*/ 1307 w 2188"/>
                <a:gd name="T97" fmla="*/ 34 h 2205"/>
                <a:gd name="T98" fmla="*/ 1199 w 2188"/>
                <a:gd name="T99" fmla="*/ 12 h 2205"/>
                <a:gd name="T100" fmla="*/ 1093 w 2188"/>
                <a:gd name="T101" fmla="*/ 1 h 2205"/>
                <a:gd name="T102" fmla="*/ 987 w 2188"/>
                <a:gd name="T103" fmla="*/ 1 h 2205"/>
                <a:gd name="T104" fmla="*/ 883 w 2188"/>
                <a:gd name="T105" fmla="*/ 12 h 2205"/>
                <a:gd name="T106" fmla="*/ 779 w 2188"/>
                <a:gd name="T107" fmla="*/ 33 h 2205"/>
                <a:gd name="T108" fmla="*/ 676 w 2188"/>
                <a:gd name="T109" fmla="*/ 64 h 2205"/>
                <a:gd name="T110" fmla="*/ 575 w 2188"/>
                <a:gd name="T111" fmla="*/ 106 h 22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188"/>
                <a:gd name="T169" fmla="*/ 0 h 2205"/>
                <a:gd name="T170" fmla="*/ 2188 w 2188"/>
                <a:gd name="T171" fmla="*/ 2205 h 22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188" h="2205">
                  <a:moveTo>
                    <a:pt x="550" y="118"/>
                  </a:moveTo>
                  <a:lnTo>
                    <a:pt x="526" y="132"/>
                  </a:lnTo>
                  <a:lnTo>
                    <a:pt x="503" y="148"/>
                  </a:lnTo>
                  <a:lnTo>
                    <a:pt x="481" y="164"/>
                  </a:lnTo>
                  <a:lnTo>
                    <a:pt x="459" y="180"/>
                  </a:lnTo>
                  <a:lnTo>
                    <a:pt x="437" y="196"/>
                  </a:lnTo>
                  <a:lnTo>
                    <a:pt x="416" y="213"/>
                  </a:lnTo>
                  <a:lnTo>
                    <a:pt x="395" y="230"/>
                  </a:lnTo>
                  <a:lnTo>
                    <a:pt x="375" y="248"/>
                  </a:lnTo>
                  <a:lnTo>
                    <a:pt x="356" y="266"/>
                  </a:lnTo>
                  <a:lnTo>
                    <a:pt x="337" y="283"/>
                  </a:lnTo>
                  <a:lnTo>
                    <a:pt x="318" y="302"/>
                  </a:lnTo>
                  <a:lnTo>
                    <a:pt x="300" y="321"/>
                  </a:lnTo>
                  <a:lnTo>
                    <a:pt x="283" y="341"/>
                  </a:lnTo>
                  <a:lnTo>
                    <a:pt x="266" y="361"/>
                  </a:lnTo>
                  <a:lnTo>
                    <a:pt x="249" y="381"/>
                  </a:lnTo>
                  <a:lnTo>
                    <a:pt x="233" y="401"/>
                  </a:lnTo>
                  <a:lnTo>
                    <a:pt x="217" y="423"/>
                  </a:lnTo>
                  <a:lnTo>
                    <a:pt x="203" y="444"/>
                  </a:lnTo>
                  <a:lnTo>
                    <a:pt x="188" y="466"/>
                  </a:lnTo>
                  <a:lnTo>
                    <a:pt x="174" y="488"/>
                  </a:lnTo>
                  <a:lnTo>
                    <a:pt x="161" y="510"/>
                  </a:lnTo>
                  <a:lnTo>
                    <a:pt x="147" y="533"/>
                  </a:lnTo>
                  <a:lnTo>
                    <a:pt x="135" y="556"/>
                  </a:lnTo>
                  <a:lnTo>
                    <a:pt x="123" y="580"/>
                  </a:lnTo>
                  <a:lnTo>
                    <a:pt x="112" y="604"/>
                  </a:lnTo>
                  <a:lnTo>
                    <a:pt x="100" y="629"/>
                  </a:lnTo>
                  <a:lnTo>
                    <a:pt x="90" y="654"/>
                  </a:lnTo>
                  <a:lnTo>
                    <a:pt x="79" y="679"/>
                  </a:lnTo>
                  <a:lnTo>
                    <a:pt x="70" y="705"/>
                  </a:lnTo>
                  <a:lnTo>
                    <a:pt x="60" y="731"/>
                  </a:lnTo>
                  <a:lnTo>
                    <a:pt x="52" y="758"/>
                  </a:lnTo>
                  <a:lnTo>
                    <a:pt x="43" y="784"/>
                  </a:lnTo>
                  <a:lnTo>
                    <a:pt x="36" y="811"/>
                  </a:lnTo>
                  <a:lnTo>
                    <a:pt x="29" y="838"/>
                  </a:lnTo>
                  <a:lnTo>
                    <a:pt x="23" y="865"/>
                  </a:lnTo>
                  <a:lnTo>
                    <a:pt x="18" y="892"/>
                  </a:lnTo>
                  <a:lnTo>
                    <a:pt x="13" y="918"/>
                  </a:lnTo>
                  <a:lnTo>
                    <a:pt x="9" y="944"/>
                  </a:lnTo>
                  <a:lnTo>
                    <a:pt x="6" y="970"/>
                  </a:lnTo>
                  <a:lnTo>
                    <a:pt x="4" y="997"/>
                  </a:lnTo>
                  <a:lnTo>
                    <a:pt x="1" y="1023"/>
                  </a:lnTo>
                  <a:lnTo>
                    <a:pt x="0" y="1049"/>
                  </a:lnTo>
                  <a:lnTo>
                    <a:pt x="0" y="1075"/>
                  </a:lnTo>
                  <a:lnTo>
                    <a:pt x="0" y="1101"/>
                  </a:lnTo>
                  <a:lnTo>
                    <a:pt x="1" y="1127"/>
                  </a:lnTo>
                  <a:lnTo>
                    <a:pt x="4" y="1152"/>
                  </a:lnTo>
                  <a:lnTo>
                    <a:pt x="6" y="1178"/>
                  </a:lnTo>
                  <a:lnTo>
                    <a:pt x="9" y="1203"/>
                  </a:lnTo>
                  <a:lnTo>
                    <a:pt x="13" y="1229"/>
                  </a:lnTo>
                  <a:lnTo>
                    <a:pt x="17" y="1254"/>
                  </a:lnTo>
                  <a:lnTo>
                    <a:pt x="22" y="1279"/>
                  </a:lnTo>
                  <a:lnTo>
                    <a:pt x="28" y="1304"/>
                  </a:lnTo>
                  <a:lnTo>
                    <a:pt x="35" y="1328"/>
                  </a:lnTo>
                  <a:lnTo>
                    <a:pt x="42" y="1353"/>
                  </a:lnTo>
                  <a:lnTo>
                    <a:pt x="50" y="1378"/>
                  </a:lnTo>
                  <a:lnTo>
                    <a:pt x="59" y="1403"/>
                  </a:lnTo>
                  <a:lnTo>
                    <a:pt x="69" y="1427"/>
                  </a:lnTo>
                  <a:lnTo>
                    <a:pt x="78" y="1451"/>
                  </a:lnTo>
                  <a:lnTo>
                    <a:pt x="90" y="1475"/>
                  </a:lnTo>
                  <a:lnTo>
                    <a:pt x="101" y="1499"/>
                  </a:lnTo>
                  <a:lnTo>
                    <a:pt x="113" y="1523"/>
                  </a:lnTo>
                  <a:lnTo>
                    <a:pt x="126" y="1547"/>
                  </a:lnTo>
                  <a:lnTo>
                    <a:pt x="140" y="1572"/>
                  </a:lnTo>
                  <a:lnTo>
                    <a:pt x="154" y="1595"/>
                  </a:lnTo>
                  <a:lnTo>
                    <a:pt x="166" y="1620"/>
                  </a:lnTo>
                  <a:lnTo>
                    <a:pt x="180" y="1644"/>
                  </a:lnTo>
                  <a:lnTo>
                    <a:pt x="192" y="1668"/>
                  </a:lnTo>
                  <a:lnTo>
                    <a:pt x="207" y="1692"/>
                  </a:lnTo>
                  <a:lnTo>
                    <a:pt x="221" y="1715"/>
                  </a:lnTo>
                  <a:lnTo>
                    <a:pt x="235" y="1737"/>
                  </a:lnTo>
                  <a:lnTo>
                    <a:pt x="251" y="1759"/>
                  </a:lnTo>
                  <a:lnTo>
                    <a:pt x="267" y="1781"/>
                  </a:lnTo>
                  <a:lnTo>
                    <a:pt x="283" y="1802"/>
                  </a:lnTo>
                  <a:lnTo>
                    <a:pt x="299" y="1823"/>
                  </a:lnTo>
                  <a:lnTo>
                    <a:pt x="316" y="1843"/>
                  </a:lnTo>
                  <a:lnTo>
                    <a:pt x="334" y="1862"/>
                  </a:lnTo>
                  <a:lnTo>
                    <a:pt x="352" y="1882"/>
                  </a:lnTo>
                  <a:lnTo>
                    <a:pt x="370" y="1900"/>
                  </a:lnTo>
                  <a:lnTo>
                    <a:pt x="388" y="1918"/>
                  </a:lnTo>
                  <a:lnTo>
                    <a:pt x="407" y="1936"/>
                  </a:lnTo>
                  <a:lnTo>
                    <a:pt x="427" y="1952"/>
                  </a:lnTo>
                  <a:lnTo>
                    <a:pt x="447" y="1969"/>
                  </a:lnTo>
                  <a:lnTo>
                    <a:pt x="467" y="1985"/>
                  </a:lnTo>
                  <a:lnTo>
                    <a:pt x="488" y="2001"/>
                  </a:lnTo>
                  <a:lnTo>
                    <a:pt x="510" y="2015"/>
                  </a:lnTo>
                  <a:lnTo>
                    <a:pt x="531" y="2030"/>
                  </a:lnTo>
                  <a:lnTo>
                    <a:pt x="554" y="2045"/>
                  </a:lnTo>
                  <a:lnTo>
                    <a:pt x="576" y="2057"/>
                  </a:lnTo>
                  <a:lnTo>
                    <a:pt x="599" y="2071"/>
                  </a:lnTo>
                  <a:lnTo>
                    <a:pt x="623" y="2083"/>
                  </a:lnTo>
                  <a:lnTo>
                    <a:pt x="648" y="2095"/>
                  </a:lnTo>
                  <a:lnTo>
                    <a:pt x="672" y="2107"/>
                  </a:lnTo>
                  <a:lnTo>
                    <a:pt x="697" y="2118"/>
                  </a:lnTo>
                  <a:lnTo>
                    <a:pt x="722" y="2129"/>
                  </a:lnTo>
                  <a:lnTo>
                    <a:pt x="747" y="2138"/>
                  </a:lnTo>
                  <a:lnTo>
                    <a:pt x="774" y="2147"/>
                  </a:lnTo>
                  <a:lnTo>
                    <a:pt x="801" y="2156"/>
                  </a:lnTo>
                  <a:lnTo>
                    <a:pt x="827" y="2164"/>
                  </a:lnTo>
                  <a:lnTo>
                    <a:pt x="853" y="2172"/>
                  </a:lnTo>
                  <a:lnTo>
                    <a:pt x="880" y="2179"/>
                  </a:lnTo>
                  <a:lnTo>
                    <a:pt x="907" y="2184"/>
                  </a:lnTo>
                  <a:lnTo>
                    <a:pt x="933" y="2189"/>
                  </a:lnTo>
                  <a:lnTo>
                    <a:pt x="959" y="2194"/>
                  </a:lnTo>
                  <a:lnTo>
                    <a:pt x="986" y="2198"/>
                  </a:lnTo>
                  <a:lnTo>
                    <a:pt x="1013" y="2201"/>
                  </a:lnTo>
                  <a:lnTo>
                    <a:pt x="1039" y="2203"/>
                  </a:lnTo>
                  <a:lnTo>
                    <a:pt x="1065" y="2204"/>
                  </a:lnTo>
                  <a:lnTo>
                    <a:pt x="1092" y="2205"/>
                  </a:lnTo>
                  <a:lnTo>
                    <a:pt x="1119" y="2205"/>
                  </a:lnTo>
                  <a:lnTo>
                    <a:pt x="1145" y="2204"/>
                  </a:lnTo>
                  <a:lnTo>
                    <a:pt x="1172" y="2202"/>
                  </a:lnTo>
                  <a:lnTo>
                    <a:pt x="1198" y="2200"/>
                  </a:lnTo>
                  <a:lnTo>
                    <a:pt x="1226" y="2197"/>
                  </a:lnTo>
                  <a:lnTo>
                    <a:pt x="1252" y="2194"/>
                  </a:lnTo>
                  <a:lnTo>
                    <a:pt x="1278" y="2188"/>
                  </a:lnTo>
                  <a:lnTo>
                    <a:pt x="1305" y="2183"/>
                  </a:lnTo>
                  <a:lnTo>
                    <a:pt x="1331" y="2178"/>
                  </a:lnTo>
                  <a:lnTo>
                    <a:pt x="1359" y="2171"/>
                  </a:lnTo>
                  <a:lnTo>
                    <a:pt x="1385" y="2163"/>
                  </a:lnTo>
                  <a:lnTo>
                    <a:pt x="1412" y="2155"/>
                  </a:lnTo>
                  <a:lnTo>
                    <a:pt x="1438" y="2145"/>
                  </a:lnTo>
                  <a:lnTo>
                    <a:pt x="1466" y="2136"/>
                  </a:lnTo>
                  <a:lnTo>
                    <a:pt x="1493" y="2125"/>
                  </a:lnTo>
                  <a:lnTo>
                    <a:pt x="1519" y="2114"/>
                  </a:lnTo>
                  <a:lnTo>
                    <a:pt x="1546" y="2102"/>
                  </a:lnTo>
                  <a:lnTo>
                    <a:pt x="1574" y="2090"/>
                  </a:lnTo>
                  <a:lnTo>
                    <a:pt x="1601" y="2076"/>
                  </a:lnTo>
                  <a:lnTo>
                    <a:pt x="1627" y="2061"/>
                  </a:lnTo>
                  <a:lnTo>
                    <a:pt x="1681" y="2029"/>
                  </a:lnTo>
                  <a:lnTo>
                    <a:pt x="1731" y="1994"/>
                  </a:lnTo>
                  <a:lnTo>
                    <a:pt x="1778" y="1960"/>
                  </a:lnTo>
                  <a:lnTo>
                    <a:pt x="1823" y="1925"/>
                  </a:lnTo>
                  <a:lnTo>
                    <a:pt x="1865" y="1888"/>
                  </a:lnTo>
                  <a:lnTo>
                    <a:pt x="1905" y="1852"/>
                  </a:lnTo>
                  <a:lnTo>
                    <a:pt x="1942" y="1813"/>
                  </a:lnTo>
                  <a:lnTo>
                    <a:pt x="1977" y="1774"/>
                  </a:lnTo>
                  <a:lnTo>
                    <a:pt x="2009" y="1734"/>
                  </a:lnTo>
                  <a:lnTo>
                    <a:pt x="2038" y="1694"/>
                  </a:lnTo>
                  <a:lnTo>
                    <a:pt x="2065" y="1652"/>
                  </a:lnTo>
                  <a:lnTo>
                    <a:pt x="2089" y="1610"/>
                  </a:lnTo>
                  <a:lnTo>
                    <a:pt x="2111" y="1567"/>
                  </a:lnTo>
                  <a:lnTo>
                    <a:pt x="2130" y="1523"/>
                  </a:lnTo>
                  <a:lnTo>
                    <a:pt x="2145" y="1478"/>
                  </a:lnTo>
                  <a:lnTo>
                    <a:pt x="2159" y="1432"/>
                  </a:lnTo>
                  <a:lnTo>
                    <a:pt x="2171" y="1386"/>
                  </a:lnTo>
                  <a:lnTo>
                    <a:pt x="2179" y="1339"/>
                  </a:lnTo>
                  <a:lnTo>
                    <a:pt x="2185" y="1290"/>
                  </a:lnTo>
                  <a:lnTo>
                    <a:pt x="2188" y="1241"/>
                  </a:lnTo>
                  <a:lnTo>
                    <a:pt x="2188" y="1191"/>
                  </a:lnTo>
                  <a:lnTo>
                    <a:pt x="2187" y="1140"/>
                  </a:lnTo>
                  <a:lnTo>
                    <a:pt x="2182" y="1089"/>
                  </a:lnTo>
                  <a:lnTo>
                    <a:pt x="2175" y="1036"/>
                  </a:lnTo>
                  <a:lnTo>
                    <a:pt x="2165" y="983"/>
                  </a:lnTo>
                  <a:lnTo>
                    <a:pt x="2153" y="929"/>
                  </a:lnTo>
                  <a:lnTo>
                    <a:pt x="2138" y="873"/>
                  </a:lnTo>
                  <a:lnTo>
                    <a:pt x="2120" y="817"/>
                  </a:lnTo>
                  <a:lnTo>
                    <a:pt x="2100" y="761"/>
                  </a:lnTo>
                  <a:lnTo>
                    <a:pt x="2077" y="703"/>
                  </a:lnTo>
                  <a:lnTo>
                    <a:pt x="2052" y="644"/>
                  </a:lnTo>
                  <a:lnTo>
                    <a:pt x="2024" y="584"/>
                  </a:lnTo>
                  <a:lnTo>
                    <a:pt x="2011" y="560"/>
                  </a:lnTo>
                  <a:lnTo>
                    <a:pt x="1998" y="536"/>
                  </a:lnTo>
                  <a:lnTo>
                    <a:pt x="1984" y="513"/>
                  </a:lnTo>
                  <a:lnTo>
                    <a:pt x="1970" y="490"/>
                  </a:lnTo>
                  <a:lnTo>
                    <a:pt x="1956" y="468"/>
                  </a:lnTo>
                  <a:lnTo>
                    <a:pt x="1941" y="446"/>
                  </a:lnTo>
                  <a:lnTo>
                    <a:pt x="1925" y="425"/>
                  </a:lnTo>
                  <a:lnTo>
                    <a:pt x="1909" y="404"/>
                  </a:lnTo>
                  <a:lnTo>
                    <a:pt x="1894" y="384"/>
                  </a:lnTo>
                  <a:lnTo>
                    <a:pt x="1877" y="364"/>
                  </a:lnTo>
                  <a:lnTo>
                    <a:pt x="1859" y="345"/>
                  </a:lnTo>
                  <a:lnTo>
                    <a:pt x="1841" y="326"/>
                  </a:lnTo>
                  <a:lnTo>
                    <a:pt x="1823" y="308"/>
                  </a:lnTo>
                  <a:lnTo>
                    <a:pt x="1805" y="290"/>
                  </a:lnTo>
                  <a:lnTo>
                    <a:pt x="1786" y="273"/>
                  </a:lnTo>
                  <a:lnTo>
                    <a:pt x="1766" y="256"/>
                  </a:lnTo>
                  <a:lnTo>
                    <a:pt x="1746" y="239"/>
                  </a:lnTo>
                  <a:lnTo>
                    <a:pt x="1725" y="224"/>
                  </a:lnTo>
                  <a:lnTo>
                    <a:pt x="1704" y="209"/>
                  </a:lnTo>
                  <a:lnTo>
                    <a:pt x="1683" y="194"/>
                  </a:lnTo>
                  <a:lnTo>
                    <a:pt x="1661" y="180"/>
                  </a:lnTo>
                  <a:lnTo>
                    <a:pt x="1638" y="166"/>
                  </a:lnTo>
                  <a:lnTo>
                    <a:pt x="1616" y="152"/>
                  </a:lnTo>
                  <a:lnTo>
                    <a:pt x="1592" y="140"/>
                  </a:lnTo>
                  <a:lnTo>
                    <a:pt x="1569" y="127"/>
                  </a:lnTo>
                  <a:lnTo>
                    <a:pt x="1543" y="116"/>
                  </a:lnTo>
                  <a:lnTo>
                    <a:pt x="1519" y="105"/>
                  </a:lnTo>
                  <a:lnTo>
                    <a:pt x="1494" y="94"/>
                  </a:lnTo>
                  <a:lnTo>
                    <a:pt x="1468" y="84"/>
                  </a:lnTo>
                  <a:lnTo>
                    <a:pt x="1442" y="74"/>
                  </a:lnTo>
                  <a:lnTo>
                    <a:pt x="1415" y="65"/>
                  </a:lnTo>
                  <a:lnTo>
                    <a:pt x="1388" y="56"/>
                  </a:lnTo>
                  <a:lnTo>
                    <a:pt x="1361" y="48"/>
                  </a:lnTo>
                  <a:lnTo>
                    <a:pt x="1334" y="40"/>
                  </a:lnTo>
                  <a:lnTo>
                    <a:pt x="1307" y="34"/>
                  </a:lnTo>
                  <a:lnTo>
                    <a:pt x="1280" y="27"/>
                  </a:lnTo>
                  <a:lnTo>
                    <a:pt x="1253" y="21"/>
                  </a:lnTo>
                  <a:lnTo>
                    <a:pt x="1227" y="17"/>
                  </a:lnTo>
                  <a:lnTo>
                    <a:pt x="1199" y="12"/>
                  </a:lnTo>
                  <a:lnTo>
                    <a:pt x="1173" y="9"/>
                  </a:lnTo>
                  <a:lnTo>
                    <a:pt x="1146" y="5"/>
                  </a:lnTo>
                  <a:lnTo>
                    <a:pt x="1120" y="3"/>
                  </a:lnTo>
                  <a:lnTo>
                    <a:pt x="1093" y="1"/>
                  </a:lnTo>
                  <a:lnTo>
                    <a:pt x="1066" y="0"/>
                  </a:lnTo>
                  <a:lnTo>
                    <a:pt x="1040" y="0"/>
                  </a:lnTo>
                  <a:lnTo>
                    <a:pt x="1014" y="0"/>
                  </a:lnTo>
                  <a:lnTo>
                    <a:pt x="987" y="1"/>
                  </a:lnTo>
                  <a:lnTo>
                    <a:pt x="961" y="3"/>
                  </a:lnTo>
                  <a:lnTo>
                    <a:pt x="935" y="5"/>
                  </a:lnTo>
                  <a:lnTo>
                    <a:pt x="909" y="9"/>
                  </a:lnTo>
                  <a:lnTo>
                    <a:pt x="883" y="12"/>
                  </a:lnTo>
                  <a:lnTo>
                    <a:pt x="856" y="16"/>
                  </a:lnTo>
                  <a:lnTo>
                    <a:pt x="830" y="21"/>
                  </a:lnTo>
                  <a:lnTo>
                    <a:pt x="805" y="26"/>
                  </a:lnTo>
                  <a:lnTo>
                    <a:pt x="779" y="33"/>
                  </a:lnTo>
                  <a:lnTo>
                    <a:pt x="752" y="39"/>
                  </a:lnTo>
                  <a:lnTo>
                    <a:pt x="727" y="47"/>
                  </a:lnTo>
                  <a:lnTo>
                    <a:pt x="702" y="55"/>
                  </a:lnTo>
                  <a:lnTo>
                    <a:pt x="676" y="64"/>
                  </a:lnTo>
                  <a:lnTo>
                    <a:pt x="651" y="74"/>
                  </a:lnTo>
                  <a:lnTo>
                    <a:pt x="626" y="83"/>
                  </a:lnTo>
                  <a:lnTo>
                    <a:pt x="600" y="95"/>
                  </a:lnTo>
                  <a:lnTo>
                    <a:pt x="575" y="106"/>
                  </a:lnTo>
                  <a:lnTo>
                    <a:pt x="550" y="118"/>
                  </a:lnTo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33" name="Group 337"/>
            <p:cNvGrpSpPr>
              <a:grpSpLocks noChangeAspect="1"/>
            </p:cNvGrpSpPr>
            <p:nvPr/>
          </p:nvGrpSpPr>
          <p:grpSpPr bwMode="auto">
            <a:xfrm rot="5400000">
              <a:off x="4504193" y="5750072"/>
              <a:ext cx="356858" cy="285752"/>
              <a:chOff x="1224" y="3461"/>
              <a:chExt cx="522" cy="349"/>
            </a:xfrm>
            <a:solidFill>
              <a:srgbClr val="008000"/>
            </a:solidFill>
          </p:grpSpPr>
          <p:sp>
            <p:nvSpPr>
              <p:cNvPr id="37" name="AutoShape 338"/>
              <p:cNvSpPr>
                <a:spLocks noChangeArrowheads="1"/>
              </p:cNvSpPr>
              <p:nvPr/>
            </p:nvSpPr>
            <p:spPr bwMode="auto">
              <a:xfrm>
                <a:off x="1224" y="3461"/>
                <a:ext cx="522" cy="349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38" name="AutoShape 339"/>
              <p:cNvSpPr>
                <a:spLocks noChangeArrowheads="1"/>
              </p:cNvSpPr>
              <p:nvPr/>
            </p:nvSpPr>
            <p:spPr bwMode="auto">
              <a:xfrm>
                <a:off x="1258" y="3514"/>
                <a:ext cx="339" cy="260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39" name="Oval 340"/>
              <p:cNvSpPr>
                <a:spLocks noChangeArrowheads="1"/>
              </p:cNvSpPr>
              <p:nvPr/>
            </p:nvSpPr>
            <p:spPr bwMode="auto">
              <a:xfrm>
                <a:off x="1616" y="3706"/>
                <a:ext cx="92" cy="93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4678190" y="2103942"/>
              <a:ext cx="2555854" cy="18909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509488" y="2648732"/>
              <a:ext cx="2114775" cy="1677587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22975" y="2073544"/>
              <a:ext cx="2114775" cy="275084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8434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7" y="183084"/>
            <a:ext cx="9144000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tx2"/>
                </a:solidFill>
              </a:rPr>
              <a:t>Example: </a:t>
            </a:r>
          </a:p>
          <a:p>
            <a:pPr algn="ctr"/>
            <a:r>
              <a:rPr lang="en-GB" sz="3200" dirty="0" smtClean="0">
                <a:solidFill>
                  <a:schemeClr val="tx2"/>
                </a:solidFill>
              </a:rPr>
              <a:t>the D4Science Tabular Data Manager</a:t>
            </a:r>
            <a:endParaRPr lang="en-GB" sz="3200" b="1" dirty="0" smtClean="0">
              <a:solidFill>
                <a:schemeClr val="tx2"/>
              </a:solidFill>
            </a:endParaRPr>
          </a:p>
          <a:p>
            <a:pPr algn="ctr"/>
            <a:r>
              <a:rPr lang="en-GB" sz="2400" dirty="0">
                <a:solidFill>
                  <a:schemeClr val="tx2"/>
                </a:solidFill>
              </a:rPr>
              <a:t>https://i-marine.d4science.org/group/tabulardatalab/tabman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650" t="12201" r="21651" b="5659"/>
          <a:stretch/>
        </p:blipFill>
        <p:spPr>
          <a:xfrm>
            <a:off x="1765996" y="1772816"/>
            <a:ext cx="5832648" cy="45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7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81300"/>
            <a:ext cx="6778625" cy="1143000"/>
          </a:xfrm>
        </p:spPr>
        <p:txBody>
          <a:bodyPr/>
          <a:lstStyle/>
          <a:p>
            <a:pPr algn="ctr"/>
            <a:r>
              <a:rPr lang="en-GB" dirty="0" smtClean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2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063" y="1484784"/>
            <a:ext cx="8234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E-Infrastructures and Virtual Research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/>
                </a:solidFill>
              </a:rPr>
              <a:t>D4Science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Geospatial data management and visualisation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Data access and discovery: biodiversity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Data harmonisation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3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4science.eu/files/design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/>
          <a:stretch/>
        </p:blipFill>
        <p:spPr bwMode="auto">
          <a:xfrm>
            <a:off x="2461846" y="4214550"/>
            <a:ext cx="6682154" cy="26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03405" y="116632"/>
            <a:ext cx="5240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>
                <a:solidFill>
                  <a:schemeClr val="tx2"/>
                </a:solidFill>
              </a:rPr>
              <a:t>D4Science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008" y="1048195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MR12"/>
              </a:rPr>
              <a:t>D4Science is both a Data and a Computational e-Infrastructure (Hybrid Data Infrastructure)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MR12"/>
              </a:rPr>
              <a:t>Used by several Projects: </a:t>
            </a:r>
            <a:r>
              <a:rPr lang="en-US" dirty="0" err="1" smtClean="0">
                <a:solidFill>
                  <a:schemeClr val="tx2"/>
                </a:solidFill>
                <a:latin typeface="CMR12"/>
              </a:rPr>
              <a:t>i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-Marine, </a:t>
            </a:r>
            <a:r>
              <a:rPr lang="en-US" dirty="0" err="1" smtClean="0">
                <a:solidFill>
                  <a:schemeClr val="tx2"/>
                </a:solidFill>
                <a:latin typeface="CMR12"/>
              </a:rPr>
              <a:t>EUBrazil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CMR12"/>
              </a:rPr>
              <a:t>OpenBio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, ENVRI, BlueBRIDGE;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MR12"/>
              </a:rPr>
              <a:t>Implements the notion of e-Infrastructure as-a-Service: it offers </a:t>
            </a:r>
            <a:r>
              <a:rPr lang="en-US" dirty="0">
                <a:solidFill>
                  <a:schemeClr val="tx2"/>
                </a:solidFill>
                <a:latin typeface="CMR12"/>
              </a:rPr>
              <a:t>on 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demand access </a:t>
            </a:r>
            <a:r>
              <a:rPr lang="en-US" dirty="0">
                <a:solidFill>
                  <a:schemeClr val="tx2"/>
                </a:solidFill>
                <a:latin typeface="CMR12"/>
              </a:rPr>
              <a:t>to 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data </a:t>
            </a:r>
            <a:r>
              <a:rPr lang="en-US" dirty="0">
                <a:solidFill>
                  <a:schemeClr val="tx2"/>
                </a:solidFill>
                <a:latin typeface="CMR12"/>
              </a:rPr>
              <a:t>management </a:t>
            </a:r>
            <a:r>
              <a:rPr lang="en-US" dirty="0" smtClean="0">
                <a:solidFill>
                  <a:schemeClr val="tx2"/>
                </a:solidFill>
                <a:latin typeface="CMR12"/>
              </a:rPr>
              <a:t>services and computational facilities;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MR12"/>
              </a:rPr>
              <a:t>Hosts several VREs for Fisheries Managers, Biologists, Statisticians…and Students.</a:t>
            </a:r>
          </a:p>
        </p:txBody>
      </p:sp>
      <p:pic>
        <p:nvPicPr>
          <p:cNvPr id="8" name="Picture 7" descr="Screen Shot 2013-09-04 at 18.54.58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22607" r="1923"/>
          <a:stretch/>
        </p:blipFill>
        <p:spPr>
          <a:xfrm>
            <a:off x="91480" y="2985574"/>
            <a:ext cx="4249668" cy="17727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Freeform 6"/>
          <p:cNvSpPr/>
          <p:nvPr/>
        </p:nvSpPr>
        <p:spPr>
          <a:xfrm>
            <a:off x="4644008" y="3068960"/>
            <a:ext cx="1271022" cy="802975"/>
          </a:xfrm>
          <a:custGeom>
            <a:avLst/>
            <a:gdLst>
              <a:gd name="connsiteX0" fmla="*/ 0 w 1523388"/>
              <a:gd name="connsiteY0" fmla="*/ 177049 h 1062082"/>
              <a:gd name="connsiteX1" fmla="*/ 177049 w 1523388"/>
              <a:gd name="connsiteY1" fmla="*/ 0 h 1062082"/>
              <a:gd name="connsiteX2" fmla="*/ 1346339 w 1523388"/>
              <a:gd name="connsiteY2" fmla="*/ 0 h 1062082"/>
              <a:gd name="connsiteX3" fmla="*/ 1523388 w 1523388"/>
              <a:gd name="connsiteY3" fmla="*/ 177049 h 1062082"/>
              <a:gd name="connsiteX4" fmla="*/ 1523388 w 1523388"/>
              <a:gd name="connsiteY4" fmla="*/ 885033 h 1062082"/>
              <a:gd name="connsiteX5" fmla="*/ 1346339 w 1523388"/>
              <a:gd name="connsiteY5" fmla="*/ 1062082 h 1062082"/>
              <a:gd name="connsiteX6" fmla="*/ 177049 w 1523388"/>
              <a:gd name="connsiteY6" fmla="*/ 1062082 h 1062082"/>
              <a:gd name="connsiteX7" fmla="*/ 0 w 1523388"/>
              <a:gd name="connsiteY7" fmla="*/ 885033 h 1062082"/>
              <a:gd name="connsiteX8" fmla="*/ 0 w 1523388"/>
              <a:gd name="connsiteY8" fmla="*/ 177049 h 106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3388" h="1062082">
                <a:moveTo>
                  <a:pt x="0" y="177049"/>
                </a:moveTo>
                <a:cubicBezTo>
                  <a:pt x="0" y="79268"/>
                  <a:pt x="79268" y="0"/>
                  <a:pt x="177049" y="0"/>
                </a:cubicBezTo>
                <a:lnTo>
                  <a:pt x="1346339" y="0"/>
                </a:lnTo>
                <a:cubicBezTo>
                  <a:pt x="1444120" y="0"/>
                  <a:pt x="1523388" y="79268"/>
                  <a:pt x="1523388" y="177049"/>
                </a:cubicBezTo>
                <a:lnTo>
                  <a:pt x="1523388" y="885033"/>
                </a:lnTo>
                <a:cubicBezTo>
                  <a:pt x="1523388" y="982814"/>
                  <a:pt x="1444120" y="1062082"/>
                  <a:pt x="1346339" y="1062082"/>
                </a:cubicBezTo>
                <a:lnTo>
                  <a:pt x="177049" y="1062082"/>
                </a:lnTo>
                <a:cubicBezTo>
                  <a:pt x="79268" y="1062082"/>
                  <a:pt x="0" y="982814"/>
                  <a:pt x="0" y="885033"/>
                </a:cubicBezTo>
                <a:lnTo>
                  <a:pt x="0" y="177049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56" tIns="128056" rIns="128056" bIns="128056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/>
              <a:t>DILIGENT</a:t>
            </a:r>
            <a:r>
              <a:rPr lang="en-US" sz="1400" kern="1200" dirty="0" smtClean="0"/>
              <a:t> 2004</a:t>
            </a:r>
            <a:endParaRPr lang="en-US" sz="1400" kern="1200" dirty="0"/>
          </a:p>
        </p:txBody>
      </p:sp>
      <p:sp>
        <p:nvSpPr>
          <p:cNvPr id="9" name="Freeform 8"/>
          <p:cNvSpPr/>
          <p:nvPr/>
        </p:nvSpPr>
        <p:spPr>
          <a:xfrm>
            <a:off x="7493179" y="3057376"/>
            <a:ext cx="1258269" cy="832706"/>
          </a:xfrm>
          <a:custGeom>
            <a:avLst/>
            <a:gdLst>
              <a:gd name="connsiteX0" fmla="*/ 0 w 1663045"/>
              <a:gd name="connsiteY0" fmla="*/ 183605 h 1101407"/>
              <a:gd name="connsiteX1" fmla="*/ 183605 w 1663045"/>
              <a:gd name="connsiteY1" fmla="*/ 0 h 1101407"/>
              <a:gd name="connsiteX2" fmla="*/ 1479440 w 1663045"/>
              <a:gd name="connsiteY2" fmla="*/ 0 h 1101407"/>
              <a:gd name="connsiteX3" fmla="*/ 1663045 w 1663045"/>
              <a:gd name="connsiteY3" fmla="*/ 183605 h 1101407"/>
              <a:gd name="connsiteX4" fmla="*/ 1663045 w 1663045"/>
              <a:gd name="connsiteY4" fmla="*/ 917802 h 1101407"/>
              <a:gd name="connsiteX5" fmla="*/ 1479440 w 1663045"/>
              <a:gd name="connsiteY5" fmla="*/ 1101407 h 1101407"/>
              <a:gd name="connsiteX6" fmla="*/ 183605 w 1663045"/>
              <a:gd name="connsiteY6" fmla="*/ 1101407 h 1101407"/>
              <a:gd name="connsiteX7" fmla="*/ 0 w 1663045"/>
              <a:gd name="connsiteY7" fmla="*/ 917802 h 1101407"/>
              <a:gd name="connsiteX8" fmla="*/ 0 w 1663045"/>
              <a:gd name="connsiteY8" fmla="*/ 183605 h 110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3045" h="1101407">
                <a:moveTo>
                  <a:pt x="0" y="183605"/>
                </a:moveTo>
                <a:cubicBezTo>
                  <a:pt x="0" y="82203"/>
                  <a:pt x="82203" y="0"/>
                  <a:pt x="183605" y="0"/>
                </a:cubicBezTo>
                <a:lnTo>
                  <a:pt x="1479440" y="0"/>
                </a:lnTo>
                <a:cubicBezTo>
                  <a:pt x="1580842" y="0"/>
                  <a:pt x="1663045" y="82203"/>
                  <a:pt x="1663045" y="183605"/>
                </a:cubicBezTo>
                <a:lnTo>
                  <a:pt x="1663045" y="917802"/>
                </a:lnTo>
                <a:cubicBezTo>
                  <a:pt x="1663045" y="1019204"/>
                  <a:pt x="1580842" y="1101407"/>
                  <a:pt x="1479440" y="1101407"/>
                </a:cubicBezTo>
                <a:lnTo>
                  <a:pt x="183605" y="1101407"/>
                </a:lnTo>
                <a:cubicBezTo>
                  <a:pt x="82203" y="1101407"/>
                  <a:pt x="0" y="1019204"/>
                  <a:pt x="0" y="917802"/>
                </a:cubicBezTo>
                <a:lnTo>
                  <a:pt x="0" y="18360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1"/>
              <a:satOff val="26899"/>
              <a:lumOff val="2156"/>
              <a:alphaOff val="0"/>
            </a:schemeClr>
          </a:fillRef>
          <a:effectRef idx="2">
            <a:schemeClr val="accent4">
              <a:hueOff val="-4464771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976" tIns="129976" rIns="129976" bIns="129976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err="1" smtClean="0"/>
              <a:t>BlueBRIDGE</a:t>
            </a:r>
            <a:endParaRPr lang="en-US" sz="1400" b="1" kern="1200" dirty="0" smtClean="0"/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/>
              <a:t>T</a:t>
            </a:r>
            <a:r>
              <a:rPr lang="en-US" sz="1400" kern="1200" dirty="0" smtClean="0"/>
              <a:t>oday</a:t>
            </a:r>
            <a:endParaRPr lang="en-US" sz="1400" kern="1200" dirty="0"/>
          </a:p>
        </p:txBody>
      </p:sp>
      <p:sp>
        <p:nvSpPr>
          <p:cNvPr id="10" name="Down Arrow 9"/>
          <p:cNvSpPr/>
          <p:nvPr/>
        </p:nvSpPr>
        <p:spPr>
          <a:xfrm rot="16200000">
            <a:off x="6488081" y="2838713"/>
            <a:ext cx="432048" cy="13396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5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768" y="33011"/>
            <a:ext cx="7344816" cy="85010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D4Science services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771056" y="1416162"/>
            <a:ext cx="1509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 smtClean="0">
                <a:solidFill>
                  <a:schemeClr val="accent6">
                    <a:lumMod val="75000"/>
                  </a:schemeClr>
                </a:solidFill>
              </a:rPr>
              <a:t>Storage</a:t>
            </a:r>
            <a:endParaRPr lang="en-GB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databases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17" y="797838"/>
            <a:ext cx="1939030" cy="134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files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544" y="972736"/>
            <a:ext cx="1572822" cy="126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geodb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565" y="948352"/>
            <a:ext cx="1041020" cy="1309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96016" y="2225265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Databases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106888" y="2258035"/>
            <a:ext cx="147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Cloud storage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003291" y="2279677"/>
            <a:ext cx="164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Geospatial data</a:t>
            </a:r>
            <a:endParaRPr lang="en-GB" dirty="0"/>
          </a:p>
        </p:txBody>
      </p:sp>
      <p:pic>
        <p:nvPicPr>
          <p:cNvPr id="11" name="Picture 10" descr="metadata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708920"/>
            <a:ext cx="2342035" cy="1405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harmonizatio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781" y="2846960"/>
            <a:ext cx="1636638" cy="1184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exchange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005" y="2806907"/>
            <a:ext cx="1328099" cy="1328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043957" y="4031043"/>
            <a:ext cx="2280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Metadata generation and management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720065" y="4190154"/>
            <a:ext cx="157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Harmonisation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672005" y="419015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Sharing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07504" y="3071862"/>
            <a:ext cx="2463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 smtClean="0">
                <a:solidFill>
                  <a:schemeClr val="accent6">
                    <a:lumMod val="75000"/>
                  </a:schemeClr>
                </a:solidFill>
              </a:rPr>
              <a:t>Data management</a:t>
            </a:r>
            <a:endParaRPr lang="en-GB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Picture 17" descr="cloud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03" y="4568363"/>
            <a:ext cx="1640253" cy="131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elastic.jpe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219" y="4692929"/>
            <a:ext cx="1874576" cy="1116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heterogenous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879" y="5105187"/>
            <a:ext cx="1659780" cy="63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47995" y="5872580"/>
            <a:ext cx="19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Cloud computing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2108199" y="5809864"/>
            <a:ext cx="190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Elastic resources assignment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4268439" y="5737856"/>
            <a:ext cx="190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Multi-platform: R, Java, Fortran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6456707" y="5377816"/>
            <a:ext cx="2463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smtClean="0">
                <a:solidFill>
                  <a:schemeClr val="accent6">
                    <a:lumMod val="75000"/>
                  </a:schemeClr>
                </a:solidFill>
              </a:rPr>
              <a:t>Processing</a:t>
            </a:r>
            <a:endParaRPr lang="en-GB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I Engage powerpoint presentation v3.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 Engage powerpoint presentation v3.2.potx</Template>
  <TotalTime>1458</TotalTime>
  <Words>1956</Words>
  <Application>Microsoft Office PowerPoint</Application>
  <PresentationFormat>On-screen Show (4:3)</PresentationFormat>
  <Paragraphs>458</Paragraphs>
  <Slides>61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77" baseType="lpstr">
      <vt:lpstr>MS PGothic</vt:lpstr>
      <vt:lpstr>MS PGothic</vt:lpstr>
      <vt:lpstr>Arial</vt:lpstr>
      <vt:lpstr>Calibri</vt:lpstr>
      <vt:lpstr>Century Gothic</vt:lpstr>
      <vt:lpstr>CMR10</vt:lpstr>
      <vt:lpstr>CMR12</vt:lpstr>
      <vt:lpstr>CMTI12</vt:lpstr>
      <vt:lpstr>Helvetica Neue Light</vt:lpstr>
      <vt:lpstr>MS Sans Serif</vt:lpstr>
      <vt:lpstr>Segoe UI</vt:lpstr>
      <vt:lpstr>Verdana</vt:lpstr>
      <vt:lpstr>Wingdings</vt:lpstr>
      <vt:lpstr>EGI Engage powerpoint presentation v3.2</vt:lpstr>
      <vt:lpstr>EGI Powerpoint Presentation (closing)</vt:lpstr>
      <vt:lpstr>EGI Powerpoint Presentation (body)</vt:lpstr>
      <vt:lpstr>Tutorial on Hybrid Data Infrastructures D4Science as a 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D4Science services</vt:lpstr>
      <vt:lpstr>PowerPoint Presentation</vt:lpstr>
      <vt:lpstr>PowerPoint Presentation</vt:lpstr>
      <vt:lpstr>PowerPoint Presentation</vt:lpstr>
      <vt:lpstr>D4Science-based web portals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D4Science - Supported OGC Standards</vt:lpstr>
      <vt:lpstr>Data Catalogues</vt:lpstr>
      <vt:lpstr>Data Catalogue within D4Science</vt:lpstr>
      <vt:lpstr>PowerPoint Presentation</vt:lpstr>
      <vt:lpstr>PowerPoint Presentation</vt:lpstr>
      <vt:lpstr>GeoExplorer: Data Discovery and Visualization</vt:lpstr>
      <vt:lpstr>PowerPoint Presentation</vt:lpstr>
      <vt:lpstr>European Geothermal e-Infrastructure</vt:lpstr>
      <vt:lpstr>PowerPoint Presentation</vt:lpstr>
      <vt:lpstr>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Analytics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Geospatial data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Tabular Data Manager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fisheries data harmonisation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Malgorzata Krakowian</dc:creator>
  <cp:lastModifiedBy>GP</cp:lastModifiedBy>
  <cp:revision>23</cp:revision>
  <dcterms:created xsi:type="dcterms:W3CDTF">2015-06-16T10:07:50Z</dcterms:created>
  <dcterms:modified xsi:type="dcterms:W3CDTF">2015-11-09T17:25:26Z</dcterms:modified>
</cp:coreProperties>
</file>