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22"/>
  </p:notesMasterIdLst>
  <p:handoutMasterIdLst>
    <p:handoutMasterId r:id="rId23"/>
  </p:handoutMasterIdLst>
  <p:sldIdLst>
    <p:sldId id="280" r:id="rId4"/>
    <p:sldId id="313" r:id="rId5"/>
    <p:sldId id="314" r:id="rId6"/>
    <p:sldId id="330" r:id="rId7"/>
    <p:sldId id="317" r:id="rId8"/>
    <p:sldId id="329" r:id="rId9"/>
    <p:sldId id="331" r:id="rId10"/>
    <p:sldId id="325" r:id="rId11"/>
    <p:sldId id="312" r:id="rId12"/>
    <p:sldId id="310" r:id="rId13"/>
    <p:sldId id="311" r:id="rId14"/>
    <p:sldId id="315" r:id="rId15"/>
    <p:sldId id="328" r:id="rId16"/>
    <p:sldId id="320" r:id="rId17"/>
    <p:sldId id="322" r:id="rId18"/>
    <p:sldId id="327" r:id="rId19"/>
    <p:sldId id="321" r:id="rId20"/>
    <p:sldId id="323" r:id="rId2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87" autoAdjust="0"/>
    <p:restoredTop sz="94981" autoAdjust="0"/>
  </p:normalViewPr>
  <p:slideViewPr>
    <p:cSldViewPr showGuides="1">
      <p:cViewPr varScale="1">
        <p:scale>
          <a:sx n="90" d="100"/>
          <a:sy n="90" d="100"/>
        </p:scale>
        <p:origin x="-140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163734-4223-384D-BB73-8FDC85B6F14F}" type="doc">
      <dgm:prSet loTypeId="urn:microsoft.com/office/officeart/2005/8/layout/cycle8" loCatId="" qsTypeId="urn:microsoft.com/office/officeart/2005/8/quickstyle/simple4" qsCatId="simple" csTypeId="urn:microsoft.com/office/officeart/2005/8/colors/colorful3" csCatId="colorful" phldr="1"/>
      <dgm:spPr/>
    </dgm:pt>
    <dgm:pt modelId="{E1C90E09-C917-B849-B24F-12D96372DF70}">
      <dgm:prSet phldrT="[Text]"/>
      <dgm:spPr/>
      <dgm:t>
        <a:bodyPr/>
        <a:lstStyle/>
        <a:p>
          <a:r>
            <a:rPr lang="en-US" dirty="0" smtClean="0"/>
            <a:t>Digital services and applications</a:t>
          </a:r>
          <a:endParaRPr lang="en-US" dirty="0"/>
        </a:p>
      </dgm:t>
    </dgm:pt>
    <dgm:pt modelId="{C086AE25-53F0-8E43-97C8-F88243710E02}" type="parTrans" cxnId="{8D708366-BB80-1C49-8B58-1D36732C0F76}">
      <dgm:prSet/>
      <dgm:spPr/>
      <dgm:t>
        <a:bodyPr/>
        <a:lstStyle/>
        <a:p>
          <a:endParaRPr lang="en-US"/>
        </a:p>
      </dgm:t>
    </dgm:pt>
    <dgm:pt modelId="{92A074D1-A6D9-884B-9F96-EDCC8D71A0C9}" type="sibTrans" cxnId="{8D708366-BB80-1C49-8B58-1D36732C0F76}">
      <dgm:prSet/>
      <dgm:spPr/>
      <dgm:t>
        <a:bodyPr/>
        <a:lstStyle/>
        <a:p>
          <a:endParaRPr lang="en-US"/>
        </a:p>
      </dgm:t>
    </dgm:pt>
    <dgm:pt modelId="{4D9988C4-7199-0B43-9C82-8A259D07FE61}">
      <dgm:prSet phldrT="[Text]"/>
      <dgm:spPr/>
      <dgm:t>
        <a:bodyPr/>
        <a:lstStyle/>
        <a:p>
          <a:r>
            <a:rPr lang="en-US" dirty="0" smtClean="0"/>
            <a:t>Knowledge &amp; Expertise </a:t>
          </a:r>
          <a:endParaRPr lang="en-US" dirty="0"/>
        </a:p>
      </dgm:t>
    </dgm:pt>
    <dgm:pt modelId="{872148A2-B4CF-174D-B410-92959343C740}" type="parTrans" cxnId="{0153E863-3D74-284F-BC19-0C3B1B881668}">
      <dgm:prSet/>
      <dgm:spPr/>
      <dgm:t>
        <a:bodyPr/>
        <a:lstStyle/>
        <a:p>
          <a:endParaRPr lang="en-US"/>
        </a:p>
      </dgm:t>
    </dgm:pt>
    <dgm:pt modelId="{BE5603BA-DF71-6E4F-83C8-AA7BAA34C9E0}" type="sibTrans" cxnId="{0153E863-3D74-284F-BC19-0C3B1B881668}">
      <dgm:prSet/>
      <dgm:spPr/>
      <dgm:t>
        <a:bodyPr/>
        <a:lstStyle/>
        <a:p>
          <a:endParaRPr lang="en-US"/>
        </a:p>
      </dgm:t>
    </dgm:pt>
    <dgm:pt modelId="{C5D6E171-67F4-BA43-A075-DC000649FE3B}">
      <dgm:prSet phldrT="[Text]"/>
      <dgm:spPr/>
      <dgm:t>
        <a:bodyPr/>
        <a:lstStyle/>
        <a:p>
          <a:r>
            <a:rPr lang="en-US" dirty="0" smtClean="0"/>
            <a:t>Research Data</a:t>
          </a:r>
          <a:endParaRPr lang="en-US" dirty="0"/>
        </a:p>
      </dgm:t>
    </dgm:pt>
    <dgm:pt modelId="{BD6C7A58-FD2B-5640-91EE-B46A32A77726}" type="parTrans" cxnId="{D9BEDDA0-C231-4442-B064-99A365E9C26D}">
      <dgm:prSet/>
      <dgm:spPr/>
      <dgm:t>
        <a:bodyPr/>
        <a:lstStyle/>
        <a:p>
          <a:endParaRPr lang="en-US"/>
        </a:p>
      </dgm:t>
    </dgm:pt>
    <dgm:pt modelId="{FCA5927C-CEB6-E04C-A191-C20C9DD69478}" type="sibTrans" cxnId="{D9BEDDA0-C231-4442-B064-99A365E9C26D}">
      <dgm:prSet/>
      <dgm:spPr/>
      <dgm:t>
        <a:bodyPr/>
        <a:lstStyle/>
        <a:p>
          <a:endParaRPr lang="en-US"/>
        </a:p>
      </dgm:t>
    </dgm:pt>
    <dgm:pt modelId="{FE1742C4-3829-6146-AF38-53D4B2DF571D}">
      <dgm:prSet phldrT="[Text]"/>
      <dgm:spPr/>
      <dgm:t>
        <a:bodyPr/>
        <a:lstStyle/>
        <a:p>
          <a:r>
            <a:rPr lang="en-US" dirty="0" smtClean="0"/>
            <a:t>Standards</a:t>
          </a:r>
          <a:endParaRPr lang="en-US" dirty="0"/>
        </a:p>
      </dgm:t>
    </dgm:pt>
    <dgm:pt modelId="{2B71EEC6-BD89-E244-8040-066697B5777C}" type="parTrans" cxnId="{E7065203-D549-DC4D-A6DC-CE89F72F1D3E}">
      <dgm:prSet/>
      <dgm:spPr/>
      <dgm:t>
        <a:bodyPr/>
        <a:lstStyle/>
        <a:p>
          <a:endParaRPr lang="en-US"/>
        </a:p>
      </dgm:t>
    </dgm:pt>
    <dgm:pt modelId="{11046F24-AC71-FE49-ABD7-6663F671A289}" type="sibTrans" cxnId="{E7065203-D549-DC4D-A6DC-CE89F72F1D3E}">
      <dgm:prSet/>
      <dgm:spPr/>
      <dgm:t>
        <a:bodyPr/>
        <a:lstStyle/>
        <a:p>
          <a:endParaRPr lang="en-US"/>
        </a:p>
      </dgm:t>
    </dgm:pt>
    <dgm:pt modelId="{7D1082C6-F142-EF4A-9E90-E00F5D2CDA01}" type="pres">
      <dgm:prSet presAssocID="{B7163734-4223-384D-BB73-8FDC85B6F14F}" presName="compositeShape" presStyleCnt="0">
        <dgm:presLayoutVars>
          <dgm:chMax val="7"/>
          <dgm:dir/>
          <dgm:resizeHandles val="exact"/>
        </dgm:presLayoutVars>
      </dgm:prSet>
      <dgm:spPr/>
    </dgm:pt>
    <dgm:pt modelId="{21A2794E-C0D9-A646-B100-EE4427322501}" type="pres">
      <dgm:prSet presAssocID="{B7163734-4223-384D-BB73-8FDC85B6F14F}" presName="wedge1" presStyleLbl="node1" presStyleIdx="0" presStyleCnt="4"/>
      <dgm:spPr/>
      <dgm:t>
        <a:bodyPr/>
        <a:lstStyle/>
        <a:p>
          <a:endParaRPr lang="en-US"/>
        </a:p>
      </dgm:t>
    </dgm:pt>
    <dgm:pt modelId="{BC8AA35F-2DF1-0943-AFD0-E85CFC6E85DA}" type="pres">
      <dgm:prSet presAssocID="{B7163734-4223-384D-BB73-8FDC85B6F14F}" presName="dummy1a" presStyleCnt="0"/>
      <dgm:spPr/>
    </dgm:pt>
    <dgm:pt modelId="{900BBC29-EAEC-2F42-934C-30FFBAC45041}" type="pres">
      <dgm:prSet presAssocID="{B7163734-4223-384D-BB73-8FDC85B6F14F}" presName="dummy1b" presStyleCnt="0"/>
      <dgm:spPr/>
    </dgm:pt>
    <dgm:pt modelId="{AA265B1F-3F0A-FF4D-B986-924029DAF346}" type="pres">
      <dgm:prSet presAssocID="{B7163734-4223-384D-BB73-8FDC85B6F14F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A63854-C70B-CE43-93B0-5606D2784C31}" type="pres">
      <dgm:prSet presAssocID="{B7163734-4223-384D-BB73-8FDC85B6F14F}" presName="wedge2" presStyleLbl="node1" presStyleIdx="1" presStyleCnt="4"/>
      <dgm:spPr/>
      <dgm:t>
        <a:bodyPr/>
        <a:lstStyle/>
        <a:p>
          <a:endParaRPr lang="en-US"/>
        </a:p>
      </dgm:t>
    </dgm:pt>
    <dgm:pt modelId="{4BB72B7A-2238-6A4E-BB48-05EA9DB47E5D}" type="pres">
      <dgm:prSet presAssocID="{B7163734-4223-384D-BB73-8FDC85B6F14F}" presName="dummy2a" presStyleCnt="0"/>
      <dgm:spPr/>
    </dgm:pt>
    <dgm:pt modelId="{2F33967B-6A9B-7946-ABFF-3C06EE351026}" type="pres">
      <dgm:prSet presAssocID="{B7163734-4223-384D-BB73-8FDC85B6F14F}" presName="dummy2b" presStyleCnt="0"/>
      <dgm:spPr/>
    </dgm:pt>
    <dgm:pt modelId="{71813CBC-D473-1E40-8C0B-F411C6B26471}" type="pres">
      <dgm:prSet presAssocID="{B7163734-4223-384D-BB73-8FDC85B6F14F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4413A2-DF39-1C49-843F-2C882A4EE95D}" type="pres">
      <dgm:prSet presAssocID="{B7163734-4223-384D-BB73-8FDC85B6F14F}" presName="wedge3" presStyleLbl="node1" presStyleIdx="2" presStyleCnt="4"/>
      <dgm:spPr/>
      <dgm:t>
        <a:bodyPr/>
        <a:lstStyle/>
        <a:p>
          <a:endParaRPr lang="en-US"/>
        </a:p>
      </dgm:t>
    </dgm:pt>
    <dgm:pt modelId="{B462CC66-18F8-CF4B-9C8D-DED01D4636A4}" type="pres">
      <dgm:prSet presAssocID="{B7163734-4223-384D-BB73-8FDC85B6F14F}" presName="dummy3a" presStyleCnt="0"/>
      <dgm:spPr/>
    </dgm:pt>
    <dgm:pt modelId="{BC8C1A65-A6F4-0847-955F-EC9BBFFFF517}" type="pres">
      <dgm:prSet presAssocID="{B7163734-4223-384D-BB73-8FDC85B6F14F}" presName="dummy3b" presStyleCnt="0"/>
      <dgm:spPr/>
    </dgm:pt>
    <dgm:pt modelId="{0D362D03-A98C-BC44-871A-0ADECFE403E5}" type="pres">
      <dgm:prSet presAssocID="{B7163734-4223-384D-BB73-8FDC85B6F14F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032E81-AA73-1F4A-98CA-1184B3B4DFCB}" type="pres">
      <dgm:prSet presAssocID="{B7163734-4223-384D-BB73-8FDC85B6F14F}" presName="wedge4" presStyleLbl="node1" presStyleIdx="3" presStyleCnt="4"/>
      <dgm:spPr/>
      <dgm:t>
        <a:bodyPr/>
        <a:lstStyle/>
        <a:p>
          <a:endParaRPr lang="en-US"/>
        </a:p>
      </dgm:t>
    </dgm:pt>
    <dgm:pt modelId="{652E1456-0763-0748-8955-9B45B007AFD4}" type="pres">
      <dgm:prSet presAssocID="{B7163734-4223-384D-BB73-8FDC85B6F14F}" presName="dummy4a" presStyleCnt="0"/>
      <dgm:spPr/>
    </dgm:pt>
    <dgm:pt modelId="{47CFF650-7783-C14A-AC3D-72BB74ABAD3B}" type="pres">
      <dgm:prSet presAssocID="{B7163734-4223-384D-BB73-8FDC85B6F14F}" presName="dummy4b" presStyleCnt="0"/>
      <dgm:spPr/>
    </dgm:pt>
    <dgm:pt modelId="{B660DC6F-0949-194D-879B-CC02654F04EE}" type="pres">
      <dgm:prSet presAssocID="{B7163734-4223-384D-BB73-8FDC85B6F14F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EB97ED-54C0-894E-A00B-23412484953B}" type="pres">
      <dgm:prSet presAssocID="{92A074D1-A6D9-884B-9F96-EDCC8D71A0C9}" presName="arrowWedge1" presStyleLbl="fgSibTrans2D1" presStyleIdx="0" presStyleCnt="4" custLinFactNeighborX="-1110" custLinFactNeighborY="-1377"/>
      <dgm:spPr/>
      <dgm:t>
        <a:bodyPr/>
        <a:lstStyle/>
        <a:p>
          <a:endParaRPr lang="en-US"/>
        </a:p>
      </dgm:t>
    </dgm:pt>
    <dgm:pt modelId="{74597F99-C2A7-2F4D-AE3E-A21057B466E3}" type="pres">
      <dgm:prSet presAssocID="{BE5603BA-DF71-6E4F-83C8-AA7BAA34C9E0}" presName="arrowWedge2" presStyleLbl="fgSibTrans2D1" presStyleIdx="1" presStyleCnt="4"/>
      <dgm:spPr/>
    </dgm:pt>
    <dgm:pt modelId="{B89005AB-3938-B64C-A9F8-8E15D7493512}" type="pres">
      <dgm:prSet presAssocID="{11046F24-AC71-FE49-ABD7-6663F671A289}" presName="arrowWedge3" presStyleLbl="fgSibTrans2D1" presStyleIdx="2" presStyleCnt="4"/>
      <dgm:spPr/>
    </dgm:pt>
    <dgm:pt modelId="{D228FD8C-E5CF-4544-B185-55ECED793398}" type="pres">
      <dgm:prSet presAssocID="{FCA5927C-CEB6-E04C-A191-C20C9DD69478}" presName="arrowWedge4" presStyleLbl="fgSibTrans2D1" presStyleIdx="3" presStyleCnt="4"/>
      <dgm:spPr/>
    </dgm:pt>
  </dgm:ptLst>
  <dgm:cxnLst>
    <dgm:cxn modelId="{AF74CCB8-43AC-0A49-82AD-75DE3DAE0F1A}" type="presOf" srcId="{C5D6E171-67F4-BA43-A075-DC000649FE3B}" destId="{B660DC6F-0949-194D-879B-CC02654F04EE}" srcOrd="1" destOrd="0" presId="urn:microsoft.com/office/officeart/2005/8/layout/cycle8"/>
    <dgm:cxn modelId="{0153E863-3D74-284F-BC19-0C3B1B881668}" srcId="{B7163734-4223-384D-BB73-8FDC85B6F14F}" destId="{4D9988C4-7199-0B43-9C82-8A259D07FE61}" srcOrd="1" destOrd="0" parTransId="{872148A2-B4CF-174D-B410-92959343C740}" sibTransId="{BE5603BA-DF71-6E4F-83C8-AA7BAA34C9E0}"/>
    <dgm:cxn modelId="{B249918C-3060-C049-8FB9-72DBC8FCC4F4}" type="presOf" srcId="{4D9988C4-7199-0B43-9C82-8A259D07FE61}" destId="{CFA63854-C70B-CE43-93B0-5606D2784C31}" srcOrd="0" destOrd="0" presId="urn:microsoft.com/office/officeart/2005/8/layout/cycle8"/>
    <dgm:cxn modelId="{61766C8E-6220-3045-80A8-24EEFAB69CC8}" type="presOf" srcId="{4D9988C4-7199-0B43-9C82-8A259D07FE61}" destId="{71813CBC-D473-1E40-8C0B-F411C6B26471}" srcOrd="1" destOrd="0" presId="urn:microsoft.com/office/officeart/2005/8/layout/cycle8"/>
    <dgm:cxn modelId="{261C5879-08D8-E447-A3BB-7F091E82C790}" type="presOf" srcId="{C5D6E171-67F4-BA43-A075-DC000649FE3B}" destId="{4E032E81-AA73-1F4A-98CA-1184B3B4DFCB}" srcOrd="0" destOrd="0" presId="urn:microsoft.com/office/officeart/2005/8/layout/cycle8"/>
    <dgm:cxn modelId="{11A96F7C-803B-6042-9FD0-D96D3BF7DFCE}" type="presOf" srcId="{FE1742C4-3829-6146-AF38-53D4B2DF571D}" destId="{754413A2-DF39-1C49-843F-2C882A4EE95D}" srcOrd="0" destOrd="0" presId="urn:microsoft.com/office/officeart/2005/8/layout/cycle8"/>
    <dgm:cxn modelId="{4444EBF0-D630-1A4C-B12E-443F0E3614FC}" type="presOf" srcId="{E1C90E09-C917-B849-B24F-12D96372DF70}" destId="{21A2794E-C0D9-A646-B100-EE4427322501}" srcOrd="0" destOrd="0" presId="urn:microsoft.com/office/officeart/2005/8/layout/cycle8"/>
    <dgm:cxn modelId="{8D708366-BB80-1C49-8B58-1D36732C0F76}" srcId="{B7163734-4223-384D-BB73-8FDC85B6F14F}" destId="{E1C90E09-C917-B849-B24F-12D96372DF70}" srcOrd="0" destOrd="0" parTransId="{C086AE25-53F0-8E43-97C8-F88243710E02}" sibTransId="{92A074D1-A6D9-884B-9F96-EDCC8D71A0C9}"/>
    <dgm:cxn modelId="{0D0FEA16-81FD-C841-8238-74FCA7147A75}" type="presOf" srcId="{FE1742C4-3829-6146-AF38-53D4B2DF571D}" destId="{0D362D03-A98C-BC44-871A-0ADECFE403E5}" srcOrd="1" destOrd="0" presId="urn:microsoft.com/office/officeart/2005/8/layout/cycle8"/>
    <dgm:cxn modelId="{CA3E464A-A9AB-2541-8594-31A715D23F59}" type="presOf" srcId="{B7163734-4223-384D-BB73-8FDC85B6F14F}" destId="{7D1082C6-F142-EF4A-9E90-E00F5D2CDA01}" srcOrd="0" destOrd="0" presId="urn:microsoft.com/office/officeart/2005/8/layout/cycle8"/>
    <dgm:cxn modelId="{319A3352-F5FA-914B-B61D-65C859ACF780}" type="presOf" srcId="{E1C90E09-C917-B849-B24F-12D96372DF70}" destId="{AA265B1F-3F0A-FF4D-B986-924029DAF346}" srcOrd="1" destOrd="0" presId="urn:microsoft.com/office/officeart/2005/8/layout/cycle8"/>
    <dgm:cxn modelId="{D9BEDDA0-C231-4442-B064-99A365E9C26D}" srcId="{B7163734-4223-384D-BB73-8FDC85B6F14F}" destId="{C5D6E171-67F4-BA43-A075-DC000649FE3B}" srcOrd="3" destOrd="0" parTransId="{BD6C7A58-FD2B-5640-91EE-B46A32A77726}" sibTransId="{FCA5927C-CEB6-E04C-A191-C20C9DD69478}"/>
    <dgm:cxn modelId="{E7065203-D549-DC4D-A6DC-CE89F72F1D3E}" srcId="{B7163734-4223-384D-BB73-8FDC85B6F14F}" destId="{FE1742C4-3829-6146-AF38-53D4B2DF571D}" srcOrd="2" destOrd="0" parTransId="{2B71EEC6-BD89-E244-8040-066697B5777C}" sibTransId="{11046F24-AC71-FE49-ABD7-6663F671A289}"/>
    <dgm:cxn modelId="{D0114B41-CBF3-2045-94AC-00D8B3C8883A}" type="presParOf" srcId="{7D1082C6-F142-EF4A-9E90-E00F5D2CDA01}" destId="{21A2794E-C0D9-A646-B100-EE4427322501}" srcOrd="0" destOrd="0" presId="urn:microsoft.com/office/officeart/2005/8/layout/cycle8"/>
    <dgm:cxn modelId="{D3F04F92-1A1E-D34A-85A0-A774CBC1142C}" type="presParOf" srcId="{7D1082C6-F142-EF4A-9E90-E00F5D2CDA01}" destId="{BC8AA35F-2DF1-0943-AFD0-E85CFC6E85DA}" srcOrd="1" destOrd="0" presId="urn:microsoft.com/office/officeart/2005/8/layout/cycle8"/>
    <dgm:cxn modelId="{5731FDAB-01C6-E54F-AB1B-AF86A0CA972C}" type="presParOf" srcId="{7D1082C6-F142-EF4A-9E90-E00F5D2CDA01}" destId="{900BBC29-EAEC-2F42-934C-30FFBAC45041}" srcOrd="2" destOrd="0" presId="urn:microsoft.com/office/officeart/2005/8/layout/cycle8"/>
    <dgm:cxn modelId="{82D1BC47-8285-9746-9144-E2E9F37A55FE}" type="presParOf" srcId="{7D1082C6-F142-EF4A-9E90-E00F5D2CDA01}" destId="{AA265B1F-3F0A-FF4D-B986-924029DAF346}" srcOrd="3" destOrd="0" presId="urn:microsoft.com/office/officeart/2005/8/layout/cycle8"/>
    <dgm:cxn modelId="{5300A714-4301-F543-A2B6-84929C47CC9D}" type="presParOf" srcId="{7D1082C6-F142-EF4A-9E90-E00F5D2CDA01}" destId="{CFA63854-C70B-CE43-93B0-5606D2784C31}" srcOrd="4" destOrd="0" presId="urn:microsoft.com/office/officeart/2005/8/layout/cycle8"/>
    <dgm:cxn modelId="{47AE67F3-5D40-A749-8412-1A3E4B61461C}" type="presParOf" srcId="{7D1082C6-F142-EF4A-9E90-E00F5D2CDA01}" destId="{4BB72B7A-2238-6A4E-BB48-05EA9DB47E5D}" srcOrd="5" destOrd="0" presId="urn:microsoft.com/office/officeart/2005/8/layout/cycle8"/>
    <dgm:cxn modelId="{6D9DA45E-DFAB-2D42-966C-68BF9138D63F}" type="presParOf" srcId="{7D1082C6-F142-EF4A-9E90-E00F5D2CDA01}" destId="{2F33967B-6A9B-7946-ABFF-3C06EE351026}" srcOrd="6" destOrd="0" presId="urn:microsoft.com/office/officeart/2005/8/layout/cycle8"/>
    <dgm:cxn modelId="{A6A84477-319B-254E-8D96-0E9D7FA36AE1}" type="presParOf" srcId="{7D1082C6-F142-EF4A-9E90-E00F5D2CDA01}" destId="{71813CBC-D473-1E40-8C0B-F411C6B26471}" srcOrd="7" destOrd="0" presId="urn:microsoft.com/office/officeart/2005/8/layout/cycle8"/>
    <dgm:cxn modelId="{77DF2A3D-E1E5-8C4E-8650-07AD3FB35953}" type="presParOf" srcId="{7D1082C6-F142-EF4A-9E90-E00F5D2CDA01}" destId="{754413A2-DF39-1C49-843F-2C882A4EE95D}" srcOrd="8" destOrd="0" presId="urn:microsoft.com/office/officeart/2005/8/layout/cycle8"/>
    <dgm:cxn modelId="{9ED4B936-CD57-CD45-987C-4FA5CB76C5E1}" type="presParOf" srcId="{7D1082C6-F142-EF4A-9E90-E00F5D2CDA01}" destId="{B462CC66-18F8-CF4B-9C8D-DED01D4636A4}" srcOrd="9" destOrd="0" presId="urn:microsoft.com/office/officeart/2005/8/layout/cycle8"/>
    <dgm:cxn modelId="{8DDC84A3-41DC-D44A-A84D-C0B1718F9BF9}" type="presParOf" srcId="{7D1082C6-F142-EF4A-9E90-E00F5D2CDA01}" destId="{BC8C1A65-A6F4-0847-955F-EC9BBFFFF517}" srcOrd="10" destOrd="0" presId="urn:microsoft.com/office/officeart/2005/8/layout/cycle8"/>
    <dgm:cxn modelId="{B29F7B21-D993-D544-BCD0-A487BBCA7AEE}" type="presParOf" srcId="{7D1082C6-F142-EF4A-9E90-E00F5D2CDA01}" destId="{0D362D03-A98C-BC44-871A-0ADECFE403E5}" srcOrd="11" destOrd="0" presId="urn:microsoft.com/office/officeart/2005/8/layout/cycle8"/>
    <dgm:cxn modelId="{4E3C0CB9-8975-C740-BE57-AF905A653CD7}" type="presParOf" srcId="{7D1082C6-F142-EF4A-9E90-E00F5D2CDA01}" destId="{4E032E81-AA73-1F4A-98CA-1184B3B4DFCB}" srcOrd="12" destOrd="0" presId="urn:microsoft.com/office/officeart/2005/8/layout/cycle8"/>
    <dgm:cxn modelId="{C33BB802-026D-7847-9AE0-0A82DEAFCA92}" type="presParOf" srcId="{7D1082C6-F142-EF4A-9E90-E00F5D2CDA01}" destId="{652E1456-0763-0748-8955-9B45B007AFD4}" srcOrd="13" destOrd="0" presId="urn:microsoft.com/office/officeart/2005/8/layout/cycle8"/>
    <dgm:cxn modelId="{40EE5E8D-3016-AC41-A4FE-C4C119679843}" type="presParOf" srcId="{7D1082C6-F142-EF4A-9E90-E00F5D2CDA01}" destId="{47CFF650-7783-C14A-AC3D-72BB74ABAD3B}" srcOrd="14" destOrd="0" presId="urn:microsoft.com/office/officeart/2005/8/layout/cycle8"/>
    <dgm:cxn modelId="{4D9FD874-3467-EF47-9325-F9C212A7B720}" type="presParOf" srcId="{7D1082C6-F142-EF4A-9E90-E00F5D2CDA01}" destId="{B660DC6F-0949-194D-879B-CC02654F04EE}" srcOrd="15" destOrd="0" presId="urn:microsoft.com/office/officeart/2005/8/layout/cycle8"/>
    <dgm:cxn modelId="{B7BA654D-A0ED-9240-AF17-DC07D3EE313E}" type="presParOf" srcId="{7D1082C6-F142-EF4A-9E90-E00F5D2CDA01}" destId="{6BEB97ED-54C0-894E-A00B-23412484953B}" srcOrd="16" destOrd="0" presId="urn:microsoft.com/office/officeart/2005/8/layout/cycle8"/>
    <dgm:cxn modelId="{80C379C7-D638-784D-A859-889B1547D238}" type="presParOf" srcId="{7D1082C6-F142-EF4A-9E90-E00F5D2CDA01}" destId="{74597F99-C2A7-2F4D-AE3E-A21057B466E3}" srcOrd="17" destOrd="0" presId="urn:microsoft.com/office/officeart/2005/8/layout/cycle8"/>
    <dgm:cxn modelId="{622AEC45-825C-CF47-8030-14B1A553B0D7}" type="presParOf" srcId="{7D1082C6-F142-EF4A-9E90-E00F5D2CDA01}" destId="{B89005AB-3938-B64C-A9F8-8E15D7493512}" srcOrd="18" destOrd="0" presId="urn:microsoft.com/office/officeart/2005/8/layout/cycle8"/>
    <dgm:cxn modelId="{FBD3CD09-BA35-5F49-8788-0E6A583BF714}" type="presParOf" srcId="{7D1082C6-F142-EF4A-9E90-E00F5D2CDA01}" destId="{D228FD8C-E5CF-4544-B185-55ECED793398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A2794E-C0D9-A646-B100-EE4427322501}">
      <dsp:nvSpPr>
        <dsp:cNvPr id="0" name=""/>
        <dsp:cNvSpPr/>
      </dsp:nvSpPr>
      <dsp:spPr>
        <a:xfrm>
          <a:off x="307245" y="353791"/>
          <a:ext cx="2903362" cy="2903362"/>
        </a:xfrm>
        <a:prstGeom prst="pie">
          <a:avLst>
            <a:gd name="adj1" fmla="val 16200000"/>
            <a:gd name="adj2" fmla="val 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Digital services and applications</a:t>
          </a:r>
          <a:endParaRPr lang="en-US" sz="1600" kern="1200" dirty="0"/>
        </a:p>
      </dsp:txBody>
      <dsp:txXfrm>
        <a:off x="1848447" y="955548"/>
        <a:ext cx="1071479" cy="794968"/>
      </dsp:txXfrm>
    </dsp:sp>
    <dsp:sp modelId="{CFA63854-C70B-CE43-93B0-5606D2784C31}">
      <dsp:nvSpPr>
        <dsp:cNvPr id="0" name=""/>
        <dsp:cNvSpPr/>
      </dsp:nvSpPr>
      <dsp:spPr>
        <a:xfrm>
          <a:off x="307245" y="451261"/>
          <a:ext cx="2903362" cy="2903362"/>
        </a:xfrm>
        <a:prstGeom prst="pie">
          <a:avLst>
            <a:gd name="adj1" fmla="val 0"/>
            <a:gd name="adj2" fmla="val 5400000"/>
          </a:avLst>
        </a:prstGeom>
        <a:gradFill rotWithShape="0">
          <a:gsLst>
            <a:gs pos="0">
              <a:schemeClr val="accent3">
                <a:hueOff val="3750089"/>
                <a:satOff val="-5627"/>
                <a:lumOff val="-915"/>
                <a:alphaOff val="0"/>
                <a:shade val="51000"/>
                <a:satMod val="130000"/>
              </a:schemeClr>
            </a:gs>
            <a:gs pos="80000">
              <a:schemeClr val="accent3">
                <a:hueOff val="3750089"/>
                <a:satOff val="-5627"/>
                <a:lumOff val="-915"/>
                <a:alphaOff val="0"/>
                <a:shade val="93000"/>
                <a:satMod val="130000"/>
              </a:schemeClr>
            </a:gs>
            <a:gs pos="100000">
              <a:schemeClr val="accent3">
                <a:hueOff val="3750089"/>
                <a:satOff val="-5627"/>
                <a:lumOff val="-9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Knowledge &amp; Expertise </a:t>
          </a:r>
          <a:endParaRPr lang="en-US" sz="1600" kern="1200" dirty="0"/>
        </a:p>
      </dsp:txBody>
      <dsp:txXfrm>
        <a:off x="1848447" y="1957899"/>
        <a:ext cx="1071479" cy="794968"/>
      </dsp:txXfrm>
    </dsp:sp>
    <dsp:sp modelId="{754413A2-DF39-1C49-843F-2C882A4EE95D}">
      <dsp:nvSpPr>
        <dsp:cNvPr id="0" name=""/>
        <dsp:cNvSpPr/>
      </dsp:nvSpPr>
      <dsp:spPr>
        <a:xfrm>
          <a:off x="209775" y="451261"/>
          <a:ext cx="2903362" cy="2903362"/>
        </a:xfrm>
        <a:prstGeom prst="pie">
          <a:avLst>
            <a:gd name="adj1" fmla="val 5400000"/>
            <a:gd name="adj2" fmla="val 10800000"/>
          </a:avLst>
        </a:prstGeom>
        <a:gradFill rotWithShape="0">
          <a:gsLst>
            <a:gs pos="0">
              <a:schemeClr val="accent3">
                <a:hueOff val="7500177"/>
                <a:satOff val="-11253"/>
                <a:lumOff val="-1830"/>
                <a:alphaOff val="0"/>
                <a:shade val="51000"/>
                <a:satMod val="130000"/>
              </a:schemeClr>
            </a:gs>
            <a:gs pos="80000">
              <a:schemeClr val="accent3">
                <a:hueOff val="7500177"/>
                <a:satOff val="-11253"/>
                <a:lumOff val="-1830"/>
                <a:alphaOff val="0"/>
                <a:shade val="93000"/>
                <a:satMod val="130000"/>
              </a:schemeClr>
            </a:gs>
            <a:gs pos="100000">
              <a:schemeClr val="accent3">
                <a:hueOff val="7500177"/>
                <a:satOff val="-11253"/>
                <a:lumOff val="-18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Standards</a:t>
          </a:r>
          <a:endParaRPr lang="en-US" sz="1600" kern="1200" dirty="0"/>
        </a:p>
      </dsp:txBody>
      <dsp:txXfrm>
        <a:off x="500457" y="1957899"/>
        <a:ext cx="1071479" cy="794968"/>
      </dsp:txXfrm>
    </dsp:sp>
    <dsp:sp modelId="{4E032E81-AA73-1F4A-98CA-1184B3B4DFCB}">
      <dsp:nvSpPr>
        <dsp:cNvPr id="0" name=""/>
        <dsp:cNvSpPr/>
      </dsp:nvSpPr>
      <dsp:spPr>
        <a:xfrm>
          <a:off x="209775" y="353791"/>
          <a:ext cx="2903362" cy="2903362"/>
        </a:xfrm>
        <a:prstGeom prst="pie">
          <a:avLst>
            <a:gd name="adj1" fmla="val 10800000"/>
            <a:gd name="adj2" fmla="val 16200000"/>
          </a:avLst>
        </a:prstGeom>
        <a:gradFill rotWithShape="0">
          <a:gsLst>
            <a:gs pos="0">
              <a:schemeClr val="accent3">
                <a:hueOff val="11250266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6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6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Research Data</a:t>
          </a:r>
          <a:endParaRPr lang="en-US" sz="1600" kern="1200" dirty="0"/>
        </a:p>
      </dsp:txBody>
      <dsp:txXfrm>
        <a:off x="500457" y="955548"/>
        <a:ext cx="1071479" cy="794968"/>
      </dsp:txXfrm>
    </dsp:sp>
    <dsp:sp modelId="{6BEB97ED-54C0-894E-A00B-23412484953B}">
      <dsp:nvSpPr>
        <dsp:cNvPr id="0" name=""/>
        <dsp:cNvSpPr/>
      </dsp:nvSpPr>
      <dsp:spPr>
        <a:xfrm>
          <a:off x="91296" y="129130"/>
          <a:ext cx="3262826" cy="3262826"/>
        </a:xfrm>
        <a:prstGeom prst="circularArrow">
          <a:avLst>
            <a:gd name="adj1" fmla="val 5085"/>
            <a:gd name="adj2" fmla="val 327528"/>
            <a:gd name="adj3" fmla="val 21272472"/>
            <a:gd name="adj4" fmla="val 16200000"/>
            <a:gd name="adj5" fmla="val 5932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4597F99-C2A7-2F4D-AE3E-A21057B466E3}">
      <dsp:nvSpPr>
        <dsp:cNvPr id="0" name=""/>
        <dsp:cNvSpPr/>
      </dsp:nvSpPr>
      <dsp:spPr>
        <a:xfrm>
          <a:off x="127513" y="271529"/>
          <a:ext cx="3262826" cy="3262826"/>
        </a:xfrm>
        <a:prstGeom prst="circularArrow">
          <a:avLst>
            <a:gd name="adj1" fmla="val 5085"/>
            <a:gd name="adj2" fmla="val 327528"/>
            <a:gd name="adj3" fmla="val 5072472"/>
            <a:gd name="adj4" fmla="val 0"/>
            <a:gd name="adj5" fmla="val 5932"/>
          </a:avLst>
        </a:prstGeom>
        <a:gradFill rotWithShape="0">
          <a:gsLst>
            <a:gs pos="0">
              <a:schemeClr val="accent3">
                <a:hueOff val="3750089"/>
                <a:satOff val="-5627"/>
                <a:lumOff val="-915"/>
                <a:alphaOff val="0"/>
                <a:shade val="51000"/>
                <a:satMod val="130000"/>
              </a:schemeClr>
            </a:gs>
            <a:gs pos="80000">
              <a:schemeClr val="accent3">
                <a:hueOff val="3750089"/>
                <a:satOff val="-5627"/>
                <a:lumOff val="-915"/>
                <a:alphaOff val="0"/>
                <a:shade val="93000"/>
                <a:satMod val="130000"/>
              </a:schemeClr>
            </a:gs>
            <a:gs pos="100000">
              <a:schemeClr val="accent3">
                <a:hueOff val="3750089"/>
                <a:satOff val="-5627"/>
                <a:lumOff val="-9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89005AB-3938-B64C-A9F8-8E15D7493512}">
      <dsp:nvSpPr>
        <dsp:cNvPr id="0" name=""/>
        <dsp:cNvSpPr/>
      </dsp:nvSpPr>
      <dsp:spPr>
        <a:xfrm>
          <a:off x="30043" y="271529"/>
          <a:ext cx="3262826" cy="3262826"/>
        </a:xfrm>
        <a:prstGeom prst="circularArrow">
          <a:avLst>
            <a:gd name="adj1" fmla="val 5085"/>
            <a:gd name="adj2" fmla="val 327528"/>
            <a:gd name="adj3" fmla="val 10472472"/>
            <a:gd name="adj4" fmla="val 5400000"/>
            <a:gd name="adj5" fmla="val 5932"/>
          </a:avLst>
        </a:prstGeom>
        <a:gradFill rotWithShape="0">
          <a:gsLst>
            <a:gs pos="0">
              <a:schemeClr val="accent3">
                <a:hueOff val="7500177"/>
                <a:satOff val="-11253"/>
                <a:lumOff val="-1830"/>
                <a:alphaOff val="0"/>
                <a:shade val="51000"/>
                <a:satMod val="130000"/>
              </a:schemeClr>
            </a:gs>
            <a:gs pos="80000">
              <a:schemeClr val="accent3">
                <a:hueOff val="7500177"/>
                <a:satOff val="-11253"/>
                <a:lumOff val="-1830"/>
                <a:alphaOff val="0"/>
                <a:shade val="93000"/>
                <a:satMod val="130000"/>
              </a:schemeClr>
            </a:gs>
            <a:gs pos="100000">
              <a:schemeClr val="accent3">
                <a:hueOff val="7500177"/>
                <a:satOff val="-11253"/>
                <a:lumOff val="-18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228FD8C-E5CF-4544-B185-55ECED793398}">
      <dsp:nvSpPr>
        <dsp:cNvPr id="0" name=""/>
        <dsp:cNvSpPr/>
      </dsp:nvSpPr>
      <dsp:spPr>
        <a:xfrm>
          <a:off x="30043" y="174059"/>
          <a:ext cx="3262826" cy="3262826"/>
        </a:xfrm>
        <a:prstGeom prst="circularArrow">
          <a:avLst>
            <a:gd name="adj1" fmla="val 5085"/>
            <a:gd name="adj2" fmla="val 327528"/>
            <a:gd name="adj3" fmla="val 15872472"/>
            <a:gd name="adj4" fmla="val 10800000"/>
            <a:gd name="adj5" fmla="val 5932"/>
          </a:avLst>
        </a:prstGeom>
        <a:gradFill rotWithShape="0">
          <a:gsLst>
            <a:gs pos="0">
              <a:schemeClr val="accent3">
                <a:hueOff val="11250266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6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6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12/11/15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12/11/15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altLang="it-IT" noProof="0" dirty="0" smtClean="0">
              <a:latin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4833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56487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r>
              <a:rPr lang="en-GB" smtClean="0"/>
              <a:t>Shaping the Open Science Cloud of the Future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r>
              <a:rPr lang="en-GB" smtClean="0"/>
              <a:t>Shaping the Open Science Cloud of the Future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r>
              <a:rPr lang="en-GB" smtClean="0"/>
              <a:t>Shaping the Open Science Cloud of the Future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13/11/2015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Shaping the Open Science Cloud of the Future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AA264-474B-4FCF-BC4F-D5F43632E4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008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5" Type="http://schemas.openxmlformats.org/officeDocument/2006/relationships/theme" Target="../theme/theme2.xml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hyperlink" Target="http://creativecommons.org/licenses/by/4.0/" TargetMode="External"/><Relationship Id="rId1" Type="http://schemas.openxmlformats.org/officeDocument/2006/relationships/slideLayout" Target="../slideLayouts/slideLayout6.xml"/><Relationship Id="rId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1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3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EGI-Engage is co-funded by the Horizon 2020 Framework Programme</a:t>
            </a:r>
          </a:p>
          <a:p>
            <a:pPr algn="r"/>
            <a:r>
              <a:rPr lang="nl-NL" sz="1000" b="0" baseline="0" dirty="0" smtClean="0">
                <a:latin typeface="Segoe UI" pitchFamily="34" charset="0"/>
                <a:cs typeface="Segoe UI" pitchFamily="34" charset="0"/>
              </a:rPr>
              <a:t>  </a:t>
            </a:r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of the European Union under grant number 654142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4923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105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r>
              <a:rPr lang="en-GB" smtClean="0"/>
              <a:t>Shaping the Open Science Cloud of the Future</a:t>
            </a:r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13015" y="6487452"/>
            <a:ext cx="85115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5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13/</a:t>
            </a:r>
            <a:r>
              <a:rPr lang="nl-NL" sz="105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11/2015</a:t>
            </a:r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80" y="188640"/>
            <a:ext cx="1082732" cy="99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  <p:sldLayoutId id="2147483688" r:id="rId4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pic>
        <p:nvPicPr>
          <p:cNvPr id="7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0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Parties of the EGI-Engage Consortium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8.png"/><Relationship Id="rId3" Type="http://schemas.openxmlformats.org/officeDocument/2006/relationships/hyperlink" Target="http://regulationbodyofknowledge.org/faq/private-public-partnerships-contracts-and-risks/what-are-the-different-types-of-ppp-arrangements/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3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hyperlink" Target="http://papers.ssrn.com/sol3/papers.cfm?abstract_id=2474405" TargetMode="External"/><Relationship Id="rId5" Type="http://schemas.openxmlformats.org/officeDocument/2006/relationships/hyperlink" Target="http://cordis.europa.eu/fp7/ict/e-infrastructure/docs/geg-report.pdf" TargetMode="External"/><Relationship Id="rId6" Type="http://schemas.openxmlformats.org/officeDocument/2006/relationships/hyperlink" Target="http://e-irg.eu/documents/10920/11274/e-irg-white-paper-2013-final.pdf" TargetMode="External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transition.org/the-eu-and-the-commons-a-commons-approach-to-european-knowledge-policy/" TargetMode="External"/><Relationship Id="rId4" Type="http://schemas.openxmlformats.org/officeDocument/2006/relationships/hyperlink" Target="https://en.wikipedia.org/wiki/Bermuda_Principles" TargetMode="Externa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727411" y="3356992"/>
            <a:ext cx="5689178" cy="431477"/>
          </a:xfrm>
        </p:spPr>
        <p:txBody>
          <a:bodyPr/>
          <a:lstStyle/>
          <a:p>
            <a:r>
              <a:rPr lang="en-GB" smtClean="0"/>
              <a:t>Strategy and Policy Manager, EGI.eu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95536" y="1268761"/>
            <a:ext cx="8424936" cy="1440000"/>
          </a:xfrm>
        </p:spPr>
        <p:txBody>
          <a:bodyPr>
            <a:normAutofit fontScale="90000"/>
          </a:bodyPr>
          <a:lstStyle/>
          <a:p>
            <a:r>
              <a:rPr lang="en-GB" sz="4000" smtClean="0"/>
              <a:t>Governing the Open Science Cloud</a:t>
            </a:r>
            <a:br>
              <a:rPr lang="en-GB" sz="4000" smtClean="0"/>
            </a:br>
            <a:r>
              <a:rPr lang="en-GB" sz="3100" smtClean="0"/>
              <a:t>Background information</a:t>
            </a:r>
            <a:endParaRPr lang="en-GB" sz="31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mtClean="0"/>
              <a:t>Sergio Andreozzi</a:t>
            </a:r>
            <a:endParaRPr lang="en-GB" dirty="0"/>
          </a:p>
        </p:txBody>
      </p:sp>
      <p:sp>
        <p:nvSpPr>
          <p:cNvPr id="5" name="Text Placeholder 1"/>
          <p:cNvSpPr txBox="1">
            <a:spLocks/>
          </p:cNvSpPr>
          <p:nvPr/>
        </p:nvSpPr>
        <p:spPr>
          <a:xfrm>
            <a:off x="2627784" y="4869731"/>
            <a:ext cx="3888432" cy="431477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Tx/>
              <a:buNone/>
              <a:defRPr sz="2000" b="1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Shaping the Open Science Cloud of the </a:t>
            </a:r>
            <a:r>
              <a:rPr lang="en-GB" dirty="0" smtClean="0"/>
              <a:t>Future</a:t>
            </a:r>
          </a:p>
          <a:p>
            <a:r>
              <a:rPr lang="en-GB" dirty="0" smtClean="0"/>
              <a:t>Bari, 13 Nov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Internet Governance: </a:t>
            </a:r>
            <a:br>
              <a:rPr lang="en-US" dirty="0" smtClean="0"/>
            </a:br>
            <a:r>
              <a:rPr lang="en-US" dirty="0" smtClean="0"/>
              <a:t>A Multi-Stakeholder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79512" y="1196752"/>
            <a:ext cx="8856984" cy="4929086"/>
          </a:xfrm>
        </p:spPr>
        <p:txBody>
          <a:bodyPr/>
          <a:lstStyle/>
          <a:p>
            <a:r>
              <a:rPr lang="en-GB" sz="2000" dirty="0" smtClean="0"/>
              <a:t>Governments </a:t>
            </a:r>
          </a:p>
          <a:p>
            <a:r>
              <a:rPr lang="en-GB" sz="2000" dirty="0" smtClean="0"/>
              <a:t>Business sector</a:t>
            </a:r>
          </a:p>
          <a:p>
            <a:pPr lvl="1"/>
            <a:r>
              <a:rPr lang="en-GB" sz="1800" dirty="0" smtClean="0"/>
              <a:t>Domain-name companies, Internet Service Providers, telecommunication companies, software companies, Internet content companies</a:t>
            </a:r>
          </a:p>
          <a:p>
            <a:r>
              <a:rPr lang="en-GB" sz="2000" dirty="0" smtClean="0"/>
              <a:t>Civil society</a:t>
            </a:r>
          </a:p>
          <a:p>
            <a:pPr lvl="1"/>
            <a:r>
              <a:rPr lang="en-GB" sz="1800" dirty="0" smtClean="0"/>
              <a:t>WGIG (Working Groups on Internet Governance)</a:t>
            </a:r>
          </a:p>
          <a:p>
            <a:r>
              <a:rPr lang="en-GB" sz="2000" dirty="0" smtClean="0"/>
              <a:t>International organisations:</a:t>
            </a:r>
          </a:p>
          <a:p>
            <a:pPr lvl="1"/>
            <a:r>
              <a:rPr lang="en-GB" sz="1800" dirty="0" smtClean="0"/>
              <a:t>ITU (International Telecommunication Union), WSIS (World Summit on Information Society), UNESCO (UN Educational, Scientific and Cultural Organization), UNDP (United Nations Development Programme)</a:t>
            </a:r>
          </a:p>
          <a:p>
            <a:r>
              <a:rPr lang="en-GB" sz="2000" dirty="0" smtClean="0"/>
              <a:t>The Internet community</a:t>
            </a:r>
          </a:p>
          <a:p>
            <a:pPr lvl="1"/>
            <a:r>
              <a:rPr lang="en-GB" sz="1800" dirty="0" smtClean="0"/>
              <a:t>Institutions and individuals who have developed and promoted the Internet since its inception</a:t>
            </a:r>
          </a:p>
          <a:p>
            <a:r>
              <a:rPr lang="en-GB" sz="2000" dirty="0" smtClean="0"/>
              <a:t>ICANN </a:t>
            </a:r>
          </a:p>
          <a:p>
            <a:pPr lvl="1"/>
            <a:r>
              <a:rPr lang="en-GB" sz="1800" dirty="0" smtClean="0"/>
              <a:t>Internet Corporation for Assigned Names and Numbers</a:t>
            </a:r>
            <a:endParaRPr lang="en-GB" sz="1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Shaping the Open Science Cloud of the Future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8071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Governance: Layers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"physical infrastructure" layer </a:t>
            </a:r>
            <a:endParaRPr lang="en-US" dirty="0" smtClean="0"/>
          </a:p>
          <a:p>
            <a:pPr lvl="1"/>
            <a:r>
              <a:rPr lang="en-US" dirty="0" smtClean="0"/>
              <a:t>Where the </a:t>
            </a:r>
            <a:r>
              <a:rPr lang="en-US" dirty="0"/>
              <a:t>information </a:t>
            </a:r>
            <a:r>
              <a:rPr lang="en-US" dirty="0" smtClean="0"/>
              <a:t>travels</a:t>
            </a:r>
          </a:p>
          <a:p>
            <a:pPr lvl="1"/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"code" or "logical" layer </a:t>
            </a:r>
            <a:endParaRPr lang="en-US" dirty="0" smtClean="0"/>
          </a:p>
          <a:p>
            <a:pPr lvl="1"/>
            <a:r>
              <a:rPr lang="en-US" dirty="0" smtClean="0"/>
              <a:t>Controlling the infrastructure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"content" </a:t>
            </a:r>
            <a:r>
              <a:rPr lang="en-US" dirty="0" smtClean="0"/>
              <a:t>layer</a:t>
            </a:r>
            <a:r>
              <a:rPr lang="en-US" dirty="0"/>
              <a:t>	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information that signals through the network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Shaping the Open Science Cloud of the Future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1480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Internet </a:t>
            </a:r>
            <a:r>
              <a:rPr lang="en-US" dirty="0" smtClean="0"/>
              <a:t>Governance: </a:t>
            </a:r>
            <a:br>
              <a:rPr lang="en-US" dirty="0" smtClean="0"/>
            </a:br>
            <a:r>
              <a:rPr lang="en-US" dirty="0" smtClean="0"/>
              <a:t>Mix of Commons and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Clear separation between the parts of the system subject to: </a:t>
            </a:r>
          </a:p>
          <a:p>
            <a:pPr lvl="1"/>
            <a:r>
              <a:rPr lang="en-US" dirty="0" smtClean="0">
                <a:solidFill>
                  <a:srgbClr val="1F497D"/>
                </a:solidFill>
              </a:rPr>
              <a:t>private initiative</a:t>
            </a:r>
            <a:r>
              <a:rPr lang="en-US" dirty="0" smtClean="0"/>
              <a:t> and control </a:t>
            </a:r>
          </a:p>
          <a:p>
            <a:pPr lvl="2"/>
            <a:r>
              <a:rPr lang="en-US" dirty="0" smtClean="0"/>
              <a:t>commercial or not-for-profit</a:t>
            </a:r>
          </a:p>
          <a:p>
            <a:pPr lvl="1"/>
            <a:r>
              <a:rPr lang="en-US" dirty="0" smtClean="0">
                <a:solidFill>
                  <a:srgbClr val="1F497D"/>
                </a:solidFill>
              </a:rPr>
              <a:t>global coordination and nonexclusive access</a:t>
            </a:r>
          </a:p>
          <a:p>
            <a:r>
              <a:rPr lang="en-US" dirty="0" smtClean="0"/>
              <a:t>Internet combines </a:t>
            </a:r>
          </a:p>
          <a:p>
            <a:pPr lvl="1"/>
            <a:r>
              <a:rPr lang="en-US" dirty="0" smtClean="0"/>
              <a:t>exclusive</a:t>
            </a:r>
            <a:r>
              <a:rPr lang="en-US" dirty="0"/>
              <a:t>, private network facilities and services </a:t>
            </a:r>
            <a:endParaRPr lang="en-US" dirty="0" smtClean="0"/>
          </a:p>
          <a:p>
            <a:pPr lvl="1"/>
            <a:r>
              <a:rPr lang="en-US" dirty="0" smtClean="0"/>
              <a:t>open, non-proprietary standards</a:t>
            </a:r>
          </a:p>
          <a:p>
            <a:r>
              <a:rPr lang="en-US" dirty="0" smtClean="0"/>
              <a:t>(Some) winning principles:	</a:t>
            </a:r>
          </a:p>
          <a:p>
            <a:pPr lvl="1"/>
            <a:r>
              <a:rPr lang="en-US" dirty="0" smtClean="0"/>
              <a:t>End-to-end design argument</a:t>
            </a:r>
          </a:p>
          <a:p>
            <a:pPr lvl="1"/>
            <a:r>
              <a:rPr lang="en-US" dirty="0" smtClean="0"/>
              <a:t>Net neutrality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Shaping the Open Science Cloud of the Future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0606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276872"/>
            <a:ext cx="8640960" cy="3661867"/>
          </a:xfrm>
        </p:spPr>
        <p:txBody>
          <a:bodyPr/>
          <a:lstStyle/>
          <a:p>
            <a:pPr marL="0" indent="0" algn="ctr">
              <a:buNone/>
            </a:pPr>
            <a:r>
              <a:rPr lang="en-US" sz="4800" dirty="0" smtClean="0"/>
              <a:t>Public-Private Partnerships (PPP)</a:t>
            </a:r>
            <a:endParaRPr lang="en-US" sz="48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Shaping the Open Science Cloud of the Future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919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Public-Private Partnerships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196752"/>
            <a:ext cx="8424936" cy="4784400"/>
          </a:xfrm>
        </p:spPr>
        <p:txBody>
          <a:bodyPr/>
          <a:lstStyle/>
          <a:p>
            <a:r>
              <a:rPr lang="en-US" dirty="0" smtClean="0"/>
              <a:t>Public </a:t>
            </a:r>
            <a:r>
              <a:rPr lang="en-US" dirty="0"/>
              <a:t>procurement arrangement </a:t>
            </a:r>
            <a:r>
              <a:rPr lang="en-US" dirty="0" smtClean="0"/>
              <a:t>between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public </a:t>
            </a:r>
            <a:r>
              <a:rPr lang="en-US" dirty="0">
                <a:solidFill>
                  <a:schemeClr val="tx2"/>
                </a:solidFill>
              </a:rPr>
              <a:t>sector </a:t>
            </a:r>
            <a:endParaRPr lang="en-US" dirty="0" smtClean="0">
              <a:solidFill>
                <a:schemeClr val="tx2"/>
              </a:solidFill>
            </a:endParaRPr>
          </a:p>
          <a:p>
            <a:pPr lvl="1"/>
            <a:r>
              <a:rPr lang="en-US" dirty="0" smtClean="0">
                <a:solidFill>
                  <a:srgbClr val="1F497D"/>
                </a:solidFill>
              </a:rPr>
              <a:t>world </a:t>
            </a:r>
            <a:r>
              <a:rPr lang="en-US" dirty="0">
                <a:solidFill>
                  <a:srgbClr val="1F497D"/>
                </a:solidFill>
              </a:rPr>
              <a:t>of business </a:t>
            </a:r>
            <a:endParaRPr lang="en-US" dirty="0" smtClean="0">
              <a:solidFill>
                <a:srgbClr val="1F497D"/>
              </a:solidFill>
            </a:endParaRPr>
          </a:p>
          <a:p>
            <a:r>
              <a:rPr lang="en-US" dirty="0" smtClean="0"/>
              <a:t>where </a:t>
            </a:r>
            <a:r>
              <a:rPr lang="en-US" dirty="0"/>
              <a:t>risks, rewards and responsibilities are </a:t>
            </a:r>
            <a:r>
              <a:rPr lang="en-US" dirty="0" smtClean="0"/>
              <a:t>shared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Often used for infrastructure projects </a:t>
            </a:r>
            <a:r>
              <a:rPr lang="en-US" dirty="0"/>
              <a:t>where responsibilities are assigned for </a:t>
            </a:r>
            <a:endParaRPr lang="en-US" dirty="0" smtClean="0"/>
          </a:p>
          <a:p>
            <a:pPr lvl="1"/>
            <a:r>
              <a:rPr lang="en-US" dirty="0" smtClean="0"/>
              <a:t>design</a:t>
            </a:r>
            <a:r>
              <a:rPr lang="en-US" dirty="0"/>
              <a:t>, funding, construction, management, maintenance or operation </a:t>
            </a:r>
            <a:endParaRPr lang="en-US" dirty="0" smtClean="0"/>
          </a:p>
          <a:p>
            <a:r>
              <a:rPr lang="en-US" dirty="0" smtClean="0"/>
              <a:t>of </a:t>
            </a:r>
            <a:r>
              <a:rPr lang="en-US" dirty="0"/>
              <a:t>the infrastructure </a:t>
            </a:r>
            <a:r>
              <a:rPr lang="en-US" dirty="0" smtClean="0"/>
              <a:t>assets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Shaping the Open Science Cloud of the Future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7912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PPPs in Horizon 2020</a:t>
            </a:r>
            <a:endParaRPr lang="en-US" dirty="0"/>
          </a:p>
        </p:txBody>
      </p:sp>
      <p:pic>
        <p:nvPicPr>
          <p:cNvPr id="5" name="Content Placeholder 4" descr="Screen Shot 2015-11-12 at 17.04.10.png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24" t="10383" r="-1324"/>
          <a:stretch/>
        </p:blipFill>
        <p:spPr>
          <a:xfrm>
            <a:off x="0" y="1196752"/>
            <a:ext cx="9196296" cy="4680520"/>
          </a:xfrm>
        </p:spPr>
      </p:pic>
      <p:sp>
        <p:nvSpPr>
          <p:cNvPr id="7" name="TextBox 6"/>
          <p:cNvSpPr txBox="1"/>
          <p:nvPr/>
        </p:nvSpPr>
        <p:spPr>
          <a:xfrm>
            <a:off x="2792125" y="5877272"/>
            <a:ext cx="3508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3"/>
              </a:rPr>
              <a:t>Difference between IPPP and </a:t>
            </a:r>
            <a:r>
              <a:rPr lang="en-US" dirty="0" smtClean="0">
                <a:hlinkClick r:id="rId3"/>
              </a:rPr>
              <a:t>CPPP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Shaping the Open Science Cloud of the Future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4585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Public-Private Partnerships </a:t>
            </a:r>
            <a:r>
              <a:rPr lang="en-US" dirty="0" smtClean="0"/>
              <a:t>in </a:t>
            </a:r>
            <a:br>
              <a:rPr lang="en-US" dirty="0" smtClean="0"/>
            </a:br>
            <a:r>
              <a:rPr lang="en-US" dirty="0" smtClean="0"/>
              <a:t>Horizon </a:t>
            </a:r>
            <a:r>
              <a:rPr lang="en-US" dirty="0"/>
              <a:t>2020?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700808"/>
            <a:ext cx="8424936" cy="4425030"/>
          </a:xfrm>
        </p:spPr>
        <p:txBody>
          <a:bodyPr/>
          <a:lstStyle/>
          <a:p>
            <a:r>
              <a:rPr lang="en-GB" dirty="0" smtClean="0"/>
              <a:t>To solve problems together with industry</a:t>
            </a:r>
          </a:p>
          <a:p>
            <a:r>
              <a:rPr lang="en-GB" dirty="0" smtClean="0"/>
              <a:t>To strengthen European industrial leadership</a:t>
            </a:r>
          </a:p>
          <a:p>
            <a:r>
              <a:rPr lang="en-GB" dirty="0" smtClean="0"/>
              <a:t>To facilitate prioritisation of R&amp;I in line with the Europe 2020 objectives and industry needs</a:t>
            </a:r>
          </a:p>
          <a:p>
            <a:r>
              <a:rPr lang="en-GB" dirty="0" smtClean="0"/>
              <a:t>To leverage research and innovation elements</a:t>
            </a:r>
          </a:p>
          <a:p>
            <a:r>
              <a:rPr lang="en-GB" dirty="0" smtClean="0"/>
              <a:t>To strongly commit industry to joint objectives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Shaping the Open Science Cloud of the Future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7172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Abgerundetes Rechteck 47"/>
          <p:cNvSpPr/>
          <p:nvPr/>
        </p:nvSpPr>
        <p:spPr>
          <a:xfrm>
            <a:off x="3215613" y="2539019"/>
            <a:ext cx="5098724" cy="19442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36000" rtlCol="0" anchor="b" anchorCtr="0"/>
          <a:lstStyle/>
          <a:p>
            <a:endParaRPr lang="en-GB" sz="1200" b="1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85006"/>
            <a:ext cx="7992887" cy="990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An example of </a:t>
            </a:r>
            <a:r>
              <a:rPr lang="en-US" dirty="0" err="1" smtClean="0">
                <a:solidFill>
                  <a:srgbClr val="0070C0"/>
                </a:solidFill>
              </a:rPr>
              <a:t>cPPP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on</a:t>
            </a:r>
            <a:r>
              <a:rPr lang="en-US" dirty="0" smtClean="0">
                <a:solidFill>
                  <a:srgbClr val="0070C0"/>
                </a:solidFill>
              </a:rPr>
              <a:t> Big Data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215613" y="1513638"/>
            <a:ext cx="5066693" cy="324037"/>
          </a:xfrm>
          <a:prstGeom prst="rect">
            <a:avLst/>
          </a:prstGeom>
          <a:solidFill>
            <a:srgbClr val="124191"/>
          </a:solidFill>
          <a:ln w="25400" cap="flat" cmpd="sng" algn="ctr">
            <a:noFill/>
            <a:prstDash val="solid"/>
          </a:ln>
          <a:effectLst/>
        </p:spPr>
        <p:txBody>
          <a:bodyPr tIns="90000" bIns="90000"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European Commission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  <p:sp>
        <p:nvSpPr>
          <p:cNvPr id="37" name="Round Single Corner Rectangle 24"/>
          <p:cNvSpPr/>
          <p:nvPr/>
        </p:nvSpPr>
        <p:spPr>
          <a:xfrm>
            <a:off x="6050526" y="2935159"/>
            <a:ext cx="1986808" cy="1455447"/>
          </a:xfrm>
          <a:prstGeom prst="rect">
            <a:avLst/>
          </a:prstGeom>
          <a:solidFill>
            <a:srgbClr val="A8BBC0"/>
          </a:solidFill>
          <a:ln w="9525" cap="flat" cmpd="sng" algn="ctr">
            <a:noFill/>
            <a:prstDash val="solid"/>
          </a:ln>
          <a:effectLst/>
        </p:spPr>
        <p:txBody>
          <a:bodyPr lIns="72000" rIns="72000" anchor="b"/>
          <a:lstStyle/>
          <a:p>
            <a:pPr lvl="0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kern="0" dirty="0">
                <a:solidFill>
                  <a:schemeClr val="bg1"/>
                </a:solidFill>
              </a:rPr>
              <a:t>Big Data Projects </a:t>
            </a:r>
          </a:p>
          <a:p>
            <a:pPr lvl="0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kern="0" dirty="0">
                <a:solidFill>
                  <a:schemeClr val="bg1"/>
                </a:solidFill>
              </a:rPr>
              <a:t>within  Horizon </a:t>
            </a:r>
            <a:r>
              <a:rPr lang="en-US" sz="1600" kern="0" dirty="0" smtClean="0">
                <a:solidFill>
                  <a:schemeClr val="bg1"/>
                </a:solidFill>
              </a:rPr>
              <a:t>2020</a:t>
            </a:r>
          </a:p>
          <a:p>
            <a:pPr lvl="0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 kern="0" dirty="0">
              <a:solidFill>
                <a:schemeClr val="bg1"/>
              </a:solidFill>
            </a:endParaRPr>
          </a:p>
          <a:p>
            <a:pPr marL="171450" lvl="0" indent="-171450">
              <a:buClr>
                <a:srgbClr val="124191"/>
              </a:buClr>
              <a:buFont typeface="Arial" panose="020B0604020202020204" pitchFamily="34" charset="0"/>
              <a:buChar char="•"/>
              <a:defRPr/>
            </a:pPr>
            <a:r>
              <a:rPr lang="en-US" sz="1100" kern="0" dirty="0" smtClean="0">
                <a:solidFill>
                  <a:schemeClr val="bg1"/>
                </a:solidFill>
              </a:rPr>
              <a:t>Projects </a:t>
            </a:r>
            <a:r>
              <a:rPr lang="en-US" sz="1100" kern="0" dirty="0">
                <a:solidFill>
                  <a:schemeClr val="bg1"/>
                </a:solidFill>
              </a:rPr>
              <a:t>running within 2017 – 2021</a:t>
            </a:r>
          </a:p>
          <a:p>
            <a:pPr marL="171450" lvl="0" indent="-171450">
              <a:buClr>
                <a:srgbClr val="124191"/>
              </a:buClr>
              <a:buFont typeface="Arial" panose="020B0604020202020204" pitchFamily="34" charset="0"/>
              <a:buChar char="•"/>
              <a:defRPr/>
            </a:pPr>
            <a:r>
              <a:rPr lang="en-US" sz="1100" kern="0" dirty="0">
                <a:solidFill>
                  <a:schemeClr val="bg1"/>
                </a:solidFill>
              </a:rPr>
              <a:t>Expected Total Funding </a:t>
            </a:r>
            <a:br>
              <a:rPr lang="en-US" sz="1100" kern="0" dirty="0">
                <a:solidFill>
                  <a:schemeClr val="bg1"/>
                </a:solidFill>
              </a:rPr>
            </a:br>
            <a:r>
              <a:rPr lang="en-US" sz="1100" kern="0" dirty="0">
                <a:solidFill>
                  <a:schemeClr val="bg1"/>
                </a:solidFill>
              </a:rPr>
              <a:t>~ 500 MEUR</a:t>
            </a:r>
          </a:p>
        </p:txBody>
      </p:sp>
      <p:sp>
        <p:nvSpPr>
          <p:cNvPr id="38" name="Rechteck 161"/>
          <p:cNvSpPr>
            <a:spLocks noChangeArrowheads="1"/>
          </p:cNvSpPr>
          <p:nvPr/>
        </p:nvSpPr>
        <p:spPr bwMode="auto">
          <a:xfrm>
            <a:off x="6338091" y="3250146"/>
            <a:ext cx="2087389" cy="635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109728" anchor="b"/>
          <a:lstStyle/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419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0" name="Round Single Corner Rectangle 24"/>
          <p:cNvSpPr/>
          <p:nvPr/>
        </p:nvSpPr>
        <p:spPr>
          <a:xfrm>
            <a:off x="3607547" y="2935159"/>
            <a:ext cx="2016225" cy="1455447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</a:ln>
          <a:effectLst/>
        </p:spPr>
        <p:txBody>
          <a:bodyPr lIns="72000" rIns="72000" anchor="b"/>
          <a:lstStyle/>
          <a:p>
            <a:pPr lvl="0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kern="0" dirty="0">
                <a:solidFill>
                  <a:schemeClr val="bg1"/>
                </a:solidFill>
              </a:rPr>
              <a:t>Big Data Value </a:t>
            </a:r>
            <a:r>
              <a:rPr lang="en-US" sz="1600" kern="0" dirty="0" smtClean="0">
                <a:solidFill>
                  <a:schemeClr val="bg1"/>
                </a:solidFill>
              </a:rPr>
              <a:t>Association</a:t>
            </a:r>
          </a:p>
          <a:p>
            <a:pPr lvl="0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kern="0" dirty="0" smtClean="0">
                <a:solidFill>
                  <a:schemeClr val="bg1"/>
                </a:solidFill>
              </a:rPr>
              <a:t> </a:t>
            </a:r>
            <a:endParaRPr lang="en-US" sz="1100" kern="0" dirty="0">
              <a:solidFill>
                <a:schemeClr val="bg1"/>
              </a:solidFill>
            </a:endParaRPr>
          </a:p>
          <a:p>
            <a:pPr marL="171450" lvl="0" indent="-171450">
              <a:buClr>
                <a:srgbClr val="FFFFFF"/>
              </a:buClr>
              <a:buFont typeface="Arial" panose="020B0604020202020204" pitchFamily="34" charset="0"/>
              <a:buChar char="•"/>
              <a:defRPr/>
            </a:pPr>
            <a:r>
              <a:rPr lang="en-US" sz="1100" kern="0" dirty="0" smtClean="0">
                <a:solidFill>
                  <a:schemeClr val="bg1"/>
                </a:solidFill>
              </a:rPr>
              <a:t>Industry driven, Defines </a:t>
            </a:r>
            <a:r>
              <a:rPr lang="en-US" sz="1100" kern="0" dirty="0">
                <a:solidFill>
                  <a:schemeClr val="bg1"/>
                </a:solidFill>
              </a:rPr>
              <a:t>Research and  Innovation </a:t>
            </a:r>
            <a:r>
              <a:rPr lang="en-US" sz="1100" kern="0" dirty="0" smtClean="0">
                <a:solidFill>
                  <a:schemeClr val="bg1"/>
                </a:solidFill>
              </a:rPr>
              <a:t>Agenda, Specifies </a:t>
            </a:r>
            <a:r>
              <a:rPr lang="en-US" sz="1100" kern="0" dirty="0">
                <a:solidFill>
                  <a:schemeClr val="bg1"/>
                </a:solidFill>
              </a:rPr>
              <a:t>Key Performance Indicators</a:t>
            </a:r>
          </a:p>
        </p:txBody>
      </p:sp>
      <p:sp>
        <p:nvSpPr>
          <p:cNvPr id="43" name="Block Arc 42"/>
          <p:cNvSpPr/>
          <p:nvPr/>
        </p:nvSpPr>
        <p:spPr>
          <a:xfrm>
            <a:off x="4897930" y="1882248"/>
            <a:ext cx="1863098" cy="1020337"/>
          </a:xfrm>
          <a:prstGeom prst="blockArc">
            <a:avLst>
              <a:gd name="adj1" fmla="val 10994580"/>
              <a:gd name="adj2" fmla="val 21292198"/>
              <a:gd name="adj3" fmla="val 5939"/>
            </a:avLst>
          </a:prstGeom>
          <a:solidFill>
            <a:srgbClr val="144184"/>
          </a:solidFill>
          <a:ln w="9525" cap="flat" cmpd="sng" algn="ctr">
            <a:noFill/>
            <a:prstDash val="solid"/>
          </a:ln>
          <a:effectLst/>
        </p:spPr>
        <p:txBody>
          <a:bodyPr tIns="90000" bIns="90000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rgbClr val="A8BBC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985820" y="2016184"/>
            <a:ext cx="1706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Association proposes research objectives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6" name="Line 97"/>
          <p:cNvSpPr>
            <a:spLocks noChangeShapeType="1"/>
          </p:cNvSpPr>
          <p:nvPr/>
        </p:nvSpPr>
        <p:spPr bwMode="auto">
          <a:xfrm>
            <a:off x="4609900" y="1837675"/>
            <a:ext cx="7737" cy="1045256"/>
          </a:xfrm>
          <a:prstGeom prst="line">
            <a:avLst/>
          </a:prstGeom>
          <a:noFill/>
          <a:ln w="46038" cap="flat">
            <a:solidFill>
              <a:srgbClr val="002060"/>
            </a:solidFill>
            <a:prstDash val="solid"/>
            <a:miter lim="800000"/>
            <a:headEnd type="triangle"/>
            <a:tailEnd type="triangl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ヒラギノ角ゴ Pro W3"/>
                <a:cs typeface="ヒラギノ角ゴ Pro W3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ヒラギノ角ゴ Pro W3"/>
                <a:cs typeface="ヒラギノ角ゴ Pro W3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ヒラギノ角ゴ Pro W3"/>
                <a:cs typeface="ヒラギノ角ゴ Pro W3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ヒラギノ角ゴ Pro W3"/>
                <a:cs typeface="ヒラギノ角ゴ Pro W3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ヒラギノ角ゴ Pro W3"/>
                <a:cs typeface="ヒラギノ角ゴ Pro W3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ヒラギノ角ゴ Pro W3"/>
                <a:cs typeface="ヒラギノ角ゴ Pro W3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ヒラギノ角ゴ Pro W3"/>
                <a:cs typeface="ヒラギノ角ゴ Pro W3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ヒラギノ角ゴ Pro W3"/>
                <a:cs typeface="ヒラギノ角ゴ Pro W3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ヒラギノ角ゴ Pro W3"/>
                <a:cs typeface="ヒラギノ角ゴ Pro W3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124191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47" name="Line 97"/>
          <p:cNvSpPr>
            <a:spLocks noChangeShapeType="1"/>
          </p:cNvSpPr>
          <p:nvPr/>
        </p:nvSpPr>
        <p:spPr bwMode="auto">
          <a:xfrm>
            <a:off x="6991126" y="1856771"/>
            <a:ext cx="10294" cy="1004091"/>
          </a:xfrm>
          <a:prstGeom prst="line">
            <a:avLst/>
          </a:prstGeom>
          <a:noFill/>
          <a:ln w="46038" cap="flat">
            <a:solidFill>
              <a:srgbClr val="002060"/>
            </a:solidFill>
            <a:prstDash val="solid"/>
            <a:miter lim="800000"/>
            <a:headEnd type="triangle"/>
            <a:tailEnd type="triangl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ヒラギノ角ゴ Pro W3"/>
                <a:cs typeface="ヒラギノ角ゴ Pro W3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ヒラギノ角ゴ Pro W3"/>
                <a:cs typeface="ヒラギノ角ゴ Pro W3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ヒラギノ角ゴ Pro W3"/>
                <a:cs typeface="ヒラギノ角ゴ Pro W3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ヒラギノ角ゴ Pro W3"/>
                <a:cs typeface="ヒラギノ角ゴ Pro W3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ヒラギノ角ゴ Pro W3"/>
                <a:cs typeface="ヒラギノ角ゴ Pro W3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ヒラギノ角ゴ Pro W3"/>
                <a:cs typeface="ヒラギノ角ゴ Pro W3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ヒラギノ角ゴ Pro W3"/>
                <a:cs typeface="ヒラギノ角ゴ Pro W3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ヒラギノ角ゴ Pro W3"/>
                <a:cs typeface="ヒラギノ角ゴ Pro W3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ヒラギノ角ゴ Pro W3"/>
                <a:cs typeface="ヒラギノ角ゴ Pro W3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124191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146198" y="1962844"/>
            <a:ext cx="1136108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Grant Agreement</a:t>
            </a: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per project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95537" y="2176716"/>
            <a:ext cx="252028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 and Industry agree on a cPPP to conduct strategic Big Data Value research and to run innovation projects</a:t>
            </a:r>
          </a:p>
          <a:p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Requires setting up of a Big Data Value association</a:t>
            </a:r>
          </a:p>
          <a:p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Involvement of a broad stakeholders community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681906" y="2602074"/>
            <a:ext cx="2376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Stakeholder Community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9" name="Abgerundetes Rechteck 31"/>
          <p:cNvSpPr/>
          <p:nvPr/>
        </p:nvSpPr>
        <p:spPr>
          <a:xfrm>
            <a:off x="3234663" y="4526461"/>
            <a:ext cx="5079674" cy="740864"/>
          </a:xfrm>
          <a:prstGeom prst="rect">
            <a:avLst/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36000" rtlCol="0" anchor="t"/>
          <a:lstStyle/>
          <a:p>
            <a:pPr algn="ctr"/>
            <a:r>
              <a:rPr lang="en-GB" sz="1200" b="1" dirty="0" smtClean="0">
                <a:solidFill>
                  <a:schemeClr val="bg1"/>
                </a:solidFill>
                <a:cs typeface="Arial" pitchFamily="34" charset="0"/>
              </a:rPr>
              <a:t>Stakeholders</a:t>
            </a:r>
            <a:endParaRPr lang="en-GB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0" name="Abgerundetes Rechteck 31"/>
          <p:cNvSpPr/>
          <p:nvPr/>
        </p:nvSpPr>
        <p:spPr>
          <a:xfrm>
            <a:off x="3359629" y="4731261"/>
            <a:ext cx="849376" cy="360000"/>
          </a:xfrm>
          <a:prstGeom prst="roundRect">
            <a:avLst>
              <a:gd name="adj" fmla="val 5178"/>
            </a:avLst>
          </a:prstGeom>
          <a:solidFill>
            <a:srgbClr val="FFD4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36000" rtlCol="0" anchor="ctr"/>
          <a:lstStyle/>
          <a:p>
            <a:pPr algn="ctr"/>
            <a:r>
              <a:rPr lang="en-GB" sz="1200" b="1" dirty="0" smtClean="0">
                <a:solidFill>
                  <a:prstClr val="black"/>
                </a:solidFill>
                <a:cs typeface="Arial" pitchFamily="34" charset="0"/>
              </a:rPr>
              <a:t>Industry Large</a:t>
            </a:r>
            <a:endParaRPr lang="en-GB" sz="1200" b="1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1" name="Abgerundetes Rechteck 31"/>
          <p:cNvSpPr/>
          <p:nvPr/>
        </p:nvSpPr>
        <p:spPr>
          <a:xfrm>
            <a:off x="4289965" y="4743201"/>
            <a:ext cx="849376" cy="360000"/>
          </a:xfrm>
          <a:prstGeom prst="roundRect">
            <a:avLst>
              <a:gd name="adj" fmla="val 5178"/>
            </a:avLst>
          </a:prstGeom>
          <a:solidFill>
            <a:srgbClr val="FFD4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36000" rtlCol="0" anchor="ctr"/>
          <a:lstStyle/>
          <a:p>
            <a:pPr algn="ctr"/>
            <a:r>
              <a:rPr lang="en-GB" sz="1200" b="1" dirty="0" smtClean="0">
                <a:solidFill>
                  <a:prstClr val="black"/>
                </a:solidFill>
                <a:cs typeface="Arial" pitchFamily="34" charset="0"/>
              </a:rPr>
              <a:t>Industry SME</a:t>
            </a:r>
            <a:endParaRPr lang="en-GB" sz="1200" b="1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2" name="Abgerundetes Rechteck 31"/>
          <p:cNvSpPr/>
          <p:nvPr/>
        </p:nvSpPr>
        <p:spPr>
          <a:xfrm>
            <a:off x="5220301" y="4744905"/>
            <a:ext cx="849376" cy="360000"/>
          </a:xfrm>
          <a:prstGeom prst="roundRect">
            <a:avLst>
              <a:gd name="adj" fmla="val 5178"/>
            </a:avLst>
          </a:prstGeom>
          <a:solidFill>
            <a:srgbClr val="FFD4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36000" rtlCol="0" anchor="ctr"/>
          <a:lstStyle/>
          <a:p>
            <a:pPr algn="ctr"/>
            <a:r>
              <a:rPr lang="en-GB" sz="1200" b="1" dirty="0" smtClean="0">
                <a:solidFill>
                  <a:prstClr val="black"/>
                </a:solidFill>
                <a:cs typeface="Arial" pitchFamily="34" charset="0"/>
              </a:rPr>
              <a:t>Research</a:t>
            </a:r>
            <a:endParaRPr lang="en-GB" sz="1200" b="1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3" name="Abgerundetes Rechteck 31"/>
          <p:cNvSpPr/>
          <p:nvPr/>
        </p:nvSpPr>
        <p:spPr>
          <a:xfrm>
            <a:off x="6150637" y="4746609"/>
            <a:ext cx="849376" cy="360000"/>
          </a:xfrm>
          <a:prstGeom prst="roundRect">
            <a:avLst>
              <a:gd name="adj" fmla="val 5178"/>
            </a:avLst>
          </a:prstGeom>
          <a:solidFill>
            <a:srgbClr val="FFD4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36000" rtlCol="0" anchor="ctr"/>
          <a:lstStyle/>
          <a:p>
            <a:pPr algn="ctr"/>
            <a:r>
              <a:rPr lang="en-GB" sz="1200" b="1" dirty="0" smtClean="0">
                <a:solidFill>
                  <a:prstClr val="black"/>
                </a:solidFill>
                <a:cs typeface="Arial" pitchFamily="34" charset="0"/>
              </a:rPr>
              <a:t>User</a:t>
            </a:r>
            <a:endParaRPr lang="en-GB" sz="1200" b="1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4" name="Abgerundetes Rechteck 31"/>
          <p:cNvSpPr/>
          <p:nvPr/>
        </p:nvSpPr>
        <p:spPr>
          <a:xfrm>
            <a:off x="8348981" y="2555910"/>
            <a:ext cx="526925" cy="1921139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36000" rtlCol="0" anchor="ctr"/>
          <a:lstStyle/>
          <a:p>
            <a:pPr algn="ctr"/>
            <a:endParaRPr lang="en-GB" sz="1200" b="1" dirty="0" smtClean="0">
              <a:solidFill>
                <a:schemeClr val="bg1"/>
              </a:solidFill>
              <a:cs typeface="Arial" pitchFamily="34" charset="0"/>
            </a:endParaRPr>
          </a:p>
          <a:p>
            <a:pPr algn="ctr"/>
            <a:r>
              <a:rPr lang="en-GB" sz="1200" b="1" dirty="0" smtClean="0">
                <a:solidFill>
                  <a:schemeClr val="bg1"/>
                </a:solidFill>
                <a:cs typeface="Arial" pitchFamily="34" charset="0"/>
              </a:rPr>
              <a:t>NESSI</a:t>
            </a:r>
            <a:endParaRPr lang="en-GB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215613" y="1962844"/>
            <a:ext cx="1227082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Contractual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Arrangement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3" name="Abgerundetes Rechteck 31"/>
          <p:cNvSpPr/>
          <p:nvPr/>
        </p:nvSpPr>
        <p:spPr>
          <a:xfrm>
            <a:off x="7113686" y="4743666"/>
            <a:ext cx="849376" cy="360000"/>
          </a:xfrm>
          <a:prstGeom prst="roundRect">
            <a:avLst>
              <a:gd name="adj" fmla="val 5178"/>
            </a:avLst>
          </a:prstGeom>
          <a:solidFill>
            <a:srgbClr val="FFD4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36000" rtlCol="0" anchor="ctr"/>
          <a:lstStyle/>
          <a:p>
            <a:pPr algn="ctr"/>
            <a:r>
              <a:rPr lang="en-GB" sz="1200" b="1" dirty="0" smtClean="0">
                <a:solidFill>
                  <a:prstClr val="black"/>
                </a:solidFill>
                <a:cs typeface="Arial" pitchFamily="34" charset="0"/>
              </a:rPr>
              <a:t>…</a:t>
            </a:r>
            <a:endParaRPr lang="en-GB" sz="1200" b="1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95537" y="1513638"/>
            <a:ext cx="2520280" cy="3753687"/>
          </a:xfrm>
          <a:prstGeom prst="rect">
            <a:avLst/>
          </a:prstGeom>
          <a:noFill/>
          <a:ln w="28575">
            <a:solidFill>
              <a:srgbClr val="15539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Shaping the Open Science Cloud of the Future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070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for the panel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79512" y="1524920"/>
            <a:ext cx="8784976" cy="47844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What needs </a:t>
            </a:r>
            <a:r>
              <a:rPr lang="en-US" sz="2400" dirty="0"/>
              <a:t>to be governed in Open Science Cloud?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Who </a:t>
            </a:r>
            <a:r>
              <a:rPr lang="en-US" sz="2400" dirty="0"/>
              <a:t>has to take care of the Open Science Cloud, who should feel responsible? Who are </a:t>
            </a:r>
            <a:r>
              <a:rPr lang="en-US" sz="2400" dirty="0" smtClean="0"/>
              <a:t>the actors</a:t>
            </a:r>
            <a:r>
              <a:rPr lang="en-US" sz="2400" dirty="0"/>
              <a:t>?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How </a:t>
            </a:r>
            <a:r>
              <a:rPr lang="en-US" sz="2400" dirty="0"/>
              <a:t>do you foresee options for structuring the governance of the open science cloud? </a:t>
            </a:r>
            <a:r>
              <a:rPr lang="en-US" sz="2400" dirty="0" smtClean="0"/>
              <a:t>What </a:t>
            </a:r>
            <a:r>
              <a:rPr lang="en-US" sz="2400" dirty="0"/>
              <a:t>we can learn from other federated infrastructures such as the Internet</a:t>
            </a:r>
            <a:r>
              <a:rPr lang="en-US" sz="2400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How</a:t>
            </a:r>
            <a:r>
              <a:rPr lang="en-US" sz="2400" dirty="0"/>
              <a:t>, in what form, can we ensure </a:t>
            </a:r>
            <a:r>
              <a:rPr lang="en-US" sz="2400" dirty="0" smtClean="0"/>
              <a:t>the involvement </a:t>
            </a:r>
            <a:r>
              <a:rPr lang="en-US" sz="2400" dirty="0"/>
              <a:t>and participation of the researchers and any other stakeholders to steer the evolution of the Open Science Cloud</a:t>
            </a:r>
            <a:r>
              <a:rPr lang="en-US" sz="2400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Possible </a:t>
            </a:r>
            <a:r>
              <a:rPr lang="en-US" sz="2400" dirty="0"/>
              <a:t>business models of the Open Science Cloud for sustainability?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Shaping the Open Science Cloud of the Future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150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Open Science &amp; Open Science Cloud </a:t>
            </a:r>
          </a:p>
          <a:p>
            <a:r>
              <a:rPr lang="en-US" dirty="0" smtClean="0"/>
              <a:t>Complex resource management system</a:t>
            </a:r>
          </a:p>
          <a:p>
            <a:pPr lvl="1"/>
            <a:r>
              <a:rPr lang="en-US" dirty="0" smtClean="0"/>
              <a:t>Private vs. Public vs. Commons</a:t>
            </a:r>
          </a:p>
          <a:p>
            <a:r>
              <a:rPr lang="en-US" dirty="0" smtClean="0"/>
              <a:t>Example of governance structures</a:t>
            </a:r>
          </a:p>
          <a:p>
            <a:pPr lvl="1"/>
            <a:r>
              <a:rPr lang="en-US" dirty="0" smtClean="0"/>
              <a:t>Internet Governance</a:t>
            </a:r>
          </a:p>
          <a:p>
            <a:pPr lvl="1"/>
            <a:r>
              <a:rPr lang="en-US" dirty="0" smtClean="0"/>
              <a:t>PPP </a:t>
            </a:r>
          </a:p>
          <a:p>
            <a:r>
              <a:rPr lang="en-US" dirty="0" smtClean="0"/>
              <a:t>Questions for the panel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Shaping the Open Science Cloud of the Future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3392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251520" y="1556792"/>
            <a:ext cx="8784976" cy="2552152"/>
          </a:xfrm>
        </p:spPr>
        <p:txBody>
          <a:bodyPr/>
          <a:lstStyle/>
          <a:p>
            <a:pPr marL="0" indent="0" algn="ctr">
              <a:buNone/>
            </a:pPr>
            <a:r>
              <a:rPr lang="en-GB" sz="3600" b="1" dirty="0"/>
              <a:t>Opening</a:t>
            </a:r>
            <a:r>
              <a:rPr lang="en-GB" sz="3600" dirty="0"/>
              <a:t> of the </a:t>
            </a:r>
            <a:r>
              <a:rPr lang="en-GB" sz="3600" b="1" dirty="0"/>
              <a:t>creation</a:t>
            </a:r>
            <a:r>
              <a:rPr lang="en-GB" sz="3600" dirty="0"/>
              <a:t> </a:t>
            </a:r>
            <a:endParaRPr lang="en-GB" sz="3600" dirty="0" smtClean="0"/>
          </a:p>
          <a:p>
            <a:pPr marL="0" indent="0" algn="ctr">
              <a:buNone/>
            </a:pPr>
            <a:r>
              <a:rPr lang="en-GB" sz="3600" dirty="0" smtClean="0"/>
              <a:t>and </a:t>
            </a:r>
            <a:r>
              <a:rPr lang="en-GB" sz="3600" b="1" dirty="0"/>
              <a:t>dissemination</a:t>
            </a:r>
            <a:r>
              <a:rPr lang="en-GB" sz="3600" dirty="0"/>
              <a:t> </a:t>
            </a:r>
            <a:endParaRPr lang="en-GB" sz="3600" dirty="0" smtClean="0"/>
          </a:p>
          <a:p>
            <a:pPr marL="0" indent="0" algn="ctr">
              <a:buNone/>
            </a:pPr>
            <a:r>
              <a:rPr lang="en-GB" sz="3600" dirty="0" smtClean="0"/>
              <a:t>of</a:t>
            </a:r>
            <a:r>
              <a:rPr lang="en-GB" sz="3600" b="1" dirty="0" smtClean="0"/>
              <a:t> </a:t>
            </a:r>
            <a:r>
              <a:rPr lang="en-GB" sz="3600" b="1" dirty="0"/>
              <a:t>scholarly knowledge</a:t>
            </a:r>
            <a:r>
              <a:rPr lang="en-GB" sz="3600" dirty="0"/>
              <a:t> </a:t>
            </a:r>
            <a:endParaRPr lang="en-GB" sz="3600" dirty="0" smtClean="0"/>
          </a:p>
          <a:p>
            <a:pPr marL="0" indent="0" algn="ctr">
              <a:buNone/>
            </a:pPr>
            <a:r>
              <a:rPr lang="en-GB" sz="3600" dirty="0" smtClean="0"/>
              <a:t>towards </a:t>
            </a:r>
            <a:r>
              <a:rPr lang="en-GB" sz="3600" dirty="0"/>
              <a:t>a multitude of stakeholders, </a:t>
            </a:r>
            <a:endParaRPr lang="en-GB" sz="3600" dirty="0" smtClean="0"/>
          </a:p>
          <a:p>
            <a:pPr marL="0" indent="0" algn="ctr">
              <a:buNone/>
            </a:pPr>
            <a:r>
              <a:rPr lang="en-GB" sz="3600" dirty="0" smtClean="0"/>
              <a:t>from </a:t>
            </a:r>
            <a:r>
              <a:rPr lang="en-GB" sz="3600" dirty="0"/>
              <a:t>professional researchers to citizens</a:t>
            </a:r>
            <a:r>
              <a:rPr lang="en-US" sz="3600" dirty="0"/>
              <a:t> </a:t>
            </a:r>
          </a:p>
          <a:p>
            <a:endParaRPr lang="en-US" sz="3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Shaping the Open Science Cloud of the Future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269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Open Science Cloud:</a:t>
            </a:r>
            <a:br>
              <a:rPr lang="en-US" dirty="0" smtClean="0"/>
            </a:br>
            <a:r>
              <a:rPr lang="en-US" dirty="0" smtClean="0"/>
              <a:t>Complex Resource System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380904"/>
            <a:ext cx="4824536" cy="478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Resources:</a:t>
            </a:r>
          </a:p>
          <a:p>
            <a:r>
              <a:rPr lang="en-US" sz="2400" dirty="0" smtClean="0"/>
              <a:t>Research data</a:t>
            </a:r>
            <a:endParaRPr lang="en-US" sz="2400" dirty="0"/>
          </a:p>
          <a:p>
            <a:r>
              <a:rPr lang="en-US" sz="2400" dirty="0" smtClean="0"/>
              <a:t>Compute/storage/network</a:t>
            </a:r>
          </a:p>
          <a:p>
            <a:r>
              <a:rPr lang="en-US" sz="2400" dirty="0" smtClean="0"/>
              <a:t>Software and tools</a:t>
            </a:r>
          </a:p>
          <a:p>
            <a:r>
              <a:rPr lang="en-US" sz="2400" dirty="0" smtClean="0"/>
              <a:t>Standards and specifications</a:t>
            </a:r>
          </a:p>
          <a:p>
            <a:r>
              <a:rPr lang="en-US" sz="2400" dirty="0" smtClean="0"/>
              <a:t>Scientific publications</a:t>
            </a:r>
            <a:endParaRPr lang="en-US" sz="2400" dirty="0"/>
          </a:p>
          <a:p>
            <a:r>
              <a:rPr lang="en-US" sz="2400" dirty="0" smtClean="0"/>
              <a:t>Educational </a:t>
            </a:r>
            <a:r>
              <a:rPr lang="en-US" sz="2400" dirty="0"/>
              <a:t>and </a:t>
            </a:r>
            <a:r>
              <a:rPr lang="en-US" sz="2400" dirty="0" smtClean="0"/>
              <a:t>training</a:t>
            </a:r>
            <a:r>
              <a:rPr lang="en-US" sz="2400" dirty="0"/>
              <a:t> </a:t>
            </a:r>
            <a:endParaRPr lang="en-US" sz="2400" dirty="0" smtClean="0"/>
          </a:p>
          <a:p>
            <a:r>
              <a:rPr lang="en-US" sz="2400" dirty="0" smtClean="0"/>
              <a:t>Expertise</a:t>
            </a:r>
          </a:p>
          <a:p>
            <a:r>
              <a:rPr lang="en-US" sz="2400" dirty="0" smtClean="0"/>
              <a:t>IPR</a:t>
            </a:r>
            <a:endParaRPr lang="en-US" sz="2400" dirty="0"/>
          </a:p>
          <a:p>
            <a:r>
              <a:rPr lang="is-IS" sz="2400" dirty="0" smtClean="0"/>
              <a:t>…</a:t>
            </a:r>
            <a:endParaRPr lang="en-US" sz="2400" dirty="0" smtClean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573832082"/>
              </p:ext>
            </p:extLst>
          </p:nvPr>
        </p:nvGraphicFramePr>
        <p:xfrm>
          <a:off x="5580112" y="1628800"/>
          <a:ext cx="3456384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Shaping the Open Science Cloud of the Future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8363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creen Shot 2015-04-20 at 16.48.4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00" y="2276872"/>
            <a:ext cx="8483600" cy="1828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712968" cy="3024336"/>
          </a:xfrm>
        </p:spPr>
        <p:txBody>
          <a:bodyPr/>
          <a:lstStyle/>
          <a:p>
            <a:pPr marL="457200" lvl="1" indent="0">
              <a:buNone/>
            </a:pPr>
            <a:r>
              <a:rPr lang="en-GB" sz="2400" dirty="0" smtClean="0"/>
              <a:t>Institutionalised community governance of the </a:t>
            </a:r>
            <a:r>
              <a:rPr lang="en-GB" sz="2400" dirty="0" smtClean="0">
                <a:solidFill>
                  <a:srgbClr val="4F81BD"/>
                </a:solidFill>
              </a:rPr>
              <a:t>production</a:t>
            </a:r>
            <a:r>
              <a:rPr lang="en-GB" sz="2400" dirty="0" smtClean="0"/>
              <a:t> and/or </a:t>
            </a:r>
            <a:r>
              <a:rPr lang="en-GB" sz="2400" dirty="0" smtClean="0">
                <a:solidFill>
                  <a:srgbClr val="4F81BD"/>
                </a:solidFill>
              </a:rPr>
              <a:t>sharing</a:t>
            </a:r>
            <a:r>
              <a:rPr lang="en-GB" sz="2400" dirty="0" smtClean="0"/>
              <a:t> of a particular type of resource (from natural to intellectual)</a:t>
            </a:r>
          </a:p>
          <a:p>
            <a:pPr marL="457200" lvl="1" indent="0">
              <a:buNone/>
            </a:pPr>
            <a:endParaRPr lang="en-GB" sz="2400" dirty="0" smtClean="0"/>
          </a:p>
          <a:p>
            <a:pPr marL="457200" lvl="1" indent="0">
              <a:buNone/>
            </a:pPr>
            <a:endParaRPr lang="en-GB" sz="2400" dirty="0" smtClean="0"/>
          </a:p>
          <a:p>
            <a:pPr lvl="1"/>
            <a:endParaRPr lang="en-GB" sz="2400" dirty="0" smtClean="0"/>
          </a:p>
          <a:p>
            <a:pPr marL="0" indent="0">
              <a:buNone/>
            </a:pPr>
            <a:endParaRPr lang="en-GB" sz="2400" dirty="0" smtClean="0"/>
          </a:p>
        </p:txBody>
      </p:sp>
      <p:sp>
        <p:nvSpPr>
          <p:cNvPr id="6" name="Rounded Rectangle 5"/>
          <p:cNvSpPr/>
          <p:nvPr/>
        </p:nvSpPr>
        <p:spPr>
          <a:xfrm>
            <a:off x="3131840" y="4365104"/>
            <a:ext cx="2304256" cy="86409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/>
              </a:rPr>
              <a:t>Constructing Genome Commons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683568" y="4365104"/>
            <a:ext cx="2304256" cy="86409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5"/>
              </a:rPr>
              <a:t>GÉANT: European Communications Commons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1835696" y="5301208"/>
            <a:ext cx="2304256" cy="86409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hlinkClick r:id="rId6"/>
              </a:rPr>
              <a:t>e</a:t>
            </a:r>
            <a:r>
              <a:rPr lang="en-US" dirty="0" smtClean="0">
                <a:hlinkClick r:id="rId6"/>
              </a:rPr>
              <a:t>-Infrastructure Commons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4283968" y="5301208"/>
            <a:ext cx="2304256" cy="86409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Linux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5580112" y="4365104"/>
            <a:ext cx="1872208" cy="86409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Wikipedia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740352" y="4437112"/>
            <a:ext cx="115212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sp>
        <p:nvSpPr>
          <p:cNvPr id="13" name="Rounded Rectangle 12"/>
          <p:cNvSpPr/>
          <p:nvPr/>
        </p:nvSpPr>
        <p:spPr>
          <a:xfrm>
            <a:off x="6732240" y="5301208"/>
            <a:ext cx="1872208" cy="86409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Internet</a:t>
            </a:r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Shaping the Open Science Cloud of the Future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906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12" grpId="0" animBg="1"/>
      <p:bldP spid="14" grpId="0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Knowledge resources:</a:t>
            </a:r>
            <a:br>
              <a:rPr lang="en-US" dirty="0" smtClean="0"/>
            </a:br>
            <a:r>
              <a:rPr lang="en-US" dirty="0" smtClean="0"/>
              <a:t>Commons vs. Proprietary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637" t="624" r="-294" b="-624"/>
          <a:stretch/>
        </p:blipFill>
        <p:spPr>
          <a:xfrm>
            <a:off x="251520" y="1412776"/>
            <a:ext cx="4194933" cy="4525963"/>
          </a:xfrm>
        </p:spPr>
      </p:pic>
      <p:sp>
        <p:nvSpPr>
          <p:cNvPr id="6" name="TextBox 5"/>
          <p:cNvSpPr txBox="1"/>
          <p:nvPr/>
        </p:nvSpPr>
        <p:spPr>
          <a:xfrm>
            <a:off x="395536" y="5949280"/>
            <a:ext cx="8436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3"/>
              </a:rPr>
              <a:t>Source: </a:t>
            </a:r>
            <a:r>
              <a:rPr lang="en-US" dirty="0" smtClean="0">
                <a:hlinkClick r:id="rId3"/>
              </a:rPr>
              <a:t>The EU and the Commons: a Commons approach to European Knowledge policy</a:t>
            </a:r>
            <a:endParaRPr lang="en-US" dirty="0"/>
          </a:p>
        </p:txBody>
      </p:sp>
      <p:sp>
        <p:nvSpPr>
          <p:cNvPr id="8" name="Line Callout 1 7"/>
          <p:cNvSpPr/>
          <p:nvPr/>
        </p:nvSpPr>
        <p:spPr>
          <a:xfrm>
            <a:off x="5183560" y="2132856"/>
            <a:ext cx="3960440" cy="504056"/>
          </a:xfrm>
          <a:prstGeom prst="borderCallout1">
            <a:avLst>
              <a:gd name="adj1" fmla="val 57943"/>
              <a:gd name="adj2" fmla="val -2989"/>
              <a:gd name="adj3" fmla="val 78906"/>
              <a:gd name="adj4" fmla="val -16242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E.g. Human Genome Project and </a:t>
            </a:r>
            <a:r>
              <a:rPr lang="en-US" dirty="0" smtClean="0">
                <a:hlinkClick r:id="rId4"/>
              </a:rPr>
              <a:t>Bermuda Principles </a:t>
            </a:r>
            <a:endParaRPr lang="en-US" dirty="0"/>
          </a:p>
        </p:txBody>
      </p:sp>
      <p:sp>
        <p:nvSpPr>
          <p:cNvPr id="9" name="Line Callout 1 8"/>
          <p:cNvSpPr/>
          <p:nvPr/>
        </p:nvSpPr>
        <p:spPr>
          <a:xfrm>
            <a:off x="5183560" y="4437112"/>
            <a:ext cx="3960440" cy="504056"/>
          </a:xfrm>
          <a:prstGeom prst="borderCallout1">
            <a:avLst>
              <a:gd name="adj1" fmla="val 57943"/>
              <a:gd name="adj2" fmla="val -2989"/>
              <a:gd name="adj3" fmla="val 78906"/>
              <a:gd name="adj4" fmla="val -16242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E.g. Biological patents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Shaping the Open Science Cloud of the Future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266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Example</a:t>
            </a:r>
            <a:r>
              <a:rPr lang="en-US" sz="2400" dirty="0"/>
              <a:t>: </a:t>
            </a:r>
            <a:r>
              <a:rPr lang="en-US" sz="2400" dirty="0" smtClean="0"/>
              <a:t>Commons dimensions for </a:t>
            </a:r>
            <a:br>
              <a:rPr lang="en-US" sz="2400" dirty="0" smtClean="0"/>
            </a:br>
            <a:r>
              <a:rPr lang="en-US" sz="2400" dirty="0" smtClean="0"/>
              <a:t>an Online Creation Community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3650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Collective mission or goal of the process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Cultural principles and social norms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Design of the platform of participation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Conditions for self-management of contributions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Formal rules or policies for community interaction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License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Decision-making and conflict resolution systems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Infrastructure provision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0" indent="0" algn="r">
              <a:buNone/>
            </a:pPr>
            <a:r>
              <a:rPr lang="en-US" sz="1400" i="1" dirty="0" smtClean="0"/>
              <a:t>Source: “Governing Knowledge Commons” book (2014), p.288</a:t>
            </a:r>
            <a:endParaRPr lang="en-US" sz="1400" i="1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Shaping the Open Science Cloud of the Future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203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2276872"/>
            <a:ext cx="8075612" cy="3661867"/>
          </a:xfrm>
        </p:spPr>
        <p:txBody>
          <a:bodyPr/>
          <a:lstStyle/>
          <a:p>
            <a:pPr marL="0" indent="0" algn="ctr">
              <a:buNone/>
            </a:pPr>
            <a:r>
              <a:rPr lang="en-US" sz="4800" dirty="0" smtClean="0"/>
              <a:t>Internet  Governance</a:t>
            </a:r>
            <a:endParaRPr lang="en-US" sz="48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Shaping the Open Science Cloud of the Future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70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Governance: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196752"/>
            <a:ext cx="8424936" cy="4784400"/>
          </a:xfrm>
        </p:spPr>
        <p:txBody>
          <a:bodyPr/>
          <a:lstStyle/>
          <a:p>
            <a:r>
              <a:rPr lang="en-US" dirty="0" smtClean="0"/>
              <a:t>The development </a:t>
            </a:r>
            <a:r>
              <a:rPr lang="en-US" dirty="0"/>
              <a:t>and application </a:t>
            </a:r>
            <a:r>
              <a:rPr lang="en-US" dirty="0" smtClean="0"/>
              <a:t>by</a:t>
            </a:r>
          </a:p>
          <a:p>
            <a:pPr lvl="1"/>
            <a:r>
              <a:rPr lang="en-US" dirty="0" smtClean="0"/>
              <a:t>Governments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private sector </a:t>
            </a:r>
            <a:endParaRPr lang="en-US" dirty="0" smtClean="0"/>
          </a:p>
          <a:p>
            <a:pPr lvl="1"/>
            <a:r>
              <a:rPr lang="en-US" dirty="0" smtClean="0"/>
              <a:t>Civil society</a:t>
            </a:r>
            <a:endParaRPr lang="en-US" dirty="0"/>
          </a:p>
          <a:p>
            <a:r>
              <a:rPr lang="en-US" dirty="0" smtClean="0"/>
              <a:t>In </a:t>
            </a:r>
            <a:r>
              <a:rPr lang="en-US" dirty="0"/>
              <a:t>their </a:t>
            </a:r>
            <a:r>
              <a:rPr lang="en-US" dirty="0" smtClean="0"/>
              <a:t>respective roles, of:</a:t>
            </a:r>
          </a:p>
          <a:p>
            <a:pPr lvl="1"/>
            <a:r>
              <a:rPr lang="en-US" dirty="0" smtClean="0"/>
              <a:t>Shared principles</a:t>
            </a:r>
          </a:p>
          <a:p>
            <a:pPr lvl="1"/>
            <a:r>
              <a:rPr lang="en-US" dirty="0" smtClean="0"/>
              <a:t>Norms</a:t>
            </a:r>
          </a:p>
          <a:p>
            <a:pPr lvl="1"/>
            <a:r>
              <a:rPr lang="en-US" dirty="0" smtClean="0"/>
              <a:t>Rules</a:t>
            </a:r>
          </a:p>
          <a:p>
            <a:pPr lvl="1"/>
            <a:r>
              <a:rPr lang="en-US" dirty="0" smtClean="0"/>
              <a:t>Decision</a:t>
            </a:r>
            <a:r>
              <a:rPr lang="en-US" dirty="0"/>
              <a:t>-making </a:t>
            </a:r>
            <a:r>
              <a:rPr lang="en-US" dirty="0" smtClean="0"/>
              <a:t>procedures</a:t>
            </a:r>
            <a:endParaRPr lang="en-US" dirty="0"/>
          </a:p>
          <a:p>
            <a:pPr lvl="1"/>
            <a:r>
              <a:rPr lang="en-US" dirty="0" err="1" smtClean="0"/>
              <a:t>Programmes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That </a:t>
            </a:r>
            <a:r>
              <a:rPr lang="en-US" dirty="0"/>
              <a:t>shape the evolution and use of the Internet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Shaping the Open Science Cloud of the Future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0557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GI Engage powerpoint presentation v3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3879</TotalTime>
  <Words>911</Words>
  <Application>Microsoft Macintosh PowerPoint</Application>
  <PresentationFormat>On-screen Show (4:3)</PresentationFormat>
  <Paragraphs>175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EGI Engage powerpoint presentation v3</vt:lpstr>
      <vt:lpstr>EGI Powerpoint Presentation (body)</vt:lpstr>
      <vt:lpstr>EGI Powerpoint Presentation (closing)</vt:lpstr>
      <vt:lpstr>Governing the Open Science Cloud Background information</vt:lpstr>
      <vt:lpstr>Outline</vt:lpstr>
      <vt:lpstr>Open Science</vt:lpstr>
      <vt:lpstr>Open Science Cloud: Complex Resource System </vt:lpstr>
      <vt:lpstr>Commons</vt:lpstr>
      <vt:lpstr>Knowledge resources: Commons vs. Proprietary</vt:lpstr>
      <vt:lpstr>Example: Commons dimensions for  an Online Creation Community</vt:lpstr>
      <vt:lpstr>PowerPoint Presentation</vt:lpstr>
      <vt:lpstr>Internet Governance: Definition</vt:lpstr>
      <vt:lpstr>Internet Governance:  A Multi-Stakeholder System</vt:lpstr>
      <vt:lpstr>Internet Governance: Layers</vt:lpstr>
      <vt:lpstr>Internet Governance:  Mix of Commons and Market</vt:lpstr>
      <vt:lpstr>PowerPoint Presentation</vt:lpstr>
      <vt:lpstr>Public-Private Partnerships</vt:lpstr>
      <vt:lpstr>PPPs in Horizon 2020</vt:lpstr>
      <vt:lpstr>Why Public-Private Partnerships in  Horizon 2020? </vt:lpstr>
      <vt:lpstr>An example of cPPP on Big Data</vt:lpstr>
      <vt:lpstr>Questions for the panel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Malgorzata Krakowian</dc:creator>
  <cp:lastModifiedBy>Sergio Andreozzi</cp:lastModifiedBy>
  <cp:revision>79</cp:revision>
  <dcterms:created xsi:type="dcterms:W3CDTF">2015-05-07T09:24:15Z</dcterms:created>
  <dcterms:modified xsi:type="dcterms:W3CDTF">2015-11-13T13:23:13Z</dcterms:modified>
</cp:coreProperties>
</file>