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6" r:id="rId7"/>
    <p:sldId id="260" r:id="rId8"/>
    <p:sldId id="269" r:id="rId9"/>
    <p:sldId id="262" r:id="rId10"/>
    <p:sldId id="263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8059" y="1319751"/>
            <a:ext cx="5354424" cy="211479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4B00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8" y="3771724"/>
            <a:ext cx="4194928" cy="1101936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3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00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BF93-D4B1-4682-B02F-6E867CFD1FBF}" type="datetimeFigureOut">
              <a:rPr lang="en-GB" smtClean="0"/>
              <a:t>11/11/15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32289"/>
            <a:ext cx="928311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47682"/>
            <a:ext cx="9283111" cy="12721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BF93-D4B1-4682-B02F-6E867CFD1FBF}" type="datetimeFigureOut">
              <a:rPr lang="en-GB" smtClean="0"/>
              <a:t>11/11/15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BF93-D4B1-4682-B02F-6E867CFD1FBF}" type="datetimeFigureOut">
              <a:rPr lang="en-GB" smtClean="0"/>
              <a:t>11/11/15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5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BF93-D4B1-4682-B02F-6E867CFD1FBF}" type="datetimeFigureOut">
              <a:rPr lang="en-GB" smtClean="0"/>
              <a:t>11/11/15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BF93-D4B1-4682-B02F-6E867CFD1FBF}" type="datetimeFigureOut">
              <a:rPr lang="en-GB" smtClean="0"/>
              <a:t>11/11/15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4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EBF93-D4B1-4682-B02F-6E867CFD1FBF}" type="datetimeFigureOut">
              <a:rPr lang="en-GB" smtClean="0"/>
              <a:t>11/11/15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838B9F-EE4C-4B1B-86A1-0FBFA4BE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8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fld id="{495EBF93-D4B1-4682-B02F-6E867CFD1FBF}" type="datetimeFigureOut">
              <a:rPr lang="en-GB" smtClean="0"/>
              <a:pPr/>
              <a:t>11/11/15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ciFly" panose="02000606030000020004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19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hidia.cmcc.i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9600" y="285750"/>
            <a:ext cx="6461125" cy="3148797"/>
          </a:xfrm>
        </p:spPr>
        <p:txBody>
          <a:bodyPr anchor="ctr" anchorCtr="0">
            <a:normAutofit/>
          </a:bodyPr>
          <a:lstStyle/>
          <a:p>
            <a:r>
              <a:rPr lang="en-US" sz="3600" dirty="0"/>
              <a:t>Next generation Science Gateways in the context of the INDIGO project: a pilot case on large scale </a:t>
            </a:r>
            <a:r>
              <a:rPr lang="en-US" sz="3600" dirty="0" smtClean="0"/>
              <a:t>climate-change </a:t>
            </a:r>
            <a:r>
              <a:rPr lang="en-US" sz="3600" dirty="0"/>
              <a:t>data analytics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8058" y="4406724"/>
            <a:ext cx="5629242" cy="1752776"/>
          </a:xfrm>
        </p:spPr>
        <p:txBody>
          <a:bodyPr>
            <a:normAutofit/>
          </a:bodyPr>
          <a:lstStyle/>
          <a:p>
            <a:r>
              <a:rPr lang="en-GB" dirty="0" smtClean="0"/>
              <a:t>Roberto Barbera, Riccardo Bruno, Marco </a:t>
            </a:r>
            <a:r>
              <a:rPr lang="en-GB" dirty="0" err="1" smtClean="0"/>
              <a:t>Fargetta</a:t>
            </a:r>
            <a:r>
              <a:rPr lang="en-GB" dirty="0" smtClean="0"/>
              <a:t>, </a:t>
            </a:r>
            <a:r>
              <a:rPr lang="en-GB" u="sng" dirty="0" smtClean="0"/>
              <a:t>Emidio Giorgio</a:t>
            </a:r>
            <a:r>
              <a:rPr lang="en-GB" dirty="0" smtClean="0"/>
              <a:t>, </a:t>
            </a:r>
            <a:r>
              <a:rPr lang="en-GB" dirty="0" err="1" smtClean="0"/>
              <a:t>Davide</a:t>
            </a:r>
            <a:r>
              <a:rPr lang="en-GB" dirty="0" smtClean="0"/>
              <a:t> </a:t>
            </a:r>
            <a:r>
              <a:rPr lang="en-GB" dirty="0" err="1" smtClean="0"/>
              <a:t>Salomoni</a:t>
            </a:r>
            <a:r>
              <a:rPr lang="en-GB" dirty="0" smtClean="0"/>
              <a:t> (INFN)</a:t>
            </a:r>
          </a:p>
          <a:p>
            <a:r>
              <a:rPr lang="en-GB" dirty="0" err="1" smtClean="0"/>
              <a:t>Sandro</a:t>
            </a:r>
            <a:r>
              <a:rPr lang="en-GB" dirty="0" smtClean="0"/>
              <a:t> Fiore (CMCC</a:t>
            </a:r>
            <a:r>
              <a:rPr lang="en-GB" dirty="0"/>
              <a:t>), </a:t>
            </a:r>
            <a:r>
              <a:rPr lang="en-GB" dirty="0" err="1"/>
              <a:t>Cosimo</a:t>
            </a:r>
            <a:r>
              <a:rPr lang="en-GB" dirty="0"/>
              <a:t> Palazzo (CMCC), Giovanni </a:t>
            </a:r>
            <a:r>
              <a:rPr lang="en-GB" dirty="0" err="1"/>
              <a:t>Aloisio</a:t>
            </a:r>
            <a:r>
              <a:rPr lang="en-GB" dirty="0"/>
              <a:t> (CMCC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Marcin</a:t>
            </a:r>
            <a:r>
              <a:rPr lang="en-GB" dirty="0" smtClean="0"/>
              <a:t> </a:t>
            </a:r>
            <a:r>
              <a:rPr lang="en-GB" dirty="0" err="1" smtClean="0"/>
              <a:t>Plociennik</a:t>
            </a:r>
            <a:r>
              <a:rPr lang="en-GB" dirty="0"/>
              <a:t> </a:t>
            </a:r>
            <a:r>
              <a:rPr lang="en-GB" dirty="0" smtClean="0"/>
              <a:t>(PNSC)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17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actual demo…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7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44" y="1850046"/>
            <a:ext cx="6292749" cy="473167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Both </a:t>
            </a:r>
            <a:r>
              <a:rPr lang="en-US" sz="2600" dirty="0" err="1" smtClean="0"/>
              <a:t>FutureGateway</a:t>
            </a:r>
            <a:r>
              <a:rPr lang="en-US" sz="2600" dirty="0" smtClean="0"/>
              <a:t> and Climate Data Analysis use case will evolve :</a:t>
            </a:r>
          </a:p>
          <a:p>
            <a:pPr lvl="1"/>
            <a:r>
              <a:rPr lang="en-US" sz="2200" dirty="0" smtClean="0"/>
              <a:t>Rather than running a command to the Ophidia cluster, the application will instantiate dynamically a cluster on a private cloud by exploiting the Indigo </a:t>
            </a:r>
            <a:r>
              <a:rPr lang="en-US" sz="2200" dirty="0" err="1" smtClean="0"/>
              <a:t>PaaS</a:t>
            </a:r>
            <a:endParaRPr lang="en-US" sz="2200" dirty="0" smtClean="0"/>
          </a:p>
          <a:p>
            <a:pPr lvl="1"/>
            <a:r>
              <a:rPr lang="en-US" sz="2200" dirty="0" err="1" smtClean="0"/>
              <a:t>FutureGateway</a:t>
            </a:r>
            <a:r>
              <a:rPr lang="en-US" sz="2200" dirty="0" smtClean="0"/>
              <a:t> will exploit a richer set of features for VM management </a:t>
            </a:r>
          </a:p>
          <a:p>
            <a:pPr lvl="2"/>
            <a:r>
              <a:rPr lang="en-US" sz="1800" dirty="0" smtClean="0"/>
              <a:t>INDIGO </a:t>
            </a:r>
            <a:r>
              <a:rPr lang="en-US" sz="1800" dirty="0" err="1" smtClean="0"/>
              <a:t>PaaS</a:t>
            </a:r>
            <a:r>
              <a:rPr lang="en-US" sz="1800" dirty="0" smtClean="0"/>
              <a:t> Orchestrator</a:t>
            </a:r>
          </a:p>
          <a:p>
            <a:pPr lvl="1"/>
            <a:r>
              <a:rPr lang="en-US" sz="2200" dirty="0"/>
              <a:t>New data analytics workflow interfaces will enable more complex </a:t>
            </a:r>
            <a:r>
              <a:rPr lang="en-US" sz="2200" dirty="0" smtClean="0"/>
              <a:t>experiments</a:t>
            </a:r>
          </a:p>
          <a:p>
            <a:pPr lvl="2"/>
            <a:r>
              <a:rPr lang="en-US" sz="1800" dirty="0" smtClean="0"/>
              <a:t>From single-experiment, single-model to multi-model ensemble experiments</a:t>
            </a:r>
          </a:p>
          <a:p>
            <a:pPr lvl="2"/>
            <a:r>
              <a:rPr lang="en-US" sz="1800" dirty="0" smtClean="0"/>
              <a:t>Two-level workflows will be implemented to enable geographically distributed experiments on climate data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 descr="how-to-adopt-a-child-steps-to-ado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21" y="2502875"/>
            <a:ext cx="4461435" cy="35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1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4351338"/>
          </a:xfrm>
        </p:spPr>
        <p:txBody>
          <a:bodyPr/>
          <a:lstStyle/>
          <a:p>
            <a:r>
              <a:rPr lang="en-US" dirty="0" smtClean="0"/>
              <a:t>Thanks for your attention !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INDIGO web site</a:t>
            </a:r>
          </a:p>
          <a:p>
            <a:pPr lvl="2"/>
            <a:r>
              <a:rPr lang="en-US" dirty="0" smtClean="0">
                <a:solidFill>
                  <a:srgbClr val="2F5597"/>
                </a:solidFill>
              </a:rPr>
              <a:t>http://</a:t>
            </a:r>
            <a:r>
              <a:rPr lang="en-US" dirty="0" err="1" smtClean="0">
                <a:solidFill>
                  <a:srgbClr val="2F5597"/>
                </a:solidFill>
              </a:rPr>
              <a:t>www.indigo-datacloud.eu</a:t>
            </a:r>
            <a:endParaRPr lang="en-US" dirty="0" smtClean="0">
              <a:solidFill>
                <a:srgbClr val="2F5597"/>
              </a:solidFill>
            </a:endParaRPr>
          </a:p>
          <a:p>
            <a:pPr lvl="1"/>
            <a:r>
              <a:rPr lang="en-US" dirty="0" smtClean="0"/>
              <a:t>INDIGO SG Portal (based on </a:t>
            </a:r>
            <a:r>
              <a:rPr lang="en-US" dirty="0" err="1" smtClean="0"/>
              <a:t>FutureGateway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https://sgw.indigo-datacloud.eu</a:t>
            </a:r>
          </a:p>
          <a:p>
            <a:pPr lvl="1"/>
            <a:r>
              <a:rPr lang="en-US" dirty="0" smtClean="0"/>
              <a:t>Ophidia home page</a:t>
            </a:r>
          </a:p>
          <a:p>
            <a:pPr lvl="2"/>
            <a:r>
              <a:rPr lang="en-US" dirty="0">
                <a:solidFill>
                  <a:srgbClr val="2F5597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2F5597"/>
                </a:solidFill>
                <a:hlinkClick r:id="rId2"/>
              </a:rPr>
              <a:t>ophidia.cmcc.it</a:t>
            </a:r>
            <a:endParaRPr lang="en-US" dirty="0" smtClean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4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21040" cy="4351338"/>
          </a:xfrm>
        </p:spPr>
        <p:txBody>
          <a:bodyPr/>
          <a:lstStyle/>
          <a:p>
            <a:r>
              <a:rPr lang="en-GB" dirty="0" smtClean="0"/>
              <a:t>The INDIGO-</a:t>
            </a:r>
            <a:r>
              <a:rPr lang="en-GB" dirty="0" err="1" smtClean="0"/>
              <a:t>DataCloud</a:t>
            </a:r>
            <a:r>
              <a:rPr lang="en-GB" dirty="0" smtClean="0"/>
              <a:t> project</a:t>
            </a:r>
          </a:p>
          <a:p>
            <a:pPr lvl="1"/>
            <a:r>
              <a:rPr lang="en-GB" dirty="0" smtClean="0"/>
              <a:t>INDIGO Work packages </a:t>
            </a:r>
          </a:p>
          <a:p>
            <a:pPr lvl="1"/>
            <a:r>
              <a:rPr lang="en-GB" dirty="0" smtClean="0"/>
              <a:t>Climate Data </a:t>
            </a:r>
            <a:r>
              <a:rPr lang="en-GB" dirty="0" smtClean="0"/>
              <a:t>Analysis</a:t>
            </a:r>
          </a:p>
          <a:p>
            <a:pPr lvl="2"/>
            <a:r>
              <a:rPr lang="en-GB" dirty="0" err="1" smtClean="0"/>
              <a:t>Ophidia</a:t>
            </a:r>
            <a:endParaRPr lang="en-GB" dirty="0" smtClean="0"/>
          </a:p>
          <a:p>
            <a:pPr lvl="1"/>
            <a:r>
              <a:rPr lang="en-GB" dirty="0"/>
              <a:t>Catania Science Gateway Framework and </a:t>
            </a:r>
            <a:r>
              <a:rPr lang="en-GB" dirty="0" err="1" smtClean="0"/>
              <a:t>FutureGateway</a:t>
            </a:r>
            <a:endParaRPr lang="en-GB" dirty="0" smtClean="0"/>
          </a:p>
          <a:p>
            <a:pPr lvl="1"/>
            <a:r>
              <a:rPr lang="en-GB" dirty="0" smtClean="0"/>
              <a:t>Demo</a:t>
            </a:r>
          </a:p>
          <a:p>
            <a:pPr lvl="1"/>
            <a:r>
              <a:rPr lang="en-GB" dirty="0" smtClean="0"/>
              <a:t>Future steps</a:t>
            </a:r>
          </a:p>
          <a:p>
            <a:r>
              <a:rPr lang="en-GB" dirty="0" smtClean="0"/>
              <a:t>Q&amp;A</a:t>
            </a:r>
          </a:p>
          <a:p>
            <a:r>
              <a:rPr lang="en-GB" dirty="0" smtClean="0"/>
              <a:t>References 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8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INDIGO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6" y="1857375"/>
            <a:ext cx="9499010" cy="4603750"/>
          </a:xfrm>
        </p:spPr>
        <p:txBody>
          <a:bodyPr/>
          <a:lstStyle/>
          <a:p>
            <a:r>
              <a:rPr lang="en-US" dirty="0" smtClean="0"/>
              <a:t>INDIGO is a H2020 project aiming at developing a data/compute platform targeting scientific communities</a:t>
            </a:r>
          </a:p>
          <a:p>
            <a:pPr lvl="1"/>
            <a:r>
              <a:rPr lang="en-US" dirty="0" smtClean="0"/>
              <a:t>Focus on cloud computing uptake, lacking in several scientific areas, especially at </a:t>
            </a:r>
            <a:r>
              <a:rPr lang="en-US" dirty="0" err="1" smtClean="0"/>
              <a:t>PaaS</a:t>
            </a:r>
            <a:r>
              <a:rPr lang="en-US" dirty="0" smtClean="0"/>
              <a:t> and </a:t>
            </a:r>
            <a:r>
              <a:rPr lang="en-US" dirty="0" err="1" smtClean="0"/>
              <a:t>SaaS</a:t>
            </a:r>
            <a:r>
              <a:rPr lang="en-US" dirty="0" smtClean="0"/>
              <a:t> level</a:t>
            </a:r>
          </a:p>
          <a:p>
            <a:r>
              <a:rPr lang="en-US" dirty="0"/>
              <a:t>INDIGO will also develop a flexible and modular presentation layer connected to the underlying </a:t>
            </a:r>
            <a:r>
              <a:rPr lang="en-US" dirty="0" err="1"/>
              <a:t>IaaS</a:t>
            </a:r>
            <a:r>
              <a:rPr lang="en-US" dirty="0"/>
              <a:t> and </a:t>
            </a:r>
            <a:r>
              <a:rPr lang="en-US" dirty="0" err="1"/>
              <a:t>PaaS</a:t>
            </a:r>
            <a:r>
              <a:rPr lang="en-US" dirty="0"/>
              <a:t> </a:t>
            </a:r>
            <a:r>
              <a:rPr lang="en-US" dirty="0" smtClean="0"/>
              <a:t>frameworks </a:t>
            </a:r>
          </a:p>
          <a:p>
            <a:pPr lvl="1"/>
            <a:r>
              <a:rPr lang="en-US" dirty="0" smtClean="0"/>
              <a:t>innovative </a:t>
            </a:r>
            <a:r>
              <a:rPr lang="en-US" dirty="0"/>
              <a:t>user experiences including web/desktop applications and mobile appliances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0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s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0" r="-8549"/>
          <a:stretch/>
        </p:blipFill>
        <p:spPr>
          <a:xfrm>
            <a:off x="512765" y="1959343"/>
            <a:ext cx="5776160" cy="44663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 Work Packages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37640" y="1734656"/>
            <a:ext cx="1368868" cy="425583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273300"/>
            <a:ext cx="2286000" cy="1282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4219" y="1752699"/>
            <a:ext cx="4610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User communities (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WP2</a:t>
            </a:r>
            <a:r>
              <a:rPr lang="en-US" sz="2400" dirty="0" smtClean="0"/>
              <a:t>) provide input to technical work packages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WP6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responsible for the development of high-level UIs</a:t>
            </a:r>
            <a:endParaRPr lang="en-US" sz="2400" dirty="0"/>
          </a:p>
        </p:txBody>
      </p:sp>
      <p:pic>
        <p:nvPicPr>
          <p:cNvPr id="3" name="Picture 2" descr="construction-work-carpenter-tools-medi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77" y="3822799"/>
            <a:ext cx="3294621" cy="26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00" y="200036"/>
            <a:ext cx="10515600" cy="1325563"/>
          </a:xfrm>
        </p:spPr>
        <p:txBody>
          <a:bodyPr/>
          <a:lstStyle/>
          <a:p>
            <a:r>
              <a:rPr lang="en-US" sz="4000" dirty="0" smtClean="0"/>
              <a:t>WP6 Architecture, from </a:t>
            </a:r>
            <a:r>
              <a:rPr lang="en-US" sz="4000" smtClean="0"/>
              <a:t>a user	perspective</a:t>
            </a:r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Immagine 6" descr="Climate_Change_infra_final_septemb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9"/>
          <a:stretch/>
        </p:blipFill>
        <p:spPr>
          <a:xfrm>
            <a:off x="103391" y="1594751"/>
            <a:ext cx="6703809" cy="512354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5300" y="1660524"/>
            <a:ext cx="5257800" cy="458787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The Future Gateway </a:t>
            </a:r>
            <a:r>
              <a:rPr lang="it-IT" dirty="0"/>
              <a:t>Framework (FG)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the </a:t>
            </a:r>
            <a:r>
              <a:rPr lang="it-IT" dirty="0" err="1" smtClean="0"/>
              <a:t>proper</a:t>
            </a:r>
            <a:r>
              <a:rPr lang="it-IT" dirty="0" smtClean="0"/>
              <a:t> entry </a:t>
            </a:r>
            <a:r>
              <a:rPr lang="it-IT" dirty="0" err="1" smtClean="0"/>
              <a:t>point</a:t>
            </a:r>
            <a:r>
              <a:rPr lang="it-IT" dirty="0" smtClean="0"/>
              <a:t> for </a:t>
            </a:r>
            <a:r>
              <a:rPr lang="it-IT" dirty="0" err="1" smtClean="0"/>
              <a:t>scientists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Workflow</a:t>
            </a:r>
            <a:r>
              <a:rPr lang="it-IT" dirty="0" smtClean="0"/>
              <a:t> </a:t>
            </a:r>
            <a:r>
              <a:rPr lang="it-IT" dirty="0" err="1" smtClean="0"/>
              <a:t>solutions</a:t>
            </a:r>
            <a:r>
              <a:rPr lang="it-IT" dirty="0" smtClean="0"/>
              <a:t> (e.g. Kepler)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adopted</a:t>
            </a:r>
            <a:r>
              <a:rPr lang="it-IT" dirty="0" smtClean="0"/>
              <a:t> </a:t>
            </a:r>
            <a:r>
              <a:rPr lang="it-IT" dirty="0"/>
              <a:t>to </a:t>
            </a:r>
            <a:r>
              <a:rPr lang="it-IT" dirty="0" err="1"/>
              <a:t>run</a:t>
            </a:r>
            <a:r>
              <a:rPr lang="it-IT" dirty="0"/>
              <a:t> </a:t>
            </a:r>
            <a:r>
              <a:rPr lang="it-IT" dirty="0" err="1" smtClean="0"/>
              <a:t>distributed</a:t>
            </a:r>
            <a:r>
              <a:rPr lang="it-IT" dirty="0" smtClean="0"/>
              <a:t> </a:t>
            </a:r>
            <a:r>
              <a:rPr lang="it-IT" dirty="0" err="1" smtClean="0"/>
              <a:t>workflows</a:t>
            </a:r>
            <a:r>
              <a:rPr lang="it-IT" dirty="0" smtClean="0"/>
              <a:t> </a:t>
            </a:r>
            <a:r>
              <a:rPr lang="it-IT" dirty="0" err="1" smtClean="0"/>
              <a:t>across</a:t>
            </a:r>
            <a:r>
              <a:rPr lang="it-IT" dirty="0" smtClean="0"/>
              <a:t> multiple </a:t>
            </a:r>
            <a:r>
              <a:rPr lang="it-IT" dirty="0" err="1" smtClean="0"/>
              <a:t>sites</a:t>
            </a:r>
            <a:endParaRPr lang="it-IT" dirty="0"/>
          </a:p>
          <a:p>
            <a:r>
              <a:rPr lang="it-IT" dirty="0" err="1" smtClean="0"/>
              <a:t>Workflows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published</a:t>
            </a:r>
            <a:r>
              <a:rPr lang="it-IT" dirty="0" smtClean="0"/>
              <a:t> on community-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platforms</a:t>
            </a:r>
            <a:r>
              <a:rPr lang="it-IT" dirty="0" smtClean="0"/>
              <a:t> (</a:t>
            </a:r>
            <a:r>
              <a:rPr lang="it-IT" dirty="0" err="1" smtClean="0"/>
              <a:t>myExperiment</a:t>
            </a:r>
            <a:r>
              <a:rPr lang="it-IT" dirty="0" smtClean="0"/>
              <a:t>) to </a:t>
            </a:r>
            <a:r>
              <a:rPr lang="it-IT" dirty="0" err="1" smtClean="0"/>
              <a:t>address</a:t>
            </a:r>
            <a:r>
              <a:rPr lang="it-IT" dirty="0" smtClean="0"/>
              <a:t> </a:t>
            </a:r>
            <a:r>
              <a:rPr lang="it-IT" dirty="0" err="1" smtClean="0"/>
              <a:t>workflows</a:t>
            </a:r>
            <a:r>
              <a:rPr lang="it-IT" dirty="0" smtClean="0"/>
              <a:t> </a:t>
            </a:r>
            <a:r>
              <a:rPr lang="it-IT" dirty="0" err="1" smtClean="0"/>
              <a:t>sharing</a:t>
            </a:r>
            <a:r>
              <a:rPr lang="it-IT" dirty="0" smtClean="0"/>
              <a:t> and re-use; </a:t>
            </a:r>
          </a:p>
          <a:p>
            <a:r>
              <a:rPr lang="it-IT" dirty="0" smtClean="0"/>
              <a:t>Ophidia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smtClean="0"/>
              <a:t>be </a:t>
            </a:r>
            <a:r>
              <a:rPr lang="it-IT" dirty="0" err="1" smtClean="0"/>
              <a:t>exploited</a:t>
            </a:r>
            <a:r>
              <a:rPr lang="it-IT" dirty="0" smtClean="0"/>
              <a:t> </a:t>
            </a:r>
            <a:r>
              <a:rPr lang="it-IT" dirty="0" err="1"/>
              <a:t>as</a:t>
            </a:r>
            <a:r>
              <a:rPr lang="it-IT" dirty="0"/>
              <a:t> big data </a:t>
            </a:r>
            <a:r>
              <a:rPr lang="it-IT" dirty="0" err="1"/>
              <a:t>analytics</a:t>
            </a:r>
            <a:r>
              <a:rPr lang="it-IT" dirty="0"/>
              <a:t> </a:t>
            </a:r>
            <a:r>
              <a:rPr lang="it-IT" dirty="0" err="1" smtClean="0"/>
              <a:t>framework</a:t>
            </a:r>
            <a:r>
              <a:rPr lang="it-IT" dirty="0" smtClean="0"/>
              <a:t>; </a:t>
            </a:r>
          </a:p>
          <a:p>
            <a:r>
              <a:rPr lang="it-IT" dirty="0" smtClean="0"/>
              <a:t>The </a:t>
            </a:r>
            <a:r>
              <a:rPr lang="it-IT" dirty="0" err="1" smtClean="0"/>
              <a:t>Fabric</a:t>
            </a:r>
            <a:r>
              <a:rPr lang="it-IT" dirty="0" smtClean="0"/>
              <a:t> </a:t>
            </a:r>
            <a:r>
              <a:rPr lang="it-IT" dirty="0" err="1"/>
              <a:t>layer</a:t>
            </a:r>
            <a:r>
              <a:rPr lang="it-IT" dirty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represented</a:t>
            </a:r>
            <a:r>
              <a:rPr lang="it-IT" dirty="0" smtClean="0"/>
              <a:t> by test </a:t>
            </a:r>
            <a:r>
              <a:rPr lang="it-IT" dirty="0" err="1" smtClean="0"/>
              <a:t>sites</a:t>
            </a:r>
            <a:r>
              <a:rPr lang="it-IT" dirty="0" smtClean="0"/>
              <a:t> with ESGF </a:t>
            </a:r>
            <a:r>
              <a:rPr lang="it-IT" dirty="0" err="1" smtClean="0"/>
              <a:t>nodes</a:t>
            </a:r>
            <a:r>
              <a:rPr lang="it-IT" dirty="0" smtClean="0"/>
              <a:t> (e.g. CMCC);</a:t>
            </a:r>
          </a:p>
          <a:p>
            <a:r>
              <a:rPr lang="it-IT" dirty="0" smtClean="0"/>
              <a:t>Real </a:t>
            </a:r>
            <a:r>
              <a:rPr lang="it-IT" dirty="0" err="1" smtClean="0"/>
              <a:t>dataset</a:t>
            </a:r>
            <a:r>
              <a:rPr lang="it-IT" dirty="0" smtClean="0"/>
              <a:t> from the CMIP5 </a:t>
            </a:r>
            <a:r>
              <a:rPr lang="it-IT" dirty="0" err="1" smtClean="0"/>
              <a:t>experiment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used</a:t>
            </a:r>
            <a:r>
              <a:rPr lang="it-IT" dirty="0" smtClean="0"/>
              <a:t> for </a:t>
            </a:r>
            <a:r>
              <a:rPr lang="it-IT" dirty="0" err="1" smtClean="0"/>
              <a:t>implementation</a:t>
            </a:r>
            <a:r>
              <a:rPr lang="it-IT" dirty="0" smtClean="0"/>
              <a:t>, test and </a:t>
            </a:r>
            <a:r>
              <a:rPr lang="it-IT" dirty="0" err="1" smtClean="0"/>
              <a:t>validation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Interoperability</a:t>
            </a:r>
            <a:r>
              <a:rPr lang="it-IT" dirty="0" smtClean="0"/>
              <a:t> with the ESGF </a:t>
            </a:r>
            <a:r>
              <a:rPr lang="it-IT" dirty="0" err="1" smtClean="0"/>
              <a:t>ecosystem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properly</a:t>
            </a:r>
            <a:r>
              <a:rPr lang="it-IT" dirty="0" smtClean="0"/>
              <a:t> </a:t>
            </a:r>
            <a:r>
              <a:rPr lang="it-IT" dirty="0" err="1" smtClean="0"/>
              <a:t>addressed</a:t>
            </a:r>
            <a:endParaRPr lang="it-IT" dirty="0" smtClean="0"/>
          </a:p>
          <a:p>
            <a:pPr marL="0" indent="0">
              <a:buNone/>
            </a:pPr>
            <a:endParaRPr lang="it-IT" sz="4800" dirty="0" smtClean="0"/>
          </a:p>
        </p:txBody>
      </p:sp>
      <p:pic>
        <p:nvPicPr>
          <p:cNvPr id="9" name="Immagine 8" descr="Climate_Change_infra_final_septembe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88131" r="-1" b="1952"/>
          <a:stretch/>
        </p:blipFill>
        <p:spPr>
          <a:xfrm>
            <a:off x="6756399" y="6324601"/>
            <a:ext cx="5509051" cy="50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621" y="9837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98800" y="3213100"/>
            <a:ext cx="787400" cy="431800"/>
          </a:xfrm>
          <a:prstGeom prst="ellipse">
            <a:avLst/>
          </a:prstGeom>
          <a:solidFill>
            <a:srgbClr val="FFFF00">
              <a:alpha val="2100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3600" y="4864100"/>
            <a:ext cx="977900" cy="546100"/>
          </a:xfrm>
          <a:prstGeom prst="ellipse">
            <a:avLst/>
          </a:prstGeom>
          <a:solidFill>
            <a:srgbClr val="FFFF00">
              <a:alpha val="1300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1200" y="5130800"/>
            <a:ext cx="977900" cy="546100"/>
          </a:xfrm>
          <a:prstGeom prst="ellipse">
            <a:avLst/>
          </a:prstGeom>
          <a:solidFill>
            <a:srgbClr val="FFFF00">
              <a:alpha val="16000"/>
            </a:srgb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0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4608"/>
            <a:ext cx="10515600" cy="1325563"/>
          </a:xfrm>
        </p:spPr>
        <p:txBody>
          <a:bodyPr/>
          <a:lstStyle/>
          <a:p>
            <a:r>
              <a:rPr lang="en-US" dirty="0" smtClean="0"/>
              <a:t>Climate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663700"/>
            <a:ext cx="11531600" cy="5003800"/>
          </a:xfrm>
        </p:spPr>
        <p:txBody>
          <a:bodyPr>
            <a:noAutofit/>
          </a:bodyPr>
          <a:lstStyle/>
          <a:p>
            <a:r>
              <a:rPr lang="en-US" dirty="0" smtClean="0"/>
              <a:t>Case study on </a:t>
            </a:r>
            <a:r>
              <a:rPr lang="en-US" b="1" dirty="0" smtClean="0">
                <a:solidFill>
                  <a:srgbClr val="0000FF"/>
                </a:solidFill>
              </a:rPr>
              <a:t>Climate </a:t>
            </a:r>
            <a:r>
              <a:rPr lang="en-US" b="1" dirty="0">
                <a:solidFill>
                  <a:srgbClr val="0000FF"/>
                </a:solidFill>
              </a:rPr>
              <a:t>model </a:t>
            </a:r>
            <a:r>
              <a:rPr lang="en-US" b="1" dirty="0" err="1">
                <a:solidFill>
                  <a:srgbClr val="0000FF"/>
                </a:solidFill>
              </a:rPr>
              <a:t>intercomparison</a:t>
            </a:r>
            <a:r>
              <a:rPr lang="en-US" b="1" dirty="0">
                <a:solidFill>
                  <a:srgbClr val="0000FF"/>
                </a:solidFill>
              </a:rPr>
              <a:t> data </a:t>
            </a:r>
            <a:r>
              <a:rPr lang="en-US" b="1" dirty="0" smtClean="0">
                <a:solidFill>
                  <a:srgbClr val="0000FF"/>
                </a:solidFill>
              </a:rPr>
              <a:t>analysis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Directly related to the CMIP* experiments</a:t>
            </a:r>
            <a:r>
              <a:rPr lang="en-US" sz="2800" dirty="0"/>
              <a:t> </a:t>
            </a:r>
          </a:p>
          <a:p>
            <a:pPr lvl="2"/>
            <a:r>
              <a:rPr lang="en-US" sz="2400" dirty="0"/>
              <a:t>CMIP studies output from coupled ocean-atmosphere general circulation models</a:t>
            </a:r>
          </a:p>
          <a:p>
            <a:pPr lvl="1"/>
            <a:r>
              <a:rPr lang="en-US" dirty="0"/>
              <a:t>Main Use cases</a:t>
            </a:r>
          </a:p>
          <a:p>
            <a:pPr lvl="2"/>
            <a:r>
              <a:rPr lang="en-US" sz="2400" dirty="0"/>
              <a:t>Anomalies </a:t>
            </a:r>
            <a:r>
              <a:rPr lang="en-US" sz="2400" dirty="0" smtClean="0"/>
              <a:t>analysis, </a:t>
            </a:r>
            <a:r>
              <a:rPr lang="en-US" sz="2400" b="1" dirty="0" smtClean="0"/>
              <a:t>Trend analysis, </a:t>
            </a:r>
            <a:r>
              <a:rPr lang="en-US" sz="2400" dirty="0" smtClean="0"/>
              <a:t>Climate </a:t>
            </a:r>
            <a:r>
              <a:rPr lang="en-US" sz="2400" dirty="0"/>
              <a:t>change signal analysis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Ophidia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is a big data analytics framework for eScience</a:t>
            </a:r>
          </a:p>
          <a:p>
            <a:pPr lvl="1"/>
            <a:r>
              <a:rPr lang="en-US" dirty="0" smtClean="0"/>
              <a:t>Primarily used for the analysis of climate data, exploitable in multiple domains</a:t>
            </a:r>
          </a:p>
          <a:p>
            <a:pPr lvl="1"/>
            <a:r>
              <a:rPr lang="en-US" dirty="0" smtClean="0"/>
              <a:t>“Datacube” abstraction and OLAP-based approach for big data</a:t>
            </a:r>
            <a:endParaRPr lang="en-US" dirty="0"/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</a:t>
            </a:r>
            <a:r>
              <a:rPr lang="en-US" dirty="0" smtClean="0"/>
              <a:t>array-based data </a:t>
            </a:r>
            <a:r>
              <a:rPr lang="en-US" dirty="0"/>
              <a:t>analysis </a:t>
            </a:r>
            <a:r>
              <a:rPr lang="en-US" dirty="0" smtClean="0"/>
              <a:t>and scientific data formats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/>
              <a:t>computing techniques and smart data distribution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 ~100 array-</a:t>
            </a:r>
            <a:r>
              <a:rPr lang="en-US" dirty="0"/>
              <a:t>based  primitives  </a:t>
            </a:r>
            <a:r>
              <a:rPr lang="en-US" dirty="0" smtClean="0"/>
              <a:t> </a:t>
            </a:r>
            <a:r>
              <a:rPr lang="en-US" dirty="0"/>
              <a:t>and  </a:t>
            </a:r>
            <a:r>
              <a:rPr lang="en-US" dirty="0" smtClean="0"/>
              <a:t>~50 </a:t>
            </a:r>
            <a:r>
              <a:rPr lang="en-US" dirty="0" err="1" smtClean="0"/>
              <a:t>datacube</a:t>
            </a:r>
            <a:r>
              <a:rPr lang="en-US" dirty="0" smtClean="0"/>
              <a:t>  </a:t>
            </a:r>
            <a:r>
              <a:rPr lang="en-US" dirty="0"/>
              <a:t>operators </a:t>
            </a:r>
          </a:p>
          <a:p>
            <a:pPr lvl="2"/>
            <a:r>
              <a:rPr lang="en-US" dirty="0" smtClean="0"/>
              <a:t>i.e.: data  </a:t>
            </a:r>
            <a:r>
              <a:rPr lang="en-US" dirty="0"/>
              <a:t>sub</a:t>
            </a:r>
            <a:r>
              <a:rPr lang="en-US" dirty="0" smtClean="0"/>
              <a:t>-setting, data  </a:t>
            </a:r>
            <a:r>
              <a:rPr lang="en-US" dirty="0"/>
              <a:t>aggregation, </a:t>
            </a:r>
            <a:r>
              <a:rPr lang="en-US" dirty="0" smtClean="0"/>
              <a:t>array-</a:t>
            </a:r>
            <a:r>
              <a:rPr lang="en-US" dirty="0"/>
              <a:t>based  transformations, </a:t>
            </a:r>
            <a:r>
              <a:rPr lang="en-US" dirty="0" smtClean="0"/>
              <a:t>datacube  roll-</a:t>
            </a:r>
            <a:r>
              <a:rPr lang="en-US" dirty="0"/>
              <a:t>up/drill</a:t>
            </a:r>
            <a:r>
              <a:rPr lang="en-US" dirty="0" smtClean="0"/>
              <a:t>-down, data cube import, etc.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" y="5783332"/>
            <a:ext cx="870969" cy="8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9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Catania SGF to </a:t>
            </a:r>
            <a:r>
              <a:rPr lang="en-US" dirty="0" err="1" smtClean="0"/>
              <a:t>FutureGateway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812924"/>
            <a:ext cx="10502900" cy="4609569"/>
          </a:xfrm>
        </p:spPr>
        <p:txBody>
          <a:bodyPr>
            <a:normAutofit/>
          </a:bodyPr>
          <a:lstStyle/>
          <a:p>
            <a:r>
              <a:rPr lang="en-US" sz="2600" dirty="0"/>
              <a:t>The 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Catania  Science  Gateway  Framework  (CSGF)</a:t>
            </a:r>
            <a:r>
              <a:rPr lang="en-US" sz="2600" dirty="0"/>
              <a:t>  </a:t>
            </a:r>
            <a:r>
              <a:rPr lang="en-US" sz="2600" dirty="0" smtClean="0"/>
              <a:t>is a technology, based on </a:t>
            </a:r>
            <a:r>
              <a:rPr lang="en-US" sz="2600" dirty="0" err="1" smtClean="0"/>
              <a:t>Liferay</a:t>
            </a:r>
            <a:r>
              <a:rPr lang="en-US" sz="2600" dirty="0" smtClean="0"/>
              <a:t>, allowing  </a:t>
            </a:r>
            <a:r>
              <a:rPr lang="en-US" sz="2600" dirty="0"/>
              <a:t>to  create  a  platform </a:t>
            </a:r>
            <a:r>
              <a:rPr lang="en-US" sz="2600" dirty="0" smtClean="0"/>
              <a:t>to access  </a:t>
            </a:r>
            <a:r>
              <a:rPr lang="en-US" sz="2600" dirty="0"/>
              <a:t>distributed   computing   and   data   infrastructures </a:t>
            </a:r>
            <a:r>
              <a:rPr lang="en-US" sz="2600" dirty="0" smtClean="0"/>
              <a:t> </a:t>
            </a:r>
            <a:r>
              <a:rPr lang="en-US" sz="2600" dirty="0"/>
              <a:t>through </a:t>
            </a:r>
            <a:r>
              <a:rPr lang="en-US" sz="2600" dirty="0" smtClean="0"/>
              <a:t> </a:t>
            </a:r>
            <a:r>
              <a:rPr lang="en-US" sz="2600" dirty="0"/>
              <a:t>web  browsers  </a:t>
            </a:r>
            <a:r>
              <a:rPr lang="en-US" sz="2600" dirty="0" smtClean="0"/>
              <a:t>and </a:t>
            </a:r>
            <a:r>
              <a:rPr lang="en-US" sz="2600" dirty="0"/>
              <a:t>mobile </a:t>
            </a:r>
            <a:r>
              <a:rPr lang="en-US" sz="2600" dirty="0" smtClean="0"/>
              <a:t>devices</a:t>
            </a:r>
          </a:p>
          <a:p>
            <a:pPr lvl="1"/>
            <a:r>
              <a:rPr lang="en-US" sz="1900" dirty="0" smtClean="0"/>
              <a:t>Main components : AAI module, </a:t>
            </a:r>
            <a:r>
              <a:rPr lang="en-US" sz="1900" b="1" u="sng" dirty="0" smtClean="0">
                <a:solidFill>
                  <a:schemeClr val="accent2">
                    <a:lumMod val="75000"/>
                  </a:schemeClr>
                </a:solidFill>
              </a:rPr>
              <a:t>Grid &amp; Cloud Engine</a:t>
            </a:r>
            <a:r>
              <a:rPr lang="en-US" sz="1900" dirty="0" smtClean="0"/>
              <a:t>, pluggable portable and modules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FutureGateway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will be an evolution of CSGF taking into account (also) INDIGO requirements</a:t>
            </a:r>
            <a:r>
              <a:rPr lang="en-US" sz="2200" dirty="0"/>
              <a:t> </a:t>
            </a:r>
            <a:r>
              <a:rPr lang="en-US" sz="2200" dirty="0" smtClean="0"/>
              <a:t>such as the implementation of RESTful APIs for the Engine</a:t>
            </a:r>
          </a:p>
          <a:p>
            <a:pPr lvl="1"/>
            <a:r>
              <a:rPr lang="en-US" sz="1900" dirty="0" smtClean="0"/>
              <a:t>Interoperability : exposing   </a:t>
            </a:r>
            <a:r>
              <a:rPr lang="en-US" sz="1900" dirty="0"/>
              <a:t>the   </a:t>
            </a:r>
            <a:r>
              <a:rPr lang="en-US" sz="1900" dirty="0" err="1"/>
              <a:t>FutureGateway</a:t>
            </a:r>
            <a:r>
              <a:rPr lang="en-US" sz="1900" dirty="0"/>
              <a:t>   Engine   API   through   this   REST   platform </a:t>
            </a:r>
            <a:r>
              <a:rPr lang="en-US" sz="1900" dirty="0" smtClean="0"/>
              <a:t>to eliminate Java constraints for the application, facilitating integration of both web portals and applications developed with other technologies</a:t>
            </a:r>
          </a:p>
          <a:p>
            <a:pPr lvl="1"/>
            <a:r>
              <a:rPr lang="en-US" sz="1900" dirty="0" err="1" smtClean="0"/>
              <a:t>Lightweightness</a:t>
            </a:r>
            <a:r>
              <a:rPr lang="en-US" sz="1900" dirty="0" smtClean="0"/>
              <a:t> : less client/server interactions and bandwidth through JSON usage </a:t>
            </a:r>
          </a:p>
          <a:p>
            <a:pPr lvl="1"/>
            <a:r>
              <a:rPr lang="en-US" sz="1900" dirty="0" smtClean="0"/>
              <a:t>Security : combination of state of the art security in HTTP/S protocols and support of AAI mechanisms defined by INDIGO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658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75108"/>
            <a:ext cx="10515600" cy="1325563"/>
          </a:xfrm>
        </p:spPr>
        <p:txBody>
          <a:bodyPr/>
          <a:lstStyle/>
          <a:p>
            <a:r>
              <a:rPr lang="en-US" dirty="0" smtClean="0"/>
              <a:t>From CSGF to </a:t>
            </a:r>
            <a:r>
              <a:rPr lang="en-US" dirty="0" err="1" smtClean="0"/>
              <a:t>FutureGateway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3719" y="2283026"/>
            <a:ext cx="3296389" cy="3396004"/>
          </a:xfrm>
          <a:prstGeom prst="roundRect">
            <a:avLst>
              <a:gd name="adj" fmla="val 501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27770" y="3866877"/>
            <a:ext cx="2763825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GridEngine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8929" y="4632841"/>
            <a:ext cx="2763825" cy="666080"/>
          </a:xfrm>
          <a:prstGeom prst="roundRect">
            <a:avLst>
              <a:gd name="adj" fmla="val 717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JSAGA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08930" y="2991915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74505" y="3001626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25255" y="2997068"/>
            <a:ext cx="428102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261" y="1854961"/>
            <a:ext cx="2909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Classic </a:t>
            </a:r>
            <a:r>
              <a:rPr lang="en-US" b="1" dirty="0" smtClean="0"/>
              <a:t>CSGF</a:t>
            </a:r>
            <a:r>
              <a:rPr lang="en-US" dirty="0" smtClean="0"/>
              <a:t> (before INDIGO)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0391" y="2364083"/>
            <a:ext cx="172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Liferay</a:t>
            </a:r>
            <a:r>
              <a:rPr lang="en-US" dirty="0" smtClean="0"/>
              <a:t>/Glassfish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333518" y="2278467"/>
            <a:ext cx="3296389" cy="3396004"/>
          </a:xfrm>
          <a:prstGeom prst="roundRect">
            <a:avLst>
              <a:gd name="adj" fmla="val 501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00078" y="4870855"/>
            <a:ext cx="2763825" cy="666080"/>
          </a:xfrm>
          <a:prstGeom prst="roundRect">
            <a:avLst>
              <a:gd name="adj" fmla="val 717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JSAGA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585809" y="2773321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751384" y="2783032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974040" y="2778474"/>
            <a:ext cx="341926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7790" y="1921746"/>
            <a:ext cx="350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FutureGateway</a:t>
            </a:r>
            <a:r>
              <a:rPr lang="en-US" dirty="0" smtClean="0"/>
              <a:t> Approach (I</a:t>
            </a:r>
            <a:r>
              <a:rPr lang="en-US" b="1" dirty="0" smtClean="0"/>
              <a:t>NDIGO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00190" y="2359524"/>
            <a:ext cx="160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Liferay</a:t>
            </a:r>
            <a:r>
              <a:rPr lang="en-US" dirty="0" smtClean="0"/>
              <a:t>/Tomcat</a:t>
            </a:r>
            <a:endParaRPr lang="en-US" dirty="0"/>
          </a:p>
        </p:txBody>
      </p:sp>
      <p:sp>
        <p:nvSpPr>
          <p:cNvPr id="21" name="Up-Down Arrow 20"/>
          <p:cNvSpPr/>
          <p:nvPr/>
        </p:nvSpPr>
        <p:spPr>
          <a:xfrm>
            <a:off x="1954999" y="4437634"/>
            <a:ext cx="242591" cy="328185"/>
          </a:xfrm>
          <a:prstGeom prst="up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-Down Arrow 21"/>
          <p:cNvSpPr/>
          <p:nvPr/>
        </p:nvSpPr>
        <p:spPr>
          <a:xfrm>
            <a:off x="1964698" y="3648286"/>
            <a:ext cx="242591" cy="328185"/>
          </a:xfrm>
          <a:prstGeom prst="up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2026394" y="2282951"/>
            <a:ext cx="135561" cy="288960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4880" y="5674472"/>
            <a:ext cx="3343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Comunication</a:t>
            </a:r>
            <a:r>
              <a:rPr lang="en-US" sz="1400" dirty="0" smtClean="0"/>
              <a:t> </a:t>
            </a:r>
            <a:r>
              <a:rPr lang="en-US" sz="1400" dirty="0" err="1" smtClean="0"/>
              <a:t>Portlet</a:t>
            </a:r>
            <a:r>
              <a:rPr lang="en-US" sz="1400" dirty="0" smtClean="0"/>
              <a:t>-</a:t>
            </a:r>
            <a:r>
              <a:rPr lang="en-US" sz="1400" dirty="0" err="1" smtClean="0"/>
              <a:t>GridEngine</a:t>
            </a:r>
            <a:r>
              <a:rPr lang="en-US" sz="1400" dirty="0" smtClean="0"/>
              <a:t>-JSAGA</a:t>
            </a:r>
          </a:p>
          <a:p>
            <a:r>
              <a:rPr lang="en-US" sz="1400" dirty="0"/>
              <a:t>o</a:t>
            </a:r>
            <a:r>
              <a:rPr lang="en-US" sz="1400" dirty="0" smtClean="0"/>
              <a:t>nly possible with JAVA libraries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4547582" y="4114602"/>
            <a:ext cx="2772969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Server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43232" y="5655645"/>
            <a:ext cx="32912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Comunication</a:t>
            </a:r>
            <a:r>
              <a:rPr lang="en-US" sz="1400" dirty="0" smtClean="0"/>
              <a:t> </a:t>
            </a:r>
            <a:r>
              <a:rPr lang="en-US" sz="1400" dirty="0" err="1" smtClean="0"/>
              <a:t>Portlet</a:t>
            </a:r>
            <a:r>
              <a:rPr lang="en-US" sz="1400" dirty="0" smtClean="0"/>
              <a:t>-API Server via REST APIs, this allows to serve external applications</a:t>
            </a:r>
          </a:p>
          <a:p>
            <a:r>
              <a:rPr lang="en-US" sz="1400" dirty="0" smtClean="0"/>
              <a:t>The API Server interacts via JAVA libraries to JSAGA</a:t>
            </a:r>
            <a:endParaRPr lang="en-US" sz="1400" dirty="0"/>
          </a:p>
        </p:txBody>
      </p:sp>
      <p:sp>
        <p:nvSpPr>
          <p:cNvPr id="29" name="Right Brace 28"/>
          <p:cNvSpPr/>
          <p:nvPr/>
        </p:nvSpPr>
        <p:spPr>
          <a:xfrm rot="5400000">
            <a:off x="5889018" y="2064360"/>
            <a:ext cx="135561" cy="288960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rot="16200000">
            <a:off x="5912988" y="2602023"/>
            <a:ext cx="135561" cy="288960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538426" y="3667705"/>
            <a:ext cx="2839203" cy="213441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APIs</a:t>
            </a:r>
            <a:endParaRPr lang="en-US" dirty="0"/>
          </a:p>
        </p:txBody>
      </p:sp>
      <p:sp>
        <p:nvSpPr>
          <p:cNvPr id="62" name="Rounded Rectangle 61"/>
          <p:cNvSpPr/>
          <p:nvPr/>
        </p:nvSpPr>
        <p:spPr>
          <a:xfrm>
            <a:off x="8096248" y="2245370"/>
            <a:ext cx="3296389" cy="3396004"/>
          </a:xfrm>
          <a:prstGeom prst="roundRect">
            <a:avLst>
              <a:gd name="adj" fmla="val 5013"/>
            </a:avLst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9784703" y="4071794"/>
            <a:ext cx="1360772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GridEngine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8362808" y="4837758"/>
            <a:ext cx="2763825" cy="666080"/>
          </a:xfrm>
          <a:prstGeom prst="roundRect">
            <a:avLst>
              <a:gd name="adj" fmla="val 717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JSAGA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8348539" y="2740224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66" name="Rounded Rectangle 65"/>
          <p:cNvSpPr/>
          <p:nvPr/>
        </p:nvSpPr>
        <p:spPr>
          <a:xfrm>
            <a:off x="9514114" y="2749935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10736770" y="2745377"/>
            <a:ext cx="341926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…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110520" y="1888649"/>
            <a:ext cx="389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</a:t>
            </a:r>
            <a:r>
              <a:rPr lang="en-US" dirty="0" smtClean="0"/>
              <a:t> (intermediate)	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262920" y="2326427"/>
            <a:ext cx="160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Liferay</a:t>
            </a:r>
            <a:r>
              <a:rPr lang="en-US" dirty="0" smtClean="0"/>
              <a:t>/Tomcat</a:t>
            </a:r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8310313" y="4081505"/>
            <a:ext cx="1360772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Server</a:t>
            </a:r>
          </a:p>
          <a:p>
            <a:pPr algn="ctr"/>
            <a:r>
              <a:rPr lang="en-US" dirty="0" smtClean="0"/>
              <a:t>Engine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105962" y="5622548"/>
            <a:ext cx="3324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Same model of the previous schema</a:t>
            </a:r>
          </a:p>
          <a:p>
            <a:r>
              <a:rPr lang="en-US" sz="1400" dirty="0" smtClean="0"/>
              <a:t>The API Server Engine instructs the existing Grid Engine cutting development efforts in re-writing ad hoc JSAGA handlers</a:t>
            </a:r>
          </a:p>
        </p:txBody>
      </p:sp>
      <p:sp>
        <p:nvSpPr>
          <p:cNvPr id="72" name="Up-Down Arrow 71"/>
          <p:cNvSpPr/>
          <p:nvPr/>
        </p:nvSpPr>
        <p:spPr>
          <a:xfrm>
            <a:off x="10308125" y="4642552"/>
            <a:ext cx="242591" cy="328185"/>
          </a:xfrm>
          <a:prstGeom prst="up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Up-Down Arrow 72"/>
          <p:cNvSpPr/>
          <p:nvPr/>
        </p:nvSpPr>
        <p:spPr>
          <a:xfrm rot="5400000">
            <a:off x="9590050" y="4295540"/>
            <a:ext cx="242591" cy="328185"/>
          </a:xfrm>
          <a:prstGeom prst="up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 rot="5400000">
            <a:off x="9651748" y="2031263"/>
            <a:ext cx="135561" cy="288960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Brace 74"/>
          <p:cNvSpPr/>
          <p:nvPr/>
        </p:nvSpPr>
        <p:spPr>
          <a:xfrm rot="16200000">
            <a:off x="9675718" y="2568926"/>
            <a:ext cx="135561" cy="288960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8301156" y="3634608"/>
            <a:ext cx="2839203" cy="213441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APIs</a:t>
            </a:r>
            <a:endParaRPr lang="en-US" dirty="0"/>
          </a:p>
        </p:txBody>
      </p:sp>
      <p:sp>
        <p:nvSpPr>
          <p:cNvPr id="77" name="Up-Down Arrow 76"/>
          <p:cNvSpPr/>
          <p:nvPr/>
        </p:nvSpPr>
        <p:spPr>
          <a:xfrm>
            <a:off x="5865559" y="4709339"/>
            <a:ext cx="242591" cy="328185"/>
          </a:xfrm>
          <a:prstGeom prst="upDownArrow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726877" y="2245965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Web/Mobile</a:t>
            </a:r>
          </a:p>
          <a:p>
            <a:pPr algn="ctr"/>
            <a:r>
              <a:rPr lang="en-US" sz="1400" dirty="0" smtClean="0"/>
              <a:t>Apps</a:t>
            </a:r>
            <a:endParaRPr lang="en-US" sz="1400" dirty="0"/>
          </a:p>
        </p:txBody>
      </p:sp>
      <p:sp>
        <p:nvSpPr>
          <p:cNvPr id="80" name="Rounded Rectangle 79"/>
          <p:cNvSpPr/>
          <p:nvPr/>
        </p:nvSpPr>
        <p:spPr>
          <a:xfrm>
            <a:off x="10446797" y="2198600"/>
            <a:ext cx="1032018" cy="666080"/>
          </a:xfrm>
          <a:prstGeom prst="roundRect">
            <a:avLst>
              <a:gd name="adj" fmla="val 71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Web/Mobile</a:t>
            </a:r>
          </a:p>
          <a:p>
            <a:pPr algn="ctr"/>
            <a:r>
              <a:rPr lang="en-US" sz="1400" dirty="0" smtClean="0"/>
              <a:t>Apps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916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49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goal of this demo is to show the interoperability between already existing scientific software and INDIGO stack, starting from the IaaS/</a:t>
            </a:r>
            <a:r>
              <a:rPr lang="en-US" dirty="0" err="1" smtClean="0"/>
              <a:t>Paas</a:t>
            </a:r>
            <a:r>
              <a:rPr lang="en-US" dirty="0" smtClean="0"/>
              <a:t> level up to the high-level interface (toolkit, libraries, science gateways, etc.)</a:t>
            </a:r>
          </a:p>
          <a:p>
            <a:r>
              <a:rPr lang="en-US" dirty="0" smtClean="0"/>
              <a:t>In the current configuration, users provide input to Ophidia executions via </a:t>
            </a:r>
            <a:r>
              <a:rPr lang="en-US" dirty="0" err="1" smtClean="0"/>
              <a:t>FutureGateway</a:t>
            </a:r>
            <a:endParaRPr lang="en-US" dirty="0"/>
          </a:p>
          <a:p>
            <a:r>
              <a:rPr lang="en-US" dirty="0" smtClean="0"/>
              <a:t>FG submits the user created instance to an </a:t>
            </a:r>
            <a:r>
              <a:rPr lang="en-US" dirty="0" err="1" smtClean="0"/>
              <a:t>Ophidia</a:t>
            </a:r>
            <a:r>
              <a:rPr lang="en-US" dirty="0" smtClean="0"/>
              <a:t> cluster, and makes the output available when ready  </a:t>
            </a:r>
          </a:p>
          <a:p>
            <a:r>
              <a:rPr lang="en-US" dirty="0" smtClean="0"/>
              <a:t>There are some limitations, though…</a:t>
            </a:r>
          </a:p>
          <a:p>
            <a:pPr lvl="1"/>
            <a:r>
              <a:rPr lang="en-US" dirty="0" smtClean="0"/>
              <a:t>Restricted set of instances </a:t>
            </a:r>
          </a:p>
          <a:p>
            <a:pPr lvl="1"/>
            <a:r>
              <a:rPr lang="en-US" dirty="0" smtClean="0"/>
              <a:t>Instances configured statically</a:t>
            </a:r>
          </a:p>
          <a:p>
            <a:pPr lvl="2"/>
            <a:r>
              <a:rPr lang="en-US" dirty="0" smtClean="0"/>
              <a:t>INDIGO </a:t>
            </a:r>
            <a:r>
              <a:rPr lang="en-US" dirty="0" err="1"/>
              <a:t>PaaS</a:t>
            </a:r>
            <a:r>
              <a:rPr lang="en-US" dirty="0"/>
              <a:t> orchestration services are not yet used</a:t>
            </a:r>
            <a:endParaRPr lang="en-US" dirty="0" smtClean="0"/>
          </a:p>
          <a:p>
            <a:pPr lvl="1"/>
            <a:r>
              <a:rPr lang="en-US" dirty="0" smtClean="0"/>
              <a:t>Restricted set of models and related parameters (see the demo)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0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941</Words>
  <Application>Microsoft Macintosh PowerPoint</Application>
  <PresentationFormat>Custom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Next generation Science Gateways in the context of the INDIGO project: a pilot case on large scale climate-change data analytics</vt:lpstr>
      <vt:lpstr>Overview</vt:lpstr>
      <vt:lpstr>The INDIGO Project</vt:lpstr>
      <vt:lpstr>INDIGO Work Packages</vt:lpstr>
      <vt:lpstr>WP6 Architecture, from a user perspective </vt:lpstr>
      <vt:lpstr>Climate Data Analysis</vt:lpstr>
      <vt:lpstr>From Catania SGF to FutureGateway</vt:lpstr>
      <vt:lpstr>From CSGF to FutureGateway</vt:lpstr>
      <vt:lpstr>The demo</vt:lpstr>
      <vt:lpstr>DEMO</vt:lpstr>
      <vt:lpstr>Future steps</vt:lpstr>
      <vt:lpstr>Questions 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Jelka</dc:creator>
  <cp:lastModifiedBy>Emidio Giorgio</cp:lastModifiedBy>
  <cp:revision>86</cp:revision>
  <dcterms:created xsi:type="dcterms:W3CDTF">2015-05-15T12:02:58Z</dcterms:created>
  <dcterms:modified xsi:type="dcterms:W3CDTF">2015-11-11T23:17:04Z</dcterms:modified>
</cp:coreProperties>
</file>