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93" r:id="rId6"/>
    <p:sldId id="272" r:id="rId7"/>
    <p:sldId id="294" r:id="rId8"/>
    <p:sldId id="280" r:id="rId9"/>
    <p:sldId id="273" r:id="rId10"/>
    <p:sldId id="281" r:id="rId11"/>
    <p:sldId id="298" r:id="rId12"/>
    <p:sldId id="299" r:id="rId13"/>
    <p:sldId id="297" r:id="rId14"/>
    <p:sldId id="284" r:id="rId15"/>
    <p:sldId id="291" r:id="rId16"/>
    <p:sldId id="300" r:id="rId17"/>
    <p:sldId id="296" r:id="rId18"/>
    <p:sldId id="292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9" autoAdjust="0"/>
    <p:restoredTop sz="92661" autoAdjust="0"/>
  </p:normalViewPr>
  <p:slideViewPr>
    <p:cSldViewPr snapToGrid="0" snapToObjects="1">
      <p:cViewPr>
        <p:scale>
          <a:sx n="99" d="100"/>
          <a:sy n="99" d="100"/>
        </p:scale>
        <p:origin x="-89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894F7-95C2-364D-8B52-401359809701}" type="datetimeFigureOut">
              <a:rPr lang="fr-FR" smtClean="0"/>
              <a:t>11/11/15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B2BFE-BC26-A943-9603-F8E4098BDFD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19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3F415-2CAA-734F-93FB-CA407BD62156}" type="datetimeFigureOut">
              <a:rPr lang="fr-FR" smtClean="0"/>
              <a:t>11/11/15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4E650-DB53-714F-AFD3-B0BF0733424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271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B281-901F-B543-B586-D84529015E62}" type="datetime1">
              <a:rPr lang="fr-FR" smtClean="0"/>
              <a:t>11/11/15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34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1F4-0F3A-E140-B5AB-D2ADD20175CA}" type="datetime1">
              <a:rPr lang="fr-FR" smtClean="0"/>
              <a:t>11/11/15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43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4991-F7A4-C045-9D74-BFF230AD470C}" type="datetime1">
              <a:rPr lang="fr-FR" smtClean="0"/>
              <a:t>11/11/15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0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C7D-9D91-594E-BFBB-D15DF245A33F}" type="datetime1">
              <a:rPr lang="fr-FR" smtClean="0"/>
              <a:t>11/11/15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675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40F3-D6CD-C043-BD60-1A9D16360E34}" type="datetime1">
              <a:rPr lang="fr-FR" smtClean="0"/>
              <a:t>11/11/15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13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B63C-5054-D649-A400-796CEE46F6B9}" type="datetime1">
              <a:rPr lang="fr-FR" smtClean="0"/>
              <a:t>11/11/15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41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01F9-AA42-634E-B4F2-21A0CD9BCD20}" type="datetime1">
              <a:rPr lang="fr-FR" smtClean="0"/>
              <a:t>11/11/15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33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1A47-9867-484B-8829-5F9728DD03EE}" type="datetime1">
              <a:rPr lang="fr-FR" smtClean="0"/>
              <a:t>11/11/15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758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0496-3086-E44F-8D23-C52EF2A2DA58}" type="datetime1">
              <a:rPr lang="fr-FR" smtClean="0"/>
              <a:t>11/11/15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43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9B01-8444-4E4A-B5AF-B475DB332585}" type="datetime1">
              <a:rPr lang="fr-FR" smtClean="0"/>
              <a:t>11/11/15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517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65D8-82FC-1A49-B3DF-E1E8CC3417B8}" type="datetime1">
              <a:rPr lang="fr-FR" smtClean="0"/>
              <a:t>11/11/15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277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768C5-00ED-0549-A3E6-25B2083A4CDE}" type="datetime1">
              <a:rPr lang="fr-FR" smtClean="0"/>
              <a:t>11/11/15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98AB-8482-D741-8F1E-6B94AF8AB94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19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TA_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31308" y="605882"/>
            <a:ext cx="47027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Cherenkov </a:t>
            </a:r>
            <a:r>
              <a:rPr lang="fr-FR" sz="2800" dirty="0" err="1" smtClean="0">
                <a:solidFill>
                  <a:schemeClr val="bg1"/>
                </a:solidFill>
              </a:rPr>
              <a:t>Telescope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Array</a:t>
            </a:r>
            <a:r>
              <a:rPr lang="fr-FR" sz="2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2800" dirty="0">
                <a:solidFill>
                  <a:schemeClr val="bg1"/>
                </a:solidFill>
              </a:rPr>
              <a:t>a</a:t>
            </a:r>
            <a:r>
              <a:rPr lang="fr-FR" sz="2800" dirty="0" smtClean="0">
                <a:solidFill>
                  <a:schemeClr val="bg1"/>
                </a:solidFill>
              </a:rPr>
              <a:t> production system prototype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19283" y="1762871"/>
            <a:ext cx="46147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rgbClr val="FFFFFF"/>
                </a:solidFill>
              </a:rPr>
              <a:t>L. Arrabito</a:t>
            </a:r>
            <a:r>
              <a:rPr lang="fr-FR" u="sng" baseline="30000" dirty="0" smtClean="0">
                <a:solidFill>
                  <a:srgbClr val="FFFFFF"/>
                </a:solidFill>
              </a:rPr>
              <a:t>1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C. Barbier</a:t>
            </a:r>
            <a:r>
              <a:rPr lang="fr-FR" baseline="30000" dirty="0" smtClean="0">
                <a:solidFill>
                  <a:srgbClr val="FFFFFF"/>
                </a:solidFill>
              </a:rPr>
              <a:t>2</a:t>
            </a:r>
            <a:r>
              <a:rPr lang="fr-FR" dirty="0" smtClean="0">
                <a:solidFill>
                  <a:srgbClr val="FFFFFF"/>
                </a:solidFill>
              </a:rPr>
              <a:t>, J. Bregeon</a:t>
            </a:r>
            <a:r>
              <a:rPr lang="fr-FR" baseline="30000" dirty="0" smtClean="0">
                <a:solidFill>
                  <a:srgbClr val="FFFFFF"/>
                </a:solidFill>
              </a:rPr>
              <a:t>1</a:t>
            </a:r>
            <a:r>
              <a:rPr lang="fr-FR" dirty="0" smtClean="0">
                <a:solidFill>
                  <a:srgbClr val="FFFFFF"/>
                </a:solidFill>
              </a:rPr>
              <a:t>, A. Haupt</a:t>
            </a:r>
            <a:r>
              <a:rPr lang="fr-FR" baseline="30000" dirty="0" smtClean="0">
                <a:solidFill>
                  <a:srgbClr val="FFFFFF"/>
                </a:solidFill>
              </a:rPr>
              <a:t>3</a:t>
            </a:r>
            <a:r>
              <a:rPr lang="fr-FR" dirty="0" smtClean="0">
                <a:solidFill>
                  <a:srgbClr val="FFFFFF"/>
                </a:solidFill>
              </a:rPr>
              <a:t>, N. Neyroud</a:t>
            </a:r>
            <a:r>
              <a:rPr lang="fr-FR" baseline="30000" dirty="0" smtClean="0">
                <a:solidFill>
                  <a:srgbClr val="FFFFFF"/>
                </a:solidFill>
              </a:rPr>
              <a:t>2</a:t>
            </a:r>
          </a:p>
          <a:p>
            <a:r>
              <a:rPr lang="fr-FR" dirty="0">
                <a:solidFill>
                  <a:srgbClr val="FFFFFF"/>
                </a:solidFill>
              </a:rPr>
              <a:t>f</a:t>
            </a:r>
            <a:r>
              <a:rPr lang="fr-FR" dirty="0" smtClean="0">
                <a:solidFill>
                  <a:srgbClr val="FFFFFF"/>
                </a:solidFill>
              </a:rPr>
              <a:t>or the CTA Consortium</a:t>
            </a:r>
          </a:p>
          <a:p>
            <a:endParaRPr lang="fr-FR" dirty="0">
              <a:solidFill>
                <a:srgbClr val="FFFFFF"/>
              </a:solidFill>
            </a:endParaRPr>
          </a:p>
          <a:p>
            <a:pPr algn="ctr"/>
            <a:r>
              <a:rPr lang="fr-FR" i="1" baseline="30000" dirty="0" smtClean="0">
                <a:solidFill>
                  <a:srgbClr val="FFFFFF"/>
                </a:solidFill>
                <a:latin typeface="Bookman Old Style" charset="0"/>
              </a:rPr>
              <a:t>1</a:t>
            </a:r>
            <a:r>
              <a:rPr lang="fr-FR" i="1" dirty="0" smtClean="0">
                <a:solidFill>
                  <a:srgbClr val="FFFFFF"/>
                </a:solidFill>
                <a:latin typeface="Bookman Old Style" charset="0"/>
              </a:rPr>
              <a:t>LUPM  CNRS-IN2P3 France</a:t>
            </a:r>
          </a:p>
          <a:p>
            <a:pPr algn="ctr"/>
            <a:r>
              <a:rPr lang="fr-FR" i="1" baseline="30000" dirty="0" smtClean="0">
                <a:solidFill>
                  <a:srgbClr val="FFFFFF"/>
                </a:solidFill>
                <a:latin typeface="Bookman Old Style" charset="0"/>
              </a:rPr>
              <a:t>2</a:t>
            </a:r>
            <a:r>
              <a:rPr lang="fr-FR" i="1" dirty="0" smtClean="0">
                <a:solidFill>
                  <a:srgbClr val="FFFFFF"/>
                </a:solidFill>
                <a:latin typeface="Bookman Old Style" charset="0"/>
              </a:rPr>
              <a:t>LAPP  CNRS-IN2P3 France</a:t>
            </a:r>
            <a:endParaRPr lang="fr-FR" i="1" dirty="0">
              <a:solidFill>
                <a:srgbClr val="FFFFFF"/>
              </a:solidFill>
              <a:latin typeface="Bookman Old Style" charset="0"/>
            </a:endParaRPr>
          </a:p>
          <a:p>
            <a:pPr algn="ctr"/>
            <a:r>
              <a:rPr lang="fr-FR" i="1" baseline="30000" dirty="0" smtClean="0">
                <a:solidFill>
                  <a:srgbClr val="FFFFFF"/>
                </a:solidFill>
                <a:latin typeface="Bookman Old Style" charset="0"/>
              </a:rPr>
              <a:t>3</a:t>
            </a:r>
            <a:r>
              <a:rPr lang="fr-FR" i="1" dirty="0" smtClean="0">
                <a:solidFill>
                  <a:srgbClr val="FFFFFF"/>
                </a:solidFill>
                <a:latin typeface="Bookman Old Style" charset="0"/>
              </a:rPr>
              <a:t>DESY </a:t>
            </a: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0" y="161191"/>
            <a:ext cx="2242991" cy="1475154"/>
            <a:chOff x="6281616" y="3355730"/>
            <a:chExt cx="2242991" cy="1475154"/>
          </a:xfrm>
        </p:grpSpPr>
        <p:sp>
          <p:nvSpPr>
            <p:cNvPr id="9" name="Rectangle 8"/>
            <p:cNvSpPr/>
            <p:nvPr/>
          </p:nvSpPr>
          <p:spPr>
            <a:xfrm>
              <a:off x="6396880" y="3355730"/>
              <a:ext cx="2012462" cy="147515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0" name="Image 9" descr="CTA_logo_blue_cmyk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616" y="3355730"/>
              <a:ext cx="2242991" cy="1475154"/>
            </a:xfrm>
            <a:prstGeom prst="rect">
              <a:avLst/>
            </a:prstGeom>
          </p:spPr>
        </p:pic>
      </p:grpSp>
      <p:sp>
        <p:nvSpPr>
          <p:cNvPr id="12" name="ZoneTexte 11"/>
          <p:cNvSpPr txBox="1"/>
          <p:nvPr/>
        </p:nvSpPr>
        <p:spPr>
          <a:xfrm>
            <a:off x="115264" y="6457890"/>
            <a:ext cx="553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EGI </a:t>
            </a:r>
            <a:r>
              <a:rPr lang="fr-FR" sz="2000" dirty="0" err="1" smtClean="0"/>
              <a:t>Community</a:t>
            </a:r>
            <a:r>
              <a:rPr lang="fr-FR" sz="2000" dirty="0" smtClean="0"/>
              <a:t> Forum, 10-13 </a:t>
            </a:r>
            <a:r>
              <a:rPr lang="fr-FR" sz="2000" dirty="0" err="1" smtClean="0"/>
              <a:t>November</a:t>
            </a:r>
            <a:r>
              <a:rPr lang="fr-FR" sz="2000" dirty="0" smtClean="0"/>
              <a:t> 2015, Bari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44694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25107" y="453092"/>
            <a:ext cx="5493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smtClean="0">
                <a:solidFill>
                  <a:srgbClr val="FF0000"/>
                </a:solidFill>
              </a:rPr>
              <a:t>DIRAC for CTA: main Systems in use</a:t>
            </a:r>
            <a:endParaRPr lang="en-GB" sz="2800" b="1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6307" y="1678197"/>
            <a:ext cx="82804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 Workload Management System</a:t>
            </a:r>
          </a:p>
          <a:p>
            <a:pPr marL="742950" lvl="1" indent="-285750">
              <a:buFont typeface="Courier New"/>
              <a:buChar char="o"/>
            </a:pPr>
            <a:r>
              <a:rPr lang="en-GB" sz="2000" dirty="0" smtClean="0"/>
              <a:t> Job brokering and submission (pilot mechanism)</a:t>
            </a:r>
          </a:p>
          <a:p>
            <a:pPr marL="742950" lvl="1" indent="-285750">
              <a:buFont typeface="Courier New"/>
              <a:buChar char="o"/>
            </a:pPr>
            <a:r>
              <a:rPr lang="en-GB" sz="2000" dirty="0" smtClean="0"/>
              <a:t> Integration of </a:t>
            </a:r>
            <a:r>
              <a:rPr lang="en-GB" sz="2000" dirty="0" err="1" smtClean="0"/>
              <a:t>hetereogenous</a:t>
            </a:r>
            <a:r>
              <a:rPr lang="en-GB" sz="2000" dirty="0" smtClean="0"/>
              <a:t> resources (CREAM, ARC) </a:t>
            </a:r>
          </a:p>
          <a:p>
            <a:pPr marL="742950" lvl="1" indent="-285750">
              <a:buFont typeface="Courier New"/>
              <a:buChar char="o"/>
            </a:pPr>
            <a:r>
              <a:rPr lang="en-GB" sz="2000" dirty="0" smtClean="0"/>
              <a:t> Central management of CTA VO policies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Data Management System</a:t>
            </a:r>
          </a:p>
          <a:p>
            <a:pPr lvl="2" indent="-342900">
              <a:buFont typeface="Courier New"/>
              <a:buChar char="o"/>
            </a:pPr>
            <a:r>
              <a:rPr lang="en-GB" sz="2000" dirty="0" smtClean="0"/>
              <a:t>All data operations (download, upload, replication, removal)</a:t>
            </a:r>
          </a:p>
          <a:p>
            <a:pPr lvl="2" indent="-342900">
              <a:buFont typeface="Courier New"/>
              <a:buChar char="o"/>
            </a:pPr>
            <a:r>
              <a:rPr lang="en-GB" sz="2000" dirty="0" smtClean="0"/>
              <a:t>Use of the DIRAC File </a:t>
            </a:r>
            <a:r>
              <a:rPr lang="en-GB" sz="2000" dirty="0" err="1" smtClean="0"/>
              <a:t>Catalog</a:t>
            </a:r>
            <a:r>
              <a:rPr lang="en-GB" sz="2000" dirty="0" smtClean="0"/>
              <a:t> (DFC) as Replica and Metadata </a:t>
            </a:r>
            <a:r>
              <a:rPr lang="en-GB" sz="2000" dirty="0" err="1" smtClean="0"/>
              <a:t>catalog</a:t>
            </a:r>
            <a:endParaRPr lang="en-GB" sz="20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Transformation System</a:t>
            </a:r>
          </a:p>
          <a:p>
            <a:pPr lvl="2" indent="-342900">
              <a:buFont typeface="Courier New"/>
              <a:buChar char="o"/>
            </a:pPr>
            <a:r>
              <a:rPr lang="en-GB" sz="2000" dirty="0" smtClean="0"/>
              <a:t>Used </a:t>
            </a:r>
            <a:r>
              <a:rPr lang="en-GB" sz="2000" dirty="0" smtClean="0"/>
              <a:t>by production team to handle ‘repetitive’ work (many identical tasks with a varying parameter), i.e. MC productions, MC Analysis, data management operations (bulk removal, replication, etc.)</a:t>
            </a:r>
            <a:endParaRPr lang="en-GB" sz="2000" dirty="0"/>
          </a:p>
        </p:txBody>
      </p:sp>
      <p:pic>
        <p:nvPicPr>
          <p:cNvPr id="5" name="Image 4" descr="cta_logo_blue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en-GB" smtClean="0"/>
              <a:t>10</a:t>
            </a:fld>
            <a:endParaRPr lang="en-GB"/>
          </a:p>
        </p:txBody>
      </p:sp>
      <p:pic>
        <p:nvPicPr>
          <p:cNvPr id="7" name="Image 6" descr="Dirac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07" y="71414"/>
            <a:ext cx="1240352" cy="3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3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.png"/>
          <p:cNvPicPr>
            <a:picLocks noChangeAspect="1"/>
          </p:cNvPicPr>
          <p:nvPr/>
        </p:nvPicPr>
        <p:blipFill>
          <a:blip r:embed="rId2"/>
          <a:srcRect r="11003"/>
          <a:stretch>
            <a:fillRect/>
          </a:stretch>
        </p:blipFill>
        <p:spPr>
          <a:xfrm>
            <a:off x="4107536" y="2526365"/>
            <a:ext cx="4770739" cy="4195586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GB" smtClean="0"/>
              <a:t>11</a:t>
            </a:r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4323724" y="4489565"/>
            <a:ext cx="1020445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Metadata selection</a:t>
            </a:r>
            <a:endParaRPr lang="en-GB" sz="160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986980" y="4174582"/>
            <a:ext cx="215000" cy="314984"/>
          </a:xfrm>
          <a:prstGeom prst="straightConnector1">
            <a:avLst/>
          </a:prstGeom>
          <a:ln w="19050">
            <a:solidFill>
              <a:srgbClr val="190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570118" y="2825531"/>
            <a:ext cx="1116682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Catalog browsing</a:t>
            </a:r>
            <a:endParaRPr lang="en-GB" sz="1600"/>
          </a:p>
        </p:txBody>
      </p:sp>
      <p:cxnSp>
        <p:nvCxnSpPr>
          <p:cNvPr id="10" name="Connecteur droit avec flèche 9"/>
          <p:cNvCxnSpPr>
            <a:stCxn id="9" idx="1"/>
          </p:cNvCxnSpPr>
          <p:nvPr/>
        </p:nvCxnSpPr>
        <p:spPr>
          <a:xfrm flipH="1">
            <a:off x="6712862" y="3117919"/>
            <a:ext cx="857256" cy="64802"/>
          </a:xfrm>
          <a:prstGeom prst="straightConnector1">
            <a:avLst/>
          </a:prstGeom>
          <a:ln w="19050">
            <a:solidFill>
              <a:srgbClr val="190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472354" y="5902929"/>
            <a:ext cx="121444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Query result</a:t>
            </a:r>
            <a:endParaRPr lang="en-GB" sz="1600"/>
          </a:p>
        </p:txBody>
      </p:sp>
      <p:cxnSp>
        <p:nvCxnSpPr>
          <p:cNvPr id="12" name="Connecteur droit avec flèche 11"/>
          <p:cNvCxnSpPr/>
          <p:nvPr/>
        </p:nvCxnSpPr>
        <p:spPr>
          <a:xfrm rot="16200000" flipV="1">
            <a:off x="7436635" y="5441971"/>
            <a:ext cx="500066" cy="428628"/>
          </a:xfrm>
          <a:prstGeom prst="straightConnector1">
            <a:avLst/>
          </a:prstGeom>
          <a:ln w="19050">
            <a:solidFill>
              <a:srgbClr val="190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50354" y="906966"/>
            <a:ext cx="8327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smtClean="0"/>
              <a:t>In use since 2012 in parallel with LFC. Full migration to DFC in summer 2015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More than 21 M of replicas registered 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About 10 meta-data defined to characterize MC datasets </a:t>
            </a:r>
            <a:endParaRPr lang="en-GB" sz="2000"/>
          </a:p>
        </p:txBody>
      </p:sp>
      <p:sp>
        <p:nvSpPr>
          <p:cNvPr id="14" name="Rectangle 13"/>
          <p:cNvSpPr/>
          <p:nvPr/>
        </p:nvSpPr>
        <p:spPr>
          <a:xfrm>
            <a:off x="1964234" y="137529"/>
            <a:ext cx="521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</a:rPr>
              <a:t>DIRAC for </a:t>
            </a:r>
            <a:r>
              <a:rPr lang="en-GB" sz="2800" b="1" smtClean="0">
                <a:solidFill>
                  <a:srgbClr val="FF0000"/>
                </a:solidFill>
              </a:rPr>
              <a:t>CTA: DIRAC File Catalog</a:t>
            </a:r>
            <a:endParaRPr lang="en-GB" sz="2800" b="1">
              <a:solidFill>
                <a:srgbClr val="FF0000"/>
              </a:solidFill>
            </a:endParaRPr>
          </a:p>
        </p:txBody>
      </p:sp>
      <p:pic>
        <p:nvPicPr>
          <p:cNvPr id="15" name="Image 14" descr="cta_logo_blue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pic>
        <p:nvPicPr>
          <p:cNvPr id="16" name="Image 15" descr="Dirac_logo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07" y="71414"/>
            <a:ext cx="1240352" cy="38167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90316" y="2625476"/>
            <a:ext cx="183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0000FF"/>
                </a:solidFill>
              </a:rPr>
              <a:t>Query example: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71143" y="3117919"/>
            <a:ext cx="3557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smtClean="0"/>
              <a:t>cta-prod3-query --site=Paranal --particle=gamma --tel_sim_prog=simtel </a:t>
            </a:r>
          </a:p>
          <a:p>
            <a:r>
              <a:rPr lang="en-GB" sz="1600" i="1" smtClean="0"/>
              <a:t>--array_layout=hex --phiP=180 </a:t>
            </a:r>
          </a:p>
          <a:p>
            <a:r>
              <a:rPr lang="en-GB" sz="1600" i="1" smtClean="0"/>
              <a:t>--thetaP=20 --outputType=Data</a:t>
            </a:r>
            <a:endParaRPr lang="en-GB" sz="1600" i="1"/>
          </a:p>
        </p:txBody>
      </p:sp>
      <p:sp>
        <p:nvSpPr>
          <p:cNvPr id="21" name="ZoneTexte 20"/>
          <p:cNvSpPr txBox="1"/>
          <p:nvPr/>
        </p:nvSpPr>
        <p:spPr>
          <a:xfrm>
            <a:off x="290316" y="4397233"/>
            <a:ext cx="3340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/>
              <a:t>Typical queries return several</a:t>
            </a:r>
          </a:p>
          <a:p>
            <a:r>
              <a:rPr lang="en-GB" sz="2000" smtClean="0"/>
              <a:t>hundreds of thousands of files </a:t>
            </a:r>
            <a:endParaRPr lang="en-GB" sz="2000"/>
          </a:p>
        </p:txBody>
      </p:sp>
      <p:sp>
        <p:nvSpPr>
          <p:cNvPr id="22" name="ZoneTexte 21"/>
          <p:cNvSpPr txBox="1"/>
          <p:nvPr/>
        </p:nvSpPr>
        <p:spPr>
          <a:xfrm>
            <a:off x="5534786" y="2048693"/>
            <a:ext cx="2092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0000FF"/>
                </a:solidFill>
              </a:rPr>
              <a:t>DFC web interface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2267" y="2526365"/>
            <a:ext cx="3556563" cy="2742524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3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92714" y="175145"/>
            <a:ext cx="595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smtClean="0">
                <a:solidFill>
                  <a:srgbClr val="FF0000"/>
                </a:solidFill>
              </a:rPr>
              <a:t>DIRAC </a:t>
            </a:r>
            <a:r>
              <a:rPr lang="en-GB" sz="2800" b="1">
                <a:solidFill>
                  <a:srgbClr val="FF0000"/>
                </a:solidFill>
              </a:rPr>
              <a:t>for </a:t>
            </a:r>
            <a:r>
              <a:rPr lang="en-GB" sz="2800" b="1" smtClean="0">
                <a:solidFill>
                  <a:srgbClr val="FF0000"/>
                </a:solidFill>
              </a:rPr>
              <a:t>CTA: Transformation System</a:t>
            </a:r>
            <a:endParaRPr lang="en-GB" sz="2800" b="1">
              <a:solidFill>
                <a:srgbClr val="FF0000"/>
              </a:solidFill>
            </a:endParaRPr>
          </a:p>
        </p:txBody>
      </p:sp>
      <p:sp>
        <p:nvSpPr>
          <p:cNvPr id="139" name="Rectangle à coins arrondis 138"/>
          <p:cNvSpPr/>
          <p:nvPr/>
        </p:nvSpPr>
        <p:spPr bwMode="auto">
          <a:xfrm>
            <a:off x="4695208" y="1519642"/>
            <a:ext cx="4169275" cy="2721184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0" name="Rectangle à coins arrondis 139"/>
          <p:cNvSpPr/>
          <p:nvPr/>
        </p:nvSpPr>
        <p:spPr bwMode="auto">
          <a:xfrm>
            <a:off x="4053960" y="1242293"/>
            <a:ext cx="682552" cy="3626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1" name="Rectangle à coins arrondis 140"/>
          <p:cNvSpPr/>
          <p:nvPr/>
        </p:nvSpPr>
        <p:spPr bwMode="auto">
          <a:xfrm>
            <a:off x="7952605" y="4365590"/>
            <a:ext cx="884467" cy="6621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2" name="ZoneTexte 16"/>
          <p:cNvSpPr txBox="1">
            <a:spLocks noChangeArrowheads="1"/>
          </p:cNvSpPr>
          <p:nvPr/>
        </p:nvSpPr>
        <p:spPr bwMode="auto">
          <a:xfrm>
            <a:off x="7874502" y="4365590"/>
            <a:ext cx="1048328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 smtClean="0"/>
              <a:t>Workload</a:t>
            </a:r>
          </a:p>
          <a:p>
            <a:pPr algn="ctr"/>
            <a:r>
              <a:rPr lang="en-GB" sz="1200" smtClean="0">
                <a:solidFill>
                  <a:schemeClr val="tx1"/>
                </a:solidFill>
              </a:rPr>
              <a:t>Management</a:t>
            </a:r>
          </a:p>
          <a:p>
            <a:pPr algn="ctr"/>
            <a:r>
              <a:rPr lang="en-GB" sz="1200" smtClean="0">
                <a:solidFill>
                  <a:schemeClr val="tx1"/>
                </a:solidFill>
              </a:rPr>
              <a:t>System</a:t>
            </a:r>
            <a:endParaRPr lang="en-GB" sz="1200">
              <a:solidFill>
                <a:schemeClr val="tx1"/>
              </a:solidFill>
            </a:endParaRPr>
          </a:p>
        </p:txBody>
      </p:sp>
      <p:grpSp>
        <p:nvGrpSpPr>
          <p:cNvPr id="235" name="Grouper 234"/>
          <p:cNvGrpSpPr/>
          <p:nvPr/>
        </p:nvGrpSpPr>
        <p:grpSpPr>
          <a:xfrm>
            <a:off x="3600806" y="2632548"/>
            <a:ext cx="956178" cy="825151"/>
            <a:chOff x="669588" y="2737096"/>
            <a:chExt cx="1520598" cy="1206546"/>
          </a:xfrm>
        </p:grpSpPr>
        <p:pic>
          <p:nvPicPr>
            <p:cNvPr id="143" name="Picture 373" descr="pers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28" y="2737096"/>
              <a:ext cx="573918" cy="58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TextBox 89"/>
            <p:cNvSpPr txBox="1">
              <a:spLocks noChangeArrowheads="1"/>
            </p:cNvSpPr>
            <p:nvPr/>
          </p:nvSpPr>
          <p:spPr bwMode="auto">
            <a:xfrm>
              <a:off x="669588" y="3268590"/>
              <a:ext cx="1520598" cy="67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smtClean="0">
                  <a:solidFill>
                    <a:schemeClr val="tx1"/>
                  </a:solidFill>
                  <a:cs typeface="Arial" charset="0"/>
                </a:rPr>
                <a:t>Production</a:t>
              </a:r>
            </a:p>
            <a:p>
              <a:pPr algn="ctr"/>
              <a:r>
                <a:rPr lang="en-GB" sz="1200" smtClean="0">
                  <a:solidFill>
                    <a:schemeClr val="tx1"/>
                  </a:solidFill>
                  <a:cs typeface="Arial" charset="0"/>
                </a:rPr>
                <a:t>Manager</a:t>
              </a:r>
              <a:endParaRPr lang="en-GB" sz="120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146" name="TextBox 89"/>
          <p:cNvSpPr txBox="1">
            <a:spLocks noChangeArrowheads="1"/>
          </p:cNvSpPr>
          <p:nvPr/>
        </p:nvSpPr>
        <p:spPr bwMode="auto">
          <a:xfrm>
            <a:off x="4020623" y="1285100"/>
            <a:ext cx="7492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 smtClean="0">
                <a:solidFill>
                  <a:schemeClr val="tx1"/>
                </a:solidFill>
                <a:cs typeface="Arial" charset="0"/>
              </a:rPr>
              <a:t>MC jobs</a:t>
            </a:r>
            <a:endParaRPr lang="en-GB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7" name="Rectangle à coins arrondis 146"/>
          <p:cNvSpPr/>
          <p:nvPr/>
        </p:nvSpPr>
        <p:spPr bwMode="auto">
          <a:xfrm>
            <a:off x="5080709" y="990481"/>
            <a:ext cx="631447" cy="6882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cxnSp>
        <p:nvCxnSpPr>
          <p:cNvPr id="149" name="Connecteur droit avec flèche 148"/>
          <p:cNvCxnSpPr/>
          <p:nvPr/>
        </p:nvCxnSpPr>
        <p:spPr bwMode="auto">
          <a:xfrm>
            <a:off x="4744717" y="1423598"/>
            <a:ext cx="335824" cy="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avec flèche 149"/>
          <p:cNvCxnSpPr>
            <a:endCxn id="192" idx="2"/>
          </p:cNvCxnSpPr>
          <p:nvPr/>
        </p:nvCxnSpPr>
        <p:spPr bwMode="auto">
          <a:xfrm flipV="1">
            <a:off x="4381769" y="2816282"/>
            <a:ext cx="847838" cy="18373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avec flèche 151"/>
          <p:cNvCxnSpPr>
            <a:endCxn id="193" idx="2"/>
          </p:cNvCxnSpPr>
          <p:nvPr/>
        </p:nvCxnSpPr>
        <p:spPr bwMode="auto">
          <a:xfrm>
            <a:off x="4381769" y="3000017"/>
            <a:ext cx="847838" cy="66847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à coins arrondis 158"/>
          <p:cNvSpPr/>
          <p:nvPr/>
        </p:nvSpPr>
        <p:spPr bwMode="auto">
          <a:xfrm>
            <a:off x="7324808" y="1499579"/>
            <a:ext cx="1351265" cy="504655"/>
          </a:xfrm>
          <a:prstGeom prst="roundRect">
            <a:avLst/>
          </a:prstGeom>
          <a:solidFill>
            <a:srgbClr val="FFFFCC"/>
          </a:solidFill>
          <a:ln w="254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60" name="ZoneTexte 24"/>
          <p:cNvSpPr txBox="1">
            <a:spLocks noChangeArrowheads="1"/>
          </p:cNvSpPr>
          <p:nvPr/>
        </p:nvSpPr>
        <p:spPr bwMode="auto">
          <a:xfrm>
            <a:off x="7215059" y="1490296"/>
            <a:ext cx="1570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rgbClr val="993300"/>
                </a:solidFill>
              </a:rPr>
              <a:t>Transformation System</a:t>
            </a:r>
          </a:p>
        </p:txBody>
      </p:sp>
      <p:sp>
        <p:nvSpPr>
          <p:cNvPr id="161" name="ZoneTexte 24"/>
          <p:cNvSpPr txBox="1">
            <a:spLocks noChangeArrowheads="1"/>
          </p:cNvSpPr>
          <p:nvPr/>
        </p:nvSpPr>
        <p:spPr bwMode="auto">
          <a:xfrm>
            <a:off x="5171718" y="990966"/>
            <a:ext cx="449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DFC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64" name="Flowchart: Multidocument 28"/>
          <p:cNvSpPr>
            <a:spLocks noChangeArrowheads="1"/>
          </p:cNvSpPr>
          <p:nvPr/>
        </p:nvSpPr>
        <p:spPr bwMode="auto">
          <a:xfrm>
            <a:off x="6147267" y="3909372"/>
            <a:ext cx="764929" cy="285510"/>
          </a:xfrm>
          <a:prstGeom prst="flowChartMultidocument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200" smtClean="0">
                <a:solidFill>
                  <a:schemeClr val="tx1"/>
                </a:solidFill>
              </a:rPr>
              <a:t>Plugins</a:t>
            </a:r>
            <a:endParaRPr lang="en-GB" sz="1200">
              <a:solidFill>
                <a:schemeClr val="tx1"/>
              </a:solidFill>
            </a:endParaRPr>
          </a:p>
        </p:txBody>
      </p:sp>
      <p:cxnSp>
        <p:nvCxnSpPr>
          <p:cNvPr id="166" name="Connecteur droit avec flèche 165"/>
          <p:cNvCxnSpPr/>
          <p:nvPr/>
        </p:nvCxnSpPr>
        <p:spPr bwMode="auto">
          <a:xfrm flipV="1">
            <a:off x="6533033" y="3586392"/>
            <a:ext cx="0" cy="3005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rganigramme : Disque magnétique 195"/>
          <p:cNvSpPr/>
          <p:nvPr/>
        </p:nvSpPr>
        <p:spPr bwMode="auto">
          <a:xfrm>
            <a:off x="5229608" y="1843610"/>
            <a:ext cx="350429" cy="367470"/>
          </a:xfrm>
          <a:prstGeom prst="flowChartMagneticDisk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69" name="Rectangle à coins arrondis 168"/>
          <p:cNvSpPr/>
          <p:nvPr/>
        </p:nvSpPr>
        <p:spPr bwMode="auto">
          <a:xfrm>
            <a:off x="4904674" y="3923549"/>
            <a:ext cx="1089334" cy="233915"/>
          </a:xfrm>
          <a:prstGeom prst="roundRect">
            <a:avLst/>
          </a:prstGeom>
          <a:solidFill>
            <a:srgbClr val="ADDB7B"/>
          </a:soli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70" name="ZoneTexte 44"/>
          <p:cNvSpPr txBox="1">
            <a:spLocks noChangeArrowheads="1"/>
          </p:cNvSpPr>
          <p:nvPr/>
        </p:nvSpPr>
        <p:spPr bwMode="auto">
          <a:xfrm>
            <a:off x="4744716" y="3908747"/>
            <a:ext cx="14217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Transformations</a:t>
            </a:r>
          </a:p>
        </p:txBody>
      </p:sp>
      <p:sp>
        <p:nvSpPr>
          <p:cNvPr id="171" name="Rectangle à coins arrondis 170"/>
          <p:cNvSpPr/>
          <p:nvPr/>
        </p:nvSpPr>
        <p:spPr bwMode="auto">
          <a:xfrm>
            <a:off x="5994008" y="3126942"/>
            <a:ext cx="1020940" cy="459337"/>
          </a:xfrm>
          <a:prstGeom prst="roundRect">
            <a:avLst/>
          </a:prstGeom>
          <a:solidFill>
            <a:srgbClr val="CCFFFF"/>
          </a:solidFill>
          <a:ln w="25400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72" name="ZoneTexte 41"/>
          <p:cNvSpPr txBox="1">
            <a:spLocks noChangeArrowheads="1"/>
          </p:cNvSpPr>
          <p:nvPr/>
        </p:nvSpPr>
        <p:spPr bwMode="auto">
          <a:xfrm>
            <a:off x="5837741" y="3136155"/>
            <a:ext cx="134077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Transformation</a:t>
            </a:r>
          </a:p>
          <a:p>
            <a:pPr algn="ctr"/>
            <a:r>
              <a:rPr lang="en-GB" sz="120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173" name="Arc 172"/>
          <p:cNvSpPr/>
          <p:nvPr/>
        </p:nvSpPr>
        <p:spPr bwMode="auto">
          <a:xfrm rot="16200000">
            <a:off x="6442131" y="3255928"/>
            <a:ext cx="144946" cy="201366"/>
          </a:xfrm>
          <a:prstGeom prst="arc">
            <a:avLst>
              <a:gd name="adj1" fmla="val 5496810"/>
              <a:gd name="adj2" fmla="val 0"/>
            </a:avLst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/>
          </a:p>
        </p:txBody>
      </p:sp>
      <p:grpSp>
        <p:nvGrpSpPr>
          <p:cNvPr id="229" name="Grouper 228"/>
          <p:cNvGrpSpPr/>
          <p:nvPr/>
        </p:nvGrpSpPr>
        <p:grpSpPr>
          <a:xfrm>
            <a:off x="7907565" y="3366715"/>
            <a:ext cx="950708" cy="730398"/>
            <a:chOff x="6850970" y="4097082"/>
            <a:chExt cx="1511898" cy="983895"/>
          </a:xfrm>
        </p:grpSpPr>
        <p:cxnSp>
          <p:nvCxnSpPr>
            <p:cNvPr id="145" name="Connecteur droit avec flèche 144"/>
            <p:cNvCxnSpPr/>
            <p:nvPr/>
          </p:nvCxnSpPr>
          <p:spPr bwMode="auto">
            <a:xfrm flipH="1" flipV="1">
              <a:off x="7045477" y="4097082"/>
              <a:ext cx="559294" cy="3267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le à coins arrondis 178"/>
            <p:cNvSpPr/>
            <p:nvPr/>
          </p:nvSpPr>
          <p:spPr bwMode="auto">
            <a:xfrm>
              <a:off x="7045477" y="4442094"/>
              <a:ext cx="1122884" cy="618758"/>
            </a:xfrm>
            <a:prstGeom prst="roundRect">
              <a:avLst/>
            </a:prstGeom>
            <a:solidFill>
              <a:srgbClr val="CCFFFF"/>
            </a:solidFill>
            <a:ln w="25400">
              <a:solidFill>
                <a:srgbClr val="19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80" name="ZoneTexte 11"/>
            <p:cNvSpPr txBox="1">
              <a:spLocks noChangeArrowheads="1"/>
            </p:cNvSpPr>
            <p:nvPr/>
          </p:nvSpPr>
          <p:spPr bwMode="auto">
            <a:xfrm>
              <a:off x="6850970" y="4459084"/>
              <a:ext cx="1511898" cy="62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Workflow</a:t>
              </a:r>
            </a:p>
            <a:p>
              <a:pPr algn="ctr"/>
              <a:r>
                <a:rPr lang="en-GB" sz="1200">
                  <a:solidFill>
                    <a:schemeClr val="tx1"/>
                  </a:solidFill>
                </a:rPr>
                <a:t>Task Agent </a:t>
              </a:r>
            </a:p>
          </p:txBody>
        </p:sp>
        <p:sp>
          <p:nvSpPr>
            <p:cNvPr id="181" name="Arc 180"/>
            <p:cNvSpPr/>
            <p:nvPr/>
          </p:nvSpPr>
          <p:spPr bwMode="auto">
            <a:xfrm rot="16200000">
              <a:off x="7508835" y="4591879"/>
              <a:ext cx="196169" cy="319188"/>
            </a:xfrm>
            <a:prstGeom prst="arc">
              <a:avLst>
                <a:gd name="adj1" fmla="val 5496810"/>
                <a:gd name="adj2" fmla="val 0"/>
              </a:avLst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/>
            </a:p>
          </p:txBody>
        </p:sp>
      </p:grpSp>
      <p:sp>
        <p:nvSpPr>
          <p:cNvPr id="182" name="Rectangle à coins arrondis 181"/>
          <p:cNvSpPr/>
          <p:nvPr/>
        </p:nvSpPr>
        <p:spPr bwMode="auto">
          <a:xfrm>
            <a:off x="4862567" y="4350632"/>
            <a:ext cx="1057209" cy="277539"/>
          </a:xfrm>
          <a:prstGeom prst="roundRect">
            <a:avLst/>
          </a:prstGeom>
          <a:solidFill>
            <a:srgbClr val="ADDB7B"/>
          </a:soli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83" name="ZoneTexte 24"/>
          <p:cNvSpPr txBox="1">
            <a:spLocks noChangeArrowheads="1"/>
          </p:cNvSpPr>
          <p:nvPr/>
        </p:nvSpPr>
        <p:spPr bwMode="auto">
          <a:xfrm>
            <a:off x="4665500" y="4350632"/>
            <a:ext cx="141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Database </a:t>
            </a:r>
            <a:r>
              <a:rPr lang="en-GB" sz="1200" smtClean="0">
                <a:solidFill>
                  <a:schemeClr val="tx1"/>
                </a:solidFill>
              </a:rPr>
              <a:t>table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84" name="Rectangle à coins arrondis 183"/>
          <p:cNvSpPr/>
          <p:nvPr/>
        </p:nvSpPr>
        <p:spPr bwMode="auto">
          <a:xfrm>
            <a:off x="4862566" y="4631071"/>
            <a:ext cx="1057210" cy="233010"/>
          </a:xfrm>
          <a:prstGeom prst="roundRect">
            <a:avLst/>
          </a:prstGeom>
          <a:solidFill>
            <a:srgbClr val="CCFFFF"/>
          </a:solidFill>
          <a:ln w="25400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85" name="ZoneTexte 24"/>
          <p:cNvSpPr txBox="1">
            <a:spLocks noChangeArrowheads="1"/>
          </p:cNvSpPr>
          <p:nvPr/>
        </p:nvSpPr>
        <p:spPr bwMode="auto">
          <a:xfrm>
            <a:off x="5096671" y="4587082"/>
            <a:ext cx="588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186" name="Rectangle à coins arrondis 185"/>
          <p:cNvSpPr/>
          <p:nvPr/>
        </p:nvSpPr>
        <p:spPr bwMode="auto">
          <a:xfrm>
            <a:off x="7659276" y="3068016"/>
            <a:ext cx="441305" cy="253145"/>
          </a:xfrm>
          <a:prstGeom prst="roundRect">
            <a:avLst/>
          </a:prstGeom>
          <a:solidFill>
            <a:srgbClr val="ADDB7B"/>
          </a:soli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87" name="ZoneTexte 44"/>
          <p:cNvSpPr txBox="1">
            <a:spLocks noChangeArrowheads="1"/>
          </p:cNvSpPr>
          <p:nvPr/>
        </p:nvSpPr>
        <p:spPr bwMode="auto">
          <a:xfrm>
            <a:off x="7589023" y="3068925"/>
            <a:ext cx="5519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Tasks</a:t>
            </a:r>
          </a:p>
        </p:txBody>
      </p:sp>
      <p:grpSp>
        <p:nvGrpSpPr>
          <p:cNvPr id="227" name="Grouper 226"/>
          <p:cNvGrpSpPr/>
          <p:nvPr/>
        </p:nvGrpSpPr>
        <p:grpSpPr>
          <a:xfrm>
            <a:off x="6051092" y="1932088"/>
            <a:ext cx="884185" cy="474279"/>
            <a:chOff x="4363946" y="2076625"/>
            <a:chExt cx="1406107" cy="638886"/>
          </a:xfrm>
        </p:grpSpPr>
        <p:sp>
          <p:nvSpPr>
            <p:cNvPr id="174" name="Rectangle à coins arrondis 173"/>
            <p:cNvSpPr/>
            <p:nvPr/>
          </p:nvSpPr>
          <p:spPr bwMode="auto">
            <a:xfrm>
              <a:off x="4458770" y="2076625"/>
              <a:ext cx="1216458" cy="618758"/>
            </a:xfrm>
            <a:prstGeom prst="roundRect">
              <a:avLst/>
            </a:prstGeom>
            <a:solidFill>
              <a:srgbClr val="CCFFFF"/>
            </a:solidFill>
            <a:ln w="25400">
              <a:solidFill>
                <a:srgbClr val="19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75" name="ZoneTexte 11"/>
            <p:cNvSpPr txBox="1">
              <a:spLocks noChangeArrowheads="1"/>
            </p:cNvSpPr>
            <p:nvPr/>
          </p:nvSpPr>
          <p:spPr bwMode="auto">
            <a:xfrm>
              <a:off x="4363946" y="2093617"/>
              <a:ext cx="1406107" cy="62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InputData </a:t>
              </a:r>
            </a:p>
            <a:p>
              <a:pPr algn="ctr"/>
              <a:r>
                <a:rPr lang="en-GB" sz="1200">
                  <a:solidFill>
                    <a:schemeClr val="tx1"/>
                  </a:solidFill>
                </a:rPr>
                <a:t>Agent</a:t>
              </a:r>
            </a:p>
          </p:txBody>
        </p:sp>
        <p:sp>
          <p:nvSpPr>
            <p:cNvPr id="188" name="Arc 187"/>
            <p:cNvSpPr/>
            <p:nvPr/>
          </p:nvSpPr>
          <p:spPr bwMode="auto">
            <a:xfrm rot="16200000">
              <a:off x="4968915" y="2225370"/>
              <a:ext cx="196169" cy="321267"/>
            </a:xfrm>
            <a:prstGeom prst="arc">
              <a:avLst>
                <a:gd name="adj1" fmla="val 5496810"/>
                <a:gd name="adj2" fmla="val 0"/>
              </a:avLst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/>
            </a:p>
          </p:txBody>
        </p:sp>
      </p:grpSp>
      <p:grpSp>
        <p:nvGrpSpPr>
          <p:cNvPr id="257" name="Grouper 256"/>
          <p:cNvGrpSpPr/>
          <p:nvPr/>
        </p:nvGrpSpPr>
        <p:grpSpPr>
          <a:xfrm>
            <a:off x="5171425" y="2230909"/>
            <a:ext cx="466794" cy="276999"/>
            <a:chOff x="2969893" y="2508458"/>
            <a:chExt cx="742336" cy="373136"/>
          </a:xfrm>
        </p:grpSpPr>
        <p:sp>
          <p:nvSpPr>
            <p:cNvPr id="190" name="Rectangle à coins arrondis 189"/>
            <p:cNvSpPr/>
            <p:nvPr/>
          </p:nvSpPr>
          <p:spPr bwMode="auto">
            <a:xfrm>
              <a:off x="2990160" y="2549809"/>
              <a:ext cx="701802" cy="288754"/>
            </a:xfrm>
            <a:prstGeom prst="roundRect">
              <a:avLst/>
            </a:prstGeom>
            <a:solidFill>
              <a:srgbClr val="ADDB7B"/>
            </a:solidFill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91" name="ZoneTexte 44"/>
            <p:cNvSpPr txBox="1">
              <a:spLocks noChangeArrowheads="1"/>
            </p:cNvSpPr>
            <p:nvPr/>
          </p:nvSpPr>
          <p:spPr bwMode="auto">
            <a:xfrm>
              <a:off x="2969893" y="2508458"/>
              <a:ext cx="742336" cy="37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Files</a:t>
              </a:r>
            </a:p>
          </p:txBody>
        </p:sp>
      </p:grpSp>
      <p:sp>
        <p:nvSpPr>
          <p:cNvPr id="192" name="Organigramme : Disque magnétique 161"/>
          <p:cNvSpPr/>
          <p:nvPr/>
        </p:nvSpPr>
        <p:spPr bwMode="auto">
          <a:xfrm>
            <a:off x="5229608" y="2632547"/>
            <a:ext cx="350429" cy="367470"/>
          </a:xfrm>
          <a:prstGeom prst="flowChartMagneticDisk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93" name="Organigramme : Disque magnétique 163"/>
          <p:cNvSpPr/>
          <p:nvPr/>
        </p:nvSpPr>
        <p:spPr bwMode="auto">
          <a:xfrm>
            <a:off x="5229608" y="3484752"/>
            <a:ext cx="350429" cy="367470"/>
          </a:xfrm>
          <a:prstGeom prst="flowChartMagneticDisk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95" name="Rectangle à coins arrondis 194"/>
          <p:cNvSpPr/>
          <p:nvPr/>
        </p:nvSpPr>
        <p:spPr bwMode="auto">
          <a:xfrm>
            <a:off x="4808201" y="3070550"/>
            <a:ext cx="1111575" cy="186180"/>
          </a:xfrm>
          <a:prstGeom prst="roundRect">
            <a:avLst/>
          </a:prstGeom>
          <a:solidFill>
            <a:srgbClr val="ADDB7B"/>
          </a:soli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96" name="ZoneTexte 44"/>
          <p:cNvSpPr txBox="1">
            <a:spLocks noChangeArrowheads="1"/>
          </p:cNvSpPr>
          <p:nvPr/>
        </p:nvSpPr>
        <p:spPr bwMode="auto">
          <a:xfrm>
            <a:off x="4695208" y="2996410"/>
            <a:ext cx="129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InputDataQuery</a:t>
            </a:r>
          </a:p>
        </p:txBody>
      </p:sp>
      <p:sp>
        <p:nvSpPr>
          <p:cNvPr id="197" name="Organigramme : Disque magnétique 178"/>
          <p:cNvSpPr/>
          <p:nvPr/>
        </p:nvSpPr>
        <p:spPr bwMode="auto">
          <a:xfrm>
            <a:off x="7689767" y="2630615"/>
            <a:ext cx="350429" cy="367470"/>
          </a:xfrm>
          <a:prstGeom prst="flowChartMagneticDisk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01" name="Organigramme : Disque magnétique 236"/>
          <p:cNvSpPr/>
          <p:nvPr/>
        </p:nvSpPr>
        <p:spPr bwMode="auto">
          <a:xfrm>
            <a:off x="5220723" y="1239864"/>
            <a:ext cx="351083" cy="367470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20" name="Rectangle à coins arrondis 219"/>
          <p:cNvSpPr/>
          <p:nvPr/>
        </p:nvSpPr>
        <p:spPr bwMode="auto">
          <a:xfrm>
            <a:off x="6885381" y="4365593"/>
            <a:ext cx="906295" cy="6621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21" name="ZoneTexte 16"/>
          <p:cNvSpPr txBox="1">
            <a:spLocks noChangeArrowheads="1"/>
          </p:cNvSpPr>
          <p:nvPr/>
        </p:nvSpPr>
        <p:spPr bwMode="auto">
          <a:xfrm>
            <a:off x="6809135" y="4381388"/>
            <a:ext cx="10545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Request</a:t>
            </a:r>
            <a:endParaRPr lang="en-GB" sz="1200">
              <a:solidFill>
                <a:schemeClr val="tx1"/>
              </a:solidFill>
            </a:endParaRPr>
          </a:p>
          <a:p>
            <a:pPr algn="ctr"/>
            <a:r>
              <a:rPr lang="en-GB" sz="1200">
                <a:solidFill>
                  <a:schemeClr val="tx1"/>
                </a:solidFill>
              </a:rPr>
              <a:t>Management</a:t>
            </a:r>
          </a:p>
          <a:p>
            <a:pPr algn="ctr"/>
            <a:r>
              <a:rPr lang="en-GB" sz="1200">
                <a:solidFill>
                  <a:schemeClr val="tx1"/>
                </a:solidFill>
              </a:rPr>
              <a:t>System</a:t>
            </a:r>
          </a:p>
        </p:txBody>
      </p:sp>
      <p:cxnSp>
        <p:nvCxnSpPr>
          <p:cNvPr id="222" name="Connecteur droit avec flèche 221"/>
          <p:cNvCxnSpPr/>
          <p:nvPr/>
        </p:nvCxnSpPr>
        <p:spPr bwMode="auto">
          <a:xfrm flipV="1">
            <a:off x="7382782" y="3366716"/>
            <a:ext cx="392565" cy="2582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à coins arrondis 222"/>
          <p:cNvSpPr/>
          <p:nvPr/>
        </p:nvSpPr>
        <p:spPr bwMode="auto">
          <a:xfrm>
            <a:off x="6982051" y="3609281"/>
            <a:ext cx="783195" cy="469578"/>
          </a:xfrm>
          <a:prstGeom prst="roundRect">
            <a:avLst/>
          </a:prstGeom>
          <a:solidFill>
            <a:srgbClr val="CCFFFF"/>
          </a:solidFill>
          <a:ln w="25400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24" name="ZoneTexte 11"/>
          <p:cNvSpPr txBox="1">
            <a:spLocks noChangeArrowheads="1"/>
          </p:cNvSpPr>
          <p:nvPr/>
        </p:nvSpPr>
        <p:spPr bwMode="auto">
          <a:xfrm>
            <a:off x="6819975" y="3599199"/>
            <a:ext cx="10545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Request</a:t>
            </a:r>
            <a:endParaRPr lang="en-GB" sz="1200">
              <a:solidFill>
                <a:schemeClr val="tx1"/>
              </a:solidFill>
            </a:endParaRPr>
          </a:p>
          <a:p>
            <a:pPr algn="ctr"/>
            <a:r>
              <a:rPr lang="en-GB" sz="1200">
                <a:solidFill>
                  <a:schemeClr val="tx1"/>
                </a:solidFill>
              </a:rPr>
              <a:t>Task Agent </a:t>
            </a:r>
          </a:p>
        </p:txBody>
      </p:sp>
      <p:sp>
        <p:nvSpPr>
          <p:cNvPr id="225" name="Arc 224"/>
          <p:cNvSpPr/>
          <p:nvPr/>
        </p:nvSpPr>
        <p:spPr bwMode="auto">
          <a:xfrm rot="16200000">
            <a:off x="7284672" y="3686891"/>
            <a:ext cx="177955" cy="222629"/>
          </a:xfrm>
          <a:prstGeom prst="arc">
            <a:avLst>
              <a:gd name="adj1" fmla="val 5496810"/>
              <a:gd name="adj2" fmla="val 0"/>
            </a:avLst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/>
          </a:p>
        </p:txBody>
      </p:sp>
      <p:cxnSp>
        <p:nvCxnSpPr>
          <p:cNvPr id="244" name="Connecteur droit avec flèche 243"/>
          <p:cNvCxnSpPr>
            <a:stCxn id="180" idx="2"/>
            <a:endCxn id="141" idx="0"/>
          </p:cNvCxnSpPr>
          <p:nvPr/>
        </p:nvCxnSpPr>
        <p:spPr bwMode="auto">
          <a:xfrm>
            <a:off x="8382919" y="4097113"/>
            <a:ext cx="11920" cy="2684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avec flèche 249"/>
          <p:cNvCxnSpPr/>
          <p:nvPr/>
        </p:nvCxnSpPr>
        <p:spPr bwMode="auto">
          <a:xfrm>
            <a:off x="7380448" y="4097116"/>
            <a:ext cx="4669" cy="26848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avec flèche 262"/>
          <p:cNvCxnSpPr>
            <a:endCxn id="193" idx="4"/>
          </p:cNvCxnSpPr>
          <p:nvPr/>
        </p:nvCxnSpPr>
        <p:spPr bwMode="auto">
          <a:xfrm flipH="1">
            <a:off x="5580037" y="3421343"/>
            <a:ext cx="471055" cy="2471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avec flèche 264"/>
          <p:cNvCxnSpPr>
            <a:stCxn id="171" idx="0"/>
          </p:cNvCxnSpPr>
          <p:nvPr/>
        </p:nvCxnSpPr>
        <p:spPr bwMode="auto">
          <a:xfrm flipH="1" flipV="1">
            <a:off x="5620811" y="2172058"/>
            <a:ext cx="883667" cy="9548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avec flèche 267"/>
          <p:cNvCxnSpPr/>
          <p:nvPr/>
        </p:nvCxnSpPr>
        <p:spPr bwMode="auto">
          <a:xfrm flipH="1">
            <a:off x="5580037" y="2391427"/>
            <a:ext cx="913147" cy="4248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avec flèche 271"/>
          <p:cNvCxnSpPr>
            <a:endCxn id="197" idx="2"/>
          </p:cNvCxnSpPr>
          <p:nvPr/>
        </p:nvCxnSpPr>
        <p:spPr bwMode="auto">
          <a:xfrm flipV="1">
            <a:off x="7014948" y="2814349"/>
            <a:ext cx="674818" cy="39668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avec flèche 280"/>
          <p:cNvCxnSpPr>
            <a:stCxn id="174" idx="0"/>
          </p:cNvCxnSpPr>
          <p:nvPr/>
        </p:nvCxnSpPr>
        <p:spPr bwMode="auto">
          <a:xfrm flipH="1" flipV="1">
            <a:off x="5684888" y="1607334"/>
            <a:ext cx="808296" cy="3247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42537" y="1165298"/>
            <a:ext cx="3330547" cy="4031873"/>
          </a:xfrm>
          <a:prstGeom prst="rect">
            <a:avLst/>
          </a:prstGeom>
          <a:ln w="25400"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Transformation System Architecture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The Production Manager defines the transformations with meta-data conditions and ‘plugins’</a:t>
            </a:r>
          </a:p>
          <a:p>
            <a:pPr marL="285750" indent="-285750">
              <a:buFont typeface="Arial"/>
              <a:buChar char="•"/>
            </a:pPr>
            <a:r>
              <a:rPr lang="en-GB" dirty="0" err="1" smtClean="0"/>
              <a:t>InputData</a:t>
            </a:r>
            <a:r>
              <a:rPr lang="en-GB" dirty="0" smtClean="0"/>
              <a:t> Agent queries the DFC to obtain files to be ‘transformed’  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Plugins group files into tasks according to desired criteria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Tasks are created and submitted to the Workload or Request Management System</a:t>
            </a:r>
            <a:endParaRPr lang="en-GB" dirty="0"/>
          </a:p>
        </p:txBody>
      </p:sp>
      <p:pic>
        <p:nvPicPr>
          <p:cNvPr id="76" name="Image 75" descr="productionMonit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" b="45689"/>
          <a:stretch/>
        </p:blipFill>
        <p:spPr>
          <a:xfrm>
            <a:off x="671165" y="5664585"/>
            <a:ext cx="7801670" cy="1069200"/>
          </a:xfrm>
          <a:prstGeom prst="rect">
            <a:avLst/>
          </a:prstGeom>
          <a:ln w="19050">
            <a:solidFill>
              <a:srgbClr val="3366FF"/>
            </a:solidFill>
          </a:ln>
        </p:spPr>
      </p:pic>
      <p:pic>
        <p:nvPicPr>
          <p:cNvPr id="75" name="Image 74" descr="cta_logo_blue_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en-GB" smtClean="0"/>
              <a:t>12</a:t>
            </a:fld>
            <a:endParaRPr lang="en-GB"/>
          </a:p>
        </p:txBody>
      </p:sp>
      <p:sp>
        <p:nvSpPr>
          <p:cNvPr id="17" name="ZoneTexte 16"/>
          <p:cNvSpPr txBox="1"/>
          <p:nvPr/>
        </p:nvSpPr>
        <p:spPr>
          <a:xfrm>
            <a:off x="3056188" y="5220563"/>
            <a:ext cx="3031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0000FF"/>
                </a:solidFill>
              </a:rPr>
              <a:t>Transformation Monitoring</a:t>
            </a:r>
            <a:endParaRPr lang="en-GB" sz="2000">
              <a:solidFill>
                <a:srgbClr val="0000FF"/>
              </a:solidFill>
            </a:endParaRPr>
          </a:p>
        </p:txBody>
      </p:sp>
      <p:pic>
        <p:nvPicPr>
          <p:cNvPr id="88" name="Image 87" descr="Dirac_logo_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07" y="71414"/>
            <a:ext cx="1240352" cy="381678"/>
          </a:xfrm>
          <a:prstGeom prst="rect">
            <a:avLst/>
          </a:prstGeom>
        </p:spPr>
      </p:pic>
      <p:cxnSp>
        <p:nvCxnSpPr>
          <p:cNvPr id="77" name="Connecteur droit avec flèche 76"/>
          <p:cNvCxnSpPr/>
          <p:nvPr/>
        </p:nvCxnSpPr>
        <p:spPr bwMode="auto">
          <a:xfrm flipH="1" flipV="1">
            <a:off x="5580037" y="2088942"/>
            <a:ext cx="556551" cy="8311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89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RunningJobsSit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8867"/>
          <a:stretch/>
        </p:blipFill>
        <p:spPr>
          <a:xfrm>
            <a:off x="3287817" y="1899440"/>
            <a:ext cx="5203584" cy="35604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09441" y="210067"/>
            <a:ext cx="67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smtClean="0">
                <a:solidFill>
                  <a:srgbClr val="FF0000"/>
                </a:solidFill>
              </a:rPr>
              <a:t>Resource usage: 2013-2015</a:t>
            </a:r>
            <a:endParaRPr lang="en-GB" sz="2800" b="1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7522" y="734463"/>
            <a:ext cx="74815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 smtClean="0"/>
              <a:t>Use of about 20 grid sites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5000-8000 concurrent jobs </a:t>
            </a:r>
            <a:r>
              <a:rPr lang="en-GB" sz="2000" dirty="0" smtClean="0"/>
              <a:t>for several weeks</a:t>
            </a:r>
            <a:endParaRPr lang="en-GB" sz="2000" dirty="0" smtClean="0"/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Users analysis also running in parallel (private simulations, analysis)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More than 7.7 M jobs executed</a:t>
            </a:r>
            <a:endParaRPr lang="en-GB" sz="2000" dirty="0"/>
          </a:p>
        </p:txBody>
      </p:sp>
      <p:pic>
        <p:nvPicPr>
          <p:cNvPr id="5" name="Image 4" descr="cta_logo_blue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72708" y="5382373"/>
            <a:ext cx="1274708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0000FF"/>
                </a:solidFill>
              </a:rPr>
              <a:t>Start prod2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17521" y="5554410"/>
            <a:ext cx="55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1903BD"/>
                </a:solidFill>
              </a:rPr>
              <a:t>SAC</a:t>
            </a:r>
            <a:endParaRPr lang="en-GB" b="1">
              <a:solidFill>
                <a:srgbClr val="1903BD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16785" y="6102667"/>
            <a:ext cx="98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1903BD"/>
                </a:solidFill>
              </a:rPr>
              <a:t>Tenerife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009516" y="5168622"/>
            <a:ext cx="690067" cy="21375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629602" y="6287333"/>
            <a:ext cx="1580552" cy="369332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rgbClr val="FF6600"/>
                </a:solidFill>
              </a:rPr>
              <a:t>Users Analysis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29915" y="5617686"/>
            <a:ext cx="102192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rgbClr val="1903BD"/>
                </a:solidFill>
              </a:rPr>
              <a:t>Paranal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2426" y="5802352"/>
            <a:ext cx="1219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rgbClr val="1903BD"/>
                </a:solidFill>
              </a:rPr>
              <a:t>El Leoncito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976250" y="5923742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1903BD"/>
                </a:solidFill>
              </a:rPr>
              <a:t>Aar</a:t>
            </a:r>
            <a:endParaRPr lang="en-GB" b="1">
              <a:solidFill>
                <a:srgbClr val="1903BD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16785" y="55107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1903BD"/>
                </a:solidFill>
              </a:rPr>
              <a:t>US</a:t>
            </a:r>
            <a:endParaRPr lang="en-GB" b="1">
              <a:solidFill>
                <a:srgbClr val="1903BD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516785" y="5802352"/>
            <a:ext cx="61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1903BD"/>
                </a:solidFill>
              </a:rPr>
              <a:t>SPM</a:t>
            </a:r>
            <a:endParaRPr lang="en-GB" b="1">
              <a:solidFill>
                <a:srgbClr val="1903BD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419878" y="5631660"/>
            <a:ext cx="1274708" cy="369332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008000"/>
                </a:solidFill>
              </a:rPr>
              <a:t>Start prod3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6777371" y="6232281"/>
            <a:ext cx="2133600" cy="365125"/>
          </a:xfrm>
        </p:spPr>
        <p:txBody>
          <a:bodyPr/>
          <a:lstStyle/>
          <a:p>
            <a:fld id="{27EA98AB-8482-D741-8F1E-6B94AF8AB948}" type="slidenum">
              <a:rPr lang="en-GB" smtClean="0"/>
              <a:t>13</a:t>
            </a:fld>
            <a:endParaRPr lang="en-GB"/>
          </a:p>
        </p:txBody>
      </p:sp>
      <p:cxnSp>
        <p:nvCxnSpPr>
          <p:cNvPr id="30" name="Connecteur droit avec flèche 29"/>
          <p:cNvCxnSpPr>
            <a:stCxn id="25" idx="0"/>
          </p:cNvCxnSpPr>
          <p:nvPr/>
        </p:nvCxnSpPr>
        <p:spPr>
          <a:xfrm flipV="1">
            <a:off x="7057232" y="5164246"/>
            <a:ext cx="820627" cy="467414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821159" y="5248524"/>
            <a:ext cx="128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008000"/>
                </a:solidFill>
              </a:rPr>
              <a:t>MC Paranal</a:t>
            </a:r>
            <a:endParaRPr lang="en-GB" b="1">
              <a:solidFill>
                <a:srgbClr val="008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821159" y="5630653"/>
            <a:ext cx="13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008000"/>
                </a:solidFill>
              </a:rPr>
              <a:t>MC Analysis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516786" y="1922883"/>
            <a:ext cx="3177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Running jobs by site</a:t>
            </a:r>
            <a:endParaRPr lang="en-GB"/>
          </a:p>
        </p:txBody>
      </p:sp>
      <p:pic>
        <p:nvPicPr>
          <p:cNvPr id="23" name="Image 22" descr="Dirac_logo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07" y="71414"/>
            <a:ext cx="1240352" cy="38167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522" y="2825424"/>
            <a:ext cx="2758172" cy="1015663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GB" sz="2000" smtClean="0">
                <a:solidFill>
                  <a:srgbClr val="0000FF"/>
                </a:solidFill>
              </a:rPr>
              <a:t>Prod2 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>
                <a:solidFill>
                  <a:srgbClr val="0000FF"/>
                </a:solidFill>
              </a:rPr>
              <a:t>148.56 M HS06 hours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>
                <a:solidFill>
                  <a:srgbClr val="0000FF"/>
                </a:solidFill>
              </a:rPr>
              <a:t>640 TB 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27522" y="3976951"/>
            <a:ext cx="2758172" cy="1015663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008000"/>
                </a:solidFill>
              </a:rPr>
              <a:t>Prod3</a:t>
            </a:r>
          </a:p>
          <a:p>
            <a:pPr marL="342900" indent="-342900">
              <a:buFont typeface="Arial"/>
              <a:buChar char="•"/>
            </a:pPr>
            <a:r>
              <a:rPr lang="en-GB" sz="2000" smtClean="0">
                <a:solidFill>
                  <a:srgbClr val="008000"/>
                </a:solidFill>
              </a:rPr>
              <a:t>28.8 M HS06 hours</a:t>
            </a:r>
          </a:p>
          <a:p>
            <a:pPr marL="342900" indent="-342900">
              <a:buFont typeface="Arial"/>
              <a:buChar char="•"/>
            </a:pPr>
            <a:r>
              <a:rPr lang="en-GB" sz="2000" smtClean="0">
                <a:solidFill>
                  <a:srgbClr val="008000"/>
                </a:solidFill>
              </a:rPr>
              <a:t>785 TB</a:t>
            </a:r>
            <a:endParaRPr lang="en-GB" sz="2000">
              <a:solidFill>
                <a:srgbClr val="00800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3855477" y="2937414"/>
            <a:ext cx="103081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900482" y="256119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5000 jobs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7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cumulativeIDbyGro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5" y="2525996"/>
            <a:ext cx="4389120" cy="3291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8665" y="297008"/>
            <a:ext cx="4246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smtClean="0">
                <a:solidFill>
                  <a:srgbClr val="FF0000"/>
                </a:solidFill>
              </a:rPr>
              <a:t>Resource usage: 2013-2015</a:t>
            </a:r>
            <a:endParaRPr lang="en-GB" sz="2800" b="1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9588" y="1191962"/>
            <a:ext cx="5032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smtClean="0"/>
              <a:t>About 2.6 PB processed (MC Analysis)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Throughput of 400-800 MB/s during ‘prod3’</a:t>
            </a:r>
          </a:p>
        </p:txBody>
      </p:sp>
      <p:pic>
        <p:nvPicPr>
          <p:cNvPr id="7" name="Image 6" descr="cta_logo_blue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en-GB" smtClean="0"/>
              <a:t>14</a:t>
            </a:fld>
            <a:endParaRPr lang="en-GB"/>
          </a:p>
        </p:txBody>
      </p:sp>
      <p:pic>
        <p:nvPicPr>
          <p:cNvPr id="10" name="Image 9" descr="throughpuProd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35" y="2525996"/>
            <a:ext cx="4389120" cy="3291840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 bwMode="auto">
          <a:xfrm>
            <a:off x="3721261" y="3100163"/>
            <a:ext cx="66805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849068" y="288291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2.6 PB</a:t>
            </a:r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1315059" y="2390786"/>
            <a:ext cx="21139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Processed data      </a:t>
            </a:r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6077752" y="2341330"/>
            <a:ext cx="145260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Throughput</a:t>
            </a:r>
            <a:endParaRPr lang="en-GB"/>
          </a:p>
        </p:txBody>
      </p:sp>
      <p:pic>
        <p:nvPicPr>
          <p:cNvPr id="17" name="Image 16" descr="Dirac_logo_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07" y="71414"/>
            <a:ext cx="1240352" cy="381678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 bwMode="auto">
          <a:xfrm>
            <a:off x="5095866" y="3444588"/>
            <a:ext cx="4587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949883" y="3067580"/>
            <a:ext cx="80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1 GB/s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1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629" y="1528608"/>
            <a:ext cx="86984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US" sz="2400" dirty="0"/>
              <a:t>Until now, we have been using almost all DIRAC functionalities</a:t>
            </a:r>
          </a:p>
          <a:p>
            <a:pPr marL="457200" lvl="1" indent="-457200"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endParaRPr lang="en-US" sz="2400" dirty="0" smtClean="0">
              <a:latin typeface="Arial" pitchFamily="34" charset="0"/>
            </a:endParaRPr>
          </a:p>
          <a:p>
            <a:pPr marL="457200" lvl="1" indent="-457200"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US" sz="2400" dirty="0" smtClean="0"/>
              <a:t>For </a:t>
            </a:r>
            <a:r>
              <a:rPr lang="en-US" sz="2400" dirty="0"/>
              <a:t>long term operations CTA is </a:t>
            </a:r>
            <a:r>
              <a:rPr lang="en-US" sz="2400" dirty="0" smtClean="0"/>
              <a:t>developing several systems:</a:t>
            </a:r>
            <a:endParaRPr lang="en-US" sz="2400" dirty="0"/>
          </a:p>
          <a:p>
            <a:pPr lvl="2" indent="-457200">
              <a:buFont typeface="Courier New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US" sz="2000" dirty="0" smtClean="0"/>
              <a:t>Archive </a:t>
            </a:r>
            <a:r>
              <a:rPr lang="en-US" sz="2000" dirty="0"/>
              <a:t>system to store and </a:t>
            </a:r>
            <a:r>
              <a:rPr lang="en-US" sz="2000" dirty="0" smtClean="0"/>
              <a:t>manage CTA </a:t>
            </a:r>
            <a:r>
              <a:rPr lang="en-US" sz="2000" dirty="0"/>
              <a:t>data</a:t>
            </a:r>
          </a:p>
          <a:p>
            <a:pPr lvl="2" indent="-457200">
              <a:buFont typeface="Courier New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US" sz="2000" dirty="0" smtClean="0"/>
              <a:t>Pipeline </a:t>
            </a:r>
            <a:r>
              <a:rPr lang="en-US" sz="2000" dirty="0"/>
              <a:t>framework to handle all CTA </a:t>
            </a:r>
            <a:r>
              <a:rPr lang="en-US" sz="2000" dirty="0" smtClean="0"/>
              <a:t>applications</a:t>
            </a:r>
          </a:p>
          <a:p>
            <a:pPr lvl="2" indent="-457200">
              <a:buFont typeface="Courier New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US" sz="2000" dirty="0" smtClean="0"/>
              <a:t>Data model to define the whole meta-data structure of CTA data</a:t>
            </a:r>
          </a:p>
          <a:p>
            <a:pPr lvl="2" indent="-457200">
              <a:buFont typeface="Courier New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US" sz="2000" dirty="0" smtClean="0"/>
              <a:t>Science gateway for end-users data access</a:t>
            </a:r>
          </a:p>
          <a:p>
            <a:pPr lvl="2" indent="-457200">
              <a:buFont typeface="Courier New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US" sz="2000" dirty="0" smtClean="0"/>
              <a:t>DIRAC will be used for the Workload and Production Management </a:t>
            </a:r>
          </a:p>
          <a:p>
            <a:pPr marL="457200" lvl="1" indent="-457200"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endParaRPr lang="en-GB" sz="2400" dirty="0" smtClean="0"/>
          </a:p>
          <a:p>
            <a:pPr marL="342900" lvl="1" indent="-342900">
              <a:buClrTx/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Future developments:</a:t>
            </a:r>
          </a:p>
          <a:p>
            <a:pPr marL="800100" lvl="2" indent="-342900">
              <a:buFont typeface="Courier New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GB" sz="2000" dirty="0" smtClean="0"/>
              <a:t>Develop interfaces between DIRAC and the other CTA systems </a:t>
            </a:r>
          </a:p>
          <a:p>
            <a:pPr marL="800100" lvl="2" indent="-342900">
              <a:buFont typeface="Courier New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GB" sz="2000" dirty="0" smtClean="0"/>
              <a:t>Improvement of the DIRAC Transformation System toward a fully data-driven system (next slide)</a:t>
            </a:r>
          </a:p>
          <a:p>
            <a:pPr marL="800100" lvl="2" indent="-342900">
              <a:buFont typeface="Courier New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GB" sz="2000" dirty="0" smtClean="0"/>
              <a:t>Improve </a:t>
            </a:r>
            <a:r>
              <a:rPr lang="en-GB" sz="2000" dirty="0" smtClean="0"/>
              <a:t>CTA-DIRAC </a:t>
            </a:r>
            <a:r>
              <a:rPr lang="en-GB" sz="2000" dirty="0" smtClean="0"/>
              <a:t>hardware setup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1898" y="431334"/>
            <a:ext cx="338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F</a:t>
            </a:r>
            <a:r>
              <a:rPr lang="en-GB" sz="2800" b="1" dirty="0" smtClean="0">
                <a:solidFill>
                  <a:srgbClr val="FF0000"/>
                </a:solidFill>
              </a:rPr>
              <a:t>uture </a:t>
            </a:r>
            <a:r>
              <a:rPr lang="en-GB" sz="2800" b="1" dirty="0">
                <a:solidFill>
                  <a:srgbClr val="FF0000"/>
                </a:solidFill>
              </a:rPr>
              <a:t>developments </a:t>
            </a:r>
          </a:p>
        </p:txBody>
      </p:sp>
      <p:pic>
        <p:nvPicPr>
          <p:cNvPr id="4" name="Image 3" descr="cta_logo_blue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 descr="Dirac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07" y="86355"/>
            <a:ext cx="1240352" cy="3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9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7744" y="448042"/>
            <a:ext cx="768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smtClean="0">
                <a:solidFill>
                  <a:srgbClr val="FF0000"/>
                </a:solidFill>
              </a:rPr>
              <a:t>Toward a fully data-driven Transformation System</a:t>
            </a:r>
            <a:endParaRPr lang="en-GB" sz="28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334" y="5349535"/>
            <a:ext cx="86271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GB" sz="2400" smtClean="0">
                <a:solidFill>
                  <a:srgbClr val="0000FF"/>
                </a:solidFill>
              </a:rPr>
              <a:t>Developments in progress:</a:t>
            </a:r>
          </a:p>
          <a:p>
            <a:pPr marL="457200" indent="-457200"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GB" sz="2000" smtClean="0"/>
              <a:t>When new files are registered, a filter based on meta-data is applied to send them on the fly to their matching transformation</a:t>
            </a:r>
          </a:p>
          <a:p>
            <a:pPr lvl="1" indent="-45720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GB" sz="2000" smtClean="0"/>
              <a:t>No need anymore to perform heavy queries of the Archive </a:t>
            </a:r>
            <a:endParaRPr lang="en-GB" sz="2000"/>
          </a:p>
        </p:txBody>
      </p:sp>
      <p:pic>
        <p:nvPicPr>
          <p:cNvPr id="6" name="Image 5" descr="cta_logo_blue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en-GB" smtClean="0"/>
              <a:t>16</a:t>
            </a:fld>
            <a:endParaRPr lang="en-GB"/>
          </a:p>
        </p:txBody>
      </p:sp>
      <p:pic>
        <p:nvPicPr>
          <p:cNvPr id="8" name="Image 7" descr="Dirac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07" y="71414"/>
            <a:ext cx="1240352" cy="381678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2586625" y="2412897"/>
            <a:ext cx="4014733" cy="2562061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1836506" y="1273081"/>
            <a:ext cx="682552" cy="7715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046014" y="4319503"/>
            <a:ext cx="884467" cy="6621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2" name="ZoneTexte 16"/>
          <p:cNvSpPr txBox="1">
            <a:spLocks noChangeArrowheads="1"/>
          </p:cNvSpPr>
          <p:nvPr/>
        </p:nvSpPr>
        <p:spPr bwMode="auto">
          <a:xfrm>
            <a:off x="6969040" y="4314526"/>
            <a:ext cx="1048328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 smtClean="0"/>
              <a:t>Workload</a:t>
            </a:r>
          </a:p>
          <a:p>
            <a:pPr algn="ctr"/>
            <a:r>
              <a:rPr lang="en-GB" sz="1200" smtClean="0">
                <a:solidFill>
                  <a:schemeClr val="tx1"/>
                </a:solidFill>
              </a:rPr>
              <a:t>Management</a:t>
            </a:r>
          </a:p>
          <a:p>
            <a:pPr algn="ctr"/>
            <a:r>
              <a:rPr lang="en-GB" sz="1200" smtClean="0">
                <a:solidFill>
                  <a:schemeClr val="tx1"/>
                </a:solidFill>
              </a:rPr>
              <a:t>System</a:t>
            </a:r>
            <a:endParaRPr lang="en-GB" sz="1200">
              <a:solidFill>
                <a:schemeClr val="tx1"/>
              </a:solidFill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1379230" y="3370448"/>
            <a:ext cx="956178" cy="825151"/>
            <a:chOff x="669588" y="2737096"/>
            <a:chExt cx="1520598" cy="1206546"/>
          </a:xfrm>
        </p:grpSpPr>
        <p:pic>
          <p:nvPicPr>
            <p:cNvPr id="14" name="Picture 373" descr="pers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28" y="2737096"/>
              <a:ext cx="573918" cy="58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9"/>
            <p:cNvSpPr txBox="1">
              <a:spLocks noChangeArrowheads="1"/>
            </p:cNvSpPr>
            <p:nvPr/>
          </p:nvSpPr>
          <p:spPr bwMode="auto">
            <a:xfrm>
              <a:off x="669588" y="3268590"/>
              <a:ext cx="1520598" cy="67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 smtClean="0">
                  <a:solidFill>
                    <a:schemeClr val="tx1"/>
                  </a:solidFill>
                  <a:cs typeface="Arial" charset="0"/>
                </a:rPr>
                <a:t>Production</a:t>
              </a:r>
            </a:p>
            <a:p>
              <a:pPr algn="ctr"/>
              <a:r>
                <a:rPr lang="en-GB" sz="1200" smtClean="0">
                  <a:solidFill>
                    <a:schemeClr val="tx1"/>
                  </a:solidFill>
                  <a:cs typeface="Arial" charset="0"/>
                </a:rPr>
                <a:t>Manager</a:t>
              </a:r>
              <a:endParaRPr lang="en-GB" sz="120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16" name="TextBox 89"/>
          <p:cNvSpPr txBox="1">
            <a:spLocks noChangeArrowheads="1"/>
          </p:cNvSpPr>
          <p:nvPr/>
        </p:nvSpPr>
        <p:spPr bwMode="auto">
          <a:xfrm>
            <a:off x="1728191" y="1514908"/>
            <a:ext cx="8641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b="1" smtClean="0">
                <a:solidFill>
                  <a:schemeClr val="tx1"/>
                </a:solidFill>
                <a:cs typeface="Arial" charset="0"/>
              </a:rPr>
              <a:t>Pipeline</a:t>
            </a:r>
            <a:endParaRPr lang="en-GB" sz="14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2987373" y="1128352"/>
            <a:ext cx="1258577" cy="105740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/>
          <p:cNvCxnSpPr>
            <a:endCxn id="17" idx="1"/>
          </p:cNvCxnSpPr>
          <p:nvPr/>
        </p:nvCxnSpPr>
        <p:spPr bwMode="auto">
          <a:xfrm flipV="1">
            <a:off x="2527263" y="1657057"/>
            <a:ext cx="460110" cy="590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50" idx="2"/>
          </p:cNvCxnSpPr>
          <p:nvPr/>
        </p:nvCxnSpPr>
        <p:spPr bwMode="auto">
          <a:xfrm flipV="1">
            <a:off x="2160193" y="3554182"/>
            <a:ext cx="847838" cy="18373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51" idx="2"/>
          </p:cNvCxnSpPr>
          <p:nvPr/>
        </p:nvCxnSpPr>
        <p:spPr bwMode="auto">
          <a:xfrm>
            <a:off x="2160193" y="3737917"/>
            <a:ext cx="847838" cy="66847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 bwMode="auto">
          <a:xfrm>
            <a:off x="4815816" y="2273696"/>
            <a:ext cx="1827091" cy="248614"/>
          </a:xfrm>
          <a:prstGeom prst="roundRect">
            <a:avLst/>
          </a:prstGeom>
          <a:solidFill>
            <a:srgbClr val="FFFFCC"/>
          </a:solidFill>
          <a:ln w="254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2" name="ZoneTexte 24"/>
          <p:cNvSpPr txBox="1">
            <a:spLocks noChangeArrowheads="1"/>
          </p:cNvSpPr>
          <p:nvPr/>
        </p:nvSpPr>
        <p:spPr bwMode="auto">
          <a:xfrm>
            <a:off x="4713701" y="2237479"/>
            <a:ext cx="20704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rgbClr val="993300"/>
                </a:solidFill>
              </a:rPr>
              <a:t>Transformation System</a:t>
            </a:r>
          </a:p>
        </p:txBody>
      </p:sp>
      <p:sp>
        <p:nvSpPr>
          <p:cNvPr id="23" name="ZoneTexte 24"/>
          <p:cNvSpPr txBox="1">
            <a:spLocks noChangeArrowheads="1"/>
          </p:cNvSpPr>
          <p:nvPr/>
        </p:nvSpPr>
        <p:spPr bwMode="auto">
          <a:xfrm>
            <a:off x="2891383" y="1128169"/>
            <a:ext cx="1416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b="1" smtClean="0">
                <a:solidFill>
                  <a:schemeClr val="tx1"/>
                </a:solidFill>
              </a:rPr>
              <a:t>Archive </a:t>
            </a:r>
            <a:r>
              <a:rPr lang="en-GB" sz="1400" b="1" smtClean="0"/>
              <a:t>Catalog</a:t>
            </a:r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24" name="Flowchart: Multidocument 28"/>
          <p:cNvSpPr>
            <a:spLocks noChangeArrowheads="1"/>
          </p:cNvSpPr>
          <p:nvPr/>
        </p:nvSpPr>
        <p:spPr bwMode="auto">
          <a:xfrm>
            <a:off x="4130955" y="4647272"/>
            <a:ext cx="764929" cy="285510"/>
          </a:xfrm>
          <a:prstGeom prst="flowChartMultidocument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200" smtClean="0">
                <a:solidFill>
                  <a:schemeClr val="tx1"/>
                </a:solidFill>
              </a:rPr>
              <a:t>Plugins</a:t>
            </a:r>
            <a:endParaRPr lang="en-GB" sz="1200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 bwMode="auto">
          <a:xfrm flipV="1">
            <a:off x="4516721" y="4324292"/>
            <a:ext cx="0" cy="3005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rganigramme : Disque magnétique 195"/>
          <p:cNvSpPr/>
          <p:nvPr/>
        </p:nvSpPr>
        <p:spPr bwMode="auto">
          <a:xfrm>
            <a:off x="3008032" y="2581510"/>
            <a:ext cx="350429" cy="367470"/>
          </a:xfrm>
          <a:prstGeom prst="flowChartMagneticDisk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2683098" y="4661449"/>
            <a:ext cx="1089334" cy="233915"/>
          </a:xfrm>
          <a:prstGeom prst="roundRect">
            <a:avLst/>
          </a:prstGeom>
          <a:solidFill>
            <a:srgbClr val="ADDB7B"/>
          </a:soli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8" name="ZoneTexte 44"/>
          <p:cNvSpPr txBox="1">
            <a:spLocks noChangeArrowheads="1"/>
          </p:cNvSpPr>
          <p:nvPr/>
        </p:nvSpPr>
        <p:spPr bwMode="auto">
          <a:xfrm>
            <a:off x="2523140" y="4646647"/>
            <a:ext cx="14217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Transformations</a:t>
            </a:r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3977696" y="3864842"/>
            <a:ext cx="1020940" cy="459337"/>
          </a:xfrm>
          <a:prstGeom prst="roundRect">
            <a:avLst/>
          </a:prstGeom>
          <a:solidFill>
            <a:srgbClr val="CCFFFF"/>
          </a:solidFill>
          <a:ln w="25400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0" name="ZoneTexte 41"/>
          <p:cNvSpPr txBox="1">
            <a:spLocks noChangeArrowheads="1"/>
          </p:cNvSpPr>
          <p:nvPr/>
        </p:nvSpPr>
        <p:spPr bwMode="auto">
          <a:xfrm>
            <a:off x="3821429" y="3874055"/>
            <a:ext cx="134077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Transformation</a:t>
            </a:r>
          </a:p>
          <a:p>
            <a:pPr algn="ctr"/>
            <a:r>
              <a:rPr lang="en-GB" sz="120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31" name="Arc 30"/>
          <p:cNvSpPr/>
          <p:nvPr/>
        </p:nvSpPr>
        <p:spPr bwMode="auto">
          <a:xfrm rot="16200000">
            <a:off x="4425819" y="3993828"/>
            <a:ext cx="144946" cy="201366"/>
          </a:xfrm>
          <a:prstGeom prst="arc">
            <a:avLst>
              <a:gd name="adj1" fmla="val 5496810"/>
              <a:gd name="adj2" fmla="val 0"/>
            </a:avLst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/>
          </a:p>
        </p:txBody>
      </p:sp>
      <p:grpSp>
        <p:nvGrpSpPr>
          <p:cNvPr id="32" name="Grouper 31"/>
          <p:cNvGrpSpPr/>
          <p:nvPr/>
        </p:nvGrpSpPr>
        <p:grpSpPr>
          <a:xfrm>
            <a:off x="5192591" y="4083823"/>
            <a:ext cx="950708" cy="760323"/>
            <a:chOff x="6850970" y="4056770"/>
            <a:chExt cx="1511898" cy="1024207"/>
          </a:xfrm>
        </p:grpSpPr>
        <p:cxnSp>
          <p:nvCxnSpPr>
            <p:cNvPr id="33" name="Connecteur droit avec flèche 32"/>
            <p:cNvCxnSpPr/>
            <p:nvPr/>
          </p:nvCxnSpPr>
          <p:spPr bwMode="auto">
            <a:xfrm flipV="1">
              <a:off x="7604772" y="4056770"/>
              <a:ext cx="0" cy="3670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à coins arrondis 33"/>
            <p:cNvSpPr/>
            <p:nvPr/>
          </p:nvSpPr>
          <p:spPr bwMode="auto">
            <a:xfrm>
              <a:off x="7045477" y="4442094"/>
              <a:ext cx="1122884" cy="618758"/>
            </a:xfrm>
            <a:prstGeom prst="roundRect">
              <a:avLst/>
            </a:prstGeom>
            <a:solidFill>
              <a:srgbClr val="CCFFFF"/>
            </a:solidFill>
            <a:ln w="25400">
              <a:solidFill>
                <a:srgbClr val="19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35" name="ZoneTexte 11"/>
            <p:cNvSpPr txBox="1">
              <a:spLocks noChangeArrowheads="1"/>
            </p:cNvSpPr>
            <p:nvPr/>
          </p:nvSpPr>
          <p:spPr bwMode="auto">
            <a:xfrm>
              <a:off x="6850970" y="4459084"/>
              <a:ext cx="1511898" cy="62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Workflow</a:t>
              </a:r>
            </a:p>
            <a:p>
              <a:pPr algn="ctr"/>
              <a:r>
                <a:rPr lang="en-GB" sz="1200">
                  <a:solidFill>
                    <a:schemeClr val="tx1"/>
                  </a:solidFill>
                </a:rPr>
                <a:t>Task Agent </a:t>
              </a:r>
            </a:p>
          </p:txBody>
        </p:sp>
        <p:sp>
          <p:nvSpPr>
            <p:cNvPr id="36" name="Arc 35"/>
            <p:cNvSpPr/>
            <p:nvPr/>
          </p:nvSpPr>
          <p:spPr bwMode="auto">
            <a:xfrm rot="16200000">
              <a:off x="7508835" y="4591879"/>
              <a:ext cx="196169" cy="319188"/>
            </a:xfrm>
            <a:prstGeom prst="arc">
              <a:avLst>
                <a:gd name="adj1" fmla="val 5496810"/>
                <a:gd name="adj2" fmla="val 0"/>
              </a:avLst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/>
            </a:p>
          </p:txBody>
        </p:sp>
      </p:grpSp>
      <p:sp>
        <p:nvSpPr>
          <p:cNvPr id="37" name="Rectangle à coins arrondis 36"/>
          <p:cNvSpPr/>
          <p:nvPr/>
        </p:nvSpPr>
        <p:spPr bwMode="auto">
          <a:xfrm>
            <a:off x="5632176" y="2597791"/>
            <a:ext cx="1057209" cy="277539"/>
          </a:xfrm>
          <a:prstGeom prst="roundRect">
            <a:avLst/>
          </a:prstGeom>
          <a:solidFill>
            <a:srgbClr val="ADDB7B"/>
          </a:soli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8" name="ZoneTexte 24"/>
          <p:cNvSpPr txBox="1">
            <a:spLocks noChangeArrowheads="1"/>
          </p:cNvSpPr>
          <p:nvPr/>
        </p:nvSpPr>
        <p:spPr bwMode="auto">
          <a:xfrm>
            <a:off x="5435109" y="2597791"/>
            <a:ext cx="141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Database </a:t>
            </a:r>
            <a:r>
              <a:rPr lang="en-GB" sz="1200" smtClean="0">
                <a:solidFill>
                  <a:schemeClr val="tx1"/>
                </a:solidFill>
              </a:rPr>
              <a:t>table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5632175" y="2878230"/>
            <a:ext cx="1057210" cy="233010"/>
          </a:xfrm>
          <a:prstGeom prst="roundRect">
            <a:avLst/>
          </a:prstGeom>
          <a:solidFill>
            <a:srgbClr val="CCFFFF"/>
          </a:solidFill>
          <a:ln w="25400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40" name="ZoneTexte 24"/>
          <p:cNvSpPr txBox="1">
            <a:spLocks noChangeArrowheads="1"/>
          </p:cNvSpPr>
          <p:nvPr/>
        </p:nvSpPr>
        <p:spPr bwMode="auto">
          <a:xfrm>
            <a:off x="5866280" y="2834241"/>
            <a:ext cx="588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5437700" y="3805916"/>
            <a:ext cx="441305" cy="253145"/>
          </a:xfrm>
          <a:prstGeom prst="roundRect">
            <a:avLst/>
          </a:prstGeom>
          <a:solidFill>
            <a:srgbClr val="ADDB7B"/>
          </a:soli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42" name="ZoneTexte 44"/>
          <p:cNvSpPr txBox="1">
            <a:spLocks noChangeArrowheads="1"/>
          </p:cNvSpPr>
          <p:nvPr/>
        </p:nvSpPr>
        <p:spPr bwMode="auto">
          <a:xfrm>
            <a:off x="5367447" y="3806825"/>
            <a:ext cx="5519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Tasks</a:t>
            </a:r>
          </a:p>
        </p:txBody>
      </p:sp>
      <p:grpSp>
        <p:nvGrpSpPr>
          <p:cNvPr id="43" name="Grouper 42"/>
          <p:cNvGrpSpPr/>
          <p:nvPr/>
        </p:nvGrpSpPr>
        <p:grpSpPr>
          <a:xfrm>
            <a:off x="4034780" y="2669988"/>
            <a:ext cx="884185" cy="474279"/>
            <a:chOff x="4363946" y="2076625"/>
            <a:chExt cx="1406107" cy="638886"/>
          </a:xfrm>
        </p:grpSpPr>
        <p:sp>
          <p:nvSpPr>
            <p:cNvPr id="44" name="Rectangle à coins arrondis 43"/>
            <p:cNvSpPr/>
            <p:nvPr/>
          </p:nvSpPr>
          <p:spPr bwMode="auto">
            <a:xfrm>
              <a:off x="4458770" y="2076625"/>
              <a:ext cx="1216458" cy="618758"/>
            </a:xfrm>
            <a:prstGeom prst="roundRect">
              <a:avLst/>
            </a:prstGeom>
            <a:solidFill>
              <a:srgbClr val="CCFFFF"/>
            </a:solidFill>
            <a:ln w="25400">
              <a:solidFill>
                <a:srgbClr val="19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45" name="ZoneTexte 11"/>
            <p:cNvSpPr txBox="1">
              <a:spLocks noChangeArrowheads="1"/>
            </p:cNvSpPr>
            <p:nvPr/>
          </p:nvSpPr>
          <p:spPr bwMode="auto">
            <a:xfrm>
              <a:off x="4363946" y="2093617"/>
              <a:ext cx="1406107" cy="62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InputData </a:t>
              </a:r>
            </a:p>
            <a:p>
              <a:pPr algn="ctr"/>
              <a:r>
                <a:rPr lang="en-GB" sz="1200">
                  <a:solidFill>
                    <a:schemeClr val="tx1"/>
                  </a:solidFill>
                </a:rPr>
                <a:t>Agent</a:t>
              </a:r>
            </a:p>
          </p:txBody>
        </p:sp>
        <p:sp>
          <p:nvSpPr>
            <p:cNvPr id="46" name="Arc 45"/>
            <p:cNvSpPr/>
            <p:nvPr/>
          </p:nvSpPr>
          <p:spPr bwMode="auto">
            <a:xfrm rot="16200000">
              <a:off x="4968915" y="2225370"/>
              <a:ext cx="196169" cy="321267"/>
            </a:xfrm>
            <a:prstGeom prst="arc">
              <a:avLst>
                <a:gd name="adj1" fmla="val 5496810"/>
                <a:gd name="adj2" fmla="val 0"/>
              </a:avLst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/>
            </a:p>
          </p:txBody>
        </p:sp>
      </p:grpSp>
      <p:grpSp>
        <p:nvGrpSpPr>
          <p:cNvPr id="47" name="Grouper 46"/>
          <p:cNvGrpSpPr/>
          <p:nvPr/>
        </p:nvGrpSpPr>
        <p:grpSpPr>
          <a:xfrm>
            <a:off x="2949849" y="2968809"/>
            <a:ext cx="466794" cy="276999"/>
            <a:chOff x="2969893" y="2508458"/>
            <a:chExt cx="742336" cy="373136"/>
          </a:xfrm>
        </p:grpSpPr>
        <p:sp>
          <p:nvSpPr>
            <p:cNvPr id="48" name="Rectangle à coins arrondis 47"/>
            <p:cNvSpPr/>
            <p:nvPr/>
          </p:nvSpPr>
          <p:spPr bwMode="auto">
            <a:xfrm>
              <a:off x="2990160" y="2549809"/>
              <a:ext cx="701802" cy="288754"/>
            </a:xfrm>
            <a:prstGeom prst="roundRect">
              <a:avLst/>
            </a:prstGeom>
            <a:solidFill>
              <a:srgbClr val="ADDB7B"/>
            </a:solidFill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8" charset="0"/>
                <a:buNone/>
                <a:defRPr/>
              </a:pP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49" name="ZoneTexte 44"/>
            <p:cNvSpPr txBox="1">
              <a:spLocks noChangeArrowheads="1"/>
            </p:cNvSpPr>
            <p:nvPr/>
          </p:nvSpPr>
          <p:spPr bwMode="auto">
            <a:xfrm>
              <a:off x="2969893" y="2508458"/>
              <a:ext cx="742336" cy="37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Files</a:t>
              </a:r>
            </a:p>
          </p:txBody>
        </p:sp>
      </p:grpSp>
      <p:sp>
        <p:nvSpPr>
          <p:cNvPr id="50" name="Organigramme : Disque magnétique 161"/>
          <p:cNvSpPr/>
          <p:nvPr/>
        </p:nvSpPr>
        <p:spPr bwMode="auto">
          <a:xfrm>
            <a:off x="3008032" y="3370447"/>
            <a:ext cx="350429" cy="367470"/>
          </a:xfrm>
          <a:prstGeom prst="flowChartMagneticDisk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1" name="Organigramme : Disque magnétique 163"/>
          <p:cNvSpPr/>
          <p:nvPr/>
        </p:nvSpPr>
        <p:spPr bwMode="auto">
          <a:xfrm>
            <a:off x="3008032" y="4222652"/>
            <a:ext cx="350429" cy="367470"/>
          </a:xfrm>
          <a:prstGeom prst="flowChartMagneticDisk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 bwMode="auto">
          <a:xfrm>
            <a:off x="2586625" y="3808450"/>
            <a:ext cx="1111575" cy="186180"/>
          </a:xfrm>
          <a:prstGeom prst="roundRect">
            <a:avLst/>
          </a:prstGeom>
          <a:solidFill>
            <a:srgbClr val="ADDB7B"/>
          </a:soli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3" name="ZoneTexte 44"/>
          <p:cNvSpPr txBox="1">
            <a:spLocks noChangeArrowheads="1"/>
          </p:cNvSpPr>
          <p:nvPr/>
        </p:nvSpPr>
        <p:spPr bwMode="auto">
          <a:xfrm>
            <a:off x="2473632" y="3734310"/>
            <a:ext cx="129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InputDataQuery</a:t>
            </a:r>
          </a:p>
        </p:txBody>
      </p:sp>
      <p:sp>
        <p:nvSpPr>
          <p:cNvPr id="54" name="Organigramme : Disque magnétique 178"/>
          <p:cNvSpPr/>
          <p:nvPr/>
        </p:nvSpPr>
        <p:spPr bwMode="auto">
          <a:xfrm>
            <a:off x="5468191" y="3368515"/>
            <a:ext cx="350429" cy="367470"/>
          </a:xfrm>
          <a:prstGeom prst="flowChartMagneticDisk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5" name="Organigramme : Disque magnétique 236"/>
          <p:cNvSpPr/>
          <p:nvPr/>
        </p:nvSpPr>
        <p:spPr bwMode="auto">
          <a:xfrm>
            <a:off x="3437601" y="1420288"/>
            <a:ext cx="351083" cy="367470"/>
          </a:xfrm>
          <a:prstGeom prst="flowChartMagneticDisk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cxnSp>
        <p:nvCxnSpPr>
          <p:cNvPr id="62" name="Connecteur droit avec flèche 61"/>
          <p:cNvCxnSpPr>
            <a:endCxn id="11" idx="1"/>
          </p:cNvCxnSpPr>
          <p:nvPr/>
        </p:nvCxnSpPr>
        <p:spPr bwMode="auto">
          <a:xfrm flipV="1">
            <a:off x="6020989" y="4650566"/>
            <a:ext cx="1025025" cy="2178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endCxn id="51" idx="4"/>
          </p:cNvCxnSpPr>
          <p:nvPr/>
        </p:nvCxnSpPr>
        <p:spPr bwMode="auto">
          <a:xfrm flipH="1">
            <a:off x="3358461" y="4166984"/>
            <a:ext cx="619235" cy="2394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29" idx="0"/>
            <a:endCxn id="26" idx="4"/>
          </p:cNvCxnSpPr>
          <p:nvPr/>
        </p:nvCxnSpPr>
        <p:spPr bwMode="auto">
          <a:xfrm flipH="1" flipV="1">
            <a:off x="3358461" y="2765245"/>
            <a:ext cx="1129705" cy="10995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 bwMode="auto">
          <a:xfrm flipH="1">
            <a:off x="3358461" y="3129327"/>
            <a:ext cx="913147" cy="4248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endCxn id="54" idx="2"/>
          </p:cNvCxnSpPr>
          <p:nvPr/>
        </p:nvCxnSpPr>
        <p:spPr bwMode="auto">
          <a:xfrm flipV="1">
            <a:off x="4859337" y="3552250"/>
            <a:ext cx="608854" cy="31259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44" idx="0"/>
          </p:cNvCxnSpPr>
          <p:nvPr/>
        </p:nvCxnSpPr>
        <p:spPr bwMode="auto">
          <a:xfrm flipH="1" flipV="1">
            <a:off x="4034780" y="2185761"/>
            <a:ext cx="442092" cy="4842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er 102"/>
          <p:cNvGrpSpPr/>
          <p:nvPr/>
        </p:nvGrpSpPr>
        <p:grpSpPr>
          <a:xfrm>
            <a:off x="4102503" y="2475872"/>
            <a:ext cx="771325" cy="771325"/>
            <a:chOff x="7617129" y="1808497"/>
            <a:chExt cx="771325" cy="771325"/>
          </a:xfrm>
        </p:grpSpPr>
        <p:cxnSp>
          <p:nvCxnSpPr>
            <p:cNvPr id="72" name="Connecteur droit 71"/>
            <p:cNvCxnSpPr/>
            <p:nvPr/>
          </p:nvCxnSpPr>
          <p:spPr>
            <a:xfrm>
              <a:off x="7617129" y="1821460"/>
              <a:ext cx="771325" cy="745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rot="16500000">
              <a:off x="7617129" y="1821460"/>
              <a:ext cx="771325" cy="745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er 104"/>
          <p:cNvGrpSpPr/>
          <p:nvPr/>
        </p:nvGrpSpPr>
        <p:grpSpPr>
          <a:xfrm>
            <a:off x="2844840" y="3178700"/>
            <a:ext cx="771325" cy="771325"/>
            <a:chOff x="7617129" y="1808497"/>
            <a:chExt cx="771325" cy="771325"/>
          </a:xfrm>
        </p:grpSpPr>
        <p:cxnSp>
          <p:nvCxnSpPr>
            <p:cNvPr id="106" name="Connecteur droit 105"/>
            <p:cNvCxnSpPr/>
            <p:nvPr/>
          </p:nvCxnSpPr>
          <p:spPr>
            <a:xfrm>
              <a:off x="7617129" y="1821460"/>
              <a:ext cx="771325" cy="745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rot="16500000">
              <a:off x="7617129" y="1821460"/>
              <a:ext cx="771325" cy="745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ZoneTexte 107"/>
          <p:cNvSpPr txBox="1"/>
          <p:nvPr/>
        </p:nvSpPr>
        <p:spPr>
          <a:xfrm>
            <a:off x="3216881" y="175035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smtClean="0"/>
              <a:t>Files with</a:t>
            </a:r>
          </a:p>
          <a:p>
            <a:pPr algn="ctr"/>
            <a:r>
              <a:rPr lang="en-GB" sz="1200" smtClean="0"/>
              <a:t>meta-data</a:t>
            </a:r>
            <a:endParaRPr lang="en-GB" sz="1200"/>
          </a:p>
        </p:txBody>
      </p:sp>
      <p:cxnSp>
        <p:nvCxnSpPr>
          <p:cNvPr id="114" name="Connecteur droit avec flèche 113"/>
          <p:cNvCxnSpPr/>
          <p:nvPr/>
        </p:nvCxnSpPr>
        <p:spPr bwMode="auto">
          <a:xfrm flipH="1" flipV="1">
            <a:off x="3410071" y="2781552"/>
            <a:ext cx="676025" cy="14471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 bwMode="auto">
          <a:xfrm>
            <a:off x="2473632" y="2044653"/>
            <a:ext cx="539399" cy="62533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ZoneTexte 123"/>
          <p:cNvSpPr txBox="1"/>
          <p:nvPr/>
        </p:nvSpPr>
        <p:spPr>
          <a:xfrm rot="2638612">
            <a:off x="1865244" y="2278538"/>
            <a:ext cx="1276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>
                <a:solidFill>
                  <a:srgbClr val="FF0000"/>
                </a:solidFill>
              </a:rPr>
              <a:t>Filter by meta-</a:t>
            </a:r>
          </a:p>
          <a:p>
            <a:pPr algn="ctr"/>
            <a:r>
              <a:rPr lang="en-GB" sz="1400" b="1" smtClean="0">
                <a:solidFill>
                  <a:srgbClr val="FF0000"/>
                </a:solidFill>
              </a:rPr>
              <a:t>data</a:t>
            </a:r>
            <a:endParaRPr lang="en-GB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8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en-GB" smtClean="0"/>
              <a:t>17</a:t>
            </a:fld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1779697" y="463177"/>
            <a:ext cx="558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Improve </a:t>
            </a:r>
            <a:r>
              <a:rPr lang="en-GB" sz="2800" b="1" dirty="0" smtClean="0">
                <a:solidFill>
                  <a:srgbClr val="FF0000"/>
                </a:solidFill>
              </a:rPr>
              <a:t>CTA-DIRAC </a:t>
            </a:r>
            <a:r>
              <a:rPr lang="en-GB" sz="2800" b="1" dirty="0" smtClean="0">
                <a:solidFill>
                  <a:srgbClr val="FF0000"/>
                </a:solidFill>
              </a:rPr>
              <a:t>hardware setup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cta_logo_blue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pic>
        <p:nvPicPr>
          <p:cNvPr id="5" name="Image 4" descr="Dirac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07" y="71414"/>
            <a:ext cx="1240352" cy="38167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64811" y="1324394"/>
            <a:ext cx="859968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/>
              <a:t>DIRAC is based on a Service Oriented Architecture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Each DIRAC System is composed of Services,  Agents and DBs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CTA-DIRAC instance is a rather modest installation, composed of: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dirty="0" smtClean="0">
                <a:solidFill>
                  <a:srgbClr val="0000FF"/>
                </a:solidFill>
              </a:rPr>
              <a:t>3 core servers:</a:t>
            </a:r>
          </a:p>
          <a:p>
            <a:pPr marL="1257300" lvl="2" indent="-342900">
              <a:buFont typeface="Courier New"/>
              <a:buChar char="o"/>
            </a:pPr>
            <a:r>
              <a:rPr lang="en-GB" dirty="0" smtClean="0"/>
              <a:t>1 server running all Services (except DM) and a few Agents (4 cores)</a:t>
            </a:r>
          </a:p>
          <a:p>
            <a:pPr marL="1257300" lvl="2" indent="-342900">
              <a:buFont typeface="Courier New"/>
              <a:buChar char="o"/>
            </a:pPr>
            <a:r>
              <a:rPr lang="en-GB" dirty="0" smtClean="0"/>
              <a:t>1 server running all Agents except TS (2 cores)</a:t>
            </a:r>
          </a:p>
          <a:p>
            <a:pPr marL="1257300" lvl="2" indent="-342900">
              <a:buFont typeface="Courier New"/>
              <a:buChar char="o"/>
            </a:pPr>
            <a:r>
              <a:rPr lang="en-GB" dirty="0" smtClean="0"/>
              <a:t>1 server running the </a:t>
            </a:r>
            <a:r>
              <a:rPr lang="en-GB" dirty="0" err="1" smtClean="0"/>
              <a:t>DataManagement</a:t>
            </a:r>
            <a:r>
              <a:rPr lang="en-GB" dirty="0" smtClean="0"/>
              <a:t> System and Transformation Agents (16 cores)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dirty="0" smtClean="0">
                <a:solidFill>
                  <a:srgbClr val="0000FF"/>
                </a:solidFill>
              </a:rPr>
              <a:t>2 MySQL servers:</a:t>
            </a:r>
          </a:p>
          <a:p>
            <a:pPr marL="1257300" lvl="2" indent="-342900">
              <a:buFont typeface="Courier New"/>
              <a:buChar char="o"/>
            </a:pPr>
            <a:r>
              <a:rPr lang="en-GB" dirty="0" smtClean="0"/>
              <a:t>1 server hosting all DBs except </a:t>
            </a:r>
            <a:r>
              <a:rPr lang="en-GB" dirty="0" err="1" smtClean="0"/>
              <a:t>FileCatalogDB</a:t>
            </a:r>
            <a:endParaRPr lang="en-GB" dirty="0" smtClean="0"/>
          </a:p>
          <a:p>
            <a:pPr marL="1257300" lvl="2" indent="-342900">
              <a:buFont typeface="Courier New"/>
              <a:buChar char="o"/>
            </a:pPr>
            <a:r>
              <a:rPr lang="en-GB" dirty="0" smtClean="0"/>
              <a:t>1 server hosting the </a:t>
            </a:r>
            <a:r>
              <a:rPr lang="en-GB" dirty="0" err="1" smtClean="0"/>
              <a:t>FileCatalogDB</a:t>
            </a:r>
            <a:endParaRPr lang="en-GB" dirty="0" smtClean="0"/>
          </a:p>
          <a:p>
            <a:pPr marL="800100" lvl="1" indent="-342900">
              <a:buFont typeface="Arial"/>
              <a:buChar char="•"/>
            </a:pPr>
            <a:r>
              <a:rPr lang="en-GB" sz="2000" dirty="0" smtClean="0"/>
              <a:t>1 web server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000FF"/>
                </a:solidFill>
              </a:rPr>
              <a:t>Observed high load on the core servers when running several ‘productions’ in parallel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Need to add more servers, but also optimize the component distribution on the servers</a:t>
            </a:r>
          </a:p>
        </p:txBody>
      </p:sp>
    </p:spTree>
    <p:extLst>
      <p:ext uri="{BB962C8B-B14F-4D97-AF65-F5344CB8AC3E}">
        <p14:creationId xmlns:p14="http://schemas.microsoft.com/office/powerpoint/2010/main" val="407078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69776" y="112364"/>
            <a:ext cx="22044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smtClean="0">
                <a:solidFill>
                  <a:srgbClr val="FF0000"/>
                </a:solidFill>
              </a:rPr>
              <a:t>Conclusions</a:t>
            </a:r>
            <a:endParaRPr lang="en-GB" sz="3200" b="1">
              <a:solidFill>
                <a:srgbClr val="FF0000"/>
              </a:solidFill>
            </a:endParaRPr>
          </a:p>
        </p:txBody>
      </p:sp>
      <p:pic>
        <p:nvPicPr>
          <p:cNvPr id="3" name="Image 2" descr="cta_logo_blue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en-GB" smtClean="0"/>
              <a:t>18</a:t>
            </a:fld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148629" y="726727"/>
            <a:ext cx="8923966" cy="683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CTA will produce about 27 PB/year and it will operate for ~30 years 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A production system prototype based on DIRAC has been developed for MC simulation productions: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000" dirty="0"/>
              <a:t>R</a:t>
            </a:r>
            <a:r>
              <a:rPr lang="en-GB" sz="2000" dirty="0" smtClean="0"/>
              <a:t>equired minimal development of </a:t>
            </a:r>
            <a:r>
              <a:rPr lang="en-GB" sz="2000" smtClean="0"/>
              <a:t>a CTA-DIRAC </a:t>
            </a:r>
            <a:r>
              <a:rPr lang="en-GB" sz="2000" dirty="0" smtClean="0"/>
              <a:t>extension 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000" dirty="0"/>
              <a:t>M</a:t>
            </a:r>
            <a:r>
              <a:rPr lang="en-GB" sz="2000" dirty="0" smtClean="0"/>
              <a:t>inimal setup and maintenance of the instance running all the components, mostly the work of 1 person with help of DIRAC team and sys admins upon request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Successfully used during last 3 years for massive MC simulations and analysis: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000" dirty="0" smtClean="0"/>
              <a:t>&gt; 1.6 PB produced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000" dirty="0" smtClean="0"/>
              <a:t>~ 2.6 PB processed 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000" dirty="0" smtClean="0"/>
              <a:t>&gt; 20 M files registered in the </a:t>
            </a:r>
            <a:r>
              <a:rPr lang="en-GB" sz="2000" dirty="0" err="1" smtClean="0"/>
              <a:t>Catalog</a:t>
            </a:r>
            <a:endParaRPr lang="en-GB" sz="20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Future developments:</a:t>
            </a:r>
          </a:p>
          <a:p>
            <a:pPr marL="742950" lvl="1" indent="-285750">
              <a:buFont typeface="Courier New"/>
              <a:buChar char="o"/>
            </a:pPr>
            <a:r>
              <a:rPr lang="en-GB" sz="2000" dirty="0" smtClean="0"/>
              <a:t>Improve production system for real data processing pipeline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GB" sz="2000" dirty="0" smtClean="0"/>
              <a:t>Build interfaces between DIRAC and other CTA systems (Archive, Pipeline, etc.)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GB" sz="2000" dirty="0" smtClean="0"/>
              <a:t>Further develop DIRAC Transformation System toward a fully data-driven system</a:t>
            </a: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800100" lvl="1" indent="-342900">
              <a:buFont typeface="Courier New"/>
              <a:buChar char="o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7866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9627" y="851006"/>
            <a:ext cx="17317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Outlook: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09627" y="1650820"/>
            <a:ext cx="6314549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800" dirty="0" smtClean="0"/>
              <a:t>CTA in a nutshell</a:t>
            </a:r>
          </a:p>
          <a:p>
            <a:pPr marL="285750" indent="-285750">
              <a:buFont typeface="Arial"/>
              <a:buChar char="•"/>
            </a:pPr>
            <a:r>
              <a:rPr lang="en-GB" sz="2800" dirty="0" smtClean="0"/>
              <a:t>CTA computing model: 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800" dirty="0" smtClean="0"/>
              <a:t>Data volume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800" dirty="0" smtClean="0"/>
              <a:t>Data flow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800" dirty="0" smtClean="0"/>
              <a:t>Data processing</a:t>
            </a:r>
          </a:p>
          <a:p>
            <a:pPr marL="285750" indent="-285750">
              <a:buFont typeface="Arial"/>
              <a:buChar char="•"/>
            </a:pPr>
            <a:r>
              <a:rPr lang="en-GB" sz="2800" dirty="0" smtClean="0"/>
              <a:t>CTA production system prototype: </a:t>
            </a:r>
          </a:p>
          <a:p>
            <a:pPr marL="800100" lvl="1" indent="-342900">
              <a:buFont typeface="Courier New"/>
              <a:buChar char="o"/>
            </a:pPr>
            <a:r>
              <a:rPr lang="fr-FR" sz="2800" dirty="0" smtClean="0"/>
              <a:t>C</a:t>
            </a:r>
            <a:r>
              <a:rPr lang="en-GB" sz="2800" dirty="0" err="1" smtClean="0"/>
              <a:t>urrent</a:t>
            </a:r>
            <a:r>
              <a:rPr lang="en-GB" sz="2800" dirty="0" smtClean="0"/>
              <a:t> MC simulations and Analysis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800" dirty="0" smtClean="0"/>
              <a:t>DIRAC for CTA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800" dirty="0" smtClean="0"/>
              <a:t>Resource usage: 2013-2015</a:t>
            </a:r>
          </a:p>
          <a:p>
            <a:pPr marL="285750" indent="-285750">
              <a:buFont typeface="Arial"/>
              <a:buChar char="•"/>
            </a:pPr>
            <a:r>
              <a:rPr lang="en-GB" sz="2800" dirty="0" smtClean="0"/>
              <a:t>Future </a:t>
            </a:r>
            <a:r>
              <a:rPr lang="en-GB" sz="2800" dirty="0" smtClean="0"/>
              <a:t>developments</a:t>
            </a:r>
          </a:p>
          <a:p>
            <a:pPr marL="285750" indent="-285750">
              <a:buFont typeface="Arial"/>
              <a:buChar char="•"/>
            </a:pPr>
            <a:r>
              <a:rPr lang="en-GB" sz="2800" dirty="0" smtClean="0"/>
              <a:t>Conclusions</a:t>
            </a:r>
            <a:endParaRPr lang="en-GB" dirty="0"/>
          </a:p>
        </p:txBody>
      </p:sp>
      <p:pic>
        <p:nvPicPr>
          <p:cNvPr id="4" name="Image 3" descr="cta_logo_blue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74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3175" y="214483"/>
            <a:ext cx="879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smtClean="0">
                <a:solidFill>
                  <a:srgbClr val="FF0000"/>
                </a:solidFill>
              </a:rPr>
              <a:t>CTA in a nutshell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2844" y="13572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8" name="Image 7" descr="cta_logo_blue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9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837225" y="6356350"/>
            <a:ext cx="2133600" cy="365125"/>
          </a:xfrm>
        </p:spPr>
        <p:txBody>
          <a:bodyPr/>
          <a:lstStyle/>
          <a:p>
            <a:r>
              <a:rPr lang="en-GB" smtClean="0"/>
              <a:t>3</a:t>
            </a:r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270585" y="5310738"/>
            <a:ext cx="8513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solidFill>
                  <a:srgbClr val="0000FF"/>
                </a:solidFill>
              </a:rPr>
              <a:t>Scientific goals:</a:t>
            </a:r>
          </a:p>
          <a:p>
            <a:pPr marL="342900" indent="-342900">
              <a:buFont typeface="Arial"/>
              <a:buChar char="•"/>
            </a:pPr>
            <a:r>
              <a:rPr lang="en-GB" sz="2000" smtClean="0"/>
              <a:t>Cosmic rays origins</a:t>
            </a:r>
          </a:p>
          <a:p>
            <a:pPr marL="342900" indent="-342900">
              <a:buFont typeface="Arial"/>
              <a:buChar char="•"/>
            </a:pPr>
            <a:r>
              <a:rPr lang="en-GB" sz="2000" smtClean="0"/>
              <a:t>High Energy astrophysical phenomena  </a:t>
            </a:r>
          </a:p>
          <a:p>
            <a:pPr marL="342900" indent="-342900">
              <a:buFont typeface="Arial"/>
              <a:buChar char="•"/>
            </a:pPr>
            <a:r>
              <a:rPr lang="en-GB" sz="2000" smtClean="0"/>
              <a:t>Fundamental physics and cosmology</a:t>
            </a:r>
          </a:p>
        </p:txBody>
      </p:sp>
      <p:pic>
        <p:nvPicPr>
          <p:cNvPr id="15" name="Image 14" descr="cta_tel.png"/>
          <p:cNvPicPr>
            <a:picLocks noChangeAspect="1"/>
          </p:cNvPicPr>
          <p:nvPr/>
        </p:nvPicPr>
        <p:blipFill>
          <a:blip r:embed="rId3"/>
          <a:srcRect r="992" b="2470"/>
          <a:stretch>
            <a:fillRect/>
          </a:stretch>
        </p:blipFill>
        <p:spPr>
          <a:xfrm>
            <a:off x="4650350" y="2668463"/>
            <a:ext cx="4147971" cy="301831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42844" y="821070"/>
            <a:ext cx="8929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smtClean="0">
                <a:solidFill>
                  <a:srgbClr val="0000FF"/>
                </a:solidFill>
              </a:rPr>
              <a:t>CTA (Cherenkov Telescope Array)</a:t>
            </a:r>
            <a:r>
              <a:rPr lang="en-GB" sz="2000" smtClean="0"/>
              <a:t> is the next generation instrument in VHE gamma-ray astronomy</a:t>
            </a:r>
          </a:p>
          <a:p>
            <a:pPr marL="342900" indent="-342900">
              <a:buFont typeface="Arial"/>
              <a:buChar char="•"/>
            </a:pPr>
            <a:r>
              <a:rPr lang="en-GB" sz="2000" smtClean="0"/>
              <a:t>2 arrays of 50-100 Cherenkov telescopes (North and South hemispheres)</a:t>
            </a:r>
          </a:p>
          <a:p>
            <a:pPr marL="342900" indent="-342900">
              <a:buFont typeface="Arial"/>
              <a:buChar char="•"/>
            </a:pPr>
            <a:r>
              <a:rPr lang="en-GB" sz="2000" smtClean="0"/>
              <a:t>10x sensitivity with respect to current experiments</a:t>
            </a:r>
          </a:p>
          <a:p>
            <a:pPr marL="342900" indent="-342900">
              <a:buFont typeface="Arial"/>
              <a:buChar char="•"/>
            </a:pPr>
            <a:r>
              <a:rPr lang="en-GB" sz="2000" smtClean="0"/>
              <a:t>Consortium of ~1200 scientists in 32 countries </a:t>
            </a:r>
          </a:p>
          <a:p>
            <a:pPr marL="342900" indent="-342900">
              <a:buFont typeface="Arial"/>
              <a:buChar char="•"/>
            </a:pPr>
            <a:r>
              <a:rPr lang="en-GB" sz="2000" smtClean="0"/>
              <a:t>Operate as an observatory</a:t>
            </a:r>
            <a:endParaRPr lang="en-GB" sz="2000"/>
          </a:p>
        </p:txBody>
      </p:sp>
      <p:sp>
        <p:nvSpPr>
          <p:cNvPr id="2" name="ZoneTexte 1"/>
          <p:cNvSpPr txBox="1"/>
          <p:nvPr/>
        </p:nvSpPr>
        <p:spPr>
          <a:xfrm>
            <a:off x="142844" y="3074447"/>
            <a:ext cx="43709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smtClean="0">
                <a:solidFill>
                  <a:srgbClr val="0000FF"/>
                </a:solidFill>
              </a:rPr>
              <a:t>Site locations decided for further negotiations this year: 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000" smtClean="0"/>
              <a:t>North site: La Palma, Spain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000" smtClean="0"/>
              <a:t>South site: Paranal ESO, Chile</a:t>
            </a:r>
          </a:p>
          <a:p>
            <a:pPr marL="342900" indent="-342900">
              <a:buFont typeface="Arial"/>
              <a:buChar char="•"/>
            </a:pPr>
            <a:r>
              <a:rPr lang="en-GB" sz="2000" smtClean="0">
                <a:solidFill>
                  <a:srgbClr val="0000FF"/>
                </a:solidFill>
              </a:rPr>
              <a:t>Currently in ‘Pre-construction’ phase (2015-2022)</a:t>
            </a:r>
          </a:p>
          <a:p>
            <a:pPr marL="342900" indent="-342900">
              <a:buFont typeface="Arial"/>
              <a:buChar char="•"/>
            </a:pPr>
            <a:r>
              <a:rPr lang="en-GB" sz="2000" smtClean="0">
                <a:solidFill>
                  <a:srgbClr val="000000"/>
                </a:solidFill>
              </a:rPr>
              <a:t>Operations will last ~30 years</a:t>
            </a:r>
            <a:endParaRPr lang="en-GB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8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13" y="1948380"/>
            <a:ext cx="4877737" cy="3610181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3175" y="532963"/>
            <a:ext cx="879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CTA Computing: data volume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3570" y="1948380"/>
            <a:ext cx="3357097" cy="1692771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Raw-data rate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CTA South: 5.4 GB/s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CTA North: 3.2 GB/s</a:t>
            </a:r>
          </a:p>
          <a:p>
            <a:r>
              <a:rPr lang="en-GB" sz="2000" dirty="0" smtClean="0"/>
              <a:t>1314 hours of observation per year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3570" y="3968509"/>
            <a:ext cx="3357097" cy="2369880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Raw-data </a:t>
            </a:r>
            <a:r>
              <a:rPr lang="en-US" sz="2400" dirty="0">
                <a:solidFill>
                  <a:srgbClr val="0000FF"/>
                </a:solidFill>
              </a:rPr>
              <a:t>volume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~40 </a:t>
            </a:r>
            <a:r>
              <a:rPr lang="en-US" sz="2000" dirty="0"/>
              <a:t>PB/year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~4 </a:t>
            </a:r>
            <a:r>
              <a:rPr lang="en-US" sz="2000" dirty="0"/>
              <a:t>PB/year </a:t>
            </a:r>
            <a:r>
              <a:rPr lang="en-US" sz="2000" dirty="0" smtClean="0"/>
              <a:t>after reduction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Total volume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~27 PB/year including calibrations, reduced data and all copies</a:t>
            </a:r>
            <a:endParaRPr lang="en-US" sz="2000" dirty="0"/>
          </a:p>
        </p:txBody>
      </p:sp>
      <p:pic>
        <p:nvPicPr>
          <p:cNvPr id="8" name="Image 7" descr="cta_logo_blue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4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91944" y="297008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CTA </a:t>
            </a:r>
            <a:r>
              <a:rPr lang="en-GB" sz="2800" b="1" dirty="0" smtClean="0">
                <a:solidFill>
                  <a:srgbClr val="FF0000"/>
                </a:solidFill>
              </a:rPr>
              <a:t>Computing</a:t>
            </a:r>
            <a:r>
              <a:rPr lang="en-GB" sz="2800" b="1" dirty="0">
                <a:solidFill>
                  <a:srgbClr val="FF0000"/>
                </a:solidFill>
              </a:rPr>
              <a:t>: data </a:t>
            </a:r>
            <a:r>
              <a:rPr lang="en-GB" sz="2800" b="1" dirty="0" smtClean="0">
                <a:solidFill>
                  <a:srgbClr val="FF0000"/>
                </a:solidFill>
              </a:rPr>
              <a:t>flow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cta_logo_blue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 descr="dataflux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43" y="1217886"/>
            <a:ext cx="6778114" cy="4855456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209326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w-level-re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73" y="1976262"/>
            <a:ext cx="4078916" cy="45947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3175" y="271353"/>
            <a:ext cx="879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CTA Computing: data processing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3759" y="1976262"/>
            <a:ext cx="3528481" cy="2369880"/>
          </a:xfrm>
          <a:prstGeom prst="rect">
            <a:avLst/>
          </a:prstGeom>
          <a:noFill/>
          <a:ln w="254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From raw-data to high level science data:</a:t>
            </a:r>
            <a:endParaRPr lang="en-GB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Several complex pipelines (Calibration, Reconstruction, Analysis, MC, etc.)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Assume 1 full re-processing per year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04793" y="938105"/>
            <a:ext cx="426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00FF"/>
                </a:solidFill>
              </a:rPr>
              <a:t>Reconstruction </a:t>
            </a:r>
            <a:r>
              <a:rPr lang="fr-FR" sz="2400" dirty="0" smtClean="0">
                <a:solidFill>
                  <a:srgbClr val="0000FF"/>
                </a:solidFill>
              </a:rPr>
              <a:t>Pipeline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shower </a:t>
            </a:r>
            <a:r>
              <a:rPr lang="en-US" sz="2400" dirty="0">
                <a:solidFill>
                  <a:srgbClr val="0000FF"/>
                </a:solidFill>
              </a:rPr>
              <a:t>reconstruction step</a:t>
            </a:r>
            <a:endParaRPr lang="fr-FR" sz="2400" dirty="0">
              <a:solidFill>
                <a:srgbClr val="0000FF"/>
              </a:solidFill>
            </a:endParaRPr>
          </a:p>
        </p:txBody>
      </p:sp>
      <p:pic>
        <p:nvPicPr>
          <p:cNvPr id="9" name="Image 8" descr="cta_logo_blue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958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204" y="886409"/>
            <a:ext cx="89857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CTA </a:t>
            </a:r>
            <a:r>
              <a:rPr lang="en-US" sz="2400" dirty="0"/>
              <a:t>is now in </a:t>
            </a:r>
            <a:r>
              <a:rPr lang="en-US" sz="2400" dirty="0" smtClean="0"/>
              <a:t>‘Pre-construction’ phase</a:t>
            </a:r>
            <a:endParaRPr lang="en-US" sz="24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Massive MC simulations and Analysis running </a:t>
            </a:r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r>
              <a:rPr lang="en-US" sz="2400" dirty="0">
                <a:solidFill>
                  <a:srgbClr val="0000FF"/>
                </a:solidFill>
              </a:rPr>
              <a:t>3 years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/>
              <a:t>‘Prod2’ </a:t>
            </a:r>
            <a:r>
              <a:rPr lang="en-US" sz="2000" dirty="0"/>
              <a:t>(2013-2014</a:t>
            </a:r>
            <a:r>
              <a:rPr lang="en-US" sz="2000" dirty="0" smtClean="0"/>
              <a:t>) 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en-US" sz="2000" dirty="0" smtClean="0"/>
              <a:t>Characterize all site candidates to host CTA telescopes to determine the  one giving the best instrument response functions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en-US" sz="2000" dirty="0" smtClean="0"/>
              <a:t>4.6 billion events generated for each site candidate, 2 different zenith angles and 3 telescope configurations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en-US" sz="2000" dirty="0"/>
              <a:t>8</a:t>
            </a:r>
            <a:r>
              <a:rPr lang="en-US" sz="2000" dirty="0" smtClean="0"/>
              <a:t> full MC campaigns (</a:t>
            </a:r>
            <a:r>
              <a:rPr lang="en-US" sz="2000" dirty="0"/>
              <a:t>5 sites for the South and 3 for the North</a:t>
            </a:r>
            <a:r>
              <a:rPr lang="en-US" sz="2000" dirty="0" smtClean="0"/>
              <a:t>) </a:t>
            </a:r>
            <a:endParaRPr lang="en-US" sz="2000" dirty="0"/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/>
              <a:t>‘Prod3’ (2015) in progress: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000" dirty="0" smtClean="0"/>
              <a:t>For the 2 selected sites: study </a:t>
            </a:r>
            <a:r>
              <a:rPr lang="en-US" sz="2000" dirty="0"/>
              <a:t>the </a:t>
            </a:r>
            <a:r>
              <a:rPr lang="en-US" sz="2000" dirty="0" smtClean="0"/>
              <a:t>different </a:t>
            </a:r>
            <a:r>
              <a:rPr lang="en-US" sz="2000" dirty="0"/>
              <a:t>possible layouts of telescope arrays</a:t>
            </a:r>
            <a:r>
              <a:rPr lang="en-US" sz="2000" dirty="0" smtClean="0"/>
              <a:t>, pointing configurations</a:t>
            </a:r>
            <a:r>
              <a:rPr lang="en-US" sz="2000" dirty="0"/>
              <a:t>, hardware </a:t>
            </a:r>
            <a:r>
              <a:rPr lang="en-US" sz="2000" dirty="0" smtClean="0"/>
              <a:t>configurations</a:t>
            </a:r>
            <a:r>
              <a:rPr lang="en-US" sz="2000" dirty="0"/>
              <a:t>, etc. </a:t>
            </a:r>
            <a:endParaRPr lang="en-US" sz="2000" dirty="0" smtClean="0"/>
          </a:p>
          <a:p>
            <a:pPr marL="1257300" lvl="2" indent="-342900">
              <a:buFont typeface="Wingdings" charset="2"/>
              <a:buChar char="§"/>
            </a:pPr>
            <a:r>
              <a:rPr lang="en-US" sz="2000" dirty="0"/>
              <a:t>800 </a:t>
            </a:r>
            <a:r>
              <a:rPr lang="en-US" sz="2000" dirty="0" smtClean="0"/>
              <a:t>telescope </a:t>
            </a:r>
            <a:r>
              <a:rPr lang="en-US" sz="2000" dirty="0"/>
              <a:t>positions, 7 telescope types, multiple possible layouts, 5 different </a:t>
            </a:r>
            <a:r>
              <a:rPr lang="en-US" sz="2000" dirty="0" smtClean="0"/>
              <a:t>scaling 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000" dirty="0" smtClean="0"/>
              <a:t>Run 3 different Analysis chains on the simulated data</a:t>
            </a:r>
          </a:p>
          <a:p>
            <a:pPr marL="1714500" lvl="3" indent="-342900">
              <a:buSzPct val="50000"/>
              <a:buFont typeface="Wingdings" charset="2"/>
              <a:buChar char="q"/>
            </a:pPr>
            <a:r>
              <a:rPr lang="en-US" sz="2000" dirty="0" smtClean="0"/>
              <a:t>Each one processing about 500 TB and 1 M of files </a:t>
            </a:r>
          </a:p>
          <a:p>
            <a:pPr lvl="3">
              <a:buSzPct val="50000"/>
            </a:pPr>
            <a:r>
              <a:rPr lang="en-GB" sz="2000" dirty="0" smtClean="0"/>
              <a:t>      for 36 different configurations 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Computing is already a challenge!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3988" y="186086"/>
            <a:ext cx="4436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MC simulations and Analysis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cta_logo_blue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8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314" y="1981185"/>
            <a:ext cx="3051233" cy="2157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3175" y="3061072"/>
            <a:ext cx="532102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0000FF"/>
                </a:solidFill>
              </a:rPr>
              <a:t>Resources:</a:t>
            </a:r>
          </a:p>
          <a:p>
            <a:pPr marL="285750" indent="-285750">
              <a:buFont typeface="Arial"/>
              <a:buChar char="•"/>
            </a:pPr>
            <a:r>
              <a:rPr lang="en-GB" smtClean="0"/>
              <a:t>Dedicated storage: </a:t>
            </a:r>
          </a:p>
          <a:p>
            <a:pPr marL="742950" lvl="1" indent="-285750">
              <a:buFont typeface="Courier New"/>
              <a:buChar char="o"/>
            </a:pPr>
            <a:r>
              <a:rPr lang="en-GB" smtClean="0"/>
              <a:t>Disk: 1.3 PB in 6 sites: </a:t>
            </a:r>
          </a:p>
          <a:p>
            <a:pPr lvl="1"/>
            <a:r>
              <a:rPr lang="en-GB" smtClean="0"/>
              <a:t>      CC-IN2P3, CNAF,  CYFRONET, DESY, GRIF, LAPP  </a:t>
            </a:r>
          </a:p>
          <a:p>
            <a:pPr marL="742950" lvl="1" indent="-285750">
              <a:buFont typeface="Courier New"/>
              <a:buChar char="o"/>
            </a:pPr>
            <a:r>
              <a:rPr lang="en-GB" smtClean="0"/>
              <a:t>Tape: 400 TB in 3 sites</a:t>
            </a:r>
          </a:p>
          <a:p>
            <a:pPr marL="285750" indent="-285750">
              <a:buFont typeface="Arial"/>
              <a:buChar char="•"/>
            </a:pPr>
            <a:r>
              <a:rPr lang="en-GB" smtClean="0"/>
              <a:t>CPU: 8000 cores available on average  </a:t>
            </a:r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173175" y="1828879"/>
            <a:ext cx="44291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0000FF"/>
                </a:solidFill>
              </a:rPr>
              <a:t>CTA Virtual Organization:</a:t>
            </a:r>
          </a:p>
          <a:p>
            <a:pPr marL="285750" indent="-285750">
              <a:buFont typeface="Arial"/>
              <a:buChar char="•"/>
            </a:pPr>
            <a:r>
              <a:rPr lang="en-GB" smtClean="0"/>
              <a:t> Active since 2008 </a:t>
            </a:r>
          </a:p>
          <a:p>
            <a:pPr marL="285750" indent="-285750">
              <a:buFont typeface="Arial"/>
              <a:buChar char="•"/>
            </a:pPr>
            <a:r>
              <a:rPr lang="en-GB" smtClean="0"/>
              <a:t> 19 EGI sites in 7 countries and 1 ARC site </a:t>
            </a:r>
          </a:p>
          <a:p>
            <a:pPr marL="285750" indent="-285750">
              <a:buFont typeface="Arial"/>
              <a:buChar char="•"/>
            </a:pPr>
            <a:r>
              <a:rPr lang="en-GB" smtClean="0"/>
              <a:t> About 100 members</a:t>
            </a:r>
            <a:endParaRPr lang="en-GB"/>
          </a:p>
        </p:txBody>
      </p:sp>
      <p:pic>
        <p:nvPicPr>
          <p:cNvPr id="11" name="Image 10" descr="dirac_stru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275" y="4241242"/>
            <a:ext cx="5012008" cy="226471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3175" y="4979617"/>
            <a:ext cx="52611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0000FF"/>
                </a:solidFill>
              </a:rPr>
              <a:t>DIRAC for CTA:</a:t>
            </a:r>
          </a:p>
          <a:p>
            <a:pPr marL="285750" indent="-285750">
              <a:buFont typeface="Arial"/>
              <a:buChar char="•"/>
            </a:pPr>
            <a:r>
              <a:rPr lang="en-GB" smtClean="0"/>
              <a:t>Dedicated DIRAC instance composed of</a:t>
            </a:r>
          </a:p>
          <a:p>
            <a:r>
              <a:rPr lang="en-GB" smtClean="0"/>
              <a:t>     4 main servers at CC-IN2P3 and PIC</a:t>
            </a:r>
          </a:p>
          <a:p>
            <a:pPr marL="285750" indent="-285750">
              <a:buFont typeface="Arial"/>
              <a:buChar char="•"/>
            </a:pPr>
            <a:r>
              <a:rPr lang="en-GB" smtClean="0"/>
              <a:t>Several DIRAC Systems in use</a:t>
            </a:r>
          </a:p>
          <a:p>
            <a:pPr marL="285750" indent="-285750">
              <a:buFont typeface="Arial"/>
              <a:buChar char="•"/>
            </a:pPr>
            <a:r>
              <a:rPr lang="en-GB" smtClean="0"/>
              <a:t>CTA-DIRAC software extension</a:t>
            </a:r>
            <a:endParaRPr lang="en-GB"/>
          </a:p>
        </p:txBody>
      </p:sp>
      <p:pic>
        <p:nvPicPr>
          <p:cNvPr id="9" name="Image 8" descr="logo-eg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33" y="1981185"/>
            <a:ext cx="675003" cy="3796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53988" y="158767"/>
            <a:ext cx="4436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MC simulations and Analysis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3" name="Image 12" descr="cta_logo_blue_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en-GB" smtClean="0"/>
              <a:t>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-322462" y="919785"/>
            <a:ext cx="8009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GB" sz="2000" smtClean="0">
                <a:solidFill>
                  <a:srgbClr val="0000FF"/>
                </a:solidFill>
              </a:rPr>
              <a:t>Use of an existing and reliable e-Infrastructure: EGI grid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smtClean="0">
                <a:solidFill>
                  <a:srgbClr val="0000FF"/>
                </a:solidFill>
              </a:rPr>
              <a:t>Use of DIRAC for Workload and Data Management</a:t>
            </a:r>
            <a:endParaRPr lang="en-GB" sz="2000">
              <a:solidFill>
                <a:srgbClr val="0000FF"/>
              </a:solidFill>
            </a:endParaRPr>
          </a:p>
        </p:txBody>
      </p:sp>
      <p:pic>
        <p:nvPicPr>
          <p:cNvPr id="15" name="Image 14" descr="Dirac_logo_RG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3630" y="1364498"/>
            <a:ext cx="1173189" cy="361011"/>
          </a:xfrm>
          <a:prstGeom prst="rect">
            <a:avLst/>
          </a:prstGeom>
        </p:spPr>
      </p:pic>
      <p:pic>
        <p:nvPicPr>
          <p:cNvPr id="16" name="Image 15" descr="logo-eg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97439"/>
            <a:ext cx="907311" cy="5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5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3714" y="1193600"/>
            <a:ext cx="845532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solidFill>
                  <a:srgbClr val="0000FF"/>
                </a:solidFill>
              </a:rPr>
              <a:t>Computing Model: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Use of CTA-DIRAC instance to access grid resources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MC simulation uses CPU resources of all 20 grid sites supporting the CTA VO 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Output Data are stored at 6 main SE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MC Analysis takes place at the 6 sites where MC data are stored</a:t>
            </a:r>
          </a:p>
          <a:p>
            <a:endParaRPr lang="en-GB" smtClean="0"/>
          </a:p>
          <a:p>
            <a:r>
              <a:rPr lang="en-GB" sz="2400" smtClean="0">
                <a:solidFill>
                  <a:srgbClr val="0000FF"/>
                </a:solidFill>
              </a:rPr>
              <a:t>Computing Operations (small team of people):</a:t>
            </a:r>
          </a:p>
          <a:p>
            <a:pPr marL="342900" indent="-342900">
              <a:buFont typeface="Arial"/>
              <a:buChar char="•"/>
            </a:pPr>
            <a:r>
              <a:rPr lang="en-GB" sz="2000" smtClean="0"/>
              <a:t>Receive production requests from MC WP (nb of events to be generated, sw to install, etc.)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Adjust the requests according to the available resources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Negotiate resources with grid sites on a yearly basis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Run the productions and perform data management operations (removal of obsolete datasets, data migration, etc.)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Support users to run their private MC productions and analysis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DIRAC servers administration</a:t>
            </a:r>
          </a:p>
          <a:p>
            <a:pPr marL="285750" indent="-285750">
              <a:buFont typeface="Arial"/>
              <a:buChar char="•"/>
            </a:pPr>
            <a:r>
              <a:rPr lang="en-GB" sz="2000" smtClean="0"/>
              <a:t>Development of CTA-DIRAC extension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3999" y="402499"/>
            <a:ext cx="4436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MC simulations and Analysis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cta_logo_blue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7" y="71414"/>
            <a:ext cx="785817" cy="48720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98AB-8482-D741-8F1E-6B94AF8AB94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524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1609</Words>
  <Application>Microsoft Macintosh PowerPoint</Application>
  <PresentationFormat>Présentation à l'écran (4:3)</PresentationFormat>
  <Paragraphs>279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Luisa</dc:creator>
  <cp:lastModifiedBy>Luisa</cp:lastModifiedBy>
  <cp:revision>265</cp:revision>
  <dcterms:created xsi:type="dcterms:W3CDTF">2015-10-22T11:53:29Z</dcterms:created>
  <dcterms:modified xsi:type="dcterms:W3CDTF">2015-11-11T19:09:57Z</dcterms:modified>
</cp:coreProperties>
</file>