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Default Extension="emf" ContentType="image/x-emf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Default Extension="wmf" ContentType="image/x-wmf"/>
  <Override PartName="/ppt/theme/theme2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6"/>
  </p:notesMasterIdLst>
  <p:sldIdLst>
    <p:sldId id="265" r:id="rId2"/>
    <p:sldId id="259" r:id="rId3"/>
    <p:sldId id="263" r:id="rId4"/>
    <p:sldId id="266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5A9D"/>
    <a:srgbClr val="FFFFFF"/>
    <a:srgbClr val="FFFF00"/>
    <a:srgbClr val="1D4AD5"/>
    <a:srgbClr val="B52769"/>
    <a:srgbClr val="F081A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 showGuides="1">
      <p:cViewPr varScale="1">
        <p:scale>
          <a:sx n="105" d="100"/>
          <a:sy n="105" d="100"/>
        </p:scale>
        <p:origin x="-8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F9E15-E9EC-AF40-9E7F-782844E4A34B}" type="datetimeFigureOut">
              <a:rPr/>
              <a:pPr/>
              <a:t>10/29/15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1CAA2-248B-3549-8E1B-0F3FD94D73D6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1CAA2-248B-3549-8E1B-0F3FD94D73D6}" type="slidenum">
              <a:rPr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2990-9C20-D547-9E6B-EB56328A794D}" type="datetimeFigureOut">
              <a:rPr/>
              <a:pPr/>
              <a:t>10/26/15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943B-E219-BE41-A985-7BF0A891FFD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2990-9C20-D547-9E6B-EB56328A794D}" type="datetimeFigureOut">
              <a:rPr/>
              <a:pPr/>
              <a:t>10/26/15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943B-E219-BE41-A985-7BF0A891FFD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2990-9C20-D547-9E6B-EB56328A794D}" type="datetimeFigureOut">
              <a:rPr/>
              <a:pPr/>
              <a:t>10/26/15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943B-E219-BE41-A985-7BF0A891FFD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2990-9C20-D547-9E6B-EB56328A794D}" type="datetimeFigureOut">
              <a:rPr/>
              <a:pPr/>
              <a:t>10/26/15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943B-E219-BE41-A985-7BF0A891FFD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2990-9C20-D547-9E6B-EB56328A794D}" type="datetimeFigureOut">
              <a:rPr/>
              <a:pPr/>
              <a:t>10/26/15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943B-E219-BE41-A985-7BF0A891FFD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2990-9C20-D547-9E6B-EB56328A794D}" type="datetimeFigureOut">
              <a:rPr/>
              <a:pPr/>
              <a:t>10/26/15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943B-E219-BE41-A985-7BF0A891FFD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2990-9C20-D547-9E6B-EB56328A794D}" type="datetimeFigureOut">
              <a:rPr/>
              <a:pPr/>
              <a:t>10/26/15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943B-E219-BE41-A985-7BF0A891FFD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2990-9C20-D547-9E6B-EB56328A794D}" type="datetimeFigureOut">
              <a:rPr/>
              <a:pPr/>
              <a:t>10/26/15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943B-E219-BE41-A985-7BF0A891FFD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2990-9C20-D547-9E6B-EB56328A794D}" type="datetimeFigureOut">
              <a:rPr/>
              <a:pPr/>
              <a:t>10/26/15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943B-E219-BE41-A985-7BF0A891FFD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2990-9C20-D547-9E6B-EB56328A794D}" type="datetimeFigureOut">
              <a:rPr/>
              <a:pPr/>
              <a:t>10/26/15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943B-E219-BE41-A985-7BF0A891FFD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2990-9C20-D547-9E6B-EB56328A794D}" type="datetimeFigureOut">
              <a:rPr/>
              <a:pPr/>
              <a:t>10/26/15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943B-E219-BE41-A985-7BF0A891FFD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957" y="0"/>
            <a:ext cx="744884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956" y="1066800"/>
            <a:ext cx="7448843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92990-9C20-D547-9E6B-EB56328A794D}" type="datetimeFigureOut">
              <a:rPr/>
              <a:pPr/>
              <a:t>10/26/15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8943B-E219-BE41-A985-7BF0A891FFD5}" type="slidenum">
              <a:rPr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25307"/>
          <a:stretch>
            <a:fillRect/>
          </a:stretch>
        </p:blipFill>
        <p:spPr>
          <a:xfrm>
            <a:off x="0" y="0"/>
            <a:ext cx="1828800" cy="6784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Relationship Id="rId3" Type="http://schemas.openxmlformats.org/officeDocument/2006/relationships/image" Target="../media/image4.jpeg"/><Relationship Id="rId4" Type="http://schemas.openxmlformats.org/officeDocument/2006/relationships/image" Target="../media/image5.wmf"/><Relationship Id="rId5" Type="http://schemas.openxmlformats.org/officeDocument/2006/relationships/image" Target="../media/image6.jpeg"/><Relationship Id="rId6" Type="http://schemas.openxmlformats.org/officeDocument/2006/relationships/image" Target="../media/image7.wmf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5A9D"/>
                </a:solidFill>
              </a:rPr>
              <a:t>ICOS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3429000"/>
            <a:ext cx="7543800" cy="3124200"/>
          </a:xfrm>
        </p:spPr>
        <p:txBody>
          <a:bodyPr>
            <a:noAutofit/>
          </a:bodyPr>
          <a:lstStyle/>
          <a:p>
            <a:pPr marL="274638" indent="-2746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To collect high-quality observational data relevant to the greenhouse gas budget of Europe</a:t>
            </a:r>
          </a:p>
          <a:p>
            <a:pPr marL="274638" indent="-2746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To make the ICOS data freely available to all interested parties</a:t>
            </a:r>
          </a:p>
          <a:p>
            <a:pPr marL="274638" indent="-2746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To promote the use of the ICOS data for further scientific study</a:t>
            </a:r>
          </a:p>
          <a:p>
            <a:pPr marL="274638" indent="-2746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5A9D"/>
                </a:solidFill>
              </a:rPr>
              <a:t>T</a:t>
            </a:r>
            <a:r>
              <a:rPr lang="en-GB" dirty="0" smtClean="0">
                <a:solidFill>
                  <a:srgbClr val="005A9D"/>
                </a:solidFill>
              </a:rPr>
              <a:t>o support modeling activities for “elaborated products”: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5A9D"/>
                </a:solidFill>
              </a:rPr>
              <a:t>Greenhouse gas flux maps in time &amp; space (inversions)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GB" dirty="0" smtClean="0"/>
              <a:t>Other model output (ecosystem, vegetation,…)</a:t>
            </a:r>
            <a:r>
              <a:rPr lang="en-US" dirty="0" smtClean="0"/>
              <a:t> 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237957" y="848380"/>
            <a:ext cx="74488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005A9D"/>
                </a:solidFill>
                <a:latin typeface="Arial"/>
                <a:ea typeface="Open Sans" panose="020B0606030504020204" pitchFamily="34" charset="0"/>
                <a:cs typeface="Arial"/>
              </a:rPr>
              <a:t>Integrated </a:t>
            </a:r>
            <a:r>
              <a:rPr lang="en-US" sz="2800" b="1" smtClean="0">
                <a:solidFill>
                  <a:srgbClr val="005A9D"/>
                </a:solidFill>
                <a:latin typeface="Arial"/>
                <a:ea typeface="Open Sans" panose="020B0606030504020204" pitchFamily="34" charset="0"/>
                <a:cs typeface="Arial"/>
              </a:rPr>
              <a:t>Carbon </a:t>
            </a:r>
            <a:r>
              <a:rPr lang="en-US" sz="2800" b="1">
                <a:solidFill>
                  <a:srgbClr val="005A9D"/>
                </a:solidFill>
                <a:latin typeface="Arial"/>
                <a:ea typeface="Open Sans" panose="020B0606030504020204" pitchFamily="34" charset="0"/>
                <a:cs typeface="Arial"/>
              </a:rPr>
              <a:t>Observation </a:t>
            </a:r>
            <a:r>
              <a:rPr lang="en-US" sz="2800" b="1" smtClean="0">
                <a:solidFill>
                  <a:srgbClr val="005A9D"/>
                </a:solidFill>
                <a:latin typeface="Arial"/>
                <a:ea typeface="Open Sans" panose="020B0606030504020204" pitchFamily="34" charset="0"/>
                <a:cs typeface="Arial"/>
              </a:rPr>
              <a:t>System</a:t>
            </a:r>
            <a:endParaRPr lang="en-US" sz="2800" b="1" dirty="0">
              <a:solidFill>
                <a:srgbClr val="005A9D"/>
              </a:solidFill>
              <a:latin typeface="Arial"/>
              <a:ea typeface="Open Sans" panose="020B0606030504020204" pitchFamily="34" charset="0"/>
              <a:cs typeface="Arial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00200" y="1524000"/>
            <a:ext cx="708659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algn="ctr" eaLnBrk="1" hangingPunct="1"/>
            <a:r>
              <a:rPr lang="en-US" sz="2400" dirty="0">
                <a:solidFill>
                  <a:srgbClr val="005A9D"/>
                </a:solidFill>
                <a:latin typeface="Arial"/>
                <a:ea typeface="Droid Serif" panose="02020600060500020200" pitchFamily="18" charset="0"/>
                <a:cs typeface="Arial"/>
              </a:rPr>
              <a:t>“A pan-European research infrastructure for quantifying and understanding the greenhouse gas balance of the European continent and adjacent regions”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9448" r="8253"/>
          <a:stretch/>
        </p:blipFill>
        <p:spPr>
          <a:xfrm>
            <a:off x="0" y="605056"/>
            <a:ext cx="1237957" cy="62529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5257800" cy="1131332"/>
          </a:xfrm>
        </p:spPr>
        <p:txBody>
          <a:bodyPr>
            <a:normAutofit fontScale="90000"/>
          </a:bodyPr>
          <a:lstStyle/>
          <a:p>
            <a:pPr algn="r">
              <a:lnSpc>
                <a:spcPts val="3940"/>
              </a:lnSpc>
            </a:pPr>
            <a:r>
              <a:rPr lang="en-US" b="1">
                <a:solidFill>
                  <a:srgbClr val="005A9D"/>
                </a:solidFill>
              </a:rPr>
              <a:t>Greenhouse gas flux estimates based on inverse modelling 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0" y="762000"/>
            <a:ext cx="2853303" cy="1969532"/>
            <a:chOff x="0" y="926068"/>
            <a:chExt cx="2853303" cy="1969532"/>
          </a:xfrm>
        </p:grpSpPr>
        <p:pic>
          <p:nvPicPr>
            <p:cNvPr id="8" name="Picture 5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49178" y="2149795"/>
              <a:ext cx="1917822" cy="74580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62" name="Picture 2" descr="https://www.icos-ri.eu/sites/default/files/styles/icos_original/public/content_block_pane/field_image/ICOS2015_etrs89lcc_v4_all_cb_0.jpg?itok=CInleAf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l="21648" t="26378" r="10911" b="5583"/>
            <a:stretch>
              <a:fillRect/>
            </a:stretch>
          </p:blipFill>
          <p:spPr bwMode="auto">
            <a:xfrm>
              <a:off x="76200" y="1383948"/>
              <a:ext cx="1009357" cy="1495457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0" y="926068"/>
              <a:ext cx="2853303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/>
                  <a:cs typeface="Arial"/>
                </a:rPr>
                <a:t>Atmospheric observations</a:t>
              </a:r>
            </a:p>
            <a:p>
              <a:endParaRPr lang="en-US">
                <a:latin typeface="Arial"/>
                <a:cs typeface="Arial"/>
              </a:endParaRPr>
            </a:p>
            <a:p>
              <a:endParaRPr lang="en-US">
                <a:latin typeface="Arial"/>
                <a:cs typeface="Arial"/>
              </a:endParaRPr>
            </a:p>
            <a:p>
              <a:endParaRPr lang="en-US">
                <a:latin typeface="Arial"/>
                <a:cs typeface="Arial"/>
              </a:endParaRPr>
            </a:p>
            <a:p>
              <a:endParaRPr lang="en-US">
                <a:latin typeface="Arial"/>
                <a:cs typeface="Arial"/>
              </a:endParaRPr>
            </a:p>
            <a:p>
              <a:endParaRPr lang="en-US">
                <a:latin typeface="Arial"/>
                <a:cs typeface="Arial"/>
              </a:endParaRPr>
            </a:p>
          </p:txBody>
        </p:sp>
        <p:pic>
          <p:nvPicPr>
            <p:cNvPr id="10" name="Picture 1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47670" y="1503847"/>
              <a:ext cx="719330" cy="93455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4" name="Picture 13" descr="11193936.jpg"/>
            <p:cNvPicPr>
              <a:picLocks noChangeAspect="1"/>
            </p:cNvPicPr>
            <p:nvPr/>
          </p:nvPicPr>
          <p:blipFill>
            <a:blip r:embed="rId5"/>
            <a:srcRect l="35000" r="14000"/>
            <a:stretch>
              <a:fillRect/>
            </a:stretch>
          </p:blipFill>
          <p:spPr>
            <a:xfrm>
              <a:off x="1498104" y="1295400"/>
              <a:ext cx="635496" cy="934553"/>
            </a:xfrm>
            <a:prstGeom prst="rect">
              <a:avLst/>
            </a:prstGeom>
          </p:spPr>
        </p:pic>
        <p:pic>
          <p:nvPicPr>
            <p:cNvPr id="9" name="Picture 19"/>
            <p:cNvPicPr>
              <a:picLocks noChangeAspect="1" noChangeArrowheads="1"/>
            </p:cNvPicPr>
            <p:nvPr/>
          </p:nvPicPr>
          <p:blipFill>
            <a:blip r:embed="rId6"/>
            <a:srcRect r="13042"/>
            <a:stretch>
              <a:fillRect/>
            </a:stretch>
          </p:blipFill>
          <p:spPr bwMode="auto">
            <a:xfrm rot="5400000">
              <a:off x="774269" y="1447880"/>
              <a:ext cx="902051" cy="7741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</p:grpSp>
      <p:grpSp>
        <p:nvGrpSpPr>
          <p:cNvPr id="18" name="Group 17"/>
          <p:cNvGrpSpPr/>
          <p:nvPr/>
        </p:nvGrpSpPr>
        <p:grpSpPr>
          <a:xfrm>
            <a:off x="57350" y="5040868"/>
            <a:ext cx="2659006" cy="1664732"/>
            <a:chOff x="223281" y="5102336"/>
            <a:chExt cx="2659006" cy="1664732"/>
          </a:xfrm>
        </p:grpSpPr>
        <p:sp>
          <p:nvSpPr>
            <p:cNvPr id="5" name="TextBox 4"/>
            <p:cNvSpPr txBox="1"/>
            <p:nvPr/>
          </p:nvSpPr>
          <p:spPr>
            <a:xfrm>
              <a:off x="223281" y="5102336"/>
              <a:ext cx="1390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/>
                  <a:cs typeface="Arial"/>
                </a:rPr>
                <a:t>Prior fluxes </a:t>
              </a:r>
            </a:p>
          </p:txBody>
        </p:sp>
        <p:pic>
          <p:nvPicPr>
            <p:cNvPr id="16" name="Picture 15" descr="v42_CO2_excl_short-cycle_org_C_2008_TOT.jpg"/>
            <p:cNvPicPr>
              <a:picLocks noChangeAspect="1"/>
            </p:cNvPicPr>
            <p:nvPr/>
          </p:nvPicPr>
          <p:blipFill>
            <a:blip r:embed="rId7"/>
            <a:srcRect l="8934" r="20372"/>
            <a:stretch>
              <a:fillRect/>
            </a:stretch>
          </p:blipFill>
          <p:spPr>
            <a:xfrm>
              <a:off x="242131" y="5498068"/>
              <a:ext cx="1808898" cy="1096611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1059860" y="5261997"/>
              <a:ext cx="1822427" cy="1505071"/>
              <a:chOff x="1287855" y="5222637"/>
              <a:chExt cx="2064497" cy="1704986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8"/>
              <a:srcRect l="6931" r="45215"/>
              <a:stretch>
                <a:fillRect/>
              </a:stretch>
            </p:blipFill>
            <p:spPr>
              <a:xfrm>
                <a:off x="1287855" y="5654244"/>
                <a:ext cx="942318" cy="1273379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/>
              <a:srcRect l="36667" r="9028"/>
              <a:stretch>
                <a:fillRect/>
              </a:stretch>
            </p:blipFill>
            <p:spPr>
              <a:xfrm>
                <a:off x="2421294" y="5558602"/>
                <a:ext cx="931058" cy="128270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84886" y="5222637"/>
                <a:ext cx="959279" cy="1273379"/>
              </a:xfrm>
              <a:prstGeom prst="rect">
                <a:avLst/>
              </a:prstGeom>
            </p:spPr>
          </p:pic>
        </p:grpSp>
      </p:grpSp>
      <p:grpSp>
        <p:nvGrpSpPr>
          <p:cNvPr id="65" name="Group 64"/>
          <p:cNvGrpSpPr/>
          <p:nvPr/>
        </p:nvGrpSpPr>
        <p:grpSpPr>
          <a:xfrm>
            <a:off x="6324600" y="2057400"/>
            <a:ext cx="2699026" cy="2209800"/>
            <a:chOff x="6248400" y="2514600"/>
            <a:chExt cx="2699026" cy="2209800"/>
          </a:xfrm>
        </p:grpSpPr>
        <p:sp>
          <p:nvSpPr>
            <p:cNvPr id="6" name="TextBox 5"/>
            <p:cNvSpPr txBox="1"/>
            <p:nvPr/>
          </p:nvSpPr>
          <p:spPr>
            <a:xfrm>
              <a:off x="6248400" y="2514600"/>
              <a:ext cx="2699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/>
                  <a:cs typeface="Arial"/>
                </a:rPr>
                <a:t>Optimized flux estimates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6324600" y="2907268"/>
              <a:ext cx="2590800" cy="1817132"/>
              <a:chOff x="4419600" y="3812949"/>
              <a:chExt cx="2590800" cy="1817132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4419600" y="3812949"/>
                <a:ext cx="2463800" cy="1592422"/>
                <a:chOff x="4419600" y="3812949"/>
                <a:chExt cx="2463800" cy="1592422"/>
              </a:xfrm>
            </p:grpSpPr>
            <p:pic>
              <p:nvPicPr>
                <p:cNvPr id="26" name="Picture 25" descr="Slide1.png"/>
                <p:cNvPicPr>
                  <a:picLocks noChangeAspect="1"/>
                </p:cNvPicPr>
                <p:nvPr/>
              </p:nvPicPr>
              <p:blipFill>
                <a:blip r:embed="rId11"/>
                <a:srcRect l="33409" t="35557" r="35444" b="42960"/>
                <a:stretch>
                  <a:fillRect/>
                </a:stretch>
              </p:blipFill>
              <p:spPr>
                <a:xfrm>
                  <a:off x="4419600" y="3812949"/>
                  <a:ext cx="2209800" cy="1143000"/>
                </a:xfrm>
                <a:prstGeom prst="rect">
                  <a:avLst/>
                </a:prstGeom>
              </p:spPr>
            </p:pic>
            <p:pic>
              <p:nvPicPr>
                <p:cNvPr id="32" name="Picture 31" descr="Slide1.png"/>
                <p:cNvPicPr>
                  <a:picLocks noChangeAspect="1"/>
                </p:cNvPicPr>
                <p:nvPr/>
              </p:nvPicPr>
              <p:blipFill>
                <a:blip r:embed="rId11"/>
                <a:srcRect l="33409" t="35557" r="35444" b="42960"/>
                <a:stretch>
                  <a:fillRect/>
                </a:stretch>
              </p:blipFill>
              <p:spPr>
                <a:xfrm>
                  <a:off x="4546600" y="4037660"/>
                  <a:ext cx="2209800" cy="1143000"/>
                </a:xfrm>
                <a:prstGeom prst="rect">
                  <a:avLst/>
                </a:prstGeom>
              </p:spPr>
            </p:pic>
            <p:pic>
              <p:nvPicPr>
                <p:cNvPr id="33" name="Picture 32" descr="Slide1.png"/>
                <p:cNvPicPr>
                  <a:picLocks noChangeAspect="1"/>
                </p:cNvPicPr>
                <p:nvPr/>
              </p:nvPicPr>
              <p:blipFill>
                <a:blip r:embed="rId11"/>
                <a:srcRect l="33409" t="35557" r="35444" b="42960"/>
                <a:stretch>
                  <a:fillRect/>
                </a:stretch>
              </p:blipFill>
              <p:spPr>
                <a:xfrm>
                  <a:off x="4673600" y="4262371"/>
                  <a:ext cx="2209800" cy="1143000"/>
                </a:xfrm>
                <a:prstGeom prst="rect">
                  <a:avLst/>
                </a:prstGeom>
              </p:spPr>
            </p:pic>
          </p:grpSp>
          <p:pic>
            <p:nvPicPr>
              <p:cNvPr id="34" name="Picture 33" descr="Slide1.png"/>
              <p:cNvPicPr>
                <a:picLocks noChangeAspect="1"/>
              </p:cNvPicPr>
              <p:nvPr/>
            </p:nvPicPr>
            <p:blipFill>
              <a:blip r:embed="rId11"/>
              <a:srcRect l="33409" t="35557" r="35444" b="42960"/>
              <a:stretch>
                <a:fillRect/>
              </a:stretch>
            </p:blipFill>
            <p:spPr>
              <a:xfrm>
                <a:off x="4800600" y="4487081"/>
                <a:ext cx="2209800" cy="1143000"/>
              </a:xfrm>
              <a:prstGeom prst="rect">
                <a:avLst/>
              </a:prstGeom>
            </p:spPr>
          </p:pic>
        </p:grpSp>
      </p:grpSp>
      <p:grpSp>
        <p:nvGrpSpPr>
          <p:cNvPr id="86" name="Group 85"/>
          <p:cNvGrpSpPr/>
          <p:nvPr/>
        </p:nvGrpSpPr>
        <p:grpSpPr>
          <a:xfrm>
            <a:off x="3124200" y="2208730"/>
            <a:ext cx="2362200" cy="3049070"/>
            <a:chOff x="3276600" y="2208730"/>
            <a:chExt cx="2362200" cy="3049070"/>
          </a:xfrm>
        </p:grpSpPr>
        <p:sp>
          <p:nvSpPr>
            <p:cNvPr id="71" name="Rounded Rectangle 70"/>
            <p:cNvSpPr/>
            <p:nvPr/>
          </p:nvSpPr>
          <p:spPr>
            <a:xfrm>
              <a:off x="3276600" y="2208730"/>
              <a:ext cx="2362200" cy="3049070"/>
            </a:xfrm>
            <a:prstGeom prst="roundRect">
              <a:avLst/>
            </a:prstGeom>
            <a:noFill/>
            <a:ln w="28575" cap="flat" cmpd="sng" algn="ctr">
              <a:solidFill>
                <a:srgbClr val="005A9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1028"/>
            <p:cNvPicPr>
              <a:picLocks noChangeAspect="1" noChangeArrowheads="1"/>
            </p:cNvPicPr>
            <p:nvPr/>
          </p:nvPicPr>
          <p:blipFill>
            <a:blip r:embed="rId12">
              <a:grayscl/>
              <a:lum/>
              <a:alphaModFix amt="60000"/>
            </a:blip>
            <a:srcRect r="1418"/>
            <a:stretch>
              <a:fillRect/>
            </a:stretch>
          </p:blipFill>
          <p:spPr bwMode="auto">
            <a:xfrm>
              <a:off x="3505200" y="2764758"/>
              <a:ext cx="1856735" cy="1883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3738224" y="2236113"/>
              <a:ext cx="143895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>
                  <a:solidFill>
                    <a:srgbClr val="005A9D"/>
                  </a:solidFill>
                  <a:latin typeface="Arial"/>
                  <a:cs typeface="Arial"/>
                </a:rPr>
                <a:t>Inversion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505200" y="3516333"/>
              <a:ext cx="18567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latin typeface="Arial"/>
                  <a:cs typeface="Arial"/>
                </a:rPr>
                <a:t>Transport model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733800" y="4736068"/>
              <a:ext cx="1467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latin typeface="Arial"/>
                  <a:cs typeface="Arial"/>
                </a:rPr>
                <a:t>Optimization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283527" y="4047767"/>
              <a:ext cx="3344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Arial"/>
                  <a:cs typeface="Arial"/>
                </a:rPr>
                <a:t>+</a:t>
              </a:r>
            </a:p>
          </p:txBody>
        </p:sp>
      </p:grpSp>
      <p:sp>
        <p:nvSpPr>
          <p:cNvPr id="77" name="Bent Arrow 76"/>
          <p:cNvSpPr/>
          <p:nvPr/>
        </p:nvSpPr>
        <p:spPr>
          <a:xfrm rot="5400000">
            <a:off x="3107142" y="1022898"/>
            <a:ext cx="822960" cy="1246044"/>
          </a:xfrm>
          <a:prstGeom prst="bentArrow">
            <a:avLst/>
          </a:prstGeom>
          <a:solidFill>
            <a:srgbClr val="005A9D"/>
          </a:solidFill>
          <a:ln>
            <a:solidFill>
              <a:srgbClr val="005A9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Bent Arrow 78"/>
          <p:cNvSpPr/>
          <p:nvPr/>
        </p:nvSpPr>
        <p:spPr>
          <a:xfrm rot="16200000" flipV="1">
            <a:off x="3107142" y="5198659"/>
            <a:ext cx="822960" cy="1246044"/>
          </a:xfrm>
          <a:prstGeom prst="bentArrow">
            <a:avLst/>
          </a:prstGeom>
          <a:solidFill>
            <a:srgbClr val="005A9D"/>
          </a:solidFill>
          <a:ln>
            <a:solidFill>
              <a:srgbClr val="005A9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Right Arrow 83"/>
          <p:cNvSpPr/>
          <p:nvPr/>
        </p:nvSpPr>
        <p:spPr>
          <a:xfrm>
            <a:off x="5562600" y="3200400"/>
            <a:ext cx="685800" cy="1072571"/>
          </a:xfrm>
          <a:prstGeom prst="rightArrow">
            <a:avLst/>
          </a:prstGeom>
          <a:solidFill>
            <a:srgbClr val="005A9D"/>
          </a:solidFill>
          <a:ln>
            <a:solidFill>
              <a:srgbClr val="005A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90" name="Group 89"/>
          <p:cNvGrpSpPr/>
          <p:nvPr/>
        </p:nvGrpSpPr>
        <p:grpSpPr>
          <a:xfrm>
            <a:off x="7239000" y="4114800"/>
            <a:ext cx="1481944" cy="1310291"/>
            <a:chOff x="7281056" y="3810000"/>
            <a:chExt cx="1634344" cy="1615091"/>
          </a:xfrm>
        </p:grpSpPr>
        <p:pic>
          <p:nvPicPr>
            <p:cNvPr id="91" name="Picture 90" descr="yearlyfluxmap_eur_20130701.large.png"/>
            <p:cNvPicPr>
              <a:picLocks noChangeAspect="1"/>
            </p:cNvPicPr>
            <p:nvPr/>
          </p:nvPicPr>
          <p:blipFill>
            <a:blip r:embed="rId13"/>
            <a:srcRect l="12500" t="8126" r="10276" b="31106"/>
            <a:stretch>
              <a:fillRect/>
            </a:stretch>
          </p:blipFill>
          <p:spPr>
            <a:xfrm>
              <a:off x="7281056" y="3810000"/>
              <a:ext cx="1177144" cy="1157891"/>
            </a:xfrm>
            <a:prstGeom prst="rect">
              <a:avLst/>
            </a:prstGeom>
          </p:spPr>
        </p:pic>
        <p:pic>
          <p:nvPicPr>
            <p:cNvPr id="92" name="Picture 91" descr="yearlyfluxmap_eur_20130701.large.png"/>
            <p:cNvPicPr>
              <a:picLocks noChangeAspect="1"/>
            </p:cNvPicPr>
            <p:nvPr/>
          </p:nvPicPr>
          <p:blipFill>
            <a:blip r:embed="rId13"/>
            <a:srcRect l="12500" t="8126" r="10276" b="31106"/>
            <a:stretch>
              <a:fillRect/>
            </a:stretch>
          </p:blipFill>
          <p:spPr>
            <a:xfrm>
              <a:off x="7433456" y="3962400"/>
              <a:ext cx="1177144" cy="1157891"/>
            </a:xfrm>
            <a:prstGeom prst="rect">
              <a:avLst/>
            </a:prstGeom>
          </p:spPr>
        </p:pic>
        <p:pic>
          <p:nvPicPr>
            <p:cNvPr id="93" name="Picture 92" descr="yearlyfluxmap_eur_20130701.large.png"/>
            <p:cNvPicPr>
              <a:picLocks noChangeAspect="1"/>
            </p:cNvPicPr>
            <p:nvPr/>
          </p:nvPicPr>
          <p:blipFill>
            <a:blip r:embed="rId13"/>
            <a:srcRect l="12500" t="8126" r="10276" b="31106"/>
            <a:stretch>
              <a:fillRect/>
            </a:stretch>
          </p:blipFill>
          <p:spPr>
            <a:xfrm>
              <a:off x="7585856" y="4114800"/>
              <a:ext cx="1177144" cy="1157891"/>
            </a:xfrm>
            <a:prstGeom prst="rect">
              <a:avLst/>
            </a:prstGeom>
          </p:spPr>
        </p:pic>
        <p:pic>
          <p:nvPicPr>
            <p:cNvPr id="94" name="Picture 93" descr="yearlyfluxmap_eur_20130701.large.png"/>
            <p:cNvPicPr>
              <a:picLocks noChangeAspect="1"/>
            </p:cNvPicPr>
            <p:nvPr/>
          </p:nvPicPr>
          <p:blipFill>
            <a:blip r:embed="rId13"/>
            <a:srcRect l="12500" t="8126" r="10276" b="31106"/>
            <a:stretch>
              <a:fillRect/>
            </a:stretch>
          </p:blipFill>
          <p:spPr>
            <a:xfrm>
              <a:off x="7738256" y="4267200"/>
              <a:ext cx="1177144" cy="1157891"/>
            </a:xfrm>
            <a:prstGeom prst="rect">
              <a:avLst/>
            </a:prstGeom>
          </p:spPr>
        </p:pic>
      </p:grpSp>
      <p:sp>
        <p:nvSpPr>
          <p:cNvPr id="97" name="TextBox 96"/>
          <p:cNvSpPr txBox="1"/>
          <p:nvPr/>
        </p:nvSpPr>
        <p:spPr>
          <a:xfrm>
            <a:off x="6354272" y="5486400"/>
            <a:ext cx="28097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>
                <a:latin typeface="Arial"/>
                <a:cs typeface="Arial"/>
              </a:rPr>
              <a:t>+ uncertainty estimates</a:t>
            </a:r>
          </a:p>
          <a:p>
            <a:r>
              <a:rPr lang="en-US" sz="1500">
                <a:latin typeface="Arial"/>
                <a:cs typeface="Arial"/>
              </a:rPr>
              <a:t>+ optimized 3-d concentrations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152400" y="3279384"/>
            <a:ext cx="1519066" cy="1064016"/>
            <a:chOff x="152400" y="3279384"/>
            <a:chExt cx="1519066" cy="1064016"/>
          </a:xfrm>
        </p:grpSpPr>
        <p:pic>
          <p:nvPicPr>
            <p:cNvPr id="66" name="Picture 65" descr="Wheelock College r.jpg"/>
            <p:cNvPicPr>
              <a:picLocks noChangeAspect="1"/>
            </p:cNvPicPr>
            <p:nvPr/>
          </p:nvPicPr>
          <p:blipFill>
            <a:blip r:embed="rId14">
              <a:alphaModFix amt="59000"/>
            </a:blip>
            <a:stretch>
              <a:fillRect/>
            </a:stretch>
          </p:blipFill>
          <p:spPr>
            <a:xfrm>
              <a:off x="152400" y="3279384"/>
              <a:ext cx="1497157" cy="1064016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152400" y="3377624"/>
              <a:ext cx="151906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Arial"/>
                  <a:cs typeface="Arial"/>
                </a:rPr>
                <a:t>Meteorological</a:t>
              </a:r>
            </a:p>
            <a:p>
              <a:r>
                <a:rPr lang="en-US" sz="1600">
                  <a:latin typeface="Arial"/>
                  <a:cs typeface="Arial"/>
                </a:rPr>
                <a:t>driver fields </a:t>
              </a:r>
            </a:p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99" name="Right Arrow 98"/>
          <p:cNvSpPr/>
          <p:nvPr/>
        </p:nvSpPr>
        <p:spPr>
          <a:xfrm>
            <a:off x="1747666" y="3581400"/>
            <a:ext cx="1547178" cy="23637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>
            <a:grpSpLocks noChangeAspect="1"/>
          </p:cNvGrpSpPr>
          <p:nvPr/>
        </p:nvGrpSpPr>
        <p:grpSpPr>
          <a:xfrm>
            <a:off x="960120" y="3941764"/>
            <a:ext cx="1097280" cy="841532"/>
            <a:chOff x="381000" y="4017964"/>
            <a:chExt cx="1219200" cy="935036"/>
          </a:xfrm>
        </p:grpSpPr>
        <p:pic>
          <p:nvPicPr>
            <p:cNvPr id="47" name="Picture 46" descr="B2STAGE.png"/>
            <p:cNvPicPr>
              <a:picLocks noChangeAspect="1"/>
            </p:cNvPicPr>
            <p:nvPr/>
          </p:nvPicPr>
          <p:blipFill>
            <a:blip r:embed="rId3"/>
            <a:srcRect l="1618" t="46889" r="89702" b="31328"/>
            <a:stretch>
              <a:fillRect/>
            </a:stretch>
          </p:blipFill>
          <p:spPr>
            <a:xfrm>
              <a:off x="990600" y="4132365"/>
              <a:ext cx="609600" cy="820635"/>
            </a:xfrm>
            <a:prstGeom prst="rect">
              <a:avLst/>
            </a:prstGeom>
          </p:spPr>
        </p:pic>
        <p:pic>
          <p:nvPicPr>
            <p:cNvPr id="53" name="Picture 52" descr="B2STAGE.png"/>
            <p:cNvPicPr>
              <a:picLocks noChangeAspect="1"/>
            </p:cNvPicPr>
            <p:nvPr/>
          </p:nvPicPr>
          <p:blipFill>
            <a:blip r:embed="rId3"/>
            <a:srcRect l="1618" t="46889" r="89702" b="31328"/>
            <a:stretch>
              <a:fillRect/>
            </a:stretch>
          </p:blipFill>
          <p:spPr>
            <a:xfrm>
              <a:off x="381000" y="4017964"/>
              <a:ext cx="609600" cy="82063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4844" y="0"/>
            <a:ext cx="5544356" cy="1131332"/>
          </a:xfrm>
        </p:spPr>
        <p:txBody>
          <a:bodyPr>
            <a:normAutofit/>
          </a:bodyPr>
          <a:lstStyle/>
          <a:p>
            <a:pPr algn="r">
              <a:lnSpc>
                <a:spcPts val="3940"/>
              </a:lnSpc>
            </a:pPr>
            <a:r>
              <a:rPr lang="en-US" sz="2700" b="1">
                <a:solidFill>
                  <a:srgbClr val="005A9D"/>
                </a:solidFill>
              </a:rPr>
              <a:t>Approx. storage and HPC needs for inverse modeling 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0" y="762000"/>
            <a:ext cx="9023626" cy="5471161"/>
            <a:chOff x="0" y="762000"/>
            <a:chExt cx="9023626" cy="5471161"/>
          </a:xfrm>
        </p:grpSpPr>
        <p:sp>
          <p:nvSpPr>
            <p:cNvPr id="3" name="TextBox 2"/>
            <p:cNvSpPr txBox="1"/>
            <p:nvPr/>
          </p:nvSpPr>
          <p:spPr>
            <a:xfrm>
              <a:off x="3585824" y="2236113"/>
              <a:ext cx="143895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>
                  <a:solidFill>
                    <a:srgbClr val="005A9D"/>
                  </a:solidFill>
                  <a:latin typeface="Arial"/>
                  <a:cs typeface="Arial"/>
                </a:rPr>
                <a:t>Inversion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0" y="762000"/>
              <a:ext cx="9023626" cy="5471161"/>
              <a:chOff x="0" y="762000"/>
              <a:chExt cx="9023626" cy="547116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52400" y="3377624"/>
                <a:ext cx="1519066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>
                    <a:latin typeface="Arial"/>
                    <a:cs typeface="Arial"/>
                  </a:rPr>
                  <a:t>Meteorological</a:t>
                </a:r>
              </a:p>
              <a:p>
                <a:r>
                  <a:rPr lang="en-US" sz="1600">
                    <a:latin typeface="Arial"/>
                    <a:cs typeface="Arial"/>
                  </a:rPr>
                  <a:t>driver fields </a:t>
                </a:r>
              </a:p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0" y="762000"/>
                <a:ext cx="2853303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Arial"/>
                    <a:cs typeface="Arial"/>
                  </a:rPr>
                  <a:t>Atmospheric observations</a:t>
                </a:r>
              </a:p>
              <a:p>
                <a:endParaRPr lang="en-US">
                  <a:latin typeface="Arial"/>
                  <a:cs typeface="Arial"/>
                </a:endParaRPr>
              </a:p>
              <a:p>
                <a:endParaRPr lang="en-US">
                  <a:latin typeface="Arial"/>
                  <a:cs typeface="Arial"/>
                </a:endParaRPr>
              </a:p>
              <a:p>
                <a:endParaRPr lang="en-US">
                  <a:latin typeface="Arial"/>
                  <a:cs typeface="Arial"/>
                </a:endParaRPr>
              </a:p>
              <a:p>
                <a:endParaRPr lang="en-US">
                  <a:latin typeface="Arial"/>
                  <a:cs typeface="Arial"/>
                </a:endParaRPr>
              </a:p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7350" y="5040868"/>
                <a:ext cx="1390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Arial"/>
                    <a:cs typeface="Arial"/>
                  </a:rPr>
                  <a:t>Prior fluxes 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324600" y="2080736"/>
                <a:ext cx="2699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Arial"/>
                    <a:cs typeface="Arial"/>
                  </a:rPr>
                  <a:t>Optimized flux estimates</a:t>
                </a:r>
              </a:p>
            </p:txBody>
          </p:sp>
          <p:sp>
            <p:nvSpPr>
              <p:cNvPr id="77" name="Bent Arrow 76"/>
              <p:cNvSpPr/>
              <p:nvPr/>
            </p:nvSpPr>
            <p:spPr>
              <a:xfrm rot="5400000">
                <a:off x="3107142" y="1022898"/>
                <a:ext cx="822960" cy="1246044"/>
              </a:xfrm>
              <a:prstGeom prst="bentArrow">
                <a:avLst/>
              </a:prstGeom>
              <a:solidFill>
                <a:srgbClr val="005A9D"/>
              </a:solidFill>
              <a:ln>
                <a:solidFill>
                  <a:srgbClr val="005A9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79" name="Bent Arrow 78"/>
              <p:cNvSpPr/>
              <p:nvPr/>
            </p:nvSpPr>
            <p:spPr>
              <a:xfrm rot="16200000" flipV="1">
                <a:off x="3107142" y="5198659"/>
                <a:ext cx="822960" cy="1246044"/>
              </a:xfrm>
              <a:prstGeom prst="bentArrow">
                <a:avLst/>
              </a:prstGeom>
              <a:solidFill>
                <a:srgbClr val="005A9D"/>
              </a:solidFill>
              <a:ln>
                <a:solidFill>
                  <a:srgbClr val="005A9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84" name="Right Arrow 83"/>
              <p:cNvSpPr/>
              <p:nvPr/>
            </p:nvSpPr>
            <p:spPr>
              <a:xfrm>
                <a:off x="5562600" y="3200400"/>
                <a:ext cx="685800" cy="1072571"/>
              </a:xfrm>
              <a:prstGeom prst="rightArrow">
                <a:avLst/>
              </a:prstGeom>
              <a:solidFill>
                <a:srgbClr val="005A9D"/>
              </a:solidFill>
              <a:ln>
                <a:solidFill>
                  <a:srgbClr val="005A9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70" name="Right Arrow 69"/>
              <p:cNvSpPr/>
              <p:nvPr/>
            </p:nvSpPr>
            <p:spPr>
              <a:xfrm>
                <a:off x="1747666" y="3581400"/>
                <a:ext cx="1547178" cy="236379"/>
              </a:xfrm>
              <a:prstGeom prst="right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Rounded Rectangle 70"/>
            <p:cNvSpPr/>
            <p:nvPr/>
          </p:nvSpPr>
          <p:spPr>
            <a:xfrm>
              <a:off x="3124200" y="2208730"/>
              <a:ext cx="2362200" cy="3049070"/>
            </a:xfrm>
            <a:prstGeom prst="roundRect">
              <a:avLst/>
            </a:prstGeom>
            <a:noFill/>
            <a:ln w="28575" cap="flat" cmpd="sng" algn="ctr">
              <a:solidFill>
                <a:srgbClr val="005A9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6" name="Picture 45" descr="B2STAGE.png"/>
          <p:cNvPicPr>
            <a:picLocks noChangeAspect="1"/>
          </p:cNvPicPr>
          <p:nvPr/>
        </p:nvPicPr>
        <p:blipFill>
          <a:blip r:embed="rId3"/>
          <a:srcRect l="70232" t="40821" r="2194" b="29149"/>
          <a:stretch>
            <a:fillRect/>
          </a:stretch>
        </p:blipFill>
        <p:spPr>
          <a:xfrm>
            <a:off x="3200400" y="2895807"/>
            <a:ext cx="2217109" cy="1295193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7086600" y="2951164"/>
            <a:ext cx="1219200" cy="935036"/>
            <a:chOff x="533400" y="4170364"/>
            <a:chExt cx="1219200" cy="935036"/>
          </a:xfrm>
        </p:grpSpPr>
        <p:pic>
          <p:nvPicPr>
            <p:cNvPr id="59" name="Picture 58" descr="B2STAGE.png"/>
            <p:cNvPicPr>
              <a:picLocks noChangeAspect="1"/>
            </p:cNvPicPr>
            <p:nvPr/>
          </p:nvPicPr>
          <p:blipFill>
            <a:blip r:embed="rId3"/>
            <a:srcRect l="1618" t="46889" r="89702" b="31328"/>
            <a:stretch>
              <a:fillRect/>
            </a:stretch>
          </p:blipFill>
          <p:spPr>
            <a:xfrm>
              <a:off x="1143000" y="4284765"/>
              <a:ext cx="609600" cy="820635"/>
            </a:xfrm>
            <a:prstGeom prst="rect">
              <a:avLst/>
            </a:prstGeom>
          </p:spPr>
        </p:pic>
        <p:pic>
          <p:nvPicPr>
            <p:cNvPr id="60" name="Picture 59" descr="B2STAGE.png"/>
            <p:cNvPicPr>
              <a:picLocks noChangeAspect="1"/>
            </p:cNvPicPr>
            <p:nvPr/>
          </p:nvPicPr>
          <p:blipFill>
            <a:blip r:embed="rId3"/>
            <a:srcRect l="1618" t="46889" r="89702" b="31328"/>
            <a:stretch>
              <a:fillRect/>
            </a:stretch>
          </p:blipFill>
          <p:spPr>
            <a:xfrm>
              <a:off x="533400" y="4170364"/>
              <a:ext cx="609600" cy="820635"/>
            </a:xfrm>
            <a:prstGeom prst="rect">
              <a:avLst/>
            </a:prstGeom>
          </p:spPr>
        </p:pic>
      </p:grpSp>
      <p:grpSp>
        <p:nvGrpSpPr>
          <p:cNvPr id="64" name="Group 63"/>
          <p:cNvGrpSpPr/>
          <p:nvPr/>
        </p:nvGrpSpPr>
        <p:grpSpPr>
          <a:xfrm>
            <a:off x="1371600" y="5410200"/>
            <a:ext cx="1219200" cy="935036"/>
            <a:chOff x="381000" y="4017964"/>
            <a:chExt cx="1219200" cy="935036"/>
          </a:xfrm>
        </p:grpSpPr>
        <p:pic>
          <p:nvPicPr>
            <p:cNvPr id="65" name="Picture 64" descr="B2STAGE.png"/>
            <p:cNvPicPr>
              <a:picLocks noChangeAspect="1"/>
            </p:cNvPicPr>
            <p:nvPr/>
          </p:nvPicPr>
          <p:blipFill>
            <a:blip r:embed="rId3"/>
            <a:srcRect l="1618" t="46889" r="89702" b="31328"/>
            <a:stretch>
              <a:fillRect/>
            </a:stretch>
          </p:blipFill>
          <p:spPr>
            <a:xfrm>
              <a:off x="990600" y="4132365"/>
              <a:ext cx="609600" cy="820635"/>
            </a:xfrm>
            <a:prstGeom prst="rect">
              <a:avLst/>
            </a:prstGeom>
          </p:spPr>
        </p:pic>
        <p:pic>
          <p:nvPicPr>
            <p:cNvPr id="67" name="Picture 66" descr="B2STAGE.png"/>
            <p:cNvPicPr>
              <a:picLocks noChangeAspect="1"/>
            </p:cNvPicPr>
            <p:nvPr/>
          </p:nvPicPr>
          <p:blipFill>
            <a:blip r:embed="rId3"/>
            <a:srcRect l="1618" t="46889" r="89702" b="31328"/>
            <a:stretch>
              <a:fillRect/>
            </a:stretch>
          </p:blipFill>
          <p:spPr>
            <a:xfrm>
              <a:off x="381000" y="4017964"/>
              <a:ext cx="609600" cy="820635"/>
            </a:xfrm>
            <a:prstGeom prst="rect">
              <a:avLst/>
            </a:prstGeom>
          </p:spPr>
        </p:pic>
      </p:grpSp>
      <p:pic>
        <p:nvPicPr>
          <p:cNvPr id="72" name="Picture 71" descr="B2STAGE.png"/>
          <p:cNvPicPr>
            <a:picLocks noChangeAspect="1"/>
          </p:cNvPicPr>
          <p:nvPr/>
        </p:nvPicPr>
        <p:blipFill>
          <a:blip r:embed="rId3"/>
          <a:srcRect l="1618" t="46889" r="89702" b="31328"/>
          <a:stretch>
            <a:fillRect/>
          </a:stretch>
        </p:blipFill>
        <p:spPr>
          <a:xfrm>
            <a:off x="1828800" y="1160565"/>
            <a:ext cx="609600" cy="820635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159524" y="1143000"/>
            <a:ext cx="1364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Data centers</a:t>
            </a:r>
          </a:p>
          <a:p>
            <a:r>
              <a:rPr lang="en-US"/>
              <a:t>ICOS</a:t>
            </a:r>
          </a:p>
          <a:p>
            <a:r>
              <a:rPr lang="en-US"/>
              <a:t>NOAA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52400" y="3962400"/>
            <a:ext cx="8441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ECMWF</a:t>
            </a:r>
          </a:p>
          <a:p>
            <a:r>
              <a:rPr lang="en-US" sz="1600"/>
              <a:t>NCEP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8760" y="5830669"/>
            <a:ext cx="1485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Inventories</a:t>
            </a:r>
          </a:p>
          <a:p>
            <a:r>
              <a:rPr lang="en-US"/>
              <a:t>Model output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2057400" y="2983468"/>
            <a:ext cx="894425" cy="978932"/>
            <a:chOff x="1958878" y="2688084"/>
            <a:chExt cx="894425" cy="978932"/>
          </a:xfrm>
        </p:grpSpPr>
        <p:grpSp>
          <p:nvGrpSpPr>
            <p:cNvPr id="83" name="Group 82"/>
            <p:cNvGrpSpPr/>
            <p:nvPr/>
          </p:nvGrpSpPr>
          <p:grpSpPr>
            <a:xfrm>
              <a:off x="1958878" y="2688084"/>
              <a:ext cx="894425" cy="978932"/>
              <a:chOff x="1447800" y="2545101"/>
              <a:chExt cx="894425" cy="978932"/>
            </a:xfrm>
          </p:grpSpPr>
          <p:sp>
            <p:nvSpPr>
              <p:cNvPr id="81" name="Rounded Rectangle 80"/>
              <p:cNvSpPr/>
              <p:nvPr/>
            </p:nvSpPr>
            <p:spPr>
              <a:xfrm>
                <a:off x="1447800" y="2590800"/>
                <a:ext cx="894425" cy="933233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005A9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1487032" y="2545101"/>
                <a:ext cx="81596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Prepro</a:t>
                </a:r>
              </a:p>
            </p:txBody>
          </p:sp>
        </p:grpSp>
        <p:pic>
          <p:nvPicPr>
            <p:cNvPr id="85" name="Picture 84" descr="B2STAGE.png"/>
            <p:cNvPicPr>
              <a:picLocks noChangeAspect="1"/>
            </p:cNvPicPr>
            <p:nvPr/>
          </p:nvPicPr>
          <p:blipFill>
            <a:blip r:embed="rId3"/>
            <a:srcRect l="87755" t="42536" r="1755" b="31084"/>
            <a:stretch>
              <a:fillRect/>
            </a:stretch>
          </p:blipFill>
          <p:spPr>
            <a:xfrm>
              <a:off x="2194372" y="3048000"/>
              <a:ext cx="430331" cy="580494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</p:grpSp>
      <p:grpSp>
        <p:nvGrpSpPr>
          <p:cNvPr id="96" name="Group 95"/>
          <p:cNvGrpSpPr/>
          <p:nvPr/>
        </p:nvGrpSpPr>
        <p:grpSpPr>
          <a:xfrm>
            <a:off x="3585824" y="4141213"/>
            <a:ext cx="1219200" cy="935036"/>
            <a:chOff x="381000" y="4017964"/>
            <a:chExt cx="1219200" cy="935036"/>
          </a:xfrm>
        </p:grpSpPr>
        <p:pic>
          <p:nvPicPr>
            <p:cNvPr id="97" name="Picture 96" descr="B2STAGE.png"/>
            <p:cNvPicPr>
              <a:picLocks noChangeAspect="1"/>
            </p:cNvPicPr>
            <p:nvPr/>
          </p:nvPicPr>
          <p:blipFill>
            <a:blip r:embed="rId3"/>
            <a:srcRect l="1618" t="46889" r="89702" b="31328"/>
            <a:stretch>
              <a:fillRect/>
            </a:stretch>
          </p:blipFill>
          <p:spPr>
            <a:xfrm>
              <a:off x="990600" y="4132365"/>
              <a:ext cx="609600" cy="820635"/>
            </a:xfrm>
            <a:prstGeom prst="rect">
              <a:avLst/>
            </a:prstGeom>
          </p:spPr>
        </p:pic>
        <p:pic>
          <p:nvPicPr>
            <p:cNvPr id="98" name="Picture 97" descr="B2STAGE.png"/>
            <p:cNvPicPr>
              <a:picLocks noChangeAspect="1"/>
            </p:cNvPicPr>
            <p:nvPr/>
          </p:nvPicPr>
          <p:blipFill>
            <a:blip r:embed="rId3"/>
            <a:srcRect l="1618" t="46889" r="89702" b="31328"/>
            <a:stretch>
              <a:fillRect/>
            </a:stretch>
          </p:blipFill>
          <p:spPr>
            <a:xfrm>
              <a:off x="381000" y="4017964"/>
              <a:ext cx="609600" cy="820635"/>
            </a:xfrm>
            <a:prstGeom prst="rect">
              <a:avLst/>
            </a:prstGeom>
          </p:spPr>
        </p:pic>
      </p:grpSp>
      <p:sp>
        <p:nvSpPr>
          <p:cNvPr id="99" name="TextBox 98"/>
          <p:cNvSpPr txBox="1"/>
          <p:nvPr/>
        </p:nvSpPr>
        <p:spPr>
          <a:xfrm>
            <a:off x="976162" y="1600200"/>
            <a:ext cx="115743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Arial"/>
                <a:cs typeface="Arial"/>
              </a:rPr>
              <a:t>≈ 1 GB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53770" y="5405735"/>
            <a:ext cx="163638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Arial"/>
                <a:cs typeface="Arial"/>
              </a:rPr>
              <a:t>≈ 0.5-1 TB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424025" y="5638800"/>
            <a:ext cx="4599601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>
                <a:latin typeface="Arial"/>
                <a:cs typeface="Arial"/>
              </a:rPr>
              <a:t>Estimates for a 10-year-long inversion </a:t>
            </a:r>
          </a:p>
          <a:p>
            <a:r>
              <a:rPr lang="en-US" sz="1600">
                <a:latin typeface="Arial"/>
                <a:cs typeface="Arial"/>
              </a:rPr>
              <a:t>based on a current inversion system with</a:t>
            </a:r>
          </a:p>
          <a:p>
            <a:r>
              <a:rPr lang="en-US" sz="1600">
                <a:latin typeface="Arial"/>
                <a:cs typeface="Arial"/>
              </a:rPr>
              <a:t>high spatial resolution (1°x1°) for Europe</a:t>
            </a:r>
          </a:p>
          <a:p>
            <a:r>
              <a:rPr lang="en-US" sz="1600">
                <a:latin typeface="Arial"/>
                <a:cs typeface="Arial"/>
              </a:rPr>
              <a:t>-&gt; inversions will be repeated 1-2 times per year </a:t>
            </a:r>
          </a:p>
          <a:p>
            <a:endParaRPr lang="en-US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57200" y="2967335"/>
            <a:ext cx="137970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Arial"/>
                <a:cs typeface="Arial"/>
              </a:rPr>
              <a:t>≈ 2-3 TB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324600" y="4475202"/>
            <a:ext cx="28097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>
                <a:latin typeface="Arial"/>
                <a:cs typeface="Arial"/>
              </a:rPr>
              <a:t>+ uncertainty estimates  </a:t>
            </a:r>
          </a:p>
          <a:p>
            <a:r>
              <a:rPr lang="en-US" sz="1500">
                <a:latin typeface="Arial"/>
                <a:cs typeface="Arial"/>
              </a:rPr>
              <a:t>+ optimized 3-d concentrations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751253" y="4272971"/>
            <a:ext cx="110604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Arial"/>
                <a:cs typeface="Arial"/>
              </a:rPr>
              <a:t>≈ 6 TB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200400" y="2667000"/>
            <a:ext cx="221827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Arial"/>
                <a:cs typeface="Arial"/>
              </a:rPr>
              <a:t>≈ 50000 CPUh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580053" y="3810000"/>
            <a:ext cx="137970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Arial"/>
                <a:ea typeface="ＭＳ ゴシック"/>
                <a:cs typeface="Arial"/>
              </a:rPr>
              <a:t>≈ 1-2 </a:t>
            </a:r>
            <a:r>
              <a:rPr lang="en-US" sz="2400" b="1">
                <a:solidFill>
                  <a:srgbClr val="000000"/>
                </a:solidFill>
                <a:latin typeface="Arial"/>
                <a:cs typeface="Arial"/>
              </a:rPr>
              <a:t>TB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6858000" cy="1066800"/>
          </a:xfrm>
        </p:spPr>
        <p:txBody>
          <a:bodyPr>
            <a:normAutofit fontScale="90000"/>
          </a:bodyPr>
          <a:lstStyle/>
          <a:p>
            <a:pPr algn="r">
              <a:lnSpc>
                <a:spcPts val="3940"/>
              </a:lnSpc>
            </a:pPr>
            <a:r>
              <a:rPr lang="en-US" b="1">
                <a:solidFill>
                  <a:srgbClr val="005A9D"/>
                </a:solidFill>
              </a:rPr>
              <a:t>EGI - EUDAT cross-infrastucture service Benefits for ICOS</a:t>
            </a:r>
            <a:r>
              <a:rPr lang="de-DE"/>
              <a:t/>
            </a:r>
            <a:br>
              <a:rPr lang="de-DE"/>
            </a:b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7800" y="1417637"/>
            <a:ext cx="7238999" cy="5059363"/>
          </a:xfrm>
        </p:spPr>
        <p:txBody>
          <a:bodyPr/>
          <a:lstStyle/>
          <a:p>
            <a:pPr>
              <a:spcBef>
                <a:spcPts val="1680"/>
              </a:spcBef>
            </a:pPr>
            <a:r>
              <a:rPr lang="en-US"/>
              <a:t>Environment that facilitates the efficient application of an atmospheric inversion system by providing access to high-performance computing and large storage facilities   </a:t>
            </a:r>
          </a:p>
          <a:p>
            <a:pPr>
              <a:spcBef>
                <a:spcPts val="1680"/>
              </a:spcBef>
            </a:pPr>
            <a:r>
              <a:rPr lang="en-US"/>
              <a:t>Safe, long-term storage with fast access for ICOS data and elaborated products (B2-SAFE)</a:t>
            </a:r>
          </a:p>
          <a:p>
            <a:pPr>
              <a:spcBef>
                <a:spcPts val="1680"/>
              </a:spcBef>
            </a:pPr>
            <a:r>
              <a:rPr lang="en-US"/>
              <a:t>T</a:t>
            </a:r>
            <a:r>
              <a:t>ransfer </a:t>
            </a:r>
            <a:r>
              <a:rPr lang="en-US"/>
              <a:t>of </a:t>
            </a:r>
            <a:r>
              <a:t>large </a:t>
            </a:r>
            <a:r>
              <a:rPr lang="en-US"/>
              <a:t>input and output </a:t>
            </a:r>
            <a:r>
              <a:t>data </a:t>
            </a:r>
            <a:r>
              <a:rPr lang="en-US"/>
              <a:t>sets</a:t>
            </a:r>
            <a:r>
              <a:t> </a:t>
            </a:r>
            <a:r>
              <a:rPr lang="en-US"/>
              <a:t>between </a:t>
            </a:r>
            <a:r>
              <a:t>storage facilities </a:t>
            </a:r>
            <a:r>
              <a:rPr lang="en-US"/>
              <a:t>and</a:t>
            </a:r>
            <a:r>
              <a:t> HPC faciliti</a:t>
            </a:r>
            <a:r>
              <a:rPr lang="en-US"/>
              <a:t>e</a:t>
            </a:r>
            <a:r>
              <a:t>s </a:t>
            </a:r>
            <a:r>
              <a:rPr lang="en-US"/>
              <a:t>(B2-STAGE)</a:t>
            </a:r>
            <a:endParaRPr lang="de-DE"/>
          </a:p>
          <a:p>
            <a:pPr>
              <a:spcBef>
                <a:spcPts val="1680"/>
              </a:spcBef>
            </a:pPr>
            <a:r>
              <a:rPr lang="de-DE"/>
              <a:t>Service and tools to allow easy preprocessing of data possibly directly at data storage centers</a:t>
            </a:r>
          </a:p>
          <a:p>
            <a:pPr>
              <a:spcBef>
                <a:spcPts val="1680"/>
              </a:spcBef>
              <a:buNone/>
            </a:pPr>
            <a:r>
              <a:rPr lang="de-DE"/>
              <a:t> 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9448" r="8253"/>
          <a:stretch/>
        </p:blipFill>
        <p:spPr>
          <a:xfrm>
            <a:off x="0" y="605056"/>
            <a:ext cx="1237957" cy="62529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3195" y="5780782"/>
            <a:ext cx="4463632" cy="1038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dirty="0"/>
              <a:t>More information about ICOS</a:t>
            </a:r>
            <a:r>
              <a:rPr lang="en-US" dirty="0">
                <a:solidFill>
                  <a:srgbClr val="005A9D"/>
                </a:solidFill>
              </a:rPr>
              <a:t>: www.icos-ri.eu  </a:t>
            </a:r>
          </a:p>
          <a:p>
            <a:pPr>
              <a:spcBef>
                <a:spcPts val="300"/>
              </a:spcBef>
            </a:pPr>
            <a:r>
              <a:rPr lang="en-US" dirty="0"/>
              <a:t>and the Carbon Portal: </a:t>
            </a:r>
            <a:r>
              <a:rPr lang="en-US" dirty="0">
                <a:solidFill>
                  <a:srgbClr val="005A9D"/>
                </a:solidFill>
              </a:rPr>
              <a:t>www.icos-cp.eu </a:t>
            </a:r>
            <a:endParaRPr lang="en-US">
              <a:solidFill>
                <a:srgbClr val="005A9D"/>
              </a:solidFill>
            </a:endParaRPr>
          </a:p>
          <a:p>
            <a:pPr>
              <a:spcBef>
                <a:spcPts val="600"/>
              </a:spcBef>
            </a:pPr>
            <a:r>
              <a:rPr lang="en-US"/>
              <a:t>Contact: ute.karstens@nateko.lu.se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342</Words>
  <Application>Microsoft Macintosh PowerPoint</Application>
  <PresentationFormat>On-screen Show (4:3)</PresentationFormat>
  <Paragraphs>64</Paragraphs>
  <Slides>4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ICOS</vt:lpstr>
      <vt:lpstr>Greenhouse gas flux estimates based on inverse modelling </vt:lpstr>
      <vt:lpstr>Approx. storage and HPC needs for inverse modeling </vt:lpstr>
      <vt:lpstr>EGI - EUDAT cross-infrastucture service Benefits for ICOS </vt:lpstr>
    </vt:vector>
  </TitlesOfParts>
  <Company/>
  <LinksUpToDate>false</LinksUpToDate>
  <SharedDoc>false</SharedDoc>
  <HyperlinksChanged>false</HyperlinksChanged>
  <AppVersion>12.0001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Ute Karstens</dc:creator>
  <cp:lastModifiedBy>Ute Karstens</cp:lastModifiedBy>
  <cp:revision>130</cp:revision>
  <dcterms:created xsi:type="dcterms:W3CDTF">2015-11-03T08:10:23Z</dcterms:created>
  <dcterms:modified xsi:type="dcterms:W3CDTF">2015-11-03T08:31:32Z</dcterms:modified>
</cp:coreProperties>
</file>