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6"/>
  </p:notesMasterIdLst>
  <p:handoutMasterIdLst>
    <p:handoutMasterId r:id="rId17"/>
  </p:handoutMasterIdLst>
  <p:sldIdLst>
    <p:sldId id="280" r:id="rId4"/>
    <p:sldId id="300" r:id="rId5"/>
    <p:sldId id="322" r:id="rId6"/>
    <p:sldId id="323" r:id="rId7"/>
    <p:sldId id="315" r:id="rId8"/>
    <p:sldId id="324" r:id="rId9"/>
    <p:sldId id="308" r:id="rId10"/>
    <p:sldId id="312" r:id="rId11"/>
    <p:sldId id="309" r:id="rId12"/>
    <p:sldId id="293" r:id="rId13"/>
    <p:sldId id="321" r:id="rId14"/>
    <p:sldId id="284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prot" initials="v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31" autoAdjust="0"/>
    <p:restoredTop sz="87086" autoAdjust="0"/>
  </p:normalViewPr>
  <p:slideViewPr>
    <p:cSldViewPr showGuides="1">
      <p:cViewPr varScale="1">
        <p:scale>
          <a:sx n="103" d="100"/>
          <a:sy n="103" d="100"/>
        </p:scale>
        <p:origin x="-184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pPr/>
              <a:t>06/11/2015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pPr/>
              <a:t>6-11-2015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can choose 1 comp. advantage</a:t>
            </a:r>
            <a:r>
              <a:rPr lang="en-US" baseline="0" dirty="0" smtClean="0"/>
              <a:t> of these mentioned above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3238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can choose 1 comp. advantage</a:t>
            </a:r>
            <a:r>
              <a:rPr lang="en-US" baseline="0" dirty="0" smtClean="0"/>
              <a:t> of these mentioned above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3238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Intro to EGI Market Analysis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Intro to EGI Market Analysis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Intro to EGI Market Analysis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3D61E-A4FE-014F-8197-E2BFE9A87118}" type="datetimeFigureOut">
              <a:rPr lang="en-US" smtClean="0"/>
              <a:pPr/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5BBA19C-B7E3-1949-A123-598F1CF5E0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985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pPr/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30139" cy="993566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356350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r>
              <a:rPr lang="en-GB" dirty="0" smtClean="0"/>
              <a:t>Intro to EGI Market Analysis</a:t>
            </a:r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pPr/>
              <a:t>11/6/2015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  <p:sldLayoutId id="2147483688" r:id="rId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Greek Research &amp; Technology Network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 to EGI Market Analysis 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Koumantaros</a:t>
            </a:r>
            <a:r>
              <a:rPr lang="en-GB" dirty="0" smtClean="0"/>
              <a:t> </a:t>
            </a:r>
            <a:r>
              <a:rPr lang="en-GB" dirty="0"/>
              <a:t>Kostas</a:t>
            </a:r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How can EGI support its potential users?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EGI can provide the necessary tools &amp; infrastructure for:</a:t>
            </a:r>
          </a:p>
          <a:p>
            <a:pPr lvl="1"/>
            <a:r>
              <a:rPr lang="en-US" dirty="0" smtClean="0"/>
              <a:t>thematic aggregators &amp; research infrastructures</a:t>
            </a:r>
          </a:p>
          <a:p>
            <a:pPr lvl="1"/>
            <a:r>
              <a:rPr lang="en-US" dirty="0" smtClean="0"/>
              <a:t>social research platforms</a:t>
            </a:r>
          </a:p>
          <a:p>
            <a:pPr lvl="1"/>
            <a:r>
              <a:rPr lang="en-US" dirty="0" smtClean="0"/>
              <a:t>research information systems</a:t>
            </a:r>
          </a:p>
          <a:p>
            <a:pPr lvl="1"/>
            <a:r>
              <a:rPr lang="en-US" dirty="0" smtClean="0"/>
              <a:t>innovative research data management systems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Intro to EGI Market Analysis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93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Activities in the context of EGI-Engage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268760"/>
            <a:ext cx="8676456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Analysis of the research sector </a:t>
            </a:r>
            <a:r>
              <a:rPr lang="en-US" sz="2800" dirty="0" smtClean="0"/>
              <a:t>Definition </a:t>
            </a:r>
            <a:r>
              <a:rPr lang="en-US" sz="2800" dirty="0" smtClean="0"/>
              <a:t>of personas and scenarios</a:t>
            </a:r>
          </a:p>
          <a:p>
            <a:r>
              <a:rPr lang="en-US" sz="2800" dirty="0" smtClean="0"/>
              <a:t>Collection of requirements to identify opportunities</a:t>
            </a:r>
          </a:p>
          <a:p>
            <a:r>
              <a:rPr lang="en-US" sz="2800" dirty="0" smtClean="0"/>
              <a:t>Conduct interviews and online surveys</a:t>
            </a:r>
            <a:endParaRPr lang="en-US" dirty="0" smtClean="0"/>
          </a:p>
          <a:p>
            <a:pPr lvl="1"/>
            <a:r>
              <a:rPr lang="en-US" sz="2400" dirty="0" smtClean="0"/>
              <a:t>e.g. Link </a:t>
            </a:r>
            <a:r>
              <a:rPr lang="en-US" sz="2400" dirty="0"/>
              <a:t>with FI-PPP accelerator projects</a:t>
            </a:r>
          </a:p>
          <a:p>
            <a:r>
              <a:rPr lang="en-US" sz="2800" dirty="0" smtClean="0"/>
              <a:t>Prepare recommendations for EGI Business Plan</a:t>
            </a:r>
          </a:p>
        </p:txBody>
      </p:sp>
    </p:spTree>
    <p:extLst>
      <p:ext uri="{BB962C8B-B14F-4D97-AF65-F5344CB8AC3E}">
        <p14:creationId xmlns:p14="http://schemas.microsoft.com/office/powerpoint/2010/main" val="334965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l-GR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</a:p>
          <a:p>
            <a:r>
              <a:rPr lang="en-US" dirty="0" smtClean="0"/>
              <a:t>Methodology</a:t>
            </a:r>
          </a:p>
          <a:p>
            <a:r>
              <a:rPr lang="en-US" dirty="0"/>
              <a:t>Defining the </a:t>
            </a:r>
            <a:r>
              <a:rPr lang="en-US" dirty="0" smtClean="0"/>
              <a:t>market</a:t>
            </a:r>
            <a:r>
              <a:rPr lang="en-US" dirty="0"/>
              <a:t>: Stakeholders</a:t>
            </a:r>
          </a:p>
          <a:p>
            <a:r>
              <a:rPr lang="en-US" dirty="0"/>
              <a:t>Defining the </a:t>
            </a:r>
            <a:r>
              <a:rPr lang="en-US" dirty="0" smtClean="0"/>
              <a:t>market</a:t>
            </a:r>
            <a:r>
              <a:rPr lang="en-US" dirty="0"/>
              <a:t>: Segments</a:t>
            </a:r>
          </a:p>
          <a:p>
            <a:r>
              <a:rPr lang="en-US" dirty="0"/>
              <a:t>Estimating the market size</a:t>
            </a:r>
          </a:p>
          <a:p>
            <a:r>
              <a:rPr lang="en-US" dirty="0" smtClean="0"/>
              <a:t>Recommendations</a:t>
            </a:r>
            <a:endParaRPr lang="en-US" dirty="0"/>
          </a:p>
          <a:p>
            <a:r>
              <a:rPr lang="en-US" dirty="0" smtClean="0"/>
              <a:t>Activities </a:t>
            </a:r>
            <a:r>
              <a:rPr lang="en-US" dirty="0"/>
              <a:t>in the context of EGI-Engage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5321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341438"/>
            <a:ext cx="8568952" cy="489587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</a:t>
            </a:r>
            <a:r>
              <a:rPr lang="en-US" dirty="0" smtClean="0"/>
              <a:t>bjectives </a:t>
            </a:r>
            <a:r>
              <a:rPr lang="en-US" dirty="0"/>
              <a:t>of </a:t>
            </a:r>
            <a:r>
              <a:rPr lang="en-US" dirty="0" smtClean="0"/>
              <a:t>Market Analysis: </a:t>
            </a:r>
          </a:p>
          <a:p>
            <a:pPr lvl="1"/>
            <a:r>
              <a:rPr lang="en-US" dirty="0" smtClean="0"/>
              <a:t>investigate </a:t>
            </a:r>
            <a:r>
              <a:rPr lang="en-US" dirty="0"/>
              <a:t>market potential, size, structure, stakeholder composition </a:t>
            </a:r>
            <a:r>
              <a:rPr lang="en-US" dirty="0" smtClean="0"/>
              <a:t>and segmentation</a:t>
            </a:r>
            <a:r>
              <a:rPr lang="en-US" dirty="0"/>
              <a:t>, value </a:t>
            </a:r>
            <a:r>
              <a:rPr lang="en-US" dirty="0" smtClean="0"/>
              <a:t>chains, competing </a:t>
            </a:r>
            <a:r>
              <a:rPr lang="en-US" dirty="0"/>
              <a:t>offerings of the </a:t>
            </a:r>
            <a:r>
              <a:rPr lang="en-US" dirty="0" err="1"/>
              <a:t>agri</a:t>
            </a:r>
            <a:r>
              <a:rPr lang="en-US" dirty="0"/>
              <a:t>-food, </a:t>
            </a:r>
            <a:r>
              <a:rPr lang="en-US" dirty="0" smtClean="0"/>
              <a:t>marine and/or </a:t>
            </a:r>
            <a:r>
              <a:rPr lang="en-US" dirty="0"/>
              <a:t>geospatial data analytics sector in Europe</a:t>
            </a:r>
            <a:r>
              <a:rPr lang="en-US" dirty="0" smtClean="0"/>
              <a:t>, and </a:t>
            </a:r>
            <a:r>
              <a:rPr lang="en-US" dirty="0"/>
              <a:t>possibly extended to other geographical </a:t>
            </a:r>
            <a:r>
              <a:rPr lang="en-US" dirty="0" smtClean="0"/>
              <a:t>areas; </a:t>
            </a:r>
          </a:p>
          <a:p>
            <a:pPr lvl="1"/>
            <a:r>
              <a:rPr lang="en-US" dirty="0" smtClean="0"/>
              <a:t>collect </a:t>
            </a:r>
            <a:r>
              <a:rPr lang="en-US" dirty="0"/>
              <a:t>and validate a </a:t>
            </a:r>
            <a:r>
              <a:rPr lang="en-US" dirty="0" smtClean="0"/>
              <a:t>wide set </a:t>
            </a:r>
            <a:r>
              <a:rPr lang="en-US" dirty="0"/>
              <a:t>of requirements </a:t>
            </a:r>
            <a:r>
              <a:rPr lang="en-US" dirty="0" smtClean="0"/>
              <a:t>from </a:t>
            </a:r>
            <a:r>
              <a:rPr lang="en-US" dirty="0"/>
              <a:t>the identified SMEs that will be used to profile new and enhanced EGI services; </a:t>
            </a:r>
            <a:endParaRPr lang="en-US" dirty="0" smtClean="0"/>
          </a:p>
          <a:p>
            <a:pPr lvl="1"/>
            <a:r>
              <a:rPr lang="en-US" dirty="0" smtClean="0"/>
              <a:t>propose recommendations </a:t>
            </a:r>
            <a:r>
              <a:rPr lang="en-US" dirty="0"/>
              <a:t>for new and enhanced services for (big) and/or open data services targeting the industry and academia.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Intro to EGI Market Analysis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8713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Focus of Market Analysis: 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developing </a:t>
            </a:r>
            <a:r>
              <a:rPr lang="en-US" dirty="0"/>
              <a:t>personas (descriptions of typical users) and scenarios described in </a:t>
            </a:r>
            <a:r>
              <a:rPr lang="en-US" dirty="0" smtClean="0"/>
              <a:t>detail;</a:t>
            </a:r>
            <a:endParaRPr lang="en-US" dirty="0"/>
          </a:p>
          <a:p>
            <a:pPr lvl="1"/>
            <a:r>
              <a:rPr lang="en-US" dirty="0" smtClean="0"/>
              <a:t>validate </a:t>
            </a:r>
            <a:r>
              <a:rPr lang="en-US" dirty="0"/>
              <a:t>these assumptions in a series of interviews with potential </a:t>
            </a:r>
            <a:r>
              <a:rPr lang="en-US" dirty="0" smtClean="0"/>
              <a:t>users</a:t>
            </a:r>
            <a:r>
              <a:rPr lang="en-US" dirty="0"/>
              <a:t>;</a:t>
            </a:r>
            <a:endParaRPr lang="en-US" dirty="0" smtClean="0"/>
          </a:p>
          <a:p>
            <a:pPr lvl="2"/>
            <a:r>
              <a:rPr lang="en-US" dirty="0" smtClean="0"/>
              <a:t>The </a:t>
            </a:r>
            <a:r>
              <a:rPr lang="en-US" dirty="0"/>
              <a:t>scope of the interviewees is </a:t>
            </a:r>
            <a:r>
              <a:rPr lang="en-US" dirty="0" smtClean="0"/>
              <a:t>intended to </a:t>
            </a:r>
            <a:r>
              <a:rPr lang="en-US" dirty="0"/>
              <a:t>cover different roles, segments, and activities. </a:t>
            </a:r>
            <a:endParaRPr lang="en-US" dirty="0" smtClean="0"/>
          </a:p>
          <a:p>
            <a:pPr lvl="1"/>
            <a:r>
              <a:rPr lang="en-US" dirty="0" smtClean="0"/>
              <a:t>Identifying the problems that EGI </a:t>
            </a:r>
            <a:r>
              <a:rPr lang="en-US" dirty="0"/>
              <a:t>can address (</a:t>
            </a:r>
            <a:r>
              <a:rPr lang="en-US" dirty="0" smtClean="0"/>
              <a:t>market/product </a:t>
            </a:r>
            <a:r>
              <a:rPr lang="en-US" dirty="0"/>
              <a:t>fit</a:t>
            </a:r>
            <a:r>
              <a:rPr lang="en-US" dirty="0" smtClean="0"/>
              <a:t>) and </a:t>
            </a:r>
            <a:r>
              <a:rPr lang="en-US" dirty="0"/>
              <a:t>the specific </a:t>
            </a:r>
            <a:r>
              <a:rPr lang="en-US" dirty="0" smtClean="0"/>
              <a:t>challenges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Intro to EGI Market Analysis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1554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Input to drive the analysis will be collected from</a:t>
            </a:r>
          </a:p>
          <a:p>
            <a:pPr lvl="1"/>
            <a:r>
              <a:rPr lang="en-US" dirty="0" smtClean="0"/>
              <a:t>Desktop research</a:t>
            </a:r>
          </a:p>
          <a:p>
            <a:pPr lvl="2"/>
            <a:r>
              <a:rPr lang="en-US" dirty="0" smtClean="0"/>
              <a:t>Taking into consideration previous work</a:t>
            </a:r>
          </a:p>
          <a:p>
            <a:pPr lvl="1"/>
            <a:r>
              <a:rPr lang="en-US" dirty="0" smtClean="0"/>
              <a:t>Online survey</a:t>
            </a:r>
          </a:p>
          <a:p>
            <a:pPr lvl="1"/>
            <a:r>
              <a:rPr lang="en-US" dirty="0" smtClean="0"/>
              <a:t>Workshops with stakeholders</a:t>
            </a:r>
          </a:p>
          <a:p>
            <a:pPr lvl="1"/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Intro to EGI Market Analysis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outcomes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Identification and description of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market potential, </a:t>
            </a:r>
            <a:endParaRPr lang="en-US" dirty="0" smtClean="0"/>
          </a:p>
          <a:p>
            <a:pPr lvl="1"/>
            <a:r>
              <a:rPr lang="en-US" dirty="0" smtClean="0"/>
              <a:t>the actors </a:t>
            </a:r>
            <a:r>
              <a:rPr lang="en-US" dirty="0"/>
              <a:t>present and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value chains, </a:t>
            </a:r>
            <a:endParaRPr lang="en-US" dirty="0" smtClean="0"/>
          </a:p>
          <a:p>
            <a:r>
              <a:rPr lang="en-US" dirty="0" smtClean="0"/>
              <a:t>Presentation of </a:t>
            </a:r>
            <a:r>
              <a:rPr lang="en-US" dirty="0"/>
              <a:t>the results on the requirements data </a:t>
            </a:r>
            <a:endParaRPr lang="en-US" dirty="0" smtClean="0"/>
          </a:p>
          <a:p>
            <a:r>
              <a:rPr lang="en-US" dirty="0" smtClean="0"/>
              <a:t>Reporting </a:t>
            </a:r>
            <a:r>
              <a:rPr lang="en-US" dirty="0"/>
              <a:t>on the </a:t>
            </a:r>
            <a:r>
              <a:rPr lang="en-US" dirty="0" smtClean="0"/>
              <a:t>competing offerings </a:t>
            </a:r>
            <a:r>
              <a:rPr lang="en-US" dirty="0"/>
              <a:t>including technical perspective, and recommendation for future business </a:t>
            </a:r>
            <a:r>
              <a:rPr lang="en-US" dirty="0" smtClean="0"/>
              <a:t>development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Intro to EGI Market Analysis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2557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Variety of stakeholders (1/2)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Intro to EGI Market Analysis</a:t>
            </a:r>
            <a:endParaRPr lang="en-GB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Research </a:t>
            </a:r>
            <a:r>
              <a:rPr lang="en-GB" b="1" dirty="0"/>
              <a:t>market comprises of</a:t>
            </a:r>
            <a:r>
              <a:rPr lang="en-GB" dirty="0"/>
              <a:t>:</a:t>
            </a:r>
          </a:p>
          <a:p>
            <a:pPr lvl="1"/>
            <a:r>
              <a:rPr lang="en-US" dirty="0"/>
              <a:t>Public research infrastructures (e.g. </a:t>
            </a:r>
            <a:r>
              <a:rPr lang="en-US" dirty="0" smtClean="0"/>
              <a:t>OpenAIRE)</a:t>
            </a:r>
          </a:p>
          <a:p>
            <a:pPr lvl="1"/>
            <a:r>
              <a:rPr lang="en-US" dirty="0"/>
              <a:t>Public and private research information systems </a:t>
            </a:r>
            <a:r>
              <a:rPr lang="en-US" dirty="0" smtClean="0"/>
              <a:t>(e.g. </a:t>
            </a:r>
            <a:r>
              <a:rPr lang="en-US" dirty="0" err="1" smtClean="0"/>
              <a:t>EuroCRIS</a:t>
            </a:r>
            <a:r>
              <a:rPr lang="en-US" dirty="0" smtClean="0"/>
              <a:t> network in Europe, VIVO in the US)</a:t>
            </a:r>
          </a:p>
          <a:p>
            <a:pPr lvl="1"/>
            <a:r>
              <a:rPr lang="en-US" dirty="0" smtClean="0"/>
              <a:t>Private </a:t>
            </a:r>
            <a:r>
              <a:rPr lang="en-US" dirty="0"/>
              <a:t>companies supporting the installation, parameterization and maintenance of institutional </a:t>
            </a:r>
            <a:r>
              <a:rPr lang="en-US" dirty="0" smtClean="0"/>
              <a:t>repositories </a:t>
            </a:r>
            <a:r>
              <a:rPr lang="en-US" dirty="0"/>
              <a:t>(e.g. DSPACE, </a:t>
            </a:r>
            <a:r>
              <a:rPr lang="en-US" dirty="0" err="1"/>
              <a:t>ePrints</a:t>
            </a:r>
            <a:r>
              <a:rPr lang="en-US" dirty="0"/>
              <a:t>, </a:t>
            </a:r>
            <a:r>
              <a:rPr lang="en-US" dirty="0" err="1"/>
              <a:t>Omeka</a:t>
            </a:r>
            <a:r>
              <a:rPr lang="en-US" dirty="0"/>
              <a:t>, CKAN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R&amp;D Departments of private companies</a:t>
            </a:r>
          </a:p>
          <a:p>
            <a:pPr lvl="1"/>
            <a:r>
              <a:rPr lang="en-US" dirty="0" smtClean="0"/>
              <a:t>Private social research platforms (e.g. </a:t>
            </a:r>
            <a:r>
              <a:rPr lang="en-US" dirty="0" err="1" smtClean="0"/>
              <a:t>Mendeley</a:t>
            </a:r>
            <a:r>
              <a:rPr lang="en-US" dirty="0" smtClean="0"/>
              <a:t>, </a:t>
            </a:r>
            <a:r>
              <a:rPr lang="en-US" dirty="0" err="1" smtClean="0"/>
              <a:t>FigShare</a:t>
            </a:r>
            <a:r>
              <a:rPr lang="en-US" dirty="0" smtClean="0"/>
              <a:t>)</a:t>
            </a:r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6748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Stakeholders of interest to EGI-Engage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SMEs</a:t>
            </a:r>
          </a:p>
          <a:p>
            <a:pPr lvl="1"/>
            <a:r>
              <a:rPr lang="en-US" dirty="0" smtClean="0"/>
              <a:t>Activated in data management</a:t>
            </a:r>
          </a:p>
          <a:p>
            <a:pPr lvl="1"/>
            <a:r>
              <a:rPr lang="en-US" dirty="0" smtClean="0"/>
              <a:t>Offering data-powered solutions</a:t>
            </a:r>
          </a:p>
          <a:p>
            <a:pPr lvl="1"/>
            <a:r>
              <a:rPr lang="en-US" dirty="0" smtClean="0"/>
              <a:t>Participating in EU-funded research projects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Academia</a:t>
            </a:r>
          </a:p>
          <a:p>
            <a:pPr lvl="1"/>
            <a:r>
              <a:rPr lang="en-US" dirty="0" smtClean="0"/>
              <a:t>Universities making use of data-intensive processes</a:t>
            </a:r>
          </a:p>
          <a:p>
            <a:pPr lvl="1"/>
            <a:r>
              <a:rPr lang="en-US" dirty="0" smtClean="0"/>
              <a:t>Research centers in need of grid- and cloud-based solutions for their data</a:t>
            </a:r>
          </a:p>
          <a:p>
            <a:pPr lvl="1"/>
            <a:r>
              <a:rPr lang="en-US" dirty="0" smtClean="0"/>
              <a:t>Participating in EU-funded research projects</a:t>
            </a:r>
          </a:p>
          <a:p>
            <a:pPr lvl="1"/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Intro to EGI Market Analysis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Variety of stakeholders (2/2)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Intro to EGI Market Analysis</a:t>
            </a:r>
            <a:endParaRPr lang="en-GB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Research </a:t>
            </a:r>
            <a:r>
              <a:rPr lang="en-GB" b="1" dirty="0"/>
              <a:t>market comprises of</a:t>
            </a:r>
            <a:r>
              <a:rPr lang="en-GB" dirty="0"/>
              <a:t>:</a:t>
            </a:r>
          </a:p>
          <a:p>
            <a:pPr lvl="1"/>
            <a:r>
              <a:rPr lang="en-US" dirty="0" smtClean="0"/>
              <a:t>Research organizations = producers &amp; consumers of research outcomes</a:t>
            </a:r>
          </a:p>
          <a:p>
            <a:pPr lvl="2"/>
            <a:r>
              <a:rPr lang="en-US" dirty="0" smtClean="0"/>
              <a:t>National level research organizations</a:t>
            </a:r>
          </a:p>
          <a:p>
            <a:pPr lvl="2"/>
            <a:r>
              <a:rPr lang="en-US" dirty="0" smtClean="0"/>
              <a:t>International (EU level)</a:t>
            </a:r>
          </a:p>
          <a:p>
            <a:pPr lvl="2"/>
            <a:r>
              <a:rPr lang="en-US" dirty="0" smtClean="0"/>
              <a:t>Researchers and EU-funded projects in topics of interest, </a:t>
            </a:r>
          </a:p>
          <a:p>
            <a:pPr lvl="3"/>
            <a:r>
              <a:rPr lang="en-US" dirty="0" err="1" smtClean="0"/>
              <a:t>agri</a:t>
            </a:r>
            <a:r>
              <a:rPr lang="en-US" dirty="0" smtClean="0"/>
              <a:t>-food, forestry, biodiversity, water, marine research etc.</a:t>
            </a:r>
          </a:p>
          <a:p>
            <a:pPr lvl="3"/>
            <a:endParaRPr lang="en-US" dirty="0" smtClean="0"/>
          </a:p>
          <a:p>
            <a:pPr lvl="1"/>
            <a:r>
              <a:rPr lang="en-US" dirty="0" smtClean="0"/>
              <a:t>Additional segments of interest include</a:t>
            </a:r>
          </a:p>
          <a:p>
            <a:pPr lvl="2"/>
            <a:r>
              <a:rPr lang="en-US" dirty="0" smtClean="0"/>
              <a:t>SMEs &amp; startups that provide data-powered solutions</a:t>
            </a:r>
          </a:p>
          <a:p>
            <a:pPr lvl="2"/>
            <a:r>
              <a:rPr lang="en-US" dirty="0" smtClean="0"/>
              <a:t>Public services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6748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_powerpoint_presentation_v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EGI_powerpoint_presentation_v2</Template>
  <TotalTime>1476</TotalTime>
  <Words>576</Words>
  <Application>Microsoft Office PowerPoint</Application>
  <PresentationFormat>On-screen Show (4:3)</PresentationFormat>
  <Paragraphs>88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EGI_powerpoint_presentation_v2</vt:lpstr>
      <vt:lpstr>EGI Powerpoint Presentation (body)</vt:lpstr>
      <vt:lpstr>EGI Powerpoint Presentation (closing)</vt:lpstr>
      <vt:lpstr>Intro to EGI Market Analysis </vt:lpstr>
      <vt:lpstr>Table of Contents</vt:lpstr>
      <vt:lpstr>Objectives</vt:lpstr>
      <vt:lpstr>Objectives</vt:lpstr>
      <vt:lpstr>Methodology</vt:lpstr>
      <vt:lpstr>Expected outcomes</vt:lpstr>
      <vt:lpstr>Variety of stakeholders (1/2)</vt:lpstr>
      <vt:lpstr>Stakeholders of interest to EGI-Engage</vt:lpstr>
      <vt:lpstr>Variety of stakeholders (2/2)</vt:lpstr>
      <vt:lpstr>How can EGI support its potential users?</vt:lpstr>
      <vt:lpstr>Activities in the context of EGI-Engage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tk</dc:creator>
  <cp:lastModifiedBy>Marianos</cp:lastModifiedBy>
  <cp:revision>66</cp:revision>
  <dcterms:created xsi:type="dcterms:W3CDTF">2015-05-15T10:29:47Z</dcterms:created>
  <dcterms:modified xsi:type="dcterms:W3CDTF">2015-11-06T15:59:16Z</dcterms:modified>
</cp:coreProperties>
</file>