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68" r:id="rId2"/>
    <p:sldId id="270" r:id="rId3"/>
    <p:sldId id="430" r:id="rId4"/>
    <p:sldId id="435" r:id="rId5"/>
    <p:sldId id="373" r:id="rId6"/>
    <p:sldId id="374" r:id="rId7"/>
    <p:sldId id="375" r:id="rId8"/>
    <p:sldId id="437" r:id="rId9"/>
    <p:sldId id="438" r:id="rId10"/>
    <p:sldId id="427" r:id="rId11"/>
    <p:sldId id="377" r:id="rId12"/>
    <p:sldId id="386" r:id="rId13"/>
    <p:sldId id="387" r:id="rId14"/>
    <p:sldId id="423" r:id="rId15"/>
    <p:sldId id="388" r:id="rId16"/>
    <p:sldId id="390" r:id="rId17"/>
    <p:sldId id="389" r:id="rId18"/>
    <p:sldId id="378" r:id="rId19"/>
    <p:sldId id="379" r:id="rId20"/>
    <p:sldId id="393" r:id="rId21"/>
    <p:sldId id="394" r:id="rId22"/>
    <p:sldId id="416" r:id="rId23"/>
    <p:sldId id="400" r:id="rId24"/>
    <p:sldId id="418" r:id="rId25"/>
    <p:sldId id="419" r:id="rId26"/>
    <p:sldId id="428" r:id="rId27"/>
    <p:sldId id="402" r:id="rId28"/>
    <p:sldId id="401" r:id="rId29"/>
    <p:sldId id="420" r:id="rId30"/>
    <p:sldId id="403" r:id="rId31"/>
    <p:sldId id="421" r:id="rId32"/>
    <p:sldId id="404" r:id="rId33"/>
    <p:sldId id="405" r:id="rId34"/>
    <p:sldId id="406" r:id="rId35"/>
    <p:sldId id="429" r:id="rId36"/>
    <p:sldId id="352" r:id="rId37"/>
    <p:sldId id="267" r:id="rId3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643A"/>
    <a:srgbClr val="11542A"/>
    <a:srgbClr val="FBAE00"/>
    <a:srgbClr val="115329"/>
    <a:srgbClr val="FCB247"/>
    <a:srgbClr val="FF9933"/>
    <a:srgbClr val="6666CC"/>
    <a:srgbClr val="2D4C67"/>
    <a:srgbClr val="F7A72F"/>
    <a:srgbClr val="F7B7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4" autoAdjust="0"/>
    <p:restoredTop sz="94312" autoAdjust="0"/>
  </p:normalViewPr>
  <p:slideViewPr>
    <p:cSldViewPr snapToGrid="0" snapToObjects="1">
      <p:cViewPr varScale="1">
        <p:scale>
          <a:sx n="73" d="100"/>
          <a:sy n="73" d="100"/>
        </p:scale>
        <p:origin x="45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4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990"/>
    </p:cViewPr>
  </p:sorterViewPr>
  <p:notesViewPr>
    <p:cSldViewPr snapToGrid="0" snapToObjects="1">
      <p:cViewPr varScale="1">
        <p:scale>
          <a:sx n="98" d="100"/>
          <a:sy n="98" d="100"/>
        </p:scale>
        <p:origin x="-2688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73E82-09BF-6247-AB9E-F88C8CA10972}" type="datetimeFigureOut">
              <a:rPr lang="fr-FR" smtClean="0"/>
              <a:t>12/11/2015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2A98D-DC99-B941-852D-9377D66D5FA8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09242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AB866-2CE3-A34F-95E5-A49A98425E80}" type="datetimeFigureOut">
              <a:rPr lang="fr-FR" smtClean="0"/>
              <a:t>12/11/2015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C3675-628A-D340-A2E0-019B7F920BF9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34799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C3675-628A-D340-A2E0-019B7F920BF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6439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C3675-628A-D340-A2E0-019B7F920BF9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4544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scigaia-bg-ful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64" y="734091"/>
            <a:ext cx="7189791" cy="5392343"/>
          </a:xfrm>
          <a:prstGeom prst="rect">
            <a:avLst/>
          </a:prstGeom>
        </p:spPr>
      </p:pic>
      <p:pic>
        <p:nvPicPr>
          <p:cNvPr id="5" name="Image 4" descr="logo-scigaia-ur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995" y="4273535"/>
            <a:ext cx="2606535" cy="95150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4305301" y="6371744"/>
            <a:ext cx="41071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i="0" noProof="0" dirty="0" smtClean="0">
                <a:solidFill>
                  <a:srgbClr val="13643A"/>
                </a:solidFill>
                <a:latin typeface="Lato Regular"/>
                <a:cs typeface="Lato Regular"/>
              </a:rPr>
              <a:t>This project has received  funding from the European Union’s Horizon</a:t>
            </a:r>
            <a:r>
              <a:rPr lang="en-GB" sz="900" b="0" i="0" baseline="0" noProof="0" dirty="0" smtClean="0">
                <a:solidFill>
                  <a:srgbClr val="13643A"/>
                </a:solidFill>
                <a:latin typeface="Lato Regular"/>
                <a:cs typeface="Lato Regular"/>
              </a:rPr>
              <a:t> 2020</a:t>
            </a: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i="0" noProof="0" dirty="0" smtClean="0">
                <a:solidFill>
                  <a:srgbClr val="13643A"/>
                </a:solidFill>
                <a:latin typeface="Lato Regular"/>
                <a:cs typeface="Lato Regular"/>
              </a:rPr>
              <a:t>research and innovation programme under grant agreement n° 654237</a:t>
            </a:r>
          </a:p>
        </p:txBody>
      </p:sp>
      <p:pic>
        <p:nvPicPr>
          <p:cNvPr id="7" name="Image 7" descr="flag_white_high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66" y="6371744"/>
            <a:ext cx="5429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806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ppt-template-bg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303591" y="6484012"/>
            <a:ext cx="540407" cy="2531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rgbClr val="13643A"/>
                </a:solidFill>
                <a:latin typeface="Verdana"/>
                <a:cs typeface="Verdana"/>
              </a:defRPr>
            </a:lvl1pPr>
          </a:lstStyle>
          <a:p>
            <a:fld id="{BFC7A446-BA7D-844E-8DE1-1A32F4BA0B64}" type="slidenum">
              <a:rPr lang="fr-FR" smtClean="0"/>
              <a:pPr/>
              <a:t>‹N›</a:t>
            </a:fld>
            <a:endParaRPr lang="fr-FR" dirty="0"/>
          </a:p>
        </p:txBody>
      </p:sp>
      <p:pic>
        <p:nvPicPr>
          <p:cNvPr id="10" name="Image 9" descr="logo-scigaia-ur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00" y="6007589"/>
            <a:ext cx="1998483" cy="7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13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348593" y="6420902"/>
            <a:ext cx="540407" cy="2531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rgbClr val="13643A"/>
                </a:solidFill>
                <a:latin typeface="Verdana"/>
                <a:cs typeface="Verdana"/>
              </a:defRPr>
            </a:lvl1pPr>
          </a:lstStyle>
          <a:p>
            <a:fld id="{BFC7A446-BA7D-844E-8DE1-1A32F4BA0B64}" type="slidenum">
              <a:rPr lang="fr-FR" smtClean="0"/>
              <a:pPr/>
              <a:t>‹N›</a:t>
            </a:fld>
            <a:endParaRPr lang="fr-FR" dirty="0"/>
          </a:p>
        </p:txBody>
      </p:sp>
      <p:pic>
        <p:nvPicPr>
          <p:cNvPr id="10" name="Image 9" descr="ppt-template-bg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Image 10" descr="logo-scigaia-ur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00" y="6007589"/>
            <a:ext cx="1998483" cy="7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24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ppt-template-bg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 5" descr="logo-scigaia-ur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00" y="6007589"/>
            <a:ext cx="1998483" cy="7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37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pt-template-bg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74637"/>
            <a:ext cx="8229600" cy="576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4F81BD"/>
                </a:solidFill>
                <a:latin typeface="Avenir Heavy"/>
                <a:cs typeface="Avenir Heavy"/>
              </a:defRPr>
            </a:lvl1pPr>
          </a:lstStyle>
          <a:p>
            <a:r>
              <a:rPr lang="fr-FR" dirty="0" smtClean="0"/>
              <a:t>TITLE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3" hasCustomPrompt="1"/>
          </p:nvPr>
        </p:nvSpPr>
        <p:spPr>
          <a:xfrm>
            <a:off x="457200" y="952500"/>
            <a:ext cx="8210578" cy="5000229"/>
          </a:xfrm>
          <a:prstGeom prst="rect">
            <a:avLst/>
          </a:prstGeom>
        </p:spPr>
        <p:txBody>
          <a:bodyPr vert="horz"/>
          <a:lstStyle>
            <a:lvl1pPr marL="271463" indent="-271463">
              <a:lnSpc>
                <a:spcPct val="120000"/>
              </a:lnSpc>
              <a:buClr>
                <a:schemeClr val="accent1"/>
              </a:buClr>
              <a:buFont typeface="Wingdings" charset="2"/>
              <a:buChar char="§"/>
              <a:defRPr sz="2000" b="1">
                <a:solidFill>
                  <a:schemeClr val="accent1"/>
                </a:solidFill>
              </a:defRPr>
            </a:lvl1pPr>
            <a:lvl2pPr marL="630238" indent="-184150">
              <a:lnSpc>
                <a:spcPct val="120000"/>
              </a:lnSpc>
              <a:buClr>
                <a:schemeClr val="accent6"/>
              </a:buClr>
              <a:buFont typeface="Wingdings" charset="2"/>
              <a:buChar char="§"/>
              <a:defRPr sz="1600" b="1"/>
            </a:lvl2pPr>
            <a:lvl3pPr marL="1085850" indent="-171450">
              <a:lnSpc>
                <a:spcPct val="120000"/>
              </a:lnSpc>
              <a:buClr>
                <a:schemeClr val="accent6"/>
              </a:buClr>
              <a:buFont typeface="Courier New"/>
              <a:buChar char="o"/>
              <a:defRPr sz="1600" b="1"/>
            </a:lvl3pPr>
          </a:lstStyle>
          <a:p>
            <a:pPr lvl="0"/>
            <a:r>
              <a:rPr lang="fr-FR" dirty="0" err="1" smtClean="0"/>
              <a:t>Level</a:t>
            </a:r>
            <a:r>
              <a:rPr lang="fr-FR" dirty="0" smtClean="0"/>
              <a:t> 1</a:t>
            </a:r>
          </a:p>
          <a:p>
            <a:pPr lvl="1"/>
            <a:r>
              <a:rPr lang="fr-FR" dirty="0" err="1" smtClean="0"/>
              <a:t>Level</a:t>
            </a:r>
            <a:r>
              <a:rPr lang="fr-FR" dirty="0" smtClean="0"/>
              <a:t> 2</a:t>
            </a:r>
          </a:p>
          <a:p>
            <a:pPr lvl="2"/>
            <a:r>
              <a:rPr lang="fr-FR" dirty="0" err="1" smtClean="0"/>
              <a:t>Level</a:t>
            </a:r>
            <a:r>
              <a:rPr lang="fr-FR" dirty="0" smtClean="0"/>
              <a:t> 3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361293" y="6420902"/>
            <a:ext cx="540407" cy="2531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rgbClr val="13643A"/>
                </a:solidFill>
                <a:latin typeface="Verdana"/>
                <a:cs typeface="Verdana"/>
              </a:defRPr>
            </a:lvl1pPr>
          </a:lstStyle>
          <a:p>
            <a:fld id="{BFC7A446-BA7D-844E-8DE1-1A32F4BA0B64}" type="slidenum">
              <a:rPr lang="fr-FR" smtClean="0"/>
              <a:pPr/>
              <a:t>‹N›</a:t>
            </a:fld>
            <a:endParaRPr lang="fr-FR" dirty="0"/>
          </a:p>
        </p:txBody>
      </p:sp>
      <p:pic>
        <p:nvPicPr>
          <p:cNvPr id="10" name="Image 9" descr="logo-scigaia-ur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00" y="6007589"/>
            <a:ext cx="1998483" cy="7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1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m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pt-template-bg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Image 6" descr="logo-scigaia-ur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00" y="6007589"/>
            <a:ext cx="1998483" cy="7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44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6000"/>
          </a:xfrm>
          <a:prstGeom prst="rect">
            <a:avLst/>
          </a:prstGeom>
          <a:solidFill>
            <a:srgbClr val="FCB247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513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71463" lvl="0" indent="-271463">
              <a:buClr>
                <a:schemeClr val="accent1"/>
              </a:buClr>
              <a:buFont typeface="Wingdings" charset="2"/>
              <a:buChar char="§"/>
            </a:pPr>
            <a:r>
              <a:rPr lang="fr-FR" dirty="0" smtClean="0"/>
              <a:t>Cliquez pour modifier les styles du texte du masque</a:t>
            </a:r>
          </a:p>
          <a:p>
            <a:pPr marL="630238" lvl="1" indent="-184150">
              <a:buClr>
                <a:schemeClr val="accent6"/>
              </a:buClr>
              <a:buFont typeface="Wingdings" charset="2"/>
              <a:buChar char="§"/>
            </a:pPr>
            <a:r>
              <a:rPr lang="fr-FR" dirty="0" smtClean="0"/>
              <a:t>Deuxième niveau</a:t>
            </a:r>
          </a:p>
          <a:p>
            <a:pPr marL="1085850" lvl="2" indent="-171450">
              <a:buClr>
                <a:schemeClr val="accent6"/>
              </a:buClr>
              <a:buFont typeface="Courier New"/>
              <a:buChar char="o"/>
            </a:pPr>
            <a:r>
              <a:rPr lang="fr-FR" dirty="0" smtClean="0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03593" y="21523"/>
            <a:ext cx="540407" cy="2531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rgbClr val="13643A"/>
                </a:solidFill>
                <a:latin typeface="Verdana"/>
                <a:cs typeface="Verdana"/>
              </a:defRPr>
            </a:lvl1pPr>
          </a:lstStyle>
          <a:p>
            <a:fld id="{BFC7A446-BA7D-844E-8DE1-1A32F4BA0B64}" type="slidenum">
              <a:rPr lang="fr-FR" smtClean="0"/>
              <a:pPr/>
              <a:t>‹N›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3" r:id="rId3"/>
    <p:sldLayoutId id="2147483664" r:id="rId4"/>
    <p:sldLayoutId id="2147483650" r:id="rId5"/>
    <p:sldLayoutId id="2147483657" r:id="rId6"/>
  </p:sldLayoutIdLst>
  <p:hf hdr="0" ftr="0" dt="0"/>
  <p:txStyles>
    <p:titleStyle>
      <a:lvl1pPr>
        <a:defRPr sz="2000" b="1">
          <a:solidFill>
            <a:srgbClr val="4F81BD"/>
          </a:solidFill>
          <a:latin typeface="Avenir Heavy"/>
          <a:cs typeface="Avenir Heavy"/>
        </a:defRPr>
      </a:lvl1pPr>
    </p:titleStyle>
    <p:bodyStyle>
      <a:lvl1pPr marL="0" indent="0">
        <a:lnSpc>
          <a:spcPct val="120000"/>
        </a:lnSpc>
        <a:buNone/>
        <a:defRPr lang="fr-FR" sz="2000" b="1" dirty="0" smtClean="0">
          <a:solidFill>
            <a:schemeClr val="accent1"/>
          </a:solidFill>
          <a:latin typeface="Avenir Book"/>
          <a:cs typeface="Avenir Book"/>
        </a:defRPr>
      </a:lvl1pPr>
      <a:lvl2pPr marL="731838" indent="-285750">
        <a:lnSpc>
          <a:spcPct val="120000"/>
        </a:lnSpc>
        <a:defRPr lang="fr-FR" sz="1600" b="1" dirty="0" smtClean="0">
          <a:latin typeface="Avenir Book"/>
          <a:cs typeface="Avenir Book"/>
        </a:defRPr>
      </a:lvl2pPr>
      <a:lvl3pPr marL="1200150" indent="-285750">
        <a:lnSpc>
          <a:spcPct val="120000"/>
        </a:lnSpc>
        <a:defRPr lang="fr-FR" sz="1600" b="1" dirty="0" smtClean="0">
          <a:latin typeface="Avenir Book"/>
          <a:cs typeface="Avenir Book"/>
        </a:defRPr>
      </a:lvl3pPr>
      <a:lvl4pPr>
        <a:defRPr>
          <a:latin typeface="Avenir Book"/>
          <a:cs typeface="Avenir Book"/>
        </a:defRPr>
      </a:lvl4pPr>
      <a:lvl5pPr>
        <a:defRPr>
          <a:latin typeface="Avenir Book"/>
          <a:cs typeface="Avenir Book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oberto.barbera@ct.infn.i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enodo.org/" TargetMode="External"/><Relationship Id="rId7" Type="http://schemas.openxmlformats.org/officeDocument/2006/relationships/hyperlink" Target="http://www.unesco.org/new/en/dakar/about-this-office/single-view/news/a_virtual_library_for_8_uemoa_countries_under_discussion_in_dakar/#.Vc7c1PRRQ5z" TargetMode="External"/><Relationship Id="rId2" Type="http://schemas.openxmlformats.org/officeDocument/2006/relationships/hyperlink" Target="http://www.invenio-software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ds.cern.ch/" TargetMode="External"/><Relationship Id="rId5" Type="http://schemas.openxmlformats.org/officeDocument/2006/relationships/hyperlink" Target="https://inspirehep.net/" TargetMode="External"/><Relationship Id="rId4" Type="http://schemas.openxmlformats.org/officeDocument/2006/relationships/hyperlink" Target="http://repo.scoap3.org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hyperlink" Target="https://en.wikipedia.org/wiki/DevOps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idpopen.garr.it/register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nesco.org/new/en/communication-and-information/access-to-knowledge/open-educational-resources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4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i.eu/news-and-media/publications/OpenScienceCommons_v3.pdf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01556" y="177127"/>
            <a:ext cx="8716988" cy="873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 err="1" smtClean="0">
                <a:solidFill>
                  <a:srgbClr val="13643A"/>
                </a:solidFill>
                <a:latin typeface="Lato Regular"/>
                <a:cs typeface="Lato Regular"/>
              </a:rPr>
              <a:t>Energising</a:t>
            </a:r>
            <a:r>
              <a:rPr lang="en-US" sz="2400" dirty="0" smtClean="0">
                <a:solidFill>
                  <a:srgbClr val="13643A"/>
                </a:solidFill>
                <a:latin typeface="Lato Regular"/>
                <a:cs typeface="Lato Regular"/>
              </a:rPr>
              <a:t> </a:t>
            </a:r>
            <a:r>
              <a:rPr lang="en-US" sz="2400" dirty="0">
                <a:solidFill>
                  <a:srgbClr val="13643A"/>
                </a:solidFill>
                <a:latin typeface="Lato Regular"/>
                <a:cs typeface="Lato Regular"/>
              </a:rPr>
              <a:t>Scientific Endeavour through Science Gateways and e-Infrastructures in Africa: the </a:t>
            </a:r>
            <a:r>
              <a:rPr lang="en-US" sz="2400" dirty="0" err="1">
                <a:solidFill>
                  <a:srgbClr val="13643A"/>
                </a:solidFill>
                <a:latin typeface="Lato Regular"/>
                <a:cs typeface="Lato Regular"/>
              </a:rPr>
              <a:t>Sci-GaIA</a:t>
            </a:r>
            <a:r>
              <a:rPr lang="en-US" sz="2400" dirty="0">
                <a:solidFill>
                  <a:srgbClr val="13643A"/>
                </a:solidFill>
                <a:latin typeface="Lato Regular"/>
                <a:cs typeface="Lato Regular"/>
              </a:rPr>
              <a:t> </a:t>
            </a:r>
            <a:r>
              <a:rPr lang="en-US" sz="2400" dirty="0" smtClean="0">
                <a:solidFill>
                  <a:srgbClr val="13643A"/>
                </a:solidFill>
                <a:latin typeface="Lato Regular"/>
                <a:cs typeface="Lato Regular"/>
              </a:rPr>
              <a:t>project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4799" y="5527396"/>
            <a:ext cx="9151449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600" dirty="0" smtClean="0">
                <a:solidFill>
                  <a:srgbClr val="13643A"/>
                </a:solidFill>
                <a:latin typeface="Lato Light"/>
                <a:cs typeface="Lato Light"/>
              </a:rPr>
              <a:t>Roberto Barbera (</a:t>
            </a:r>
            <a:r>
              <a:rPr lang="en-GB" sz="1600" dirty="0" smtClean="0">
                <a:solidFill>
                  <a:srgbClr val="13643A"/>
                </a:solidFill>
                <a:latin typeface="Lato Light"/>
                <a:cs typeface="Lato Light"/>
                <a:hlinkClick r:id="rId3"/>
              </a:rPr>
              <a:t>roberto.barbera@ct.infn.it</a:t>
            </a:r>
            <a:r>
              <a:rPr lang="en-GB" sz="1600" dirty="0" smtClean="0">
                <a:solidFill>
                  <a:srgbClr val="13643A"/>
                </a:solidFill>
                <a:latin typeface="Lato Light"/>
                <a:cs typeface="Lato Light"/>
              </a:rPr>
              <a:t>)    </a:t>
            </a:r>
          </a:p>
          <a:p>
            <a:pPr>
              <a:lnSpc>
                <a:spcPct val="110000"/>
              </a:lnSpc>
            </a:pPr>
            <a:r>
              <a:rPr lang="en-GB" sz="1600" dirty="0" smtClean="0">
                <a:solidFill>
                  <a:srgbClr val="13643A"/>
                </a:solidFill>
                <a:latin typeface="Lato Light"/>
                <a:cs typeface="Lato Light"/>
              </a:rPr>
              <a:t>12 November 2015 – EGI Community Forum - Bari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0" y="6354049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1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10</a:t>
            </a:fld>
            <a:endParaRPr lang="fr-FR" dirty="0"/>
          </a:p>
        </p:txBody>
      </p:sp>
      <p:sp>
        <p:nvSpPr>
          <p:cNvPr id="56" name="Titre 1"/>
          <p:cNvSpPr txBox="1">
            <a:spLocks/>
          </p:cNvSpPr>
          <p:nvPr/>
        </p:nvSpPr>
        <p:spPr>
          <a:xfrm>
            <a:off x="29615" y="-31999"/>
            <a:ext cx="9375644" cy="8388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2000" b="1">
                <a:solidFill>
                  <a:srgbClr val="4F81BD"/>
                </a:solidFill>
                <a:latin typeface="Avenir Heavy"/>
                <a:cs typeface="Avenir Heavy"/>
              </a:defRPr>
            </a:lvl1pPr>
          </a:lstStyle>
          <a:p>
            <a:pPr defTabSz="914400"/>
            <a:r>
              <a:rPr lang="en-GB" kern="0" dirty="0" smtClean="0">
                <a:solidFill>
                  <a:srgbClr val="13643A"/>
                </a:solidFill>
                <a:latin typeface="Lato Regular"/>
                <a:cs typeface="Lato Light"/>
              </a:rPr>
              <a:t>The </a:t>
            </a:r>
            <a:r>
              <a:rPr lang="en-GB" kern="0" dirty="0" err="1" smtClean="0">
                <a:solidFill>
                  <a:srgbClr val="13643A"/>
                </a:solidFill>
                <a:latin typeface="Lato Regular"/>
                <a:cs typeface="Lato Light"/>
              </a:rPr>
              <a:t>Sci-GaIA</a:t>
            </a:r>
            <a:r>
              <a:rPr lang="en-GB" kern="0" dirty="0" smtClean="0">
                <a:solidFill>
                  <a:srgbClr val="13643A"/>
                </a:solidFill>
                <a:latin typeface="Lato Regular"/>
                <a:cs typeface="Lato Light"/>
              </a:rPr>
              <a:t> </a:t>
            </a:r>
            <a:r>
              <a:rPr lang="en-US" kern="0" dirty="0" smtClean="0">
                <a:solidFill>
                  <a:srgbClr val="13643A"/>
                </a:solidFill>
                <a:latin typeface="Lato Regular"/>
                <a:cs typeface="Lato Light"/>
              </a:rPr>
              <a:t>Federated </a:t>
            </a:r>
            <a:r>
              <a:rPr lang="en-US" kern="0" dirty="0">
                <a:solidFill>
                  <a:srgbClr val="13643A"/>
                </a:solidFill>
                <a:latin typeface="Lato Regular"/>
                <a:cs typeface="Lato Light"/>
              </a:rPr>
              <a:t>Platform for an </a:t>
            </a:r>
            <a:r>
              <a:rPr lang="en-US" kern="0" dirty="0" smtClean="0">
                <a:solidFill>
                  <a:srgbClr val="13643A"/>
                </a:solidFill>
                <a:latin typeface="Lato Regular"/>
                <a:cs typeface="Lato Light"/>
              </a:rPr>
              <a:t>Open </a:t>
            </a:r>
            <a:r>
              <a:rPr lang="en-US" kern="0" dirty="0">
                <a:solidFill>
                  <a:srgbClr val="13643A"/>
                </a:solidFill>
                <a:latin typeface="Lato Regular"/>
                <a:cs typeface="Lato Light"/>
              </a:rPr>
              <a:t>Science Commons in </a:t>
            </a:r>
            <a:r>
              <a:rPr lang="en-US" kern="0" dirty="0" smtClean="0">
                <a:solidFill>
                  <a:srgbClr val="13643A"/>
                </a:solidFill>
                <a:latin typeface="Lato Regular"/>
                <a:cs typeface="Lato Light"/>
              </a:rPr>
              <a:t>Africa</a:t>
            </a:r>
            <a:endParaRPr lang="en-US" kern="0" dirty="0">
              <a:solidFill>
                <a:srgbClr val="13643A"/>
              </a:solidFill>
              <a:latin typeface="Lato Regular"/>
              <a:cs typeface="Lato Light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740" y="972900"/>
            <a:ext cx="9282908" cy="511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60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413723"/>
            <a:ext cx="8229600" cy="838838"/>
          </a:xfrm>
          <a:noFill/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  <a:t>The e-Infrastructure Knowledge Base</a:t>
            </a:r>
            <a:b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</a:br>
            <a:r>
              <a:rPr lang="en-GB" sz="1600" b="0" dirty="0">
                <a:solidFill>
                  <a:srgbClr val="13643A"/>
                </a:solidFill>
                <a:latin typeface="Lato Regular"/>
                <a:cs typeface="Lato Regular"/>
              </a:rPr>
              <a:t>(http://www.sci-gaia.eu/e-infrastructures/knowledge-base/)</a:t>
            </a:r>
            <a:endParaRPr lang="en-GB" sz="1600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11</a:t>
            </a:fld>
            <a:endParaRPr lang="fr-FR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56" y="1267751"/>
            <a:ext cx="5430117" cy="533358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404033" y="5187117"/>
            <a:ext cx="3897521" cy="707886"/>
          </a:xfrm>
          <a:prstGeom prst="rect">
            <a:avLst/>
          </a:prstGeom>
          <a:noFill/>
          <a:ln>
            <a:solidFill>
              <a:srgbClr val="11542A"/>
            </a:solidFill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sz="2000" b="1" dirty="0" smtClean="0">
                <a:solidFill>
                  <a:srgbClr val="657A39"/>
                </a:solidFill>
                <a:latin typeface="Lato Regular"/>
                <a:cs typeface="Arial" pitchFamily="34" charset="0"/>
              </a:rPr>
              <a:t>The largest e-Infrastructure </a:t>
            </a:r>
          </a:p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sz="2000" b="1" dirty="0" smtClean="0">
                <a:solidFill>
                  <a:srgbClr val="657A39"/>
                </a:solidFill>
                <a:latin typeface="Lato Regular"/>
                <a:cs typeface="Arial" pitchFamily="34" charset="0"/>
              </a:rPr>
              <a:t>related knowledge base</a:t>
            </a:r>
            <a:r>
              <a:rPr lang="en-US" sz="2000" b="1" dirty="0" smtClean="0">
                <a:solidFill>
                  <a:srgbClr val="657A39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000" b="1" dirty="0">
              <a:solidFill>
                <a:srgbClr val="657A3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0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413723"/>
            <a:ext cx="8229600" cy="838838"/>
          </a:xfrm>
          <a:noFill/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  <a:t>The e-Infrastructure Knowledge Base</a:t>
            </a:r>
            <a:b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</a:br>
            <a:r>
              <a:rPr lang="en-GB" sz="1600" b="0" dirty="0" smtClean="0">
                <a:solidFill>
                  <a:srgbClr val="13643A"/>
                </a:solidFill>
                <a:latin typeface="Lato Regular"/>
                <a:cs typeface="Lato Regular"/>
              </a:rPr>
              <a:t>(Country view)</a:t>
            </a:r>
            <a:endParaRPr lang="en-GB" sz="1600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12</a:t>
            </a:fld>
            <a:endParaRPr lang="fr-FR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39" y="1230161"/>
            <a:ext cx="5950423" cy="55893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4281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/>
          <p:cNvGrpSpPr/>
          <p:nvPr/>
        </p:nvGrpSpPr>
        <p:grpSpPr>
          <a:xfrm>
            <a:off x="913229" y="3766782"/>
            <a:ext cx="4736032" cy="3062089"/>
            <a:chOff x="913229" y="3766782"/>
            <a:chExt cx="4736032" cy="3062089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229" y="3766782"/>
              <a:ext cx="4736032" cy="30620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4173" y="6154934"/>
              <a:ext cx="945581" cy="630880"/>
            </a:xfrm>
            <a:prstGeom prst="rect">
              <a:avLst/>
            </a:prstGeom>
          </p:spPr>
        </p:pic>
      </p:grpSp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413723"/>
            <a:ext cx="8498202" cy="838838"/>
          </a:xfrm>
          <a:noFill/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  <a:t>The e-Infrastructure Knowledge Base</a:t>
            </a:r>
            <a:b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</a:br>
            <a:r>
              <a:rPr lang="en-GB" sz="1600" b="0" dirty="0" smtClean="0">
                <a:solidFill>
                  <a:srgbClr val="13643A"/>
                </a:solidFill>
                <a:latin typeface="Lato Regular"/>
                <a:cs typeface="Lato Regular"/>
              </a:rPr>
              <a:t>(Open Access Document Repositories, Data Repositories and Open Education Resources)</a:t>
            </a:r>
            <a:endParaRPr lang="en-GB" sz="1600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13</a:t>
            </a:fld>
            <a:endParaRPr lang="fr-FR" dirty="0"/>
          </a:p>
        </p:txBody>
      </p:sp>
      <p:grpSp>
        <p:nvGrpSpPr>
          <p:cNvPr id="12" name="Gruppo 11"/>
          <p:cNvGrpSpPr/>
          <p:nvPr/>
        </p:nvGrpSpPr>
        <p:grpSpPr>
          <a:xfrm>
            <a:off x="4572349" y="1746915"/>
            <a:ext cx="4587029" cy="2974659"/>
            <a:chOff x="4572349" y="1651379"/>
            <a:chExt cx="4587029" cy="2974659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349" y="1651379"/>
              <a:ext cx="4587029" cy="29746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08298" y="4319280"/>
              <a:ext cx="1395961" cy="261743"/>
            </a:xfrm>
            <a:prstGeom prst="rect">
              <a:avLst/>
            </a:prstGeom>
          </p:spPr>
        </p:pic>
      </p:grpSp>
      <p:grpSp>
        <p:nvGrpSpPr>
          <p:cNvPr id="9" name="Gruppo 8"/>
          <p:cNvGrpSpPr/>
          <p:nvPr/>
        </p:nvGrpSpPr>
        <p:grpSpPr>
          <a:xfrm>
            <a:off x="58943" y="1217272"/>
            <a:ext cx="4649533" cy="3019525"/>
            <a:chOff x="58943" y="1217272"/>
            <a:chExt cx="4649533" cy="3019525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3" y="1217272"/>
              <a:ext cx="4649533" cy="30195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3569" y="3323158"/>
              <a:ext cx="543846" cy="847494"/>
            </a:xfrm>
            <a:prstGeom prst="rect">
              <a:avLst/>
            </a:prstGeom>
          </p:spPr>
        </p:pic>
      </p:grpSp>
      <p:sp>
        <p:nvSpPr>
          <p:cNvPr id="13" name="Espace réservé du contenu 3"/>
          <p:cNvSpPr txBox="1">
            <a:spLocks/>
          </p:cNvSpPr>
          <p:nvPr/>
        </p:nvSpPr>
        <p:spPr>
          <a:xfrm>
            <a:off x="5835684" y="4942968"/>
            <a:ext cx="3868082" cy="17953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lang="fr-FR" sz="2000" b="1" dirty="0" smtClean="0">
                <a:solidFill>
                  <a:schemeClr val="accent1"/>
                </a:solidFill>
                <a:latin typeface="Avenir Book"/>
                <a:cs typeface="Avenir Book"/>
              </a:defRPr>
            </a:lvl1pPr>
            <a:lvl2pPr marL="731838" indent="-285750">
              <a:lnSpc>
                <a:spcPct val="120000"/>
              </a:lnSpc>
              <a:defRPr lang="fr-FR" sz="1600" b="1" dirty="0" smtClean="0">
                <a:latin typeface="Avenir Book"/>
                <a:cs typeface="Avenir Book"/>
              </a:defRPr>
            </a:lvl2pPr>
            <a:lvl3pPr marL="1200150" indent="-285750">
              <a:lnSpc>
                <a:spcPct val="120000"/>
              </a:lnSpc>
              <a:defRPr lang="fr-FR" sz="1600" b="1" dirty="0" smtClean="0">
                <a:latin typeface="Avenir Book"/>
                <a:cs typeface="Avenir Book"/>
              </a:defRPr>
            </a:lvl3pPr>
            <a:lvl4pPr>
              <a:defRPr>
                <a:latin typeface="Avenir Book"/>
                <a:cs typeface="Avenir Book"/>
              </a:defRPr>
            </a:lvl4pPr>
            <a:lvl5pPr>
              <a:defRPr>
                <a:latin typeface="Avenir Book"/>
                <a:cs typeface="Avenir Book"/>
              </a:defRPr>
            </a:lvl5pPr>
          </a:lstStyle>
          <a:p>
            <a:pPr defTabSz="914400">
              <a:lnSpc>
                <a:spcPct val="100000"/>
              </a:lnSpc>
            </a:pPr>
            <a:r>
              <a:rPr lang="en-US" sz="2400" b="0" kern="0" dirty="0" smtClean="0">
                <a:solidFill>
                  <a:srgbClr val="13643A"/>
                </a:solidFill>
                <a:latin typeface="Lato Regular"/>
                <a:cs typeface="+mn-cs"/>
              </a:rPr>
              <a:t>&gt; 4,000 repositories</a:t>
            </a:r>
          </a:p>
          <a:p>
            <a:pPr defTabSz="914400">
              <a:lnSpc>
                <a:spcPct val="100000"/>
              </a:lnSpc>
            </a:pPr>
            <a:r>
              <a:rPr lang="en-US" sz="2400" b="0" kern="0" dirty="0" smtClean="0">
                <a:solidFill>
                  <a:srgbClr val="13643A"/>
                </a:solidFill>
                <a:latin typeface="Lato Regular"/>
                <a:cs typeface="+mn-cs"/>
              </a:rPr>
              <a:t>&gt; 30 million resources</a:t>
            </a:r>
            <a:endParaRPr lang="en-US" sz="2400" b="0" kern="0" dirty="0">
              <a:solidFill>
                <a:srgbClr val="13643A"/>
              </a:solidFill>
              <a:latin typeface="Lato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464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413723"/>
            <a:ext cx="8498202" cy="838838"/>
          </a:xfrm>
          <a:noFill/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  <a:t>The e-Infrastructure Knowledge Base</a:t>
            </a:r>
            <a:b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</a:br>
            <a:r>
              <a:rPr lang="en-GB" sz="1600" b="0" dirty="0" smtClean="0">
                <a:solidFill>
                  <a:srgbClr val="13643A"/>
                </a:solidFill>
                <a:latin typeface="Lato Regular"/>
                <a:cs typeface="Lato Regular"/>
              </a:rPr>
              <a:t>(Repository’s detailed view)</a:t>
            </a:r>
            <a:endParaRPr lang="en-GB" sz="1600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14</a:t>
            </a:fld>
            <a:endParaRPr lang="fr-FR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044" y="1187472"/>
            <a:ext cx="5987538" cy="56313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8870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413723"/>
            <a:ext cx="8229600" cy="838838"/>
          </a:xfrm>
          <a:noFill/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  <a:t>The Semantic Search Engine</a:t>
            </a:r>
            <a:b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</a:br>
            <a:r>
              <a:rPr lang="en-GB" sz="1600" b="0" dirty="0" smtClean="0">
                <a:solidFill>
                  <a:srgbClr val="13643A"/>
                </a:solidFill>
                <a:latin typeface="Lato Regular"/>
                <a:cs typeface="Lato Regular"/>
              </a:rPr>
              <a:t>(www.sci-gaia.eu/semantic-search</a:t>
            </a:r>
            <a:r>
              <a:rPr lang="en-GB" sz="1600" b="0" dirty="0">
                <a:solidFill>
                  <a:srgbClr val="13643A"/>
                </a:solidFill>
                <a:latin typeface="Lato Regular"/>
                <a:cs typeface="Lato Regular"/>
              </a:rPr>
              <a:t>/)</a:t>
            </a:r>
            <a:endParaRPr lang="en-GB" sz="1600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15</a:t>
            </a:fld>
            <a:endParaRPr lang="fr-FR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6" y="1252561"/>
            <a:ext cx="6924552" cy="49795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69" y="1220076"/>
            <a:ext cx="5277442" cy="54358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ttangolo 5"/>
          <p:cNvSpPr/>
          <p:nvPr/>
        </p:nvSpPr>
        <p:spPr>
          <a:xfrm>
            <a:off x="1756253" y="4092542"/>
            <a:ext cx="2520280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025" y="1953825"/>
            <a:ext cx="6173651" cy="487325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uppo 7"/>
          <p:cNvGrpSpPr/>
          <p:nvPr/>
        </p:nvGrpSpPr>
        <p:grpSpPr>
          <a:xfrm>
            <a:off x="7711760" y="26656"/>
            <a:ext cx="1350981" cy="637610"/>
            <a:chOff x="7141856" y="139717"/>
            <a:chExt cx="1841138" cy="786763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41856" y="139717"/>
              <a:ext cx="712803" cy="773467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50945" y="156687"/>
              <a:ext cx="1132049" cy="769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261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413723"/>
            <a:ext cx="8229600" cy="838838"/>
          </a:xfrm>
          <a:noFill/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  <a:t>The Semantic Search Engine</a:t>
            </a:r>
            <a:b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</a:br>
            <a:r>
              <a:rPr lang="en-GB" sz="1600" b="0" dirty="0" smtClean="0">
                <a:solidFill>
                  <a:srgbClr val="13643A"/>
                </a:solidFill>
                <a:latin typeface="Lato Regular"/>
                <a:cs typeface="Lato Regular"/>
              </a:rPr>
              <a:t>(Semantic connections – via </a:t>
            </a:r>
            <a:r>
              <a:rPr lang="en-GB" sz="1600" b="0" dirty="0" err="1" smtClean="0">
                <a:solidFill>
                  <a:srgbClr val="13643A"/>
                </a:solidFill>
                <a:latin typeface="Lato Regular"/>
                <a:cs typeface="Lato Regular"/>
              </a:rPr>
              <a:t>LodLive</a:t>
            </a:r>
            <a:r>
              <a:rPr lang="en-GB" sz="1600" b="0" dirty="0" smtClean="0">
                <a:solidFill>
                  <a:srgbClr val="13643A"/>
                </a:solidFill>
                <a:latin typeface="Lato Regular"/>
                <a:cs typeface="Lato Regular"/>
              </a:rPr>
              <a:t>)</a:t>
            </a:r>
            <a:endParaRPr lang="en-GB" sz="1600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16</a:t>
            </a:fld>
            <a:endParaRPr lang="fr-FR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2552"/>
            <a:ext cx="9144000" cy="5692411"/>
          </a:xfrm>
          <a:prstGeom prst="rect">
            <a:avLst/>
          </a:prstGeom>
        </p:spPr>
      </p:pic>
      <p:grpSp>
        <p:nvGrpSpPr>
          <p:cNvPr id="9" name="Gruppo 8"/>
          <p:cNvGrpSpPr/>
          <p:nvPr/>
        </p:nvGrpSpPr>
        <p:grpSpPr>
          <a:xfrm>
            <a:off x="7711760" y="40409"/>
            <a:ext cx="1350981" cy="627370"/>
            <a:chOff x="7141856" y="156687"/>
            <a:chExt cx="1841138" cy="774127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1856" y="157347"/>
              <a:ext cx="712803" cy="773467"/>
            </a:xfrm>
            <a:prstGeom prst="rect">
              <a:avLst/>
            </a:prstGeom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50945" y="156687"/>
              <a:ext cx="1132049" cy="769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581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413723"/>
            <a:ext cx="8229600" cy="838838"/>
          </a:xfrm>
          <a:noFill/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  <a:t>The Open Knowledge workflow – How can we implement it?</a:t>
            </a:r>
            <a:endParaRPr lang="en-GB" sz="1600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17</a:t>
            </a:fld>
            <a:endParaRPr lang="fr-FR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716" y="987302"/>
            <a:ext cx="5750724" cy="582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36365" y="86178"/>
            <a:ext cx="8229600" cy="838838"/>
          </a:xfrm>
          <a:noFill/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  <a:t>The </a:t>
            </a:r>
            <a:r>
              <a:rPr lang="en-GB" dirty="0" err="1" smtClean="0">
                <a:solidFill>
                  <a:srgbClr val="13643A"/>
                </a:solidFill>
                <a:latin typeface="Lato Regular"/>
                <a:cs typeface="Lato Regular"/>
              </a:rPr>
              <a:t>Sci-GaIA</a:t>
            </a:r>
            <a: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  <a:t> requirements for an Open Access Repository</a:t>
            </a:r>
            <a:endParaRPr lang="en-GB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18</a:t>
            </a:fld>
            <a:endParaRPr lang="fr-FR" dirty="0"/>
          </a:p>
        </p:txBody>
      </p:sp>
      <p:sp>
        <p:nvSpPr>
          <p:cNvPr id="5" name="Espace réservé du contenu 3"/>
          <p:cNvSpPr txBox="1">
            <a:spLocks/>
          </p:cNvSpPr>
          <p:nvPr/>
        </p:nvSpPr>
        <p:spPr>
          <a:xfrm>
            <a:off x="30993" y="906881"/>
            <a:ext cx="9060753" cy="50002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lang="fr-FR" sz="2000" b="1" dirty="0" smtClean="0">
                <a:solidFill>
                  <a:schemeClr val="accent1"/>
                </a:solidFill>
                <a:latin typeface="Avenir Book"/>
                <a:cs typeface="Avenir Book"/>
              </a:defRPr>
            </a:lvl1pPr>
            <a:lvl2pPr marL="731838" indent="-285750">
              <a:lnSpc>
                <a:spcPct val="120000"/>
              </a:lnSpc>
              <a:defRPr lang="fr-FR" sz="1600" b="1" dirty="0" smtClean="0">
                <a:latin typeface="Avenir Book"/>
                <a:cs typeface="Avenir Book"/>
              </a:defRPr>
            </a:lvl2pPr>
            <a:lvl3pPr marL="1200150" indent="-285750">
              <a:lnSpc>
                <a:spcPct val="120000"/>
              </a:lnSpc>
              <a:defRPr lang="fr-FR" sz="1600" b="1" dirty="0" smtClean="0">
                <a:latin typeface="Avenir Book"/>
                <a:cs typeface="Avenir Book"/>
              </a:defRPr>
            </a:lvl3pPr>
            <a:lvl4pPr>
              <a:defRPr>
                <a:latin typeface="Avenir Book"/>
                <a:cs typeface="Avenir Book"/>
              </a:defRPr>
            </a:lvl4pPr>
            <a:lvl5pPr>
              <a:defRPr>
                <a:latin typeface="Avenir Book"/>
                <a:cs typeface="Avenir Book"/>
              </a:defRPr>
            </a:lvl5pPr>
          </a:lstStyle>
          <a:p>
            <a:pPr marL="457200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kern="0" dirty="0">
                <a:solidFill>
                  <a:srgbClr val="11542A"/>
                </a:solidFill>
                <a:latin typeface="Lato Regular"/>
                <a:cs typeface="+mn-cs"/>
              </a:rPr>
              <a:t>Requirements:</a:t>
            </a:r>
          </a:p>
          <a:p>
            <a:pPr marL="1189038" lvl="1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kern="0" dirty="0">
                <a:solidFill>
                  <a:srgbClr val="11542A"/>
                </a:solidFill>
                <a:latin typeface="Lato Regular"/>
                <a:cs typeface="+mn-cs"/>
              </a:rPr>
              <a:t>Open source</a:t>
            </a:r>
          </a:p>
          <a:p>
            <a:pPr marL="1189038" lvl="1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kern="0" dirty="0">
                <a:solidFill>
                  <a:srgbClr val="11542A"/>
                </a:solidFill>
                <a:latin typeface="Lato Regular"/>
                <a:cs typeface="+mn-cs"/>
              </a:rPr>
              <a:t>Standard compliant</a:t>
            </a:r>
          </a:p>
          <a:p>
            <a:pPr marL="1189038" lvl="1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kern="0" dirty="0">
                <a:solidFill>
                  <a:srgbClr val="11542A"/>
                </a:solidFill>
                <a:latin typeface="Lato Regular"/>
                <a:cs typeface="+mn-cs"/>
              </a:rPr>
              <a:t>Well supported</a:t>
            </a:r>
          </a:p>
          <a:p>
            <a:pPr marL="1189038" lvl="1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kern="0" dirty="0">
                <a:solidFill>
                  <a:srgbClr val="11542A"/>
                </a:solidFill>
                <a:latin typeface="Lato Regular"/>
                <a:cs typeface="+mn-cs"/>
              </a:rPr>
              <a:t>Scalable up to O(10</a:t>
            </a:r>
            <a:r>
              <a:rPr lang="en-US" sz="1800" b="0" kern="0" baseline="30000" dirty="0">
                <a:solidFill>
                  <a:srgbClr val="11542A"/>
                </a:solidFill>
                <a:latin typeface="Lato Regular"/>
                <a:cs typeface="+mn-cs"/>
              </a:rPr>
              <a:t>6</a:t>
            </a:r>
            <a:r>
              <a:rPr lang="en-US" sz="1800" b="0" kern="0" dirty="0">
                <a:solidFill>
                  <a:srgbClr val="11542A"/>
                </a:solidFill>
                <a:latin typeface="Lato Regular"/>
                <a:cs typeface="+mn-cs"/>
              </a:rPr>
              <a:t>)-O(10</a:t>
            </a:r>
            <a:r>
              <a:rPr lang="en-US" sz="1800" b="0" kern="0" baseline="30000" dirty="0">
                <a:solidFill>
                  <a:srgbClr val="11542A"/>
                </a:solidFill>
                <a:latin typeface="Lato Regular"/>
                <a:cs typeface="+mn-cs"/>
              </a:rPr>
              <a:t>7</a:t>
            </a:r>
            <a:r>
              <a:rPr lang="en-US" sz="1800" b="0" kern="0" dirty="0">
                <a:solidFill>
                  <a:srgbClr val="11542A"/>
                </a:solidFill>
                <a:latin typeface="Lato Regular"/>
                <a:cs typeface="+mn-cs"/>
              </a:rPr>
              <a:t>) resources (to begin with) </a:t>
            </a:r>
          </a:p>
          <a:p>
            <a:pPr marL="457200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kern="0" dirty="0">
                <a:solidFill>
                  <a:srgbClr val="11542A"/>
                </a:solidFill>
                <a:latin typeface="Lato Regular"/>
                <a:cs typeface="+mn-cs"/>
              </a:rPr>
              <a:t>Choice:</a:t>
            </a:r>
          </a:p>
          <a:p>
            <a:pPr marL="1189038" lvl="1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kern="0" dirty="0" err="1">
                <a:solidFill>
                  <a:srgbClr val="11542A"/>
                </a:solidFill>
                <a:latin typeface="Lato Regular"/>
                <a:cs typeface="+mn-cs"/>
              </a:rPr>
              <a:t>Invenio</a:t>
            </a:r>
            <a:r>
              <a:rPr lang="en-US" sz="1800" b="0" kern="0" dirty="0">
                <a:solidFill>
                  <a:srgbClr val="11542A"/>
                </a:solidFill>
                <a:latin typeface="Lato Regular"/>
                <a:cs typeface="+mn-cs"/>
              </a:rPr>
              <a:t> (</a:t>
            </a:r>
            <a:r>
              <a:rPr lang="en-US" sz="1800" b="0" kern="0" dirty="0">
                <a:solidFill>
                  <a:srgbClr val="11542A"/>
                </a:solidFill>
                <a:latin typeface="Lato Regular"/>
                <a:cs typeface="+mn-cs"/>
                <a:hlinkClick r:id="rId2"/>
              </a:rPr>
              <a:t>www.invenio-software.org</a:t>
            </a:r>
            <a:r>
              <a:rPr lang="en-US" sz="1800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) – </a:t>
            </a:r>
            <a:r>
              <a:rPr lang="en-US" sz="1800" b="0" kern="0" dirty="0">
                <a:solidFill>
                  <a:srgbClr val="11542A"/>
                </a:solidFill>
                <a:latin typeface="Lato Regular"/>
                <a:cs typeface="+mn-cs"/>
              </a:rPr>
              <a:t>actual version: </a:t>
            </a:r>
            <a:r>
              <a:rPr lang="en-US" sz="1800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1.2.1 </a:t>
            </a:r>
            <a:r>
              <a:rPr lang="en-US" sz="1800" b="0" kern="0" dirty="0">
                <a:solidFill>
                  <a:srgbClr val="11542A"/>
                </a:solidFill>
                <a:latin typeface="Lato Regular"/>
                <a:cs typeface="+mn-cs"/>
              </a:rPr>
              <a:t>+ </a:t>
            </a:r>
            <a:r>
              <a:rPr lang="en-US" sz="1800" b="0" u="sng" kern="0" dirty="0" smtClean="0">
                <a:solidFill>
                  <a:srgbClr val="11542A"/>
                </a:solidFill>
                <a:latin typeface="Lato Regular"/>
                <a:cs typeface="+mn-cs"/>
              </a:rPr>
              <a:t>our </a:t>
            </a:r>
            <a:r>
              <a:rPr lang="en-US" sz="1800" b="0" u="sng" kern="0" dirty="0">
                <a:solidFill>
                  <a:srgbClr val="11542A"/>
                </a:solidFill>
                <a:latin typeface="Lato Regular"/>
                <a:cs typeface="+mn-cs"/>
              </a:rPr>
              <a:t>«add-ons»</a:t>
            </a:r>
          </a:p>
          <a:p>
            <a:pPr marL="457200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kern="0" dirty="0">
                <a:solidFill>
                  <a:srgbClr val="11542A"/>
                </a:solidFill>
                <a:latin typeface="Lato Regular"/>
                <a:cs typeface="+mn-cs"/>
              </a:rPr>
              <a:t>Motivations:</a:t>
            </a:r>
          </a:p>
          <a:p>
            <a:pPr marL="1189038" lvl="1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kern="0" dirty="0">
                <a:solidFill>
                  <a:srgbClr val="11542A"/>
                </a:solidFill>
                <a:latin typeface="Lato Regular"/>
                <a:cs typeface="+mn-cs"/>
              </a:rPr>
              <a:t>Fully compliant with OAI-PMH and </a:t>
            </a:r>
            <a:r>
              <a:rPr lang="en-US" sz="1800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Marc21 </a:t>
            </a:r>
            <a:r>
              <a:rPr lang="en-US" sz="1800" b="0" kern="0" dirty="0">
                <a:solidFill>
                  <a:srgbClr val="11542A"/>
                </a:solidFill>
                <a:latin typeface="Lato Regular"/>
                <a:cs typeface="+mn-cs"/>
              </a:rPr>
              <a:t>standards</a:t>
            </a:r>
          </a:p>
          <a:p>
            <a:pPr marL="1189038" lvl="1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kern="0" dirty="0">
                <a:solidFill>
                  <a:srgbClr val="11542A"/>
                </a:solidFill>
                <a:latin typeface="Lato Regular"/>
                <a:cs typeface="+mn-cs"/>
              </a:rPr>
              <a:t>Co-developed by an international collaboration comprising institutes such as ​CERN, ​DESY, ​EPFL, ​FNAL, ​SLAC and used by about 30 scientific institutions worldwide</a:t>
            </a:r>
          </a:p>
          <a:p>
            <a:pPr marL="1189038" lvl="1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kern="0" dirty="0">
                <a:solidFill>
                  <a:srgbClr val="11542A"/>
                </a:solidFill>
                <a:latin typeface="Lato Regular"/>
                <a:cs typeface="+mn-cs"/>
                <a:hlinkClick r:id="rId3"/>
              </a:rPr>
              <a:t>ZENODO</a:t>
            </a:r>
            <a:r>
              <a:rPr lang="en-US" sz="1800" b="0" kern="0" dirty="0">
                <a:solidFill>
                  <a:srgbClr val="11542A"/>
                </a:solidFill>
                <a:latin typeface="Lato Regular"/>
                <a:cs typeface="+mn-cs"/>
              </a:rPr>
              <a:t> (</a:t>
            </a:r>
            <a:r>
              <a:rPr lang="en-US" sz="1800" b="0" kern="0" dirty="0" err="1">
                <a:solidFill>
                  <a:srgbClr val="11542A"/>
                </a:solidFill>
                <a:latin typeface="Lato Regular"/>
                <a:cs typeface="+mn-cs"/>
              </a:rPr>
              <a:t>OpenAIRE</a:t>
            </a:r>
            <a:r>
              <a:rPr lang="en-US" sz="1800" b="0" kern="0" dirty="0">
                <a:solidFill>
                  <a:srgbClr val="11542A"/>
                </a:solidFill>
                <a:latin typeface="Lato Regular"/>
                <a:cs typeface="+mn-cs"/>
              </a:rPr>
              <a:t> flagship </a:t>
            </a:r>
            <a:r>
              <a:rPr lang="en-US" sz="1800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repository), </a:t>
            </a:r>
            <a:r>
              <a:rPr lang="en-US" sz="1800" b="0" kern="0" dirty="0" smtClean="0">
                <a:solidFill>
                  <a:srgbClr val="11542A"/>
                </a:solidFill>
                <a:latin typeface="Lato Regular"/>
                <a:cs typeface="+mn-cs"/>
                <a:hlinkClick r:id="rId4"/>
              </a:rPr>
              <a:t>SCOAP</a:t>
            </a:r>
            <a:r>
              <a:rPr lang="en-US" sz="1800" b="0" kern="0" baseline="30000" dirty="0" smtClean="0">
                <a:solidFill>
                  <a:srgbClr val="11542A"/>
                </a:solidFill>
                <a:latin typeface="Lato Regular"/>
                <a:cs typeface="+mn-cs"/>
                <a:hlinkClick r:id="rId4"/>
              </a:rPr>
              <a:t>3</a:t>
            </a:r>
            <a:r>
              <a:rPr lang="en-US" sz="1800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 and </a:t>
            </a:r>
            <a:r>
              <a:rPr lang="en-US" sz="1800" b="0" kern="0" dirty="0" err="1" smtClean="0">
                <a:solidFill>
                  <a:srgbClr val="11542A"/>
                </a:solidFill>
                <a:latin typeface="Lato Regular"/>
                <a:cs typeface="+mn-cs"/>
                <a:hlinkClick r:id="rId5"/>
              </a:rPr>
              <a:t>inSPIRE</a:t>
            </a:r>
            <a:r>
              <a:rPr lang="en-US" sz="1800" b="0" kern="0" dirty="0" smtClean="0">
                <a:solidFill>
                  <a:srgbClr val="11542A"/>
                </a:solidFill>
                <a:latin typeface="Lato Regular"/>
                <a:cs typeface="+mn-cs"/>
                <a:hlinkClick r:id="rId5"/>
              </a:rPr>
              <a:t> HEP</a:t>
            </a:r>
            <a:r>
              <a:rPr lang="en-US" sz="1800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 </a:t>
            </a:r>
            <a:r>
              <a:rPr lang="en-US" sz="1800" b="0" kern="0" dirty="0">
                <a:solidFill>
                  <a:srgbClr val="11542A"/>
                </a:solidFill>
                <a:latin typeface="Lato Regular"/>
                <a:cs typeface="+mn-cs"/>
              </a:rPr>
              <a:t>r</a:t>
            </a:r>
            <a:r>
              <a:rPr lang="en-US" sz="1800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epositories </a:t>
            </a:r>
            <a:r>
              <a:rPr lang="en-US" sz="1800" b="0" kern="0" dirty="0">
                <a:solidFill>
                  <a:srgbClr val="11542A"/>
                </a:solidFill>
                <a:latin typeface="Lato Regular"/>
                <a:cs typeface="+mn-cs"/>
              </a:rPr>
              <a:t>are based on </a:t>
            </a:r>
            <a:r>
              <a:rPr lang="en-US" sz="1800" b="0" kern="0" dirty="0" err="1">
                <a:solidFill>
                  <a:srgbClr val="11542A"/>
                </a:solidFill>
                <a:latin typeface="Lato Regular"/>
                <a:cs typeface="+mn-cs"/>
              </a:rPr>
              <a:t>Invenio</a:t>
            </a:r>
            <a:endParaRPr lang="en-US" sz="1800" b="0" kern="0" dirty="0">
              <a:solidFill>
                <a:srgbClr val="11542A"/>
              </a:solidFill>
              <a:latin typeface="Lato Regular"/>
              <a:cs typeface="+mn-cs"/>
            </a:endParaRPr>
          </a:p>
          <a:p>
            <a:pPr marL="1189038" lvl="1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kern="0" dirty="0">
                <a:solidFill>
                  <a:srgbClr val="11542A"/>
                </a:solidFill>
                <a:latin typeface="Lato Regular"/>
                <a:cs typeface="+mn-cs"/>
              </a:rPr>
              <a:t>The CERN Document Server (</a:t>
            </a:r>
            <a:r>
              <a:rPr lang="en-US" sz="1800" b="0" kern="0" dirty="0">
                <a:solidFill>
                  <a:srgbClr val="11542A"/>
                </a:solidFill>
                <a:latin typeface="Lato Regular"/>
                <a:cs typeface="+mn-cs"/>
                <a:hlinkClick r:id="rId6"/>
              </a:rPr>
              <a:t>http://cds.cern.ch</a:t>
            </a:r>
            <a:r>
              <a:rPr lang="en-US" sz="1800" b="0" kern="0" dirty="0" smtClean="0">
                <a:solidFill>
                  <a:srgbClr val="11542A"/>
                </a:solidFill>
                <a:latin typeface="Lato Regular"/>
                <a:cs typeface="+mn-cs"/>
                <a:hlinkClick r:id="rId6"/>
              </a:rPr>
              <a:t>/</a:t>
            </a:r>
            <a:r>
              <a:rPr lang="en-US" sz="1800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), based on </a:t>
            </a:r>
            <a:r>
              <a:rPr lang="en-US" sz="1800" b="0" kern="0" dirty="0" err="1" smtClean="0">
                <a:solidFill>
                  <a:srgbClr val="11542A"/>
                </a:solidFill>
                <a:latin typeface="Lato Regular"/>
                <a:cs typeface="+mn-cs"/>
              </a:rPr>
              <a:t>Invenio</a:t>
            </a:r>
            <a:r>
              <a:rPr lang="en-US" sz="1800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, </a:t>
            </a:r>
            <a:r>
              <a:rPr lang="en-US" sz="1800" b="0" kern="0" dirty="0">
                <a:solidFill>
                  <a:srgbClr val="11542A"/>
                </a:solidFill>
                <a:latin typeface="Lato Regular"/>
                <a:cs typeface="+mn-cs"/>
              </a:rPr>
              <a:t>contains more </a:t>
            </a:r>
            <a:r>
              <a:rPr lang="en-US" sz="1800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than 1.3 </a:t>
            </a:r>
            <a:r>
              <a:rPr lang="en-US" sz="1800" b="0" kern="0" dirty="0">
                <a:solidFill>
                  <a:srgbClr val="11542A"/>
                </a:solidFill>
                <a:latin typeface="Lato Regular"/>
                <a:cs typeface="+mn-cs"/>
              </a:rPr>
              <a:t>million </a:t>
            </a:r>
            <a:r>
              <a:rPr lang="en-US" sz="1800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documents</a:t>
            </a:r>
          </a:p>
          <a:p>
            <a:pPr marL="1189038" lvl="1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UNESCO </a:t>
            </a:r>
            <a:r>
              <a:rPr lang="en-US" sz="1800" b="0" kern="0" dirty="0">
                <a:solidFill>
                  <a:srgbClr val="11542A"/>
                </a:solidFill>
                <a:latin typeface="Lato Regular"/>
                <a:cs typeface="+mn-cs"/>
              </a:rPr>
              <a:t>and </a:t>
            </a:r>
            <a:r>
              <a:rPr lang="en-US" sz="1800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UEMOA </a:t>
            </a:r>
            <a:r>
              <a:rPr lang="en-US" sz="1800" b="0" kern="0" dirty="0">
                <a:solidFill>
                  <a:srgbClr val="11542A"/>
                </a:solidFill>
                <a:latin typeface="Lato Regular"/>
                <a:cs typeface="+mn-cs"/>
              </a:rPr>
              <a:t>are leading an </a:t>
            </a:r>
            <a:r>
              <a:rPr lang="en-US" sz="1800" b="0" kern="0" dirty="0" smtClean="0">
                <a:solidFill>
                  <a:srgbClr val="11542A"/>
                </a:solidFill>
                <a:latin typeface="Lato Regular"/>
                <a:cs typeface="+mn-cs"/>
                <a:hlinkClick r:id="rId7"/>
              </a:rPr>
              <a:t>initiative</a:t>
            </a:r>
            <a:r>
              <a:rPr lang="en-US" sz="1800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 </a:t>
            </a:r>
            <a:r>
              <a:rPr lang="en-US" sz="1800" b="0" kern="0" dirty="0">
                <a:solidFill>
                  <a:srgbClr val="11542A"/>
                </a:solidFill>
                <a:latin typeface="Lato Regular"/>
                <a:cs typeface="+mn-cs"/>
              </a:rPr>
              <a:t>to create a virtual library based on </a:t>
            </a:r>
            <a:r>
              <a:rPr lang="en-US" sz="1800" b="0" kern="0" dirty="0" err="1">
                <a:solidFill>
                  <a:srgbClr val="11542A"/>
                </a:solidFill>
                <a:latin typeface="Lato Regular"/>
                <a:cs typeface="+mn-cs"/>
              </a:rPr>
              <a:t>Invenio</a:t>
            </a:r>
            <a:r>
              <a:rPr lang="en-US" sz="1800" b="0" kern="0" dirty="0">
                <a:solidFill>
                  <a:srgbClr val="11542A"/>
                </a:solidFill>
                <a:latin typeface="Lato Regular"/>
                <a:cs typeface="+mn-cs"/>
              </a:rPr>
              <a:t> in 8 </a:t>
            </a:r>
            <a:r>
              <a:rPr lang="en-US" sz="1800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West African countries</a:t>
            </a:r>
            <a:endParaRPr lang="en-US" sz="1800" b="0" kern="0" dirty="0">
              <a:solidFill>
                <a:srgbClr val="11542A"/>
              </a:solidFill>
              <a:latin typeface="Lato Regular"/>
              <a:cs typeface="+mn-cs"/>
            </a:endParaRPr>
          </a:p>
          <a:p>
            <a:pPr marL="457200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b="0" kern="0" dirty="0">
              <a:solidFill>
                <a:srgbClr val="11542A"/>
              </a:solidFill>
              <a:latin typeface="Lato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14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413723"/>
            <a:ext cx="8229600" cy="838838"/>
          </a:xfrm>
          <a:noFill/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  <a:t>The </a:t>
            </a:r>
            <a:r>
              <a:rPr lang="en-GB" dirty="0" err="1" smtClean="0">
                <a:solidFill>
                  <a:srgbClr val="13643A"/>
                </a:solidFill>
                <a:latin typeface="Lato Regular"/>
                <a:cs typeface="Lato Regular"/>
              </a:rPr>
              <a:t>Sci-GaIA</a:t>
            </a:r>
            <a: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  <a:t> Open Access Repository</a:t>
            </a:r>
            <a:b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</a:br>
            <a:r>
              <a:rPr lang="en-GB" sz="1600" b="0" dirty="0" smtClean="0">
                <a:solidFill>
                  <a:srgbClr val="13643A"/>
                </a:solidFill>
                <a:latin typeface="Lato Regular"/>
                <a:cs typeface="Lato Regular"/>
              </a:rPr>
              <a:t>(http://oar.sci-gaia.eu)</a:t>
            </a:r>
            <a:endParaRPr lang="en-GB" sz="1600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19</a:t>
            </a:fld>
            <a:endParaRPr lang="fr-FR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54" y="1222088"/>
            <a:ext cx="8144239" cy="555683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uppo 5"/>
          <p:cNvGrpSpPr/>
          <p:nvPr/>
        </p:nvGrpSpPr>
        <p:grpSpPr>
          <a:xfrm>
            <a:off x="6240941" y="1224048"/>
            <a:ext cx="2808312" cy="5819081"/>
            <a:chOff x="6240407" y="1224048"/>
            <a:chExt cx="2808312" cy="5819081"/>
          </a:xfrm>
        </p:grpSpPr>
        <p:grpSp>
          <p:nvGrpSpPr>
            <p:cNvPr id="7" name="Gruppo 6"/>
            <p:cNvGrpSpPr/>
            <p:nvPr/>
          </p:nvGrpSpPr>
          <p:grpSpPr>
            <a:xfrm>
              <a:off x="6240407" y="1224048"/>
              <a:ext cx="2808312" cy="5819081"/>
              <a:chOff x="6240407" y="1224048"/>
              <a:chExt cx="2808312" cy="5819081"/>
            </a:xfrm>
          </p:grpSpPr>
          <p:sp>
            <p:nvSpPr>
              <p:cNvPr id="9" name="Ovale 8"/>
              <p:cNvSpPr/>
              <p:nvPr/>
            </p:nvSpPr>
            <p:spPr>
              <a:xfrm>
                <a:off x="6240407" y="6219896"/>
                <a:ext cx="2808312" cy="823233"/>
              </a:xfrm>
              <a:prstGeom prst="ellipse">
                <a:avLst/>
              </a:prstGeom>
              <a:noFill/>
              <a:ln w="508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Ovale 9"/>
              <p:cNvSpPr/>
              <p:nvPr/>
            </p:nvSpPr>
            <p:spPr>
              <a:xfrm>
                <a:off x="8101564" y="1224048"/>
                <a:ext cx="828092" cy="303496"/>
              </a:xfrm>
              <a:prstGeom prst="ellipse">
                <a:avLst/>
              </a:prstGeom>
              <a:noFill/>
              <a:ln w="50800">
                <a:solidFill>
                  <a:srgbClr val="1154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1" name="Connettore 1 10"/>
              <p:cNvCxnSpPr>
                <a:stCxn id="10" idx="4"/>
                <a:endCxn id="9" idx="0"/>
              </p:cNvCxnSpPr>
              <p:nvPr/>
            </p:nvCxnSpPr>
            <p:spPr>
              <a:xfrm flipH="1">
                <a:off x="7644563" y="1527544"/>
                <a:ext cx="871047" cy="4692352"/>
              </a:xfrm>
              <a:prstGeom prst="line">
                <a:avLst/>
              </a:prstGeom>
              <a:ln w="31750">
                <a:solidFill>
                  <a:srgbClr val="11542A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CasellaDiTesto 7"/>
            <p:cNvSpPr txBox="1"/>
            <p:nvPr/>
          </p:nvSpPr>
          <p:spPr>
            <a:xfrm rot="16840470">
              <a:off x="7035706" y="4771071"/>
              <a:ext cx="155869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 err="1">
                  <a:solidFill>
                    <a:srgbClr val="13643A"/>
                  </a:solidFill>
                </a:rPr>
                <a:t>f</a:t>
              </a:r>
              <a:r>
                <a:rPr lang="it-IT" dirty="0" err="1" smtClean="0">
                  <a:solidFill>
                    <a:srgbClr val="13643A"/>
                  </a:solidFill>
                </a:rPr>
                <a:t>ederated</a:t>
              </a:r>
              <a:endParaRPr lang="it-IT" dirty="0">
                <a:solidFill>
                  <a:srgbClr val="13643A"/>
                </a:solidFill>
              </a:endParaRPr>
            </a:p>
            <a:p>
              <a:pPr algn="ctr"/>
              <a:r>
                <a:rPr lang="it-IT" dirty="0" err="1" smtClean="0">
                  <a:solidFill>
                    <a:srgbClr val="13643A"/>
                  </a:solidFill>
                </a:rPr>
                <a:t>authentication</a:t>
              </a:r>
              <a:endParaRPr lang="it-IT" dirty="0">
                <a:solidFill>
                  <a:srgbClr val="13643A"/>
                </a:solidFill>
              </a:endParaRPr>
            </a:p>
          </p:txBody>
        </p:sp>
      </p:grpSp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574" y="1340768"/>
            <a:ext cx="1904762" cy="561905"/>
          </a:xfrm>
          <a:prstGeom prst="rect">
            <a:avLst/>
          </a:prstGeom>
        </p:spPr>
      </p:pic>
      <p:sp>
        <p:nvSpPr>
          <p:cNvPr id="13" name="Espace réservé du contenu 3"/>
          <p:cNvSpPr txBox="1">
            <a:spLocks/>
          </p:cNvSpPr>
          <p:nvPr/>
        </p:nvSpPr>
        <p:spPr>
          <a:xfrm>
            <a:off x="2833971" y="3286366"/>
            <a:ext cx="3868082" cy="1964297"/>
          </a:xfrm>
          <a:prstGeom prst="rect">
            <a:avLst/>
          </a:prstGeom>
          <a:ln>
            <a:solidFill>
              <a:srgbClr val="11542A"/>
            </a:solidFill>
          </a:ln>
        </p:spPr>
        <p:txBody>
          <a:bodyPr/>
          <a:lstStyle>
            <a:lvl1pPr marL="0" indent="0">
              <a:lnSpc>
                <a:spcPct val="120000"/>
              </a:lnSpc>
              <a:buNone/>
              <a:defRPr lang="fr-FR" sz="2000" b="1" dirty="0" smtClean="0">
                <a:solidFill>
                  <a:schemeClr val="accent1"/>
                </a:solidFill>
                <a:latin typeface="Avenir Book"/>
                <a:cs typeface="Avenir Book"/>
              </a:defRPr>
            </a:lvl1pPr>
            <a:lvl2pPr marL="731838" indent="-285750">
              <a:lnSpc>
                <a:spcPct val="120000"/>
              </a:lnSpc>
              <a:defRPr lang="fr-FR" sz="1600" b="1" dirty="0" smtClean="0">
                <a:latin typeface="Avenir Book"/>
                <a:cs typeface="Avenir Book"/>
              </a:defRPr>
            </a:lvl2pPr>
            <a:lvl3pPr marL="1200150" indent="-285750">
              <a:lnSpc>
                <a:spcPct val="120000"/>
              </a:lnSpc>
              <a:defRPr lang="fr-FR" sz="1600" b="1" dirty="0" smtClean="0">
                <a:latin typeface="Avenir Book"/>
                <a:cs typeface="Avenir Book"/>
              </a:defRPr>
            </a:lvl3pPr>
            <a:lvl4pPr>
              <a:defRPr>
                <a:latin typeface="Avenir Book"/>
                <a:cs typeface="Avenir Book"/>
              </a:defRPr>
            </a:lvl4pPr>
            <a:lvl5pPr>
              <a:defRPr>
                <a:latin typeface="Avenir Book"/>
                <a:cs typeface="Avenir Book"/>
              </a:defRPr>
            </a:lvl5pPr>
          </a:lstStyle>
          <a:p>
            <a:pPr defTabSz="914400">
              <a:lnSpc>
                <a:spcPct val="100000"/>
              </a:lnSpc>
            </a:pPr>
            <a:r>
              <a:rPr lang="en-US" sz="2800" b="0" kern="0" dirty="0" smtClean="0">
                <a:solidFill>
                  <a:srgbClr val="13643A"/>
                </a:solidFill>
                <a:latin typeface="Lato Regular"/>
                <a:cs typeface="+mn-cs"/>
              </a:rPr>
              <a:t>Resources can be:</a:t>
            </a:r>
          </a:p>
          <a:p>
            <a:pPr marL="342900" indent="-342900" defTabSz="9144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b="0" kern="0" dirty="0" smtClean="0">
                <a:solidFill>
                  <a:srgbClr val="13643A"/>
                </a:solidFill>
                <a:latin typeface="Lato Regular"/>
                <a:cs typeface="+mn-cs"/>
              </a:rPr>
              <a:t>Manually uploaded</a:t>
            </a:r>
          </a:p>
          <a:p>
            <a:pPr marL="342900" indent="-342900" defTabSz="9144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b="0" kern="0" dirty="0" smtClean="0">
                <a:solidFill>
                  <a:srgbClr val="13643A"/>
                </a:solidFill>
                <a:latin typeface="Lato Regular"/>
                <a:cs typeface="+mn-cs"/>
              </a:rPr>
              <a:t>Automatically harvested and ingested from external sources</a:t>
            </a:r>
            <a:endParaRPr lang="en-US" sz="2400" b="0" kern="0" dirty="0">
              <a:solidFill>
                <a:srgbClr val="13643A"/>
              </a:solidFill>
              <a:latin typeface="Lato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918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413723"/>
            <a:ext cx="8229600" cy="838838"/>
          </a:xfrm>
          <a:noFill/>
        </p:spPr>
        <p:txBody>
          <a:bodyPr/>
          <a:lstStyle/>
          <a:p>
            <a: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  <a:t>Outline</a:t>
            </a:r>
            <a:endParaRPr lang="en-GB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2</a:t>
            </a:fld>
            <a:endParaRPr lang="fr-FR" dirty="0"/>
          </a:p>
        </p:txBody>
      </p:sp>
      <p:sp>
        <p:nvSpPr>
          <p:cNvPr id="6" name="Espace réservé du contenu 3"/>
          <p:cNvSpPr txBox="1">
            <a:spLocks/>
          </p:cNvSpPr>
          <p:nvPr/>
        </p:nvSpPr>
        <p:spPr>
          <a:xfrm>
            <a:off x="457200" y="1375581"/>
            <a:ext cx="8210578" cy="41927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lang="fr-FR" sz="2000" b="1" dirty="0" smtClean="0">
                <a:solidFill>
                  <a:schemeClr val="accent1"/>
                </a:solidFill>
                <a:latin typeface="Avenir Book"/>
                <a:cs typeface="Avenir Book"/>
              </a:defRPr>
            </a:lvl1pPr>
            <a:lvl2pPr marL="731838" indent="-285750">
              <a:lnSpc>
                <a:spcPct val="120000"/>
              </a:lnSpc>
              <a:defRPr lang="fr-FR" sz="1600" b="1" dirty="0" smtClean="0">
                <a:latin typeface="Avenir Book"/>
                <a:cs typeface="Avenir Book"/>
              </a:defRPr>
            </a:lvl2pPr>
            <a:lvl3pPr marL="1200150" indent="-285750">
              <a:lnSpc>
                <a:spcPct val="120000"/>
              </a:lnSpc>
              <a:defRPr lang="fr-FR" sz="1600" b="1" dirty="0" smtClean="0">
                <a:latin typeface="Avenir Book"/>
                <a:cs typeface="Avenir Book"/>
              </a:defRPr>
            </a:lvl3pPr>
            <a:lvl4pPr>
              <a:defRPr>
                <a:latin typeface="Avenir Book"/>
                <a:cs typeface="Avenir Book"/>
              </a:defRPr>
            </a:lvl4pPr>
            <a:lvl5pPr>
              <a:defRPr>
                <a:latin typeface="Avenir Book"/>
                <a:cs typeface="Avenir Book"/>
              </a:defRPr>
            </a:lvl5pPr>
          </a:lstStyle>
          <a:p>
            <a:pPr marL="457200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b="0" kern="0" dirty="0" smtClean="0">
                <a:solidFill>
                  <a:srgbClr val="13643A"/>
                </a:solidFill>
                <a:latin typeface="Lato Regular"/>
                <a:cs typeface="+mn-cs"/>
              </a:rPr>
              <a:t>Introduction</a:t>
            </a:r>
          </a:p>
          <a:p>
            <a:pPr marL="457200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b="0" kern="0" dirty="0">
              <a:solidFill>
                <a:srgbClr val="13643A"/>
              </a:solidFill>
              <a:latin typeface="Lato Regular"/>
              <a:cs typeface="+mn-cs"/>
            </a:endParaRPr>
          </a:p>
          <a:p>
            <a:pPr marL="457200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b="0" kern="0" dirty="0" smtClean="0">
                <a:solidFill>
                  <a:srgbClr val="13643A"/>
                </a:solidFill>
                <a:latin typeface="Lato Regular"/>
                <a:cs typeface="+mn-cs"/>
              </a:rPr>
              <a:t>The </a:t>
            </a:r>
            <a:r>
              <a:rPr lang="en-US" sz="2800" b="0" kern="0" dirty="0" err="1" smtClean="0">
                <a:solidFill>
                  <a:srgbClr val="13643A"/>
                </a:solidFill>
                <a:latin typeface="Lato Regular"/>
                <a:cs typeface="+mn-cs"/>
              </a:rPr>
              <a:t>Sci-GaIA</a:t>
            </a:r>
            <a:r>
              <a:rPr lang="en-US" sz="2800" b="0" kern="0" dirty="0" smtClean="0">
                <a:solidFill>
                  <a:srgbClr val="13643A"/>
                </a:solidFill>
                <a:latin typeface="Lato Regular"/>
                <a:cs typeface="+mn-cs"/>
              </a:rPr>
              <a:t> project and its Open Science Commons platform</a:t>
            </a:r>
          </a:p>
          <a:p>
            <a:pPr defTabSz="914400">
              <a:lnSpc>
                <a:spcPct val="100000"/>
              </a:lnSpc>
            </a:pPr>
            <a:endParaRPr lang="en-US" sz="2800" b="0" kern="0" dirty="0" smtClean="0">
              <a:solidFill>
                <a:srgbClr val="13643A"/>
              </a:solidFill>
              <a:latin typeface="Lato Regular"/>
              <a:cs typeface="+mn-cs"/>
            </a:endParaRPr>
          </a:p>
          <a:p>
            <a:pPr marL="457200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b="0" kern="0" dirty="0" smtClean="0">
                <a:solidFill>
                  <a:srgbClr val="13643A"/>
                </a:solidFill>
                <a:latin typeface="Lato Regular"/>
                <a:cs typeface="+mn-cs"/>
              </a:rPr>
              <a:t>Summary </a:t>
            </a:r>
            <a:r>
              <a:rPr lang="en-US" sz="2800" b="0" kern="0" dirty="0">
                <a:solidFill>
                  <a:srgbClr val="13643A"/>
                </a:solidFill>
                <a:latin typeface="Lato Regular"/>
                <a:cs typeface="+mn-cs"/>
              </a:rPr>
              <a:t>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364976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413723"/>
            <a:ext cx="8229600" cy="838838"/>
          </a:xfrm>
          <a:noFill/>
        </p:spPr>
        <p:txBody>
          <a:bodyPr>
            <a:normAutofit/>
          </a:bodyPr>
          <a:lstStyle/>
          <a:p>
            <a:r>
              <a:rPr lang="en-US" dirty="0">
                <a:solidFill>
                  <a:srgbClr val="13643A"/>
                </a:solidFill>
                <a:latin typeface="Lato Regular"/>
                <a:cs typeface="Lato Regular"/>
              </a:rPr>
              <a:t>(Single) </a:t>
            </a:r>
            <a:r>
              <a:rPr lang="en-US" dirty="0" smtClean="0">
                <a:solidFill>
                  <a:srgbClr val="13643A"/>
                </a:solidFill>
                <a:latin typeface="Lato Regular"/>
                <a:cs typeface="Lato Regular"/>
              </a:rPr>
              <a:t>resource </a:t>
            </a:r>
            <a:r>
              <a:rPr lang="en-US" dirty="0">
                <a:solidFill>
                  <a:srgbClr val="13643A"/>
                </a:solidFill>
                <a:latin typeface="Lato Regular"/>
                <a:cs typeface="Lato Regular"/>
              </a:rPr>
              <a:t>upload </a:t>
            </a:r>
            <a:r>
              <a:rPr lang="en-US" dirty="0" smtClean="0">
                <a:solidFill>
                  <a:srgbClr val="13643A"/>
                </a:solidFill>
                <a:latin typeface="Lato Regular"/>
                <a:cs typeface="Lato Regular"/>
              </a:rPr>
              <a:t>and </a:t>
            </a:r>
            <a:r>
              <a:rPr lang="en-US" dirty="0">
                <a:solidFill>
                  <a:srgbClr val="13643A"/>
                </a:solidFill>
                <a:latin typeface="Lato Regular"/>
                <a:cs typeface="Lato Regular"/>
              </a:rPr>
              <a:t>DOI </a:t>
            </a:r>
            <a:r>
              <a:rPr lang="en-US" dirty="0" smtClean="0">
                <a:solidFill>
                  <a:srgbClr val="13643A"/>
                </a:solidFill>
                <a:latin typeface="Lato Regular"/>
                <a:cs typeface="Lato Regular"/>
              </a:rPr>
              <a:t>registration</a:t>
            </a:r>
            <a:endParaRPr lang="en-GB" sz="1600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20</a:t>
            </a:fld>
            <a:endParaRPr lang="fr-FR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701"/>
            <a:ext cx="9144000" cy="5443496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>
            <a:off x="4716016" y="3967475"/>
            <a:ext cx="1313892" cy="43204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701"/>
            <a:ext cx="9144000" cy="5500746"/>
          </a:xfrm>
          <a:prstGeom prst="rect">
            <a:avLst/>
          </a:prstGeom>
        </p:spPr>
      </p:pic>
      <p:sp>
        <p:nvSpPr>
          <p:cNvPr id="7" name="Ovale 6"/>
          <p:cNvSpPr/>
          <p:nvPr/>
        </p:nvSpPr>
        <p:spPr>
          <a:xfrm>
            <a:off x="3484012" y="4010431"/>
            <a:ext cx="1313892" cy="43204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7" name="Gruppo 16"/>
          <p:cNvGrpSpPr/>
          <p:nvPr/>
        </p:nvGrpSpPr>
        <p:grpSpPr>
          <a:xfrm>
            <a:off x="5499798" y="3893141"/>
            <a:ext cx="3518912" cy="2862021"/>
            <a:chOff x="6021667" y="2856543"/>
            <a:chExt cx="3518912" cy="2862021"/>
          </a:xfrm>
          <a:solidFill>
            <a:schemeClr val="bg1"/>
          </a:solidFill>
        </p:grpSpPr>
        <p:sp>
          <p:nvSpPr>
            <p:cNvPr id="9" name="CasellaDiTesto 8"/>
            <p:cNvSpPr txBox="1"/>
            <p:nvPr/>
          </p:nvSpPr>
          <p:spPr>
            <a:xfrm>
              <a:off x="6480853" y="2856543"/>
              <a:ext cx="2518639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 smtClean="0">
                  <a:latin typeface="Lato Regular"/>
                </a:rPr>
                <a:t>The Sci-</a:t>
              </a:r>
              <a:r>
                <a:rPr lang="it-IT" dirty="0" err="1" smtClean="0">
                  <a:latin typeface="Lato Regular"/>
                </a:rPr>
                <a:t>GaIA</a:t>
              </a:r>
              <a:r>
                <a:rPr lang="it-IT" dirty="0" smtClean="0">
                  <a:latin typeface="Lato Regular"/>
                </a:rPr>
                <a:t> OAR</a:t>
              </a:r>
            </a:p>
            <a:p>
              <a:pPr algn="ctr"/>
              <a:r>
                <a:rPr lang="it-IT" dirty="0" err="1">
                  <a:latin typeface="Lato Regular"/>
                </a:rPr>
                <a:t>h</a:t>
              </a:r>
              <a:r>
                <a:rPr lang="it-IT" dirty="0" err="1" smtClean="0">
                  <a:latin typeface="Lato Regular"/>
                </a:rPr>
                <a:t>as</a:t>
              </a:r>
              <a:r>
                <a:rPr lang="it-IT" dirty="0" smtClean="0">
                  <a:latin typeface="Lato Regular"/>
                </a:rPr>
                <a:t> </a:t>
              </a:r>
              <a:r>
                <a:rPr lang="it-IT" dirty="0" err="1" smtClean="0">
                  <a:latin typeface="Lato Regular"/>
                </a:rPr>
                <a:t>already</a:t>
              </a:r>
              <a:r>
                <a:rPr lang="it-IT" dirty="0" smtClean="0">
                  <a:latin typeface="Lato Regular"/>
                </a:rPr>
                <a:t> a </a:t>
              </a:r>
              <a:r>
                <a:rPr lang="it-IT" dirty="0" err="1" smtClean="0">
                  <a:latin typeface="Lato Regular"/>
                </a:rPr>
                <a:t>prefix</a:t>
              </a:r>
              <a:r>
                <a:rPr lang="it-IT" dirty="0" smtClean="0">
                  <a:latin typeface="Lato Regular"/>
                </a:rPr>
                <a:t> of:</a:t>
              </a:r>
              <a:endParaRPr lang="it-IT" dirty="0">
                <a:latin typeface="Lato Regular"/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6021667" y="4259346"/>
              <a:ext cx="3518912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 smtClean="0">
                  <a:latin typeface="Lato Regular"/>
                </a:rPr>
                <a:t>And </a:t>
              </a:r>
              <a:r>
                <a:rPr lang="it-IT" dirty="0" err="1" smtClean="0">
                  <a:latin typeface="Lato Regular"/>
                </a:rPr>
                <a:t>we</a:t>
              </a:r>
              <a:r>
                <a:rPr lang="it-IT" dirty="0" smtClean="0">
                  <a:latin typeface="Lato Regular"/>
                </a:rPr>
                <a:t> are </a:t>
              </a:r>
              <a:r>
                <a:rPr lang="it-IT" dirty="0" err="1" smtClean="0">
                  <a:latin typeface="Lato Regular"/>
                </a:rPr>
                <a:t>also</a:t>
              </a:r>
              <a:r>
                <a:rPr lang="it-IT" dirty="0" smtClean="0">
                  <a:latin typeface="Lato Regular"/>
                </a:rPr>
                <a:t> </a:t>
              </a:r>
              <a:r>
                <a:rPr lang="it-IT" dirty="0" err="1" smtClean="0">
                  <a:latin typeface="Lato Regular"/>
                </a:rPr>
                <a:t>discussing</a:t>
              </a:r>
              <a:r>
                <a:rPr lang="it-IT" dirty="0" smtClean="0">
                  <a:latin typeface="Lato Regular"/>
                </a:rPr>
                <a:t> with:</a:t>
              </a:r>
              <a:endParaRPr lang="it-IT" dirty="0">
                <a:latin typeface="Lato Regular"/>
              </a:endParaRPr>
            </a:p>
          </p:txBody>
        </p:sp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68670" y="4724817"/>
              <a:ext cx="1296192" cy="993747"/>
            </a:xfrm>
            <a:prstGeom prst="rect">
              <a:avLst/>
            </a:prstGeom>
            <a:grpFill/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4905" y="3696437"/>
              <a:ext cx="2105197" cy="413993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070926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413723"/>
            <a:ext cx="8511850" cy="838838"/>
          </a:xfrm>
          <a:noFill/>
        </p:spPr>
        <p:txBody>
          <a:bodyPr>
            <a:normAutofit/>
          </a:bodyPr>
          <a:lstStyle/>
          <a:p>
            <a:r>
              <a:rPr lang="en-GB" dirty="0" err="1" smtClean="0">
                <a:solidFill>
                  <a:srgbClr val="13643A"/>
                </a:solidFill>
                <a:latin typeface="Lato Regular"/>
                <a:cs typeface="Lato Light"/>
              </a:rPr>
              <a:t>Sci-GaIA</a:t>
            </a:r>
            <a:r>
              <a:rPr lang="en-GB" dirty="0" smtClean="0">
                <a:solidFill>
                  <a:srgbClr val="13643A"/>
                </a:solidFill>
                <a:latin typeface="Lato Regular"/>
                <a:cs typeface="Lato Light"/>
              </a:rPr>
              <a:t> OAR can be “cloned” wherever and whenever it is needed</a:t>
            </a:r>
            <a:endParaRPr lang="en-GB" sz="1600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21</a:t>
            </a:fld>
            <a:endParaRPr lang="fr-FR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4" y="1201004"/>
            <a:ext cx="6481665" cy="45048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71" y="1889715"/>
            <a:ext cx="6837483" cy="45048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391" y="2598298"/>
            <a:ext cx="6481665" cy="42324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665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263595"/>
            <a:ext cx="8229600" cy="838838"/>
          </a:xfrm>
          <a:noFill/>
        </p:spPr>
        <p:txBody>
          <a:bodyPr>
            <a:normAutofit fontScale="90000"/>
          </a:bodyPr>
          <a:lstStyle/>
          <a:p>
            <a:r>
              <a:rPr lang="en-US" sz="2200" dirty="0">
                <a:solidFill>
                  <a:srgbClr val="13643A"/>
                </a:solidFill>
                <a:latin typeface="Lato Regular"/>
                <a:cs typeface="Lato Regular"/>
              </a:rPr>
              <a:t>The </a:t>
            </a:r>
            <a:r>
              <a:rPr lang="en-US" sz="2200" dirty="0" smtClean="0">
                <a:solidFill>
                  <a:srgbClr val="13643A"/>
                </a:solidFill>
                <a:latin typeface="Lato Regular"/>
                <a:cs typeface="Lato Regular"/>
              </a:rPr>
              <a:t>Africa Grid Science Gateway</a:t>
            </a:r>
            <a:br>
              <a:rPr lang="en-US" sz="2200" dirty="0" smtClean="0">
                <a:solidFill>
                  <a:srgbClr val="13643A"/>
                </a:solidFill>
                <a:latin typeface="Lato Regular"/>
                <a:cs typeface="Lato Regular"/>
              </a:rPr>
            </a:br>
            <a:r>
              <a:rPr lang="en-US" sz="1800" b="0" dirty="0" smtClean="0">
                <a:solidFill>
                  <a:srgbClr val="13643A"/>
                </a:solidFill>
                <a:latin typeface="Lato Regular"/>
                <a:cs typeface="Lato Regular"/>
              </a:rPr>
              <a:t>(http://sgw.africa-grid.org)</a:t>
            </a:r>
            <a:r>
              <a:rPr lang="en-GB" sz="1800" b="0" dirty="0" smtClean="0">
                <a:solidFill>
                  <a:srgbClr val="13643A"/>
                </a:solidFill>
                <a:latin typeface="Lato Regular"/>
                <a:cs typeface="Lato Regular"/>
              </a:rPr>
              <a:t/>
            </a:r>
            <a:br>
              <a:rPr lang="en-GB" sz="1800" b="0" dirty="0" smtClean="0">
                <a:solidFill>
                  <a:srgbClr val="13643A"/>
                </a:solidFill>
                <a:latin typeface="Lato Regular"/>
                <a:cs typeface="Lato Regular"/>
              </a:rPr>
            </a:br>
            <a:endParaRPr lang="en-GB" sz="1600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22</a:t>
            </a:fld>
            <a:endParaRPr lang="fr-FR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51" y="977460"/>
            <a:ext cx="8107646" cy="58532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227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263595"/>
            <a:ext cx="8229600" cy="838838"/>
          </a:xfrm>
          <a:noFill/>
        </p:spPr>
        <p:txBody>
          <a:bodyPr>
            <a:normAutofit fontScale="90000"/>
          </a:bodyPr>
          <a:lstStyle/>
          <a:p>
            <a:r>
              <a:rPr lang="en-GB" sz="2200" dirty="0" smtClean="0">
                <a:solidFill>
                  <a:srgbClr val="13643A"/>
                </a:solidFill>
                <a:latin typeface="Lato Regular"/>
                <a:cs typeface="Lato Regular"/>
              </a:rPr>
              <a:t>Examples of applications available in the Africa Grid SG: </a:t>
            </a:r>
            <a:br>
              <a:rPr lang="en-GB" sz="2200" dirty="0" smtClean="0">
                <a:solidFill>
                  <a:srgbClr val="13643A"/>
                </a:solidFill>
                <a:latin typeface="Lato Regular"/>
                <a:cs typeface="Lato Regular"/>
              </a:rPr>
            </a:br>
            <a:r>
              <a:rPr lang="en-GB" sz="2200" dirty="0" smtClean="0">
                <a:solidFill>
                  <a:srgbClr val="13643A"/>
                </a:solidFill>
                <a:latin typeface="Lato Regular"/>
                <a:cs typeface="Lato Regular"/>
              </a:rPr>
              <a:t>The TRODAN data repository</a:t>
            </a:r>
            <a:br>
              <a:rPr lang="en-GB" sz="2200" dirty="0" smtClean="0">
                <a:solidFill>
                  <a:srgbClr val="13643A"/>
                </a:solidFill>
                <a:latin typeface="Lato Regular"/>
                <a:cs typeface="Lato Regular"/>
              </a:rPr>
            </a:br>
            <a:endParaRPr lang="en-GB" sz="1600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23</a:t>
            </a:fld>
            <a:endParaRPr lang="fr-FR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9" y="1308378"/>
            <a:ext cx="4307861" cy="38104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e 6"/>
          <p:cNvSpPr/>
          <p:nvPr/>
        </p:nvSpPr>
        <p:spPr>
          <a:xfrm>
            <a:off x="318253" y="2027750"/>
            <a:ext cx="882856" cy="436825"/>
          </a:xfrm>
          <a:prstGeom prst="ellipse">
            <a:avLst/>
          </a:prstGeom>
          <a:noFill/>
          <a:ln w="25400">
            <a:solidFill>
              <a:srgbClr val="657A3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587" y="2532816"/>
            <a:ext cx="7115167" cy="33905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ZoneTexte 1"/>
          <p:cNvSpPr txBox="1"/>
          <p:nvPr/>
        </p:nvSpPr>
        <p:spPr>
          <a:xfrm>
            <a:off x="5021904" y="1705587"/>
            <a:ext cx="1414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Lato Regular"/>
              </a:rPr>
              <a:t>Browser</a:t>
            </a:r>
            <a:endParaRPr lang="fr-FR" sz="2000" b="1" dirty="0">
              <a:latin typeface="Lato Regular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729" y="26973"/>
            <a:ext cx="918025" cy="91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823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277243"/>
            <a:ext cx="8229600" cy="838838"/>
          </a:xfrm>
          <a:noFill/>
        </p:spPr>
        <p:txBody>
          <a:bodyPr>
            <a:normAutofit/>
          </a:bodyPr>
          <a:lstStyle/>
          <a:p>
            <a:r>
              <a:rPr lang="en-GB" dirty="0">
                <a:solidFill>
                  <a:srgbClr val="13643A"/>
                </a:solidFill>
                <a:latin typeface="Lato Regular"/>
                <a:cs typeface="Lato Regular"/>
              </a:rPr>
              <a:t>Examples of applications available in the Africa Grid SG: </a:t>
            </a:r>
            <a:br>
              <a:rPr lang="en-GB" dirty="0">
                <a:solidFill>
                  <a:srgbClr val="13643A"/>
                </a:solidFill>
                <a:latin typeface="Lato Regular"/>
                <a:cs typeface="Lato Regular"/>
              </a:rPr>
            </a:br>
            <a: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  <a:t>The </a:t>
            </a:r>
            <a:r>
              <a:rPr lang="en-GB" dirty="0">
                <a:solidFill>
                  <a:srgbClr val="13643A"/>
                </a:solidFill>
                <a:latin typeface="Lato Regular"/>
                <a:cs typeface="Lato Regular"/>
              </a:rPr>
              <a:t>TRODAN data repository</a:t>
            </a:r>
            <a:endParaRPr lang="en-GB" sz="1600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24</a:t>
            </a:fld>
            <a:endParaRPr lang="fr-FR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9" y="1721049"/>
            <a:ext cx="4502803" cy="42049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631" y="1721049"/>
            <a:ext cx="4324637" cy="42049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ZoneTexte 9"/>
          <p:cNvSpPr txBox="1"/>
          <p:nvPr/>
        </p:nvSpPr>
        <p:spPr>
          <a:xfrm>
            <a:off x="3903457" y="1158654"/>
            <a:ext cx="1414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>
                <a:latin typeface="Lato Regular"/>
              </a:rPr>
              <a:t>Viewer</a:t>
            </a:r>
            <a:endParaRPr lang="fr-FR" sz="2000" b="1" dirty="0">
              <a:latin typeface="Lato Regular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729" y="26973"/>
            <a:ext cx="918025" cy="91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7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277243"/>
            <a:ext cx="8229600" cy="838838"/>
          </a:xfrm>
          <a:noFill/>
        </p:spPr>
        <p:txBody>
          <a:bodyPr>
            <a:normAutofit/>
          </a:bodyPr>
          <a:lstStyle/>
          <a:p>
            <a:r>
              <a:rPr lang="en-GB" dirty="0">
                <a:solidFill>
                  <a:srgbClr val="13643A"/>
                </a:solidFill>
                <a:latin typeface="Lato Regular"/>
                <a:cs typeface="Lato Regular"/>
              </a:rPr>
              <a:t>Examples of applications available in the Africa Grid SG: </a:t>
            </a:r>
            <a:br>
              <a:rPr lang="en-GB" dirty="0">
                <a:solidFill>
                  <a:srgbClr val="13643A"/>
                </a:solidFill>
                <a:latin typeface="Lato Regular"/>
                <a:cs typeface="Lato Regular"/>
              </a:rPr>
            </a:br>
            <a: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  <a:t>The </a:t>
            </a:r>
            <a:r>
              <a:rPr lang="en-GB" dirty="0">
                <a:solidFill>
                  <a:srgbClr val="13643A"/>
                </a:solidFill>
                <a:latin typeface="Lato Regular"/>
                <a:cs typeface="Lato Regular"/>
              </a:rPr>
              <a:t>TRODAN data repository</a:t>
            </a:r>
            <a:endParaRPr lang="en-GB" sz="1600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25</a:t>
            </a:fld>
            <a:endParaRPr lang="fr-FR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935" y="3769576"/>
            <a:ext cx="3791540" cy="2962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56" y="3769576"/>
            <a:ext cx="3791541" cy="2962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734" y="1097777"/>
            <a:ext cx="3791540" cy="2962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26" y="1097777"/>
            <a:ext cx="3791540" cy="2962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5729" y="26973"/>
            <a:ext cx="918025" cy="91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2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413723"/>
            <a:ext cx="8229600" cy="838838"/>
          </a:xfrm>
          <a:noFill/>
        </p:spPr>
        <p:txBody>
          <a:bodyPr>
            <a:normAutofit/>
          </a:bodyPr>
          <a:lstStyle/>
          <a:p>
            <a:r>
              <a:rPr lang="en-GB" dirty="0">
                <a:solidFill>
                  <a:srgbClr val="13643A"/>
                </a:solidFill>
                <a:latin typeface="Lato Regular"/>
                <a:cs typeface="Lato Regular"/>
              </a:rPr>
              <a:t>Examples of applications available in the Africa Grid SG: </a:t>
            </a:r>
            <a:br>
              <a:rPr lang="en-GB" dirty="0">
                <a:solidFill>
                  <a:srgbClr val="13643A"/>
                </a:solidFill>
                <a:latin typeface="Lato Regular"/>
                <a:cs typeface="Lato Regular"/>
              </a:rPr>
            </a:br>
            <a: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  <a:t>The </a:t>
            </a:r>
            <a:r>
              <a:rPr lang="en-US" dirty="0">
                <a:solidFill>
                  <a:srgbClr val="13643A"/>
                </a:solidFill>
                <a:latin typeface="Lato Regular"/>
                <a:cs typeface="Lato Regular"/>
              </a:rPr>
              <a:t>Weather Research &amp; Forecasting Model (WRF)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26</a:t>
            </a:fld>
            <a:endParaRPr lang="fr-FR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9" y="1880361"/>
            <a:ext cx="4183982" cy="31141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06" y="1580451"/>
            <a:ext cx="4172313" cy="36388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60" y="1731684"/>
            <a:ext cx="4210163" cy="29754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022" y="2588870"/>
            <a:ext cx="3726352" cy="3174093"/>
          </a:xfrm>
          <a:prstGeom prst="rect">
            <a:avLst/>
          </a:prstGeom>
          <a:ln>
            <a:solidFill>
              <a:srgbClr val="45781E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5750" y="0"/>
            <a:ext cx="1238250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0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413723"/>
            <a:ext cx="8229600" cy="838838"/>
          </a:xfrm>
          <a:noFill/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  <a:t>Everybody can propose new applications</a:t>
            </a:r>
            <a:r>
              <a:rPr lang="en-GB" dirty="0">
                <a:solidFill>
                  <a:srgbClr val="13643A"/>
                </a:solidFill>
                <a:latin typeface="Lato Regular"/>
                <a:cs typeface="Lato Regular"/>
              </a:rPr>
              <a:t/>
            </a:r>
            <a:br>
              <a:rPr lang="en-GB" dirty="0">
                <a:solidFill>
                  <a:srgbClr val="13643A"/>
                </a:solidFill>
                <a:latin typeface="Lato Regular"/>
                <a:cs typeface="Lato Regular"/>
              </a:rPr>
            </a:br>
            <a:r>
              <a:rPr lang="en-GB" sz="1600" b="0" dirty="0">
                <a:solidFill>
                  <a:srgbClr val="13643A"/>
                </a:solidFill>
                <a:latin typeface="Lato Regular"/>
                <a:cs typeface="Lato Regular"/>
              </a:rPr>
              <a:t>(http://surveys.sci-gaia.eu</a:t>
            </a:r>
            <a:r>
              <a:rPr lang="en-GB" sz="1600" b="0" dirty="0" smtClean="0">
                <a:solidFill>
                  <a:srgbClr val="13643A"/>
                </a:solidFill>
                <a:latin typeface="Lato Regular"/>
                <a:cs typeface="Lato Regular"/>
              </a:rPr>
              <a:t>/)</a:t>
            </a:r>
            <a:endParaRPr lang="en-GB" sz="1200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27</a:t>
            </a:fld>
            <a:endParaRPr lang="fr-FR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64" y="1320801"/>
            <a:ext cx="8652227" cy="546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1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413723"/>
            <a:ext cx="8229600" cy="838838"/>
          </a:xfrm>
          <a:noFill/>
        </p:spPr>
        <p:txBody>
          <a:bodyPr>
            <a:normAutofit fontScale="90000"/>
          </a:bodyPr>
          <a:lstStyle/>
          <a:p>
            <a:r>
              <a:rPr lang="en-GB" sz="2200" dirty="0" smtClean="0">
                <a:solidFill>
                  <a:srgbClr val="13643A"/>
                </a:solidFill>
                <a:latin typeface="Lato Regular"/>
                <a:cs typeface="Lato Regular"/>
              </a:rPr>
              <a:t>The Africa &amp; Arabia Regional Operation Centre (ROC)</a:t>
            </a:r>
            <a:br>
              <a:rPr lang="en-GB" sz="2200" dirty="0" smtClean="0">
                <a:solidFill>
                  <a:srgbClr val="13643A"/>
                </a:solidFill>
                <a:latin typeface="Lato Regular"/>
                <a:cs typeface="Lato Regular"/>
              </a:rPr>
            </a:br>
            <a:r>
              <a:rPr lang="en-GB" sz="1800" b="0" dirty="0" smtClean="0">
                <a:solidFill>
                  <a:srgbClr val="13643A"/>
                </a:solidFill>
                <a:latin typeface="Lato Regular"/>
                <a:cs typeface="Lato Regular"/>
              </a:rPr>
              <a:t>(www.africa-grid.org)</a:t>
            </a:r>
            <a:br>
              <a:rPr lang="en-GB" sz="1800" b="0" dirty="0" smtClean="0">
                <a:solidFill>
                  <a:srgbClr val="13643A"/>
                </a:solidFill>
                <a:latin typeface="Lato Regular"/>
                <a:cs typeface="Lato Regular"/>
              </a:rPr>
            </a:br>
            <a:endParaRPr lang="en-GB" sz="1600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28</a:t>
            </a:fld>
            <a:endParaRPr lang="fr-FR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040"/>
            <a:ext cx="9144000" cy="237855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9" y="2483892"/>
            <a:ext cx="1299740" cy="43468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asellaDiTesto 5"/>
          <p:cNvSpPr txBox="1"/>
          <p:nvPr/>
        </p:nvSpPr>
        <p:spPr>
          <a:xfrm>
            <a:off x="1420158" y="3705192"/>
            <a:ext cx="55168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11542A"/>
                </a:solidFill>
                <a:latin typeface="Lato Regular"/>
              </a:rPr>
              <a:t>Unique entry point to explore/monitor the African e-Infrastructure and/or to join it with HPC, Grid and Cloud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11542A"/>
                </a:solidFill>
                <a:latin typeface="Lato Regular"/>
              </a:rPr>
              <a:t>Fully compliant with </a:t>
            </a:r>
            <a:r>
              <a:rPr lang="en-US" sz="2400" dirty="0" smtClean="0">
                <a:solidFill>
                  <a:srgbClr val="11542A"/>
                </a:solidFill>
                <a:latin typeface="Lato Regular"/>
                <a:hlinkClick r:id="rId4"/>
              </a:rPr>
              <a:t>DevOps</a:t>
            </a:r>
            <a:r>
              <a:rPr lang="en-US" sz="2400" dirty="0" smtClean="0">
                <a:solidFill>
                  <a:srgbClr val="11542A"/>
                </a:solidFill>
                <a:latin typeface="Lato Regular"/>
              </a:rPr>
              <a:t> paradigm: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1542A"/>
                </a:solidFill>
                <a:latin typeface="Lato Regular"/>
              </a:rPr>
              <a:t>e</a:t>
            </a:r>
            <a:r>
              <a:rPr lang="en-US" sz="2400" dirty="0" smtClean="0">
                <a:solidFill>
                  <a:srgbClr val="11542A"/>
                </a:solidFill>
                <a:latin typeface="Lato Regular"/>
              </a:rPr>
              <a:t>-Infrastructure services (</a:t>
            </a:r>
            <a:r>
              <a:rPr lang="en-US" sz="2400" dirty="0" err="1" smtClean="0">
                <a:solidFill>
                  <a:srgbClr val="11542A"/>
                </a:solidFill>
                <a:latin typeface="Lato Regular"/>
              </a:rPr>
              <a:t>IdP</a:t>
            </a:r>
            <a:r>
              <a:rPr lang="en-US" sz="2400" dirty="0" smtClean="0">
                <a:solidFill>
                  <a:srgbClr val="11542A"/>
                </a:solidFill>
                <a:latin typeface="Lato Regular"/>
              </a:rPr>
              <a:t>, SG, OAR, etc.) </a:t>
            </a:r>
            <a:r>
              <a:rPr lang="en-US" sz="2400" u="sng" dirty="0" smtClean="0">
                <a:solidFill>
                  <a:srgbClr val="11542A"/>
                </a:solidFill>
                <a:latin typeface="Lato Regular"/>
              </a:rPr>
              <a:t>and applications</a:t>
            </a:r>
            <a:r>
              <a:rPr lang="en-US" sz="2400" dirty="0" smtClean="0">
                <a:solidFill>
                  <a:srgbClr val="11542A"/>
                </a:solidFill>
                <a:latin typeface="Lato Regular"/>
              </a:rPr>
              <a:t> can be automatically deployed</a:t>
            </a:r>
            <a:endParaRPr lang="en-US" sz="2400" dirty="0">
              <a:solidFill>
                <a:srgbClr val="11542A"/>
              </a:solidFill>
              <a:latin typeface="Lato Regular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029" y="3815671"/>
            <a:ext cx="2152381" cy="203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4386" y="48902"/>
            <a:ext cx="710479" cy="71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2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263595"/>
            <a:ext cx="8229600" cy="838838"/>
          </a:xfrm>
          <a:noFill/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  <a:t>The Open Knowledge workflow: we do know how to implement it      … and we are actually doing it!</a:t>
            </a:r>
            <a:endParaRPr lang="en-GB" sz="1600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29</a:t>
            </a:fld>
            <a:endParaRPr lang="fr-FR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716" y="987302"/>
            <a:ext cx="5750724" cy="582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2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413723"/>
            <a:ext cx="8229600" cy="838838"/>
          </a:xfrm>
          <a:noFill/>
        </p:spPr>
        <p:txBody>
          <a:bodyPr/>
          <a:lstStyle/>
          <a:p>
            <a: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  <a:t>Different kinds of “connections”</a:t>
            </a:r>
            <a:endParaRPr lang="en-GB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3</a:t>
            </a:fld>
            <a:endParaRPr lang="fr-FR" dirty="0"/>
          </a:p>
        </p:txBody>
      </p:sp>
      <p:grpSp>
        <p:nvGrpSpPr>
          <p:cNvPr id="5" name="Gruppo 4"/>
          <p:cNvGrpSpPr/>
          <p:nvPr/>
        </p:nvGrpSpPr>
        <p:grpSpPr>
          <a:xfrm>
            <a:off x="261864" y="899592"/>
            <a:ext cx="4598168" cy="3598412"/>
            <a:chOff x="261864" y="891346"/>
            <a:chExt cx="4454152" cy="3454996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864" y="1195441"/>
              <a:ext cx="4454152" cy="3150901"/>
            </a:xfrm>
            <a:prstGeom prst="rect">
              <a:avLst/>
            </a:prstGeom>
          </p:spPr>
        </p:pic>
        <p:pic>
          <p:nvPicPr>
            <p:cNvPr id="8" name="Picture 2" descr="http://www.clipartbest.com/download?clipart=LTKqp5yT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1210" y="891346"/>
              <a:ext cx="1313625" cy="1313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po 8"/>
          <p:cNvGrpSpPr/>
          <p:nvPr/>
        </p:nvGrpSpPr>
        <p:grpSpPr>
          <a:xfrm>
            <a:off x="3347864" y="3717032"/>
            <a:ext cx="5760640" cy="3024336"/>
            <a:chOff x="3347864" y="3717032"/>
            <a:chExt cx="5760640" cy="3024336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864" y="3910101"/>
              <a:ext cx="5704792" cy="2831267"/>
            </a:xfrm>
            <a:prstGeom prst="rect">
              <a:avLst/>
            </a:prstGeom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0392" y="3717032"/>
              <a:ext cx="1008112" cy="755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873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140763"/>
            <a:ext cx="8229600" cy="838838"/>
          </a:xfrm>
          <a:noFill/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  <a:t>The e-Infrastructures </a:t>
            </a:r>
            <a:r>
              <a:rPr lang="en-GB" dirty="0">
                <a:solidFill>
                  <a:srgbClr val="13643A"/>
                </a:solidFill>
                <a:latin typeface="Lato Regular"/>
                <a:cs typeface="Lato Regular"/>
              </a:rPr>
              <a:t>discussion </a:t>
            </a:r>
            <a: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  <a:t>forum</a:t>
            </a:r>
            <a:b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</a:br>
            <a:r>
              <a:rPr lang="en-GB" sz="1600" b="0" dirty="0" smtClean="0">
                <a:solidFill>
                  <a:srgbClr val="13643A"/>
                </a:solidFill>
                <a:latin typeface="Lato Regular"/>
                <a:cs typeface="Lato Regular"/>
              </a:rPr>
              <a:t>(http://discourse.sci-gaia.eu)</a:t>
            </a:r>
            <a:endParaRPr lang="en-GB" sz="1200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30</a:t>
            </a:fld>
            <a:endParaRPr lang="fr-FR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7" y="979601"/>
            <a:ext cx="8911003" cy="584315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095" y="13648"/>
            <a:ext cx="1449965" cy="42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8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113467"/>
            <a:ext cx="8229600" cy="838838"/>
          </a:xfrm>
          <a:noFill/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  <a:t>The e-Infrastructures </a:t>
            </a:r>
            <a:r>
              <a:rPr lang="en-GB" dirty="0">
                <a:solidFill>
                  <a:srgbClr val="13643A"/>
                </a:solidFill>
                <a:latin typeface="Lato Regular"/>
                <a:cs typeface="Lato Regular"/>
              </a:rPr>
              <a:t>discussion </a:t>
            </a:r>
            <a: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  <a:t>forum</a:t>
            </a:r>
            <a:b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</a:br>
            <a:r>
              <a:rPr lang="en-GB" sz="1600" b="0" dirty="0" smtClean="0">
                <a:solidFill>
                  <a:srgbClr val="13643A"/>
                </a:solidFill>
                <a:latin typeface="Lato Regular"/>
                <a:cs typeface="Lato Regular"/>
              </a:rPr>
              <a:t>(http://discourse.sci-gaia.eu)</a:t>
            </a:r>
            <a:endParaRPr lang="en-GB" sz="1200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31</a:t>
            </a:fld>
            <a:endParaRPr lang="fr-FR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19511" y="961300"/>
            <a:ext cx="868802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1542A"/>
                </a:solidFill>
                <a:latin typeface="Lato Regular"/>
              </a:rPr>
              <a:t>The forum is meant to be an open environment where to discuss </a:t>
            </a:r>
            <a:r>
              <a:rPr lang="en-US" sz="2000" dirty="0" smtClean="0">
                <a:solidFill>
                  <a:srgbClr val="11542A"/>
                </a:solidFill>
                <a:latin typeface="Lato Regular"/>
              </a:rPr>
              <a:t>about:</a:t>
            </a:r>
            <a:endParaRPr lang="en-US" sz="2000" dirty="0">
              <a:solidFill>
                <a:srgbClr val="11542A"/>
              </a:solidFill>
              <a:latin typeface="Lato Regular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542A"/>
                </a:solidFill>
                <a:latin typeface="Lato Regular"/>
              </a:rPr>
              <a:t>Open Science Commons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542A"/>
                </a:solidFill>
                <a:latin typeface="Lato Regular"/>
              </a:rPr>
              <a:t>Open Access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542A"/>
                </a:solidFill>
                <a:latin typeface="Lato Regular"/>
              </a:rPr>
              <a:t>Training and Education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542A"/>
                </a:solidFill>
                <a:latin typeface="Lato Regular"/>
              </a:rPr>
              <a:t>Identity Federations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542A"/>
                </a:solidFill>
                <a:latin typeface="Lato Regular"/>
              </a:rPr>
              <a:t>Science Gateways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542A"/>
                </a:solidFill>
                <a:latin typeface="Lato Regular"/>
              </a:rPr>
              <a:t>Applications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542A"/>
                </a:solidFill>
                <a:latin typeface="Lato Regular"/>
              </a:rPr>
              <a:t>Funding Opportunities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542A"/>
                </a:solidFill>
                <a:latin typeface="Lato Regular"/>
              </a:rPr>
              <a:t>Job </a:t>
            </a:r>
            <a:r>
              <a:rPr lang="en-US" dirty="0" smtClean="0">
                <a:solidFill>
                  <a:srgbClr val="11542A"/>
                </a:solidFill>
                <a:latin typeface="Lato Regular"/>
              </a:rPr>
              <a:t>Opportunities</a:t>
            </a:r>
            <a:endParaRPr lang="en-US" dirty="0">
              <a:solidFill>
                <a:srgbClr val="11542A"/>
              </a:solidFill>
              <a:latin typeface="Lato Regular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11542A"/>
                </a:solidFill>
                <a:latin typeface="Lato Regular"/>
              </a:rPr>
              <a:t>... and much </a:t>
            </a:r>
            <a:r>
              <a:rPr lang="en-US" i="1" dirty="0" smtClean="0">
                <a:solidFill>
                  <a:srgbClr val="11542A"/>
                </a:solidFill>
                <a:latin typeface="Lato Regular"/>
              </a:rPr>
              <a:t>more</a:t>
            </a:r>
            <a:endParaRPr lang="en-US" i="1" dirty="0">
              <a:solidFill>
                <a:srgbClr val="11542A"/>
              </a:solidFill>
              <a:latin typeface="Lato Regula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1542A"/>
                </a:solidFill>
                <a:latin typeface="Lato Regular"/>
              </a:rPr>
              <a:t>The forum has been registered as a Service Provider of </a:t>
            </a:r>
            <a:r>
              <a:rPr lang="en-US" sz="2000" dirty="0" err="1">
                <a:solidFill>
                  <a:srgbClr val="11542A"/>
                </a:solidFill>
                <a:latin typeface="Lato Regular"/>
              </a:rPr>
              <a:t>eduGAIN</a:t>
            </a:r>
            <a:r>
              <a:rPr lang="en-US" sz="2000" dirty="0">
                <a:solidFill>
                  <a:srgbClr val="11542A"/>
                </a:solidFill>
                <a:latin typeface="Lato Regular"/>
              </a:rPr>
              <a:t> so you can sign in using the credentials provided by your </a:t>
            </a:r>
            <a:r>
              <a:rPr lang="en-US" sz="2000" dirty="0" err="1">
                <a:solidFill>
                  <a:srgbClr val="11542A"/>
                </a:solidFill>
                <a:latin typeface="Lato Regular"/>
              </a:rPr>
              <a:t>organisation</a:t>
            </a:r>
            <a:r>
              <a:rPr lang="en-US" sz="2000" dirty="0">
                <a:solidFill>
                  <a:srgbClr val="11542A"/>
                </a:solidFill>
                <a:latin typeface="Lato Regular"/>
              </a:rPr>
              <a:t>. </a:t>
            </a:r>
            <a:r>
              <a:rPr lang="en-US" sz="2000" dirty="0" smtClean="0">
                <a:solidFill>
                  <a:srgbClr val="11542A"/>
                </a:solidFill>
                <a:latin typeface="Lato Regular"/>
              </a:rPr>
              <a:t>For </a:t>
            </a:r>
            <a:r>
              <a:rPr lang="en-US" sz="2000" dirty="0">
                <a:solidFill>
                  <a:srgbClr val="11542A"/>
                </a:solidFill>
                <a:latin typeface="Lato Regular"/>
              </a:rPr>
              <a:t>those who don't have institutional credentials, you're welcome to enroll on our "catch-all" </a:t>
            </a:r>
            <a:r>
              <a:rPr lang="en-US" sz="2000" dirty="0" smtClean="0">
                <a:solidFill>
                  <a:srgbClr val="11542A"/>
                </a:solidFill>
                <a:latin typeface="Lato Regular"/>
                <a:hlinkClick r:id="rId2"/>
              </a:rPr>
              <a:t>Identity Provider</a:t>
            </a:r>
            <a:endParaRPr lang="en-US" sz="2000" dirty="0">
              <a:solidFill>
                <a:srgbClr val="11542A"/>
              </a:solidFill>
              <a:latin typeface="Lato Regula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1542A"/>
                </a:solidFill>
                <a:latin typeface="Lato Regular"/>
              </a:rPr>
              <a:t>Although it's been delivered by the </a:t>
            </a:r>
            <a:r>
              <a:rPr lang="en-US" sz="2000" dirty="0" err="1" smtClean="0">
                <a:solidFill>
                  <a:srgbClr val="11542A"/>
                </a:solidFill>
                <a:latin typeface="Lato Regular"/>
              </a:rPr>
              <a:t>Sci-GaIA</a:t>
            </a:r>
            <a:r>
              <a:rPr lang="en-US" sz="2000" dirty="0" smtClean="0">
                <a:solidFill>
                  <a:srgbClr val="11542A"/>
                </a:solidFill>
                <a:latin typeface="Lato Regular"/>
              </a:rPr>
              <a:t> </a:t>
            </a:r>
            <a:r>
              <a:rPr lang="en-US" sz="2000" dirty="0">
                <a:solidFill>
                  <a:srgbClr val="11542A"/>
                </a:solidFill>
                <a:latin typeface="Lato Regular"/>
              </a:rPr>
              <a:t>project </a:t>
            </a:r>
            <a:r>
              <a:rPr lang="en-US" sz="2000" dirty="0" smtClean="0">
                <a:solidFill>
                  <a:srgbClr val="11542A"/>
                </a:solidFill>
                <a:latin typeface="Lato Regular"/>
              </a:rPr>
              <a:t>and </a:t>
            </a:r>
            <a:r>
              <a:rPr lang="en-US" sz="2000" dirty="0">
                <a:solidFill>
                  <a:srgbClr val="11542A"/>
                </a:solidFill>
                <a:latin typeface="Lato Regular"/>
              </a:rPr>
              <a:t>mainly targets s</a:t>
            </a:r>
            <a:r>
              <a:rPr lang="en-US" sz="2000" dirty="0" smtClean="0">
                <a:solidFill>
                  <a:srgbClr val="11542A"/>
                </a:solidFill>
                <a:latin typeface="Lato Regular"/>
              </a:rPr>
              <a:t>ub-Saharan Africa</a:t>
            </a:r>
            <a:r>
              <a:rPr lang="en-US" sz="2000" dirty="0">
                <a:solidFill>
                  <a:srgbClr val="11542A"/>
                </a:solidFill>
                <a:latin typeface="Lato Regular"/>
              </a:rPr>
              <a:t>, the forum is widely open to external projects and to all other regions so people working in other projects and initiatives are very welcome to join and contribute to the </a:t>
            </a:r>
            <a:r>
              <a:rPr lang="en-US" sz="2000" dirty="0" smtClean="0">
                <a:solidFill>
                  <a:srgbClr val="11542A"/>
                </a:solidFill>
                <a:latin typeface="Lato Regular"/>
              </a:rPr>
              <a:t>discussions </a:t>
            </a:r>
            <a:endParaRPr lang="en-US" sz="2000" dirty="0">
              <a:solidFill>
                <a:srgbClr val="11542A"/>
              </a:solidFill>
              <a:latin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26054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413723"/>
            <a:ext cx="8229600" cy="838838"/>
          </a:xfrm>
          <a:noFill/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  <a:t>The Triangle of Knowledge</a:t>
            </a:r>
            <a:b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</a:br>
            <a:endParaRPr lang="en-GB" sz="1600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32</a:t>
            </a:fld>
            <a:endParaRPr lang="fr-FR" dirty="0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2786063" y="1433648"/>
            <a:ext cx="3387725" cy="2797175"/>
          </a:xfrm>
          <a:prstGeom prst="triangle">
            <a:avLst>
              <a:gd name="adj" fmla="val 50000"/>
            </a:avLst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0" tIns="45711" rIns="91420" bIns="45711" anchor="ctr"/>
          <a:lstStyle/>
          <a:p>
            <a:pPr defTabSz="914400">
              <a:spcBef>
                <a:spcPct val="0"/>
              </a:spcBef>
            </a:pPr>
            <a:endParaRPr lang="en-US" sz="2400">
              <a:solidFill>
                <a:prstClr val="black"/>
              </a:solidFill>
              <a:latin typeface="Gill Sans MT"/>
              <a:ea typeface="ＭＳ Ｐゴシック" charset="-128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586040" y="912946"/>
            <a:ext cx="4230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GB" sz="2400" b="1" dirty="0">
                <a:solidFill>
                  <a:srgbClr val="657A39"/>
                </a:solidFill>
                <a:latin typeface="Lato Regular"/>
                <a:ea typeface="ＭＳ Ｐゴシック" charset="-128"/>
              </a:rPr>
              <a:t>Research &amp; Development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47659" y="3862521"/>
            <a:ext cx="1871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GB" sz="2400" b="1" dirty="0">
                <a:solidFill>
                  <a:srgbClr val="657A39"/>
                </a:solidFill>
                <a:latin typeface="Lato Regular"/>
                <a:ea typeface="ＭＳ Ｐゴシック" charset="-128"/>
              </a:rPr>
              <a:t>Innovation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216652" y="3576773"/>
            <a:ext cx="2633663" cy="8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/>
          <a:p>
            <a:pPr defTabSz="914400">
              <a:spcBef>
                <a:spcPct val="0"/>
              </a:spcBef>
            </a:pPr>
            <a:r>
              <a:rPr lang="en-GB" sz="2400" b="1" dirty="0">
                <a:solidFill>
                  <a:srgbClr val="657A39"/>
                </a:solidFill>
                <a:latin typeface="Lato Regular"/>
                <a:ea typeface="ＭＳ Ｐゴシック" charset="-128"/>
              </a:rPr>
              <a:t>Education </a:t>
            </a:r>
          </a:p>
          <a:p>
            <a:pPr defTabSz="914400">
              <a:spcBef>
                <a:spcPct val="0"/>
              </a:spcBef>
            </a:pPr>
            <a:r>
              <a:rPr lang="en-GB" sz="2400" b="1" dirty="0">
                <a:solidFill>
                  <a:srgbClr val="657A39"/>
                </a:solidFill>
                <a:latin typeface="Lato Regular"/>
                <a:ea typeface="ＭＳ Ｐゴシック" charset="-128"/>
              </a:rPr>
              <a:t>&amp; Training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444118" y="4562268"/>
            <a:ext cx="6471623" cy="74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5140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algn="ctr" defTabSz="914400">
              <a:lnSpc>
                <a:spcPct val="88000"/>
              </a:lnSpc>
              <a:spcBef>
                <a:spcPct val="0"/>
              </a:spcBef>
              <a:buClr>
                <a:srgbClr val="2B519A"/>
              </a:buClr>
              <a:buSzPct val="100000"/>
              <a:buFont typeface="Arial" charset="0"/>
              <a:buNone/>
            </a:pPr>
            <a:r>
              <a:rPr lang="en-GB" sz="2400" b="1" dirty="0">
                <a:solidFill>
                  <a:srgbClr val="11542A"/>
                </a:solidFill>
                <a:latin typeface="Lato Regular"/>
                <a:ea typeface="ＭＳ Ｐゴシック" charset="-128"/>
              </a:rPr>
              <a:t>Building e-Infrastructures is a waste if we </a:t>
            </a:r>
          </a:p>
          <a:p>
            <a:pPr algn="ctr" defTabSz="914400">
              <a:lnSpc>
                <a:spcPct val="88000"/>
              </a:lnSpc>
              <a:spcBef>
                <a:spcPct val="0"/>
              </a:spcBef>
              <a:buClr>
                <a:srgbClr val="2B519A"/>
              </a:buClr>
              <a:buSzPct val="100000"/>
              <a:buFont typeface="Arial" charset="0"/>
              <a:buNone/>
            </a:pPr>
            <a:r>
              <a:rPr lang="en-GB" sz="2400" b="1" dirty="0">
                <a:solidFill>
                  <a:srgbClr val="11542A"/>
                </a:solidFill>
                <a:latin typeface="Lato Regular"/>
                <a:ea typeface="ＭＳ Ｐゴシック" charset="-128"/>
              </a:rPr>
              <a:t>don’t “build”, </a:t>
            </a:r>
            <a:r>
              <a:rPr lang="en-GB" sz="2400" b="1" u="sng" dirty="0">
                <a:solidFill>
                  <a:srgbClr val="11542A"/>
                </a:solidFill>
                <a:latin typeface="Lato Regular"/>
                <a:ea typeface="ＭＳ Ｐゴシック" charset="-128"/>
              </a:rPr>
              <a:t>at the same time</a:t>
            </a:r>
            <a:r>
              <a:rPr lang="en-GB" sz="2400" b="1" dirty="0">
                <a:solidFill>
                  <a:srgbClr val="11542A"/>
                </a:solidFill>
                <a:latin typeface="Lato Regular"/>
                <a:ea typeface="ＭＳ Ｐゴシック" charset="-128"/>
              </a:rPr>
              <a:t>, their </a:t>
            </a:r>
            <a:r>
              <a:rPr lang="en-GB" sz="2400" b="1" dirty="0" smtClean="0">
                <a:solidFill>
                  <a:srgbClr val="11542A"/>
                </a:solidFill>
                <a:latin typeface="Lato Regular"/>
                <a:ea typeface="ＭＳ Ｐゴシック" charset="-128"/>
              </a:rPr>
              <a:t>users</a:t>
            </a:r>
            <a:endParaRPr lang="en-GB" sz="2400" b="1" dirty="0">
              <a:solidFill>
                <a:srgbClr val="11542A"/>
              </a:solidFill>
              <a:latin typeface="Lato Regular"/>
              <a:ea typeface="ＭＳ Ｐゴシック" charset="-128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17110" y="5362236"/>
            <a:ext cx="8763897" cy="106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5140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>
              <a:lnSpc>
                <a:spcPct val="88000"/>
              </a:lnSpc>
              <a:spcBef>
                <a:spcPct val="0"/>
              </a:spcBef>
              <a:buClr>
                <a:srgbClr val="2B519A"/>
              </a:buClr>
              <a:buSzPct val="100000"/>
              <a:buFont typeface="Arial" charset="0"/>
              <a:buNone/>
            </a:pPr>
            <a:r>
              <a:rPr lang="en-GB" sz="2400" b="1" dirty="0">
                <a:solidFill>
                  <a:srgbClr val="13643A"/>
                </a:solidFill>
                <a:latin typeface="Lato Regular"/>
                <a:ea typeface="ＭＳ Ｐゴシック" charset="-128"/>
              </a:rPr>
              <a:t>Along with e-Infrastructures,</a:t>
            </a:r>
            <a:r>
              <a:rPr lang="en-GB" sz="2400" b="1" dirty="0">
                <a:solidFill>
                  <a:prstClr val="black"/>
                </a:solidFill>
                <a:latin typeface="Lato Regular"/>
                <a:ea typeface="ＭＳ Ｐゴシック" charset="-128"/>
              </a:rPr>
              <a:t> </a:t>
            </a:r>
            <a:r>
              <a:rPr lang="en-GB" sz="2400" b="1" u="sng" dirty="0" smtClean="0">
                <a:solidFill>
                  <a:srgbClr val="FF0000"/>
                </a:solidFill>
                <a:latin typeface="Lato Regular"/>
                <a:ea typeface="ＭＳ Ｐゴシック" charset="-128"/>
              </a:rPr>
              <a:t>t-Infrastructures </a:t>
            </a:r>
            <a:r>
              <a:rPr lang="en-GB" sz="2400" b="1" u="sng" dirty="0">
                <a:solidFill>
                  <a:srgbClr val="FF0000"/>
                </a:solidFill>
                <a:latin typeface="Lato Regular"/>
                <a:ea typeface="ＭＳ Ｐゴシック" charset="-128"/>
              </a:rPr>
              <a:t>and training </a:t>
            </a:r>
            <a:endParaRPr lang="en-GB" sz="2400" b="1" u="sng" dirty="0" smtClean="0">
              <a:solidFill>
                <a:srgbClr val="FF0000"/>
              </a:solidFill>
              <a:latin typeface="Lato Regular"/>
              <a:ea typeface="ＭＳ Ｐゴシック" charset="-128"/>
            </a:endParaRPr>
          </a:p>
          <a:p>
            <a:pPr defTabSz="914400">
              <a:lnSpc>
                <a:spcPct val="88000"/>
              </a:lnSpc>
              <a:spcBef>
                <a:spcPct val="0"/>
              </a:spcBef>
              <a:buClr>
                <a:srgbClr val="2B519A"/>
              </a:buClr>
              <a:buSzPct val="100000"/>
              <a:buFont typeface="Arial" charset="0"/>
              <a:buNone/>
            </a:pPr>
            <a:r>
              <a:rPr lang="en-GB" sz="2400" b="1" u="sng" dirty="0" smtClean="0">
                <a:solidFill>
                  <a:srgbClr val="FF0000"/>
                </a:solidFill>
                <a:latin typeface="Lato Regular"/>
                <a:ea typeface="ＭＳ Ｐゴシック" charset="-128"/>
              </a:rPr>
              <a:t>programmes</a:t>
            </a:r>
            <a:r>
              <a:rPr lang="en-GB" sz="2400" b="1" dirty="0" smtClean="0">
                <a:solidFill>
                  <a:prstClr val="black"/>
                </a:solidFill>
                <a:latin typeface="Lato Regular"/>
                <a:ea typeface="ＭＳ Ｐゴシック" charset="-128"/>
              </a:rPr>
              <a:t> </a:t>
            </a:r>
            <a:r>
              <a:rPr lang="en-GB" sz="2400" b="1" dirty="0">
                <a:solidFill>
                  <a:srgbClr val="11542A"/>
                </a:solidFill>
                <a:latin typeface="Lato Regular"/>
                <a:ea typeface="ＭＳ Ｐゴシック" charset="-128"/>
              </a:rPr>
              <a:t>are </a:t>
            </a:r>
            <a:r>
              <a:rPr lang="en-GB" sz="2400" b="1" dirty="0" smtClean="0">
                <a:solidFill>
                  <a:srgbClr val="11542A"/>
                </a:solidFill>
                <a:latin typeface="Lato Regular"/>
                <a:ea typeface="ＭＳ Ｐゴシック" charset="-128"/>
              </a:rPr>
              <a:t>thus needed as well as </a:t>
            </a:r>
            <a:r>
              <a:rPr lang="en-GB" sz="2400" b="1" dirty="0" smtClean="0">
                <a:solidFill>
                  <a:srgbClr val="FF0000"/>
                </a:solidFill>
                <a:latin typeface="Lato Regular"/>
                <a:ea typeface="ＭＳ Ｐゴシック" charset="-128"/>
                <a:hlinkClick r:id="rId2"/>
              </a:rPr>
              <a:t>Open Education </a:t>
            </a:r>
          </a:p>
          <a:p>
            <a:pPr defTabSz="914400">
              <a:lnSpc>
                <a:spcPct val="88000"/>
              </a:lnSpc>
              <a:spcBef>
                <a:spcPct val="0"/>
              </a:spcBef>
              <a:buClr>
                <a:srgbClr val="2B519A"/>
              </a:buClr>
              <a:buSzPct val="100000"/>
              <a:buFont typeface="Arial" charset="0"/>
              <a:buNone/>
            </a:pPr>
            <a:r>
              <a:rPr lang="en-GB" sz="2400" b="1" dirty="0" smtClean="0">
                <a:solidFill>
                  <a:srgbClr val="FF0000"/>
                </a:solidFill>
                <a:latin typeface="Lato Regular"/>
                <a:ea typeface="ＭＳ Ｐゴシック" charset="-128"/>
                <a:hlinkClick r:id="rId2"/>
              </a:rPr>
              <a:t>Resources</a:t>
            </a:r>
            <a:r>
              <a:rPr lang="en-GB" sz="2400" b="1" dirty="0" smtClean="0">
                <a:solidFill>
                  <a:srgbClr val="FF0000"/>
                </a:solidFill>
                <a:latin typeface="Lato Regular"/>
                <a:ea typeface="ＭＳ Ｐゴシック" charset="-128"/>
              </a:rPr>
              <a:t> (OER)</a:t>
            </a:r>
            <a:endParaRPr lang="en-GB" sz="2400" b="1" dirty="0">
              <a:solidFill>
                <a:srgbClr val="FF0000"/>
              </a:solidFill>
              <a:latin typeface="Lato Regular"/>
              <a:ea typeface="ＭＳ Ｐゴシック" charset="-128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 rot="18060000">
            <a:off x="2443031" y="2396534"/>
            <a:ext cx="1902092" cy="3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C8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>
              <a:lnSpc>
                <a:spcPct val="88000"/>
              </a:lnSpc>
              <a:spcBef>
                <a:spcPct val="0"/>
              </a:spcBef>
              <a:buClr>
                <a:srgbClr val="2B519A"/>
              </a:buClr>
              <a:buSzPct val="100000"/>
              <a:buFont typeface="Arial" charset="0"/>
              <a:buNone/>
            </a:pPr>
            <a:r>
              <a:rPr lang="en-GB" b="1" dirty="0">
                <a:solidFill>
                  <a:prstClr val="black"/>
                </a:solidFill>
                <a:latin typeface="Lato Regular"/>
                <a:ea typeface="ＭＳ Ｐゴシック" charset="-128"/>
              </a:rPr>
              <a:t>e-Infrastructure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3571875" y="1670186"/>
            <a:ext cx="2090738" cy="2528887"/>
            <a:chOff x="2231" y="1095"/>
            <a:chExt cx="1317" cy="1593"/>
          </a:xfrm>
        </p:grpSpPr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2231" y="2478"/>
              <a:ext cx="1148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C8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>
                <a:lnSpc>
                  <a:spcPct val="88000"/>
                </a:lnSpc>
                <a:spcBef>
                  <a:spcPct val="0"/>
                </a:spcBef>
                <a:buClr>
                  <a:srgbClr val="2B519A"/>
                </a:buClr>
                <a:buSzPct val="100000"/>
                <a:buFont typeface="Arial" charset="0"/>
                <a:buNone/>
              </a:pPr>
              <a:r>
                <a:rPr lang="en-GB" b="1" dirty="0">
                  <a:solidFill>
                    <a:srgbClr val="FF0000"/>
                  </a:solidFill>
                  <a:latin typeface="Lato Regular"/>
                  <a:ea typeface="ＭＳ Ｐゴシック" charset="-128"/>
                </a:rPr>
                <a:t>t-Infrastructure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 rot="3600000">
              <a:off x="2869" y="1564"/>
              <a:ext cx="1148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5140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>
                <a:lnSpc>
                  <a:spcPct val="88000"/>
                </a:lnSpc>
                <a:spcBef>
                  <a:spcPct val="0"/>
                </a:spcBef>
                <a:buClr>
                  <a:srgbClr val="2B519A"/>
                </a:buClr>
                <a:buSzPct val="100000"/>
                <a:buFont typeface="Arial" charset="0"/>
                <a:buNone/>
              </a:pPr>
              <a:r>
                <a:rPr lang="en-GB" b="1" dirty="0">
                  <a:solidFill>
                    <a:srgbClr val="FF0000"/>
                  </a:solidFill>
                  <a:latin typeface="Lato Regular"/>
                  <a:ea typeface="ＭＳ Ｐゴシック" charset="-128"/>
                </a:rPr>
                <a:t>t-Infrastructure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855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413723"/>
            <a:ext cx="8229600" cy="838838"/>
          </a:xfrm>
          <a:noFill/>
        </p:spPr>
        <p:txBody>
          <a:bodyPr>
            <a:normAutofit/>
          </a:bodyPr>
          <a:lstStyle/>
          <a:p>
            <a:r>
              <a:rPr lang="en-US" sz="2200" dirty="0" err="1" smtClean="0">
                <a:solidFill>
                  <a:srgbClr val="13643A"/>
                </a:solidFill>
                <a:latin typeface="Lato Regular"/>
                <a:cs typeface="Lato Regular"/>
              </a:rPr>
              <a:t>Sci-GaIA</a:t>
            </a:r>
            <a:r>
              <a:rPr lang="en-US" sz="2200" dirty="0" smtClean="0">
                <a:solidFill>
                  <a:srgbClr val="13643A"/>
                </a:solidFill>
                <a:latin typeface="Lato Regular"/>
                <a:cs typeface="Lato Regular"/>
              </a:rPr>
              <a:t> Educational Modules</a:t>
            </a:r>
            <a: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  <a:t/>
            </a:r>
            <a:b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</a:br>
            <a:endParaRPr lang="en-GB" sz="1600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33</a:t>
            </a:fld>
            <a:endParaRPr lang="fr-FR" dirty="0"/>
          </a:p>
        </p:txBody>
      </p:sp>
      <p:sp>
        <p:nvSpPr>
          <p:cNvPr id="5" name="Rettangolo arrotondato 4"/>
          <p:cNvSpPr/>
          <p:nvPr/>
        </p:nvSpPr>
        <p:spPr>
          <a:xfrm>
            <a:off x="967832" y="1557560"/>
            <a:ext cx="2664296" cy="129614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6" name="Freccia in su 5"/>
          <p:cNvSpPr/>
          <p:nvPr/>
        </p:nvSpPr>
        <p:spPr>
          <a:xfrm>
            <a:off x="2057664" y="3077264"/>
            <a:ext cx="484632" cy="978408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967832" y="4349880"/>
            <a:ext cx="2664296" cy="129614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sinistra 7"/>
          <p:cNvSpPr/>
          <p:nvPr/>
        </p:nvSpPr>
        <p:spPr>
          <a:xfrm rot="10800000">
            <a:off x="4237896" y="1963316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5864376" y="1557560"/>
            <a:ext cx="2664296" cy="129614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1210179" y="4698013"/>
            <a:ext cx="2236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00B050"/>
                </a:solidFill>
                <a:latin typeface="Lato Regular"/>
              </a:rPr>
              <a:t>A&amp;A ROC</a:t>
            </a:r>
            <a:endParaRPr lang="it-IT" sz="3600" dirty="0">
              <a:solidFill>
                <a:srgbClr val="00B050"/>
              </a:solidFill>
              <a:latin typeface="Lato Regular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28" y="3778572"/>
            <a:ext cx="1070608" cy="107060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918" y="1117590"/>
            <a:ext cx="2242221" cy="858821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100544" y="1968424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  <a:latin typeface="Lato Regular"/>
              </a:rPr>
              <a:t>courses.sci-gaia.eu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050254" y="1917600"/>
            <a:ext cx="2411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accent1"/>
                </a:solidFill>
                <a:latin typeface="Lato Regular"/>
              </a:rPr>
              <a:t>www.sci-gaia.eu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5" y="1274225"/>
            <a:ext cx="2418581" cy="499359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601" y="2453004"/>
            <a:ext cx="2242221" cy="858821"/>
          </a:xfrm>
          <a:prstGeom prst="rect">
            <a:avLst/>
          </a:prstGeom>
        </p:spPr>
      </p:pic>
      <p:sp>
        <p:nvSpPr>
          <p:cNvPr id="17" name="Rettangolo arrotondato 16"/>
          <p:cNvSpPr/>
          <p:nvPr/>
        </p:nvSpPr>
        <p:spPr>
          <a:xfrm>
            <a:off x="4424216" y="4345124"/>
            <a:ext cx="2664296" cy="129614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912" y="3773816"/>
            <a:ext cx="1070608" cy="1070608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5944" y="5357644"/>
            <a:ext cx="2331317" cy="661367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2328" y="5344697"/>
            <a:ext cx="2331317" cy="661367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4797202" y="4338855"/>
            <a:ext cx="24176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00B050"/>
                </a:solidFill>
                <a:latin typeface="Lato Regular"/>
              </a:rPr>
              <a:t>Catania SG </a:t>
            </a:r>
          </a:p>
          <a:p>
            <a:pPr algn="ctr"/>
            <a:r>
              <a:rPr lang="it-IT" sz="3200" dirty="0" smtClean="0">
                <a:solidFill>
                  <a:srgbClr val="00B050"/>
                </a:solidFill>
                <a:latin typeface="Lato Regular"/>
              </a:rPr>
              <a:t>Framework</a:t>
            </a:r>
            <a:endParaRPr lang="it-IT" sz="3200" dirty="0">
              <a:solidFill>
                <a:srgbClr val="00B050"/>
              </a:solidFill>
              <a:latin typeface="Lato Regular"/>
            </a:endParaRPr>
          </a:p>
        </p:txBody>
      </p:sp>
      <p:sp>
        <p:nvSpPr>
          <p:cNvPr id="22" name="Freccia in su 21"/>
          <p:cNvSpPr/>
          <p:nvPr/>
        </p:nvSpPr>
        <p:spPr>
          <a:xfrm rot="18181441">
            <a:off x="5002486" y="2798508"/>
            <a:ext cx="484632" cy="1673927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8126" y="2448659"/>
            <a:ext cx="824085" cy="824085"/>
          </a:xfrm>
          <a:prstGeom prst="rect">
            <a:avLst/>
          </a:prstGeom>
        </p:spPr>
      </p:pic>
      <p:grpSp>
        <p:nvGrpSpPr>
          <p:cNvPr id="24" name="Gruppo 23"/>
          <p:cNvGrpSpPr/>
          <p:nvPr/>
        </p:nvGrpSpPr>
        <p:grpSpPr>
          <a:xfrm>
            <a:off x="4396517" y="3034772"/>
            <a:ext cx="4642933" cy="2112957"/>
            <a:chOff x="4396517" y="3024124"/>
            <a:chExt cx="4642933" cy="2112957"/>
          </a:xfrm>
        </p:grpSpPr>
        <p:grpSp>
          <p:nvGrpSpPr>
            <p:cNvPr id="25" name="Gruppo 24"/>
            <p:cNvGrpSpPr/>
            <p:nvPr/>
          </p:nvGrpSpPr>
          <p:grpSpPr>
            <a:xfrm>
              <a:off x="4396517" y="3024124"/>
              <a:ext cx="4642933" cy="1571027"/>
              <a:chOff x="4492053" y="3024124"/>
              <a:chExt cx="4642933" cy="1571027"/>
            </a:xfrm>
          </p:grpSpPr>
          <p:sp>
            <p:nvSpPr>
              <p:cNvPr id="27" name="Freccia in su 26"/>
              <p:cNvSpPr/>
              <p:nvPr/>
            </p:nvSpPr>
            <p:spPr>
              <a:xfrm rot="17431213">
                <a:off x="6012799" y="1503378"/>
                <a:ext cx="484632" cy="3526123"/>
              </a:xfrm>
              <a:prstGeom prst="upArrow">
                <a:avLst/>
              </a:prstGeom>
              <a:solidFill>
                <a:srgbClr val="6666CC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28" name="Gruppo 27"/>
              <p:cNvGrpSpPr/>
              <p:nvPr/>
            </p:nvGrpSpPr>
            <p:grpSpPr>
              <a:xfrm>
                <a:off x="7433293" y="4094168"/>
                <a:ext cx="1701693" cy="500983"/>
                <a:chOff x="7433293" y="4094168"/>
                <a:chExt cx="1701693" cy="500983"/>
              </a:xfrm>
            </p:grpSpPr>
            <p:sp>
              <p:nvSpPr>
                <p:cNvPr id="29" name="Rettangolo arrotondato 28"/>
                <p:cNvSpPr/>
                <p:nvPr/>
              </p:nvSpPr>
              <p:spPr>
                <a:xfrm>
                  <a:off x="7433293" y="4094168"/>
                  <a:ext cx="1701693" cy="500983"/>
                </a:xfrm>
                <a:prstGeom prst="roundRect">
                  <a:avLst/>
                </a:prstGeom>
                <a:noFill/>
                <a:ln w="38100">
                  <a:solidFill>
                    <a:srgbClr val="6666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0" name="CasellaDiTesto 29"/>
                <p:cNvSpPr txBox="1"/>
                <p:nvPr/>
              </p:nvSpPr>
              <p:spPr>
                <a:xfrm>
                  <a:off x="7457082" y="4121464"/>
                  <a:ext cx="163237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it-IT" sz="2000" dirty="0" err="1" smtClean="0">
                      <a:solidFill>
                        <a:srgbClr val="6666CC"/>
                      </a:solidFill>
                      <a:latin typeface="Lato Regular"/>
                    </a:rPr>
                    <a:t>Other</a:t>
                  </a:r>
                  <a:r>
                    <a:rPr lang="it-IT" sz="2000" dirty="0" smtClean="0">
                      <a:solidFill>
                        <a:srgbClr val="6666CC"/>
                      </a:solidFill>
                      <a:latin typeface="Lato Regular"/>
                    </a:rPr>
                    <a:t> </a:t>
                  </a:r>
                  <a:r>
                    <a:rPr lang="it-IT" sz="2000" dirty="0" err="1" smtClean="0">
                      <a:solidFill>
                        <a:srgbClr val="6666CC"/>
                      </a:solidFill>
                      <a:latin typeface="Lato Regular"/>
                    </a:rPr>
                    <a:t>OER’s</a:t>
                  </a:r>
                  <a:endParaRPr lang="it-IT" sz="2000" dirty="0">
                    <a:solidFill>
                      <a:srgbClr val="6666CC"/>
                    </a:solidFill>
                    <a:latin typeface="Lato Regular"/>
                  </a:endParaRPr>
                </a:p>
              </p:txBody>
            </p:sp>
          </p:grpSp>
        </p:grpSp>
        <p:pic>
          <p:nvPicPr>
            <p:cNvPr id="26" name="Immagin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59249" y="4550885"/>
              <a:ext cx="878608" cy="586196"/>
            </a:xfrm>
            <a:prstGeom prst="rect">
              <a:avLst/>
            </a:prstGeom>
          </p:spPr>
        </p:pic>
      </p:grpSp>
      <p:sp>
        <p:nvSpPr>
          <p:cNvPr id="31" name="CasellaDiTesto 30"/>
          <p:cNvSpPr txBox="1"/>
          <p:nvPr/>
        </p:nvSpPr>
        <p:spPr>
          <a:xfrm rot="20624979">
            <a:off x="122427" y="1930073"/>
            <a:ext cx="8780161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11542A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solidFill>
                  <a:srgbClr val="00B050"/>
                </a:solidFill>
                <a:latin typeface="Lato Regular"/>
              </a:rPr>
              <a:t>T</a:t>
            </a:r>
            <a:r>
              <a:rPr lang="it-IT" sz="2400" dirty="0" smtClean="0">
                <a:solidFill>
                  <a:srgbClr val="00B050"/>
                </a:solidFill>
                <a:latin typeface="Lato Regular"/>
              </a:rPr>
              <a:t>o be </a:t>
            </a:r>
            <a:r>
              <a:rPr lang="it-IT" sz="2400" dirty="0" err="1" smtClean="0">
                <a:solidFill>
                  <a:srgbClr val="00B050"/>
                </a:solidFill>
                <a:latin typeface="Lato Regular"/>
              </a:rPr>
              <a:t>eventually</a:t>
            </a:r>
            <a:r>
              <a:rPr lang="it-IT" sz="2400" dirty="0" smtClean="0">
                <a:solidFill>
                  <a:srgbClr val="00B050"/>
                </a:solidFill>
                <a:latin typeface="Lato Regular"/>
              </a:rPr>
              <a:t> </a:t>
            </a:r>
            <a:r>
              <a:rPr lang="it-IT" sz="2400" dirty="0" err="1" smtClean="0">
                <a:solidFill>
                  <a:srgbClr val="00B050"/>
                </a:solidFill>
                <a:latin typeface="Lato Regular"/>
              </a:rPr>
              <a:t>adopted</a:t>
            </a:r>
            <a:r>
              <a:rPr lang="it-IT" sz="2400" dirty="0" smtClean="0">
                <a:solidFill>
                  <a:srgbClr val="00B050"/>
                </a:solidFill>
                <a:latin typeface="Lato Regular"/>
              </a:rPr>
              <a:t> </a:t>
            </a:r>
            <a:r>
              <a:rPr lang="it-IT" sz="2400" dirty="0" smtClean="0">
                <a:solidFill>
                  <a:srgbClr val="00B050"/>
                </a:solidFill>
                <a:latin typeface="Lato Regular"/>
              </a:rPr>
              <a:t>in </a:t>
            </a:r>
            <a:r>
              <a:rPr lang="it-IT" sz="2400" dirty="0" err="1" smtClean="0">
                <a:solidFill>
                  <a:srgbClr val="00B050"/>
                </a:solidFill>
                <a:latin typeface="Lato Regular"/>
              </a:rPr>
              <a:t>university</a:t>
            </a:r>
            <a:r>
              <a:rPr lang="it-IT" sz="2400" dirty="0" smtClean="0">
                <a:solidFill>
                  <a:srgbClr val="00B050"/>
                </a:solidFill>
                <a:latin typeface="Lato Regular"/>
              </a:rPr>
              <a:t> curricula in EU and Africa</a:t>
            </a:r>
          </a:p>
        </p:txBody>
      </p:sp>
    </p:spTree>
    <p:extLst>
      <p:ext uri="{BB962C8B-B14F-4D97-AF65-F5344CB8AC3E}">
        <p14:creationId xmlns:p14="http://schemas.microsoft.com/office/powerpoint/2010/main" val="222434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691" y="-491326"/>
            <a:ext cx="1487605" cy="148760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28" y="843123"/>
            <a:ext cx="8682330" cy="51935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4286"/>
            <a:ext cx="8229600" cy="838838"/>
          </a:xfrm>
          <a:noFill/>
        </p:spPr>
        <p:txBody>
          <a:bodyPr>
            <a:normAutofit/>
          </a:bodyPr>
          <a:lstStyle/>
          <a:p>
            <a:r>
              <a:rPr lang="en-GB" dirty="0" err="1" smtClean="0">
                <a:solidFill>
                  <a:srgbClr val="13643A"/>
                </a:solidFill>
                <a:latin typeface="Lato Regular"/>
                <a:cs typeface="Lato Regular"/>
              </a:rPr>
              <a:t>Sci-GaIA</a:t>
            </a:r>
            <a: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  <a:t> Online Courses</a:t>
            </a:r>
            <a:b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</a:br>
            <a:r>
              <a:rPr lang="en-GB" sz="1600" b="0" dirty="0" smtClean="0">
                <a:solidFill>
                  <a:srgbClr val="13643A"/>
                </a:solidFill>
                <a:latin typeface="Lato Regular"/>
                <a:cs typeface="Lato Regular"/>
              </a:rPr>
              <a:t>(http://courses.sci-gaia.eu)</a:t>
            </a:r>
            <a:endParaRPr lang="en-GB" sz="1200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34</a:t>
            </a:fld>
            <a:endParaRPr lang="fr-FR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256" y="2094363"/>
            <a:ext cx="7601596" cy="47226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asellaDiTesto 5"/>
          <p:cNvSpPr txBox="1"/>
          <p:nvPr/>
        </p:nvSpPr>
        <p:spPr>
          <a:xfrm rot="20624979">
            <a:off x="749105" y="3220809"/>
            <a:ext cx="6753913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13643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 smtClean="0">
                <a:solidFill>
                  <a:srgbClr val="00B050"/>
                </a:solidFill>
                <a:latin typeface="Lato Regular"/>
              </a:rPr>
              <a:t>Everybody</a:t>
            </a:r>
            <a:r>
              <a:rPr lang="it-IT" sz="2400" dirty="0" smtClean="0">
                <a:solidFill>
                  <a:srgbClr val="00B050"/>
                </a:solidFill>
                <a:latin typeface="Lato Regular"/>
              </a:rPr>
              <a:t> </a:t>
            </a:r>
            <a:r>
              <a:rPr lang="it-IT" sz="2400" dirty="0" err="1" smtClean="0">
                <a:solidFill>
                  <a:srgbClr val="00B050"/>
                </a:solidFill>
                <a:latin typeface="Lato Regular"/>
              </a:rPr>
              <a:t>is</a:t>
            </a:r>
            <a:r>
              <a:rPr lang="it-IT" sz="2400" dirty="0" smtClean="0">
                <a:solidFill>
                  <a:srgbClr val="00B050"/>
                </a:solidFill>
                <a:latin typeface="Lato Regular"/>
              </a:rPr>
              <a:t> welcome to </a:t>
            </a:r>
            <a:r>
              <a:rPr lang="it-IT" sz="2400" dirty="0" err="1" smtClean="0">
                <a:solidFill>
                  <a:srgbClr val="00B050"/>
                </a:solidFill>
                <a:latin typeface="Lato Regular"/>
              </a:rPr>
              <a:t>contribute</a:t>
            </a:r>
            <a:r>
              <a:rPr lang="it-IT" sz="2400" dirty="0" smtClean="0">
                <a:solidFill>
                  <a:srgbClr val="00B050"/>
                </a:solidFill>
                <a:latin typeface="Lato Regular"/>
              </a:rPr>
              <a:t> with full</a:t>
            </a:r>
          </a:p>
          <a:p>
            <a:pPr algn="ctr"/>
            <a:r>
              <a:rPr lang="it-IT" sz="2400" dirty="0" err="1">
                <a:solidFill>
                  <a:srgbClr val="00B050"/>
                </a:solidFill>
                <a:latin typeface="Lato Regular"/>
              </a:rPr>
              <a:t>c</a:t>
            </a:r>
            <a:r>
              <a:rPr lang="it-IT" sz="2400" dirty="0" err="1" smtClean="0">
                <a:solidFill>
                  <a:srgbClr val="00B050"/>
                </a:solidFill>
                <a:latin typeface="Lato Regular"/>
              </a:rPr>
              <a:t>ourses</a:t>
            </a:r>
            <a:r>
              <a:rPr lang="it-IT" sz="2400" dirty="0" smtClean="0">
                <a:solidFill>
                  <a:srgbClr val="00B050"/>
                </a:solidFill>
                <a:latin typeface="Lato Regular"/>
              </a:rPr>
              <a:t> and </a:t>
            </a:r>
            <a:r>
              <a:rPr lang="it-IT" sz="2400" dirty="0" err="1" smtClean="0">
                <a:solidFill>
                  <a:srgbClr val="00B050"/>
                </a:solidFill>
                <a:latin typeface="Lato Regular"/>
              </a:rPr>
              <a:t>other</a:t>
            </a:r>
            <a:r>
              <a:rPr lang="it-IT" sz="2400" dirty="0" smtClean="0">
                <a:solidFill>
                  <a:srgbClr val="00B050"/>
                </a:solidFill>
                <a:latin typeface="Lato Regular"/>
              </a:rPr>
              <a:t> training &amp; </a:t>
            </a:r>
            <a:r>
              <a:rPr lang="it-IT" sz="2400" dirty="0" err="1" smtClean="0">
                <a:solidFill>
                  <a:srgbClr val="00B050"/>
                </a:solidFill>
                <a:latin typeface="Lato Regular"/>
              </a:rPr>
              <a:t>education</a:t>
            </a:r>
            <a:r>
              <a:rPr lang="it-IT" sz="2400" dirty="0" smtClean="0">
                <a:solidFill>
                  <a:srgbClr val="00B050"/>
                </a:solidFill>
                <a:latin typeface="Lato Regular"/>
              </a:rPr>
              <a:t> </a:t>
            </a:r>
            <a:r>
              <a:rPr lang="it-IT" sz="2400" dirty="0" err="1" smtClean="0">
                <a:solidFill>
                  <a:srgbClr val="00B050"/>
                </a:solidFill>
                <a:latin typeface="Lato Regular"/>
              </a:rPr>
              <a:t>materials</a:t>
            </a:r>
            <a:endParaRPr lang="it-IT" sz="2400" dirty="0" smtClean="0">
              <a:solidFill>
                <a:srgbClr val="00B050"/>
              </a:solidFill>
              <a:latin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44558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5" y="1175656"/>
            <a:ext cx="8752114" cy="437605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4286"/>
            <a:ext cx="8229600" cy="838838"/>
          </a:xfrm>
          <a:noFill/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  <a:t>The </a:t>
            </a:r>
            <a:r>
              <a:rPr lang="en-GB" dirty="0" err="1" smtClean="0">
                <a:solidFill>
                  <a:srgbClr val="13643A"/>
                </a:solidFill>
                <a:latin typeface="Lato Regular"/>
                <a:cs typeface="Lato Regular"/>
              </a:rPr>
              <a:t>Sci-GaIA</a:t>
            </a:r>
            <a: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  <a:t> Winter School</a:t>
            </a:r>
            <a:b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</a:br>
            <a:r>
              <a:rPr lang="en-GB" sz="1600" b="0" dirty="0" smtClean="0">
                <a:solidFill>
                  <a:srgbClr val="13643A"/>
                </a:solidFill>
                <a:latin typeface="Lato Regular"/>
                <a:cs typeface="Lato Regular"/>
              </a:rPr>
              <a:t>(http://www.sci-gaia.eu/winter-school)</a:t>
            </a:r>
            <a:endParaRPr lang="en-GB" sz="1200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35</a:t>
            </a:fld>
            <a:endParaRPr lang="fr-FR" dirty="0"/>
          </a:p>
        </p:txBody>
      </p:sp>
      <p:sp>
        <p:nvSpPr>
          <p:cNvPr id="6" name="CasellaDiTesto 5"/>
          <p:cNvSpPr txBox="1"/>
          <p:nvPr/>
        </p:nvSpPr>
        <p:spPr>
          <a:xfrm rot="20624979">
            <a:off x="330005" y="1065437"/>
            <a:ext cx="6753913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13643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00B050"/>
                </a:solidFill>
                <a:latin typeface="Lato Regular"/>
              </a:rPr>
              <a:t>The </a:t>
            </a:r>
            <a:r>
              <a:rPr lang="it-IT" sz="2400" dirty="0" err="1" smtClean="0">
                <a:solidFill>
                  <a:srgbClr val="00B050"/>
                </a:solidFill>
                <a:latin typeface="Lato Regular"/>
              </a:rPr>
              <a:t>application</a:t>
            </a:r>
            <a:r>
              <a:rPr lang="it-IT" sz="2400" dirty="0" smtClean="0">
                <a:solidFill>
                  <a:srgbClr val="00B050"/>
                </a:solidFill>
                <a:latin typeface="Lato Regular"/>
              </a:rPr>
              <a:t> </a:t>
            </a:r>
            <a:r>
              <a:rPr lang="it-IT" sz="2400" dirty="0" err="1" smtClean="0">
                <a:solidFill>
                  <a:srgbClr val="00B050"/>
                </a:solidFill>
                <a:latin typeface="Lato Regular"/>
              </a:rPr>
              <a:t>form</a:t>
            </a:r>
            <a:r>
              <a:rPr lang="it-IT" sz="2400" dirty="0" smtClean="0">
                <a:solidFill>
                  <a:srgbClr val="00B050"/>
                </a:solidFill>
                <a:latin typeface="Lato Regular"/>
              </a:rPr>
              <a:t> </a:t>
            </a:r>
            <a:r>
              <a:rPr lang="it-IT" sz="2400" dirty="0" err="1" smtClean="0">
                <a:solidFill>
                  <a:srgbClr val="00B050"/>
                </a:solidFill>
                <a:latin typeface="Lato Regular"/>
              </a:rPr>
              <a:t>will</a:t>
            </a:r>
            <a:r>
              <a:rPr lang="it-IT" sz="2400" dirty="0" smtClean="0">
                <a:solidFill>
                  <a:srgbClr val="00B050"/>
                </a:solidFill>
                <a:latin typeface="Lato Regular"/>
              </a:rPr>
              <a:t> open </a:t>
            </a:r>
            <a:r>
              <a:rPr lang="it-IT" sz="2400" dirty="0" err="1" smtClean="0">
                <a:solidFill>
                  <a:srgbClr val="00B050"/>
                </a:solidFill>
                <a:latin typeface="Lato Regular"/>
              </a:rPr>
              <a:t>next</a:t>
            </a:r>
            <a:r>
              <a:rPr lang="it-IT" sz="2400" dirty="0" smtClean="0">
                <a:solidFill>
                  <a:srgbClr val="00B050"/>
                </a:solidFill>
                <a:latin typeface="Lato Regular"/>
              </a:rPr>
              <a:t> week        </a:t>
            </a:r>
            <a:r>
              <a:rPr lang="it-IT" sz="2400" dirty="0" err="1" smtClean="0">
                <a:solidFill>
                  <a:srgbClr val="00B050"/>
                </a:solidFill>
                <a:latin typeface="Lato Regular"/>
              </a:rPr>
              <a:t>until</a:t>
            </a:r>
            <a:r>
              <a:rPr lang="it-IT" sz="2400" dirty="0" smtClean="0">
                <a:solidFill>
                  <a:srgbClr val="00B050"/>
                </a:solidFill>
                <a:latin typeface="Lato Regular"/>
              </a:rPr>
              <a:t> the 22</a:t>
            </a:r>
            <a:r>
              <a:rPr lang="it-IT" sz="2400" baseline="30000" dirty="0" smtClean="0">
                <a:solidFill>
                  <a:srgbClr val="00B050"/>
                </a:solidFill>
                <a:latin typeface="Lato Regular"/>
              </a:rPr>
              <a:t>th</a:t>
            </a:r>
            <a:r>
              <a:rPr lang="it-IT" sz="2400" dirty="0" smtClean="0">
                <a:solidFill>
                  <a:srgbClr val="00B050"/>
                </a:solidFill>
                <a:latin typeface="Lato Regular"/>
              </a:rPr>
              <a:t> of </a:t>
            </a:r>
            <a:r>
              <a:rPr lang="it-IT" sz="2400" dirty="0" err="1" smtClean="0">
                <a:solidFill>
                  <a:srgbClr val="00B050"/>
                </a:solidFill>
                <a:latin typeface="Lato Regular"/>
              </a:rPr>
              <a:t>January</a:t>
            </a:r>
            <a:r>
              <a:rPr lang="it-IT" sz="2400" dirty="0" smtClean="0">
                <a:solidFill>
                  <a:srgbClr val="00B050"/>
                </a:solidFill>
                <a:latin typeface="Lato Regular"/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14479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413723"/>
            <a:ext cx="8229600" cy="838838"/>
          </a:xfrm>
          <a:noFill/>
        </p:spPr>
        <p:txBody>
          <a:bodyPr>
            <a:normAutofit/>
          </a:bodyPr>
          <a:lstStyle/>
          <a:p>
            <a:r>
              <a:rPr lang="en-US" dirty="0">
                <a:solidFill>
                  <a:srgbClr val="13643A"/>
                </a:solidFill>
                <a:latin typeface="Lato Regular"/>
                <a:cs typeface="Lato Light"/>
              </a:rPr>
              <a:t>S</a:t>
            </a:r>
            <a:r>
              <a:rPr lang="en-US" dirty="0" smtClean="0">
                <a:solidFill>
                  <a:srgbClr val="13643A"/>
                </a:solidFill>
                <a:latin typeface="Lato Regular"/>
                <a:cs typeface="Lato Light"/>
              </a:rPr>
              <a:t>ummary and conclusions</a:t>
            </a:r>
            <a:endParaRPr lang="en-GB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36</a:t>
            </a:fld>
            <a:endParaRPr lang="fr-FR" dirty="0"/>
          </a:p>
        </p:txBody>
      </p:sp>
      <p:sp>
        <p:nvSpPr>
          <p:cNvPr id="24" name="Espace réservé du contenu 3"/>
          <p:cNvSpPr txBox="1">
            <a:spLocks/>
          </p:cNvSpPr>
          <p:nvPr/>
        </p:nvSpPr>
        <p:spPr>
          <a:xfrm>
            <a:off x="183655" y="1158389"/>
            <a:ext cx="8881968" cy="50002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lang="fr-FR" sz="2000" b="1" dirty="0" smtClean="0">
                <a:solidFill>
                  <a:schemeClr val="accent1"/>
                </a:solidFill>
                <a:latin typeface="Avenir Book"/>
                <a:cs typeface="Avenir Book"/>
              </a:defRPr>
            </a:lvl1pPr>
            <a:lvl2pPr marL="731838" indent="-285750">
              <a:lnSpc>
                <a:spcPct val="120000"/>
              </a:lnSpc>
              <a:defRPr lang="fr-FR" sz="1600" b="1" dirty="0" smtClean="0">
                <a:latin typeface="Avenir Book"/>
                <a:cs typeface="Avenir Book"/>
              </a:defRPr>
            </a:lvl2pPr>
            <a:lvl3pPr marL="1200150" indent="-285750">
              <a:lnSpc>
                <a:spcPct val="120000"/>
              </a:lnSpc>
              <a:defRPr lang="fr-FR" sz="1600" b="1" dirty="0" smtClean="0">
                <a:latin typeface="Avenir Book"/>
                <a:cs typeface="Avenir Book"/>
              </a:defRPr>
            </a:lvl3pPr>
            <a:lvl4pPr>
              <a:defRPr>
                <a:latin typeface="Avenir Book"/>
                <a:cs typeface="Avenir Book"/>
              </a:defRPr>
            </a:lvl4pPr>
            <a:lvl5pPr>
              <a:defRPr>
                <a:latin typeface="Avenir Book"/>
                <a:cs typeface="Avenir Book"/>
              </a:defRPr>
            </a:lvl5pPr>
          </a:lstStyle>
          <a:p>
            <a:pPr marL="457200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kern="0" dirty="0">
                <a:solidFill>
                  <a:srgbClr val="11542A"/>
                </a:solidFill>
                <a:latin typeface="Lato Regular"/>
                <a:cs typeface="+mn-cs"/>
              </a:rPr>
              <a:t>Open Science vision can be implemented only if the “openness” paradigm becomes pervasive </a:t>
            </a:r>
            <a:r>
              <a:rPr lang="en-US" sz="2400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in day-by-day </a:t>
            </a:r>
            <a:r>
              <a:rPr lang="en-US" sz="2400" b="0" kern="0" dirty="0">
                <a:solidFill>
                  <a:srgbClr val="11542A"/>
                </a:solidFill>
                <a:latin typeface="Lato Regular"/>
                <a:cs typeface="+mn-cs"/>
              </a:rPr>
              <a:t>research</a:t>
            </a:r>
          </a:p>
          <a:p>
            <a:pPr marL="457200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kern="0" dirty="0">
                <a:solidFill>
                  <a:srgbClr val="11542A"/>
                </a:solidFill>
                <a:latin typeface="Lato Regular"/>
                <a:cs typeface="+mn-cs"/>
              </a:rPr>
              <a:t>Science outputs’ reproducibility, but also re-usability and extensibility, are key to walk through the “knowledge path” in both directions</a:t>
            </a:r>
          </a:p>
          <a:p>
            <a:pPr marL="457200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kern="0" dirty="0">
                <a:solidFill>
                  <a:srgbClr val="11542A"/>
                </a:solidFill>
                <a:latin typeface="Lato Regular"/>
                <a:cs typeface="+mn-cs"/>
              </a:rPr>
              <a:t>The </a:t>
            </a:r>
            <a:r>
              <a:rPr lang="en-US" sz="2400" b="0" kern="0" dirty="0" err="1" smtClean="0">
                <a:solidFill>
                  <a:srgbClr val="11542A"/>
                </a:solidFill>
                <a:latin typeface="Lato Regular"/>
                <a:cs typeface="+mn-cs"/>
              </a:rPr>
              <a:t>Sci-GaIA</a:t>
            </a:r>
            <a:r>
              <a:rPr lang="en-US" sz="2400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 </a:t>
            </a:r>
            <a:r>
              <a:rPr lang="en-US" sz="2400" b="0" kern="0" dirty="0">
                <a:solidFill>
                  <a:srgbClr val="11542A"/>
                </a:solidFill>
                <a:latin typeface="Lato Regular"/>
                <a:cs typeface="+mn-cs"/>
              </a:rPr>
              <a:t>project </a:t>
            </a:r>
            <a:r>
              <a:rPr lang="en-US" sz="2400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is strongly committed to promote the uptake of the Open Science paradigm and it’s building a viable federated platform for Open Science Commons across Europe and Africa</a:t>
            </a:r>
            <a:endParaRPr lang="en-US" sz="2400" b="0" kern="0" dirty="0">
              <a:solidFill>
                <a:srgbClr val="11542A"/>
              </a:solidFill>
              <a:latin typeface="Lato Regular"/>
              <a:cs typeface="+mn-cs"/>
            </a:endParaRPr>
          </a:p>
          <a:p>
            <a:pPr marL="457200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A novel approach connects Open </a:t>
            </a:r>
            <a:r>
              <a:rPr lang="en-US" sz="2400" b="0" kern="0" dirty="0">
                <a:solidFill>
                  <a:srgbClr val="11542A"/>
                </a:solidFill>
                <a:latin typeface="Lato Regular"/>
                <a:cs typeface="+mn-cs"/>
              </a:rPr>
              <a:t>Access </a:t>
            </a:r>
            <a:r>
              <a:rPr lang="en-US" sz="2400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Repositories to Science </a:t>
            </a:r>
            <a:r>
              <a:rPr lang="en-US" sz="2400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Gateways </a:t>
            </a:r>
            <a:r>
              <a:rPr lang="en-US" sz="2400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and exploit Grid/Cloud/local </a:t>
            </a:r>
            <a:r>
              <a:rPr lang="en-US" sz="2400" b="0" kern="0" dirty="0">
                <a:solidFill>
                  <a:srgbClr val="11542A"/>
                </a:solidFill>
                <a:latin typeface="Lato Regular"/>
                <a:cs typeface="+mn-cs"/>
              </a:rPr>
              <a:t>resources worldwide to easily reproduce/extend scientific </a:t>
            </a:r>
            <a:r>
              <a:rPr lang="en-US" sz="2400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analyses</a:t>
            </a:r>
            <a:endParaRPr lang="en-US" sz="2400" b="0" kern="0" dirty="0">
              <a:solidFill>
                <a:srgbClr val="11542A"/>
              </a:solidFill>
              <a:latin typeface="Lato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181944" y="2024831"/>
            <a:ext cx="6756400" cy="1777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800" dirty="0" smtClean="0">
                <a:solidFill>
                  <a:srgbClr val="13643A"/>
                </a:solidFill>
                <a:latin typeface="Lato Regular"/>
                <a:cs typeface="Lato Regular"/>
              </a:rPr>
              <a:t>Thank</a:t>
            </a:r>
            <a:r>
              <a:rPr lang="en-GB" sz="2800" dirty="0" smtClean="0">
                <a:solidFill>
                  <a:srgbClr val="13643A"/>
                </a:solidFill>
                <a:latin typeface="Lato Light"/>
                <a:cs typeface="Lato Light"/>
              </a:rPr>
              <a:t> </a:t>
            </a:r>
            <a:r>
              <a:rPr lang="en-GB" sz="2800" baseline="0" dirty="0" smtClean="0">
                <a:solidFill>
                  <a:srgbClr val="13643A"/>
                </a:solidFill>
                <a:latin typeface="Lato Light"/>
                <a:cs typeface="Lato Light"/>
              </a:rPr>
              <a:t>you! </a:t>
            </a:r>
          </a:p>
          <a:p>
            <a:pPr algn="ctr">
              <a:lnSpc>
                <a:spcPct val="120000"/>
              </a:lnSpc>
              <a:defRPr/>
            </a:pPr>
            <a:r>
              <a:rPr lang="en-GB" sz="1600" dirty="0" smtClean="0">
                <a:solidFill>
                  <a:srgbClr val="13643A"/>
                </a:solidFill>
                <a:latin typeface="Lato Light"/>
                <a:cs typeface="Lato Light"/>
              </a:rPr>
              <a:t>s</a:t>
            </a:r>
            <a:r>
              <a:rPr lang="en-GB" sz="1600" baseline="0" dirty="0" smtClean="0">
                <a:solidFill>
                  <a:srgbClr val="13643A"/>
                </a:solidFill>
                <a:latin typeface="Lato Light"/>
                <a:cs typeface="Lato Light"/>
              </a:rPr>
              <a:t>ci-gaia.eu</a:t>
            </a:r>
          </a:p>
          <a:p>
            <a:pPr algn="ctr">
              <a:lnSpc>
                <a:spcPct val="120000"/>
              </a:lnSpc>
              <a:defRPr/>
            </a:pPr>
            <a:r>
              <a:rPr lang="en-GB" sz="1600" dirty="0" smtClean="0">
                <a:solidFill>
                  <a:srgbClr val="13643A"/>
                </a:solidFill>
                <a:latin typeface="Lato Light"/>
                <a:cs typeface="Lato Light"/>
              </a:rPr>
              <a:t>info@sci-gaia.eu</a:t>
            </a:r>
            <a:endParaRPr lang="en-GB" sz="1600" baseline="0" dirty="0" smtClean="0">
              <a:solidFill>
                <a:srgbClr val="13643A"/>
              </a:solidFill>
              <a:latin typeface="Lato Light"/>
              <a:cs typeface="Lato Light"/>
            </a:endParaRPr>
          </a:p>
          <a:p>
            <a:pPr algn="ctr">
              <a:lnSpc>
                <a:spcPct val="120000"/>
              </a:lnSpc>
              <a:defRPr/>
            </a:pPr>
            <a:endParaRPr lang="fr-FR" sz="1600" dirty="0" smtClean="0">
              <a:solidFill>
                <a:srgbClr val="13643A"/>
              </a:solidFill>
              <a:latin typeface="Lato Regular"/>
              <a:cs typeface="Lato Regular"/>
            </a:endParaRPr>
          </a:p>
          <a:p>
            <a:pPr algn="ctr">
              <a:lnSpc>
                <a:spcPts val="2180"/>
              </a:lnSpc>
              <a:defRPr/>
            </a:pPr>
            <a:endParaRPr lang="en-GB" sz="1600" dirty="0">
              <a:solidFill>
                <a:srgbClr val="13643A"/>
              </a:solidFill>
              <a:latin typeface="Lato Regular"/>
              <a:cs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213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413723"/>
            <a:ext cx="8229600" cy="838838"/>
          </a:xfrm>
          <a:noFill/>
        </p:spPr>
        <p:txBody>
          <a:bodyPr/>
          <a:lstStyle/>
          <a:p>
            <a: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  <a:t>Different kinds of “connections”</a:t>
            </a:r>
            <a:endParaRPr lang="en-GB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4</a:t>
            </a:fld>
            <a:endParaRPr lang="fr-FR" dirty="0"/>
          </a:p>
        </p:txBody>
      </p:sp>
      <p:grpSp>
        <p:nvGrpSpPr>
          <p:cNvPr id="13" name="Gruppo 12"/>
          <p:cNvGrpSpPr/>
          <p:nvPr/>
        </p:nvGrpSpPr>
        <p:grpSpPr>
          <a:xfrm>
            <a:off x="35496" y="1196753"/>
            <a:ext cx="6125090" cy="3047458"/>
            <a:chOff x="35496" y="1196753"/>
            <a:chExt cx="6125090" cy="3047458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1196753"/>
              <a:ext cx="6125090" cy="3047458"/>
            </a:xfrm>
            <a:prstGeom prst="rect">
              <a:avLst/>
            </a:prstGeom>
          </p:spPr>
        </p:pic>
        <p:pic>
          <p:nvPicPr>
            <p:cNvPr id="15" name="Picture 2" descr="http://img.ehowcdn.com/article-new-thumbnail/ehow/images/a04/70/m0/troubleshoot-comcast-internet-connection-800x80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93" y="3463467"/>
              <a:ext cx="1136431" cy="757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uppo 15"/>
          <p:cNvGrpSpPr/>
          <p:nvPr/>
        </p:nvGrpSpPr>
        <p:grpSpPr>
          <a:xfrm>
            <a:off x="1115616" y="3429000"/>
            <a:ext cx="6192688" cy="3316488"/>
            <a:chOff x="1115616" y="3424880"/>
            <a:chExt cx="6025826" cy="3012913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3424880"/>
              <a:ext cx="6025826" cy="3012913"/>
            </a:xfrm>
            <a:prstGeom prst="rect">
              <a:avLst/>
            </a:prstGeom>
          </p:spPr>
        </p:pic>
        <p:pic>
          <p:nvPicPr>
            <p:cNvPr id="18" name="Picture 4" descr="https://encrypted-tbn3.gstatic.com/images?q=tbn:ANd9GcTODPHdgWrgmPkQ2IA6CrSD0Z0K3tv4xaueLONAMACMZvje9S7GNQ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4649" y="3441006"/>
              <a:ext cx="1078079" cy="718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uppo 18"/>
          <p:cNvGrpSpPr/>
          <p:nvPr/>
        </p:nvGrpSpPr>
        <p:grpSpPr>
          <a:xfrm>
            <a:off x="2843225" y="1793931"/>
            <a:ext cx="6265279" cy="4083341"/>
            <a:chOff x="2771800" y="1793931"/>
            <a:chExt cx="6265279" cy="4083341"/>
          </a:xfrm>
        </p:grpSpPr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800" y="1793931"/>
              <a:ext cx="6265279" cy="40833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" name="Picture 2" descr="https://encrypted-tbn3.gstatic.com/images?q=tbn:ANd9GcSLKd3VeBRgfqrJrMLyatrH05vDUYuzU9pLybLTWLZuZ_xNdq9-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1112" y="4653136"/>
              <a:ext cx="1050808" cy="897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CasellaDiTesto 21"/>
          <p:cNvSpPr txBox="1"/>
          <p:nvPr/>
        </p:nvSpPr>
        <p:spPr>
          <a:xfrm rot="20789551">
            <a:off x="738347" y="2666152"/>
            <a:ext cx="7530075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45781E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b="1" u="sng" dirty="0" smtClean="0">
                <a:solidFill>
                  <a:srgbClr val="657A39"/>
                </a:solidFill>
                <a:sym typeface="Symbol"/>
              </a:rPr>
              <a:t>Challenge</a:t>
            </a:r>
            <a:r>
              <a:rPr lang="it-IT" sz="2400" b="1" dirty="0" smtClean="0">
                <a:solidFill>
                  <a:srgbClr val="657A39"/>
                </a:solidFill>
                <a:sym typeface="Symbol"/>
              </a:rPr>
              <a:t>: </a:t>
            </a:r>
            <a:r>
              <a:rPr lang="it-IT" sz="2400" b="1" dirty="0" err="1" smtClean="0">
                <a:solidFill>
                  <a:srgbClr val="657A39"/>
                </a:solidFill>
                <a:sym typeface="Symbol"/>
              </a:rPr>
              <a:t>make</a:t>
            </a:r>
            <a:r>
              <a:rPr lang="it-IT" sz="2400" b="1" dirty="0" smtClean="0">
                <a:solidFill>
                  <a:srgbClr val="657A39"/>
                </a:solidFill>
                <a:sym typeface="Symbol"/>
              </a:rPr>
              <a:t> </a:t>
            </a:r>
            <a:r>
              <a:rPr lang="it-IT" sz="2400" b="1" dirty="0" err="1" smtClean="0">
                <a:solidFill>
                  <a:srgbClr val="657A39"/>
                </a:solidFill>
                <a:sym typeface="Symbol"/>
              </a:rPr>
              <a:t>African</a:t>
            </a:r>
            <a:r>
              <a:rPr lang="it-IT" sz="2400" b="1" dirty="0" smtClean="0">
                <a:solidFill>
                  <a:srgbClr val="657A39"/>
                </a:solidFill>
                <a:sym typeface="Symbol"/>
              </a:rPr>
              <a:t> science/</a:t>
            </a:r>
            <a:r>
              <a:rPr lang="it-IT" sz="2400" b="1" dirty="0" err="1" smtClean="0">
                <a:solidFill>
                  <a:srgbClr val="657A39"/>
                </a:solidFill>
                <a:sym typeface="Symbol"/>
              </a:rPr>
              <a:t>scientists</a:t>
            </a:r>
            <a:r>
              <a:rPr lang="it-IT" sz="2400" b="1" dirty="0" smtClean="0">
                <a:solidFill>
                  <a:srgbClr val="657A39"/>
                </a:solidFill>
                <a:sym typeface="Symbol"/>
              </a:rPr>
              <a:t> more «</a:t>
            </a:r>
            <a:r>
              <a:rPr lang="it-IT" sz="2400" b="1" dirty="0" err="1" smtClean="0">
                <a:solidFill>
                  <a:srgbClr val="657A39"/>
                </a:solidFill>
                <a:sym typeface="Symbol"/>
              </a:rPr>
              <a:t>visible</a:t>
            </a:r>
            <a:r>
              <a:rPr lang="it-IT" sz="2400" b="1" dirty="0" smtClean="0">
                <a:solidFill>
                  <a:srgbClr val="657A39"/>
                </a:solidFill>
                <a:sym typeface="Symbol"/>
              </a:rPr>
              <a:t>»</a:t>
            </a:r>
            <a:endParaRPr lang="it-IT" sz="2400" b="1" dirty="0" smtClean="0">
              <a:solidFill>
                <a:srgbClr val="657A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</p:txBody>
      </p:sp>
      <p:sp>
        <p:nvSpPr>
          <p:cNvPr id="23" name="CasellaDiTesto 22"/>
          <p:cNvSpPr txBox="1"/>
          <p:nvPr/>
        </p:nvSpPr>
        <p:spPr>
          <a:xfrm rot="20789551">
            <a:off x="1673552" y="3788374"/>
            <a:ext cx="6211252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45781E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u="sng" dirty="0" err="1" smtClean="0">
                <a:solidFill>
                  <a:srgbClr val="657A39"/>
                </a:solidFill>
                <a:sym typeface="Symbol"/>
              </a:rPr>
              <a:t>Opportunity</a:t>
            </a:r>
            <a:r>
              <a:rPr lang="it-IT" sz="2400" b="1" dirty="0" smtClean="0">
                <a:solidFill>
                  <a:srgbClr val="657A39"/>
                </a:solidFill>
                <a:sym typeface="Symbol"/>
              </a:rPr>
              <a:t>: exploit e-</a:t>
            </a:r>
            <a:r>
              <a:rPr lang="it-IT" sz="2400" b="1" dirty="0" err="1" smtClean="0">
                <a:solidFill>
                  <a:srgbClr val="657A39"/>
                </a:solidFill>
                <a:sym typeface="Symbol"/>
              </a:rPr>
              <a:t>Infrastructures</a:t>
            </a:r>
            <a:r>
              <a:rPr lang="it-IT" sz="2400" b="1" dirty="0" smtClean="0">
                <a:solidFill>
                  <a:srgbClr val="657A39"/>
                </a:solidFill>
                <a:sym typeface="Symbol"/>
              </a:rPr>
              <a:t> to do </a:t>
            </a:r>
            <a:r>
              <a:rPr lang="it-IT" sz="2400" b="1" dirty="0" err="1" smtClean="0">
                <a:solidFill>
                  <a:srgbClr val="657A39"/>
                </a:solidFill>
                <a:sym typeface="Symbol"/>
              </a:rPr>
              <a:t>it</a:t>
            </a:r>
            <a:endParaRPr lang="it-IT" sz="2400" b="1" dirty="0" smtClean="0">
              <a:solidFill>
                <a:srgbClr val="657A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</p:txBody>
      </p:sp>
      <p:sp>
        <p:nvSpPr>
          <p:cNvPr id="24" name="CasellaDiTesto 23"/>
          <p:cNvSpPr txBox="1"/>
          <p:nvPr/>
        </p:nvSpPr>
        <p:spPr>
          <a:xfrm rot="20789551">
            <a:off x="1678127" y="4906000"/>
            <a:ext cx="6721648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45781E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u="sng" dirty="0" smtClean="0">
                <a:solidFill>
                  <a:srgbClr val="657A39"/>
                </a:solidFill>
                <a:sym typeface="Symbol"/>
              </a:rPr>
              <a:t>Goal</a:t>
            </a:r>
            <a:r>
              <a:rPr lang="it-IT" sz="2400" b="1" dirty="0" smtClean="0">
                <a:solidFill>
                  <a:srgbClr val="657A39"/>
                </a:solidFill>
                <a:sym typeface="Symbol"/>
              </a:rPr>
              <a:t>: </a:t>
            </a:r>
            <a:r>
              <a:rPr lang="it-IT" sz="2400" b="1" dirty="0" err="1" smtClean="0">
                <a:solidFill>
                  <a:srgbClr val="657A39"/>
                </a:solidFill>
                <a:sym typeface="Symbol"/>
              </a:rPr>
              <a:t>promote</a:t>
            </a:r>
            <a:r>
              <a:rPr lang="it-IT" sz="2400" b="1" dirty="0" smtClean="0">
                <a:solidFill>
                  <a:srgbClr val="657A39"/>
                </a:solidFill>
                <a:sym typeface="Symbol"/>
              </a:rPr>
              <a:t> the Open Science </a:t>
            </a:r>
            <a:r>
              <a:rPr lang="it-IT" sz="2400" b="1" dirty="0" err="1" smtClean="0">
                <a:solidFill>
                  <a:srgbClr val="657A39"/>
                </a:solidFill>
                <a:sym typeface="Symbol"/>
              </a:rPr>
              <a:t>paradigm</a:t>
            </a:r>
            <a:r>
              <a:rPr lang="it-IT" sz="2400" b="1" dirty="0" smtClean="0">
                <a:solidFill>
                  <a:srgbClr val="657A39"/>
                </a:solidFill>
                <a:sym typeface="Symbol"/>
              </a:rPr>
              <a:t> in Africa</a:t>
            </a:r>
            <a:endParaRPr lang="it-IT" sz="2400" b="1" dirty="0" smtClean="0">
              <a:solidFill>
                <a:srgbClr val="657A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103342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413723"/>
            <a:ext cx="8229600" cy="838838"/>
          </a:xfrm>
          <a:noFill/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  <a:t>The </a:t>
            </a:r>
            <a:r>
              <a:rPr lang="en-GB" dirty="0" err="1" smtClean="0">
                <a:solidFill>
                  <a:srgbClr val="13643A"/>
                </a:solidFill>
                <a:latin typeface="Lato Regular"/>
                <a:cs typeface="Lato Regular"/>
              </a:rPr>
              <a:t>Sci-GaIA</a:t>
            </a:r>
            <a: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  <a:t> Project</a:t>
            </a:r>
            <a:br>
              <a:rPr lang="en-GB" dirty="0" smtClean="0">
                <a:solidFill>
                  <a:srgbClr val="13643A"/>
                </a:solidFill>
                <a:latin typeface="Lato Regular"/>
                <a:cs typeface="Lato Regular"/>
              </a:rPr>
            </a:br>
            <a:r>
              <a:rPr lang="en-GB" sz="1600" b="0" dirty="0" smtClean="0">
                <a:solidFill>
                  <a:srgbClr val="13643A"/>
                </a:solidFill>
                <a:latin typeface="Lato Regular"/>
                <a:cs typeface="Lato Regular"/>
              </a:rPr>
              <a:t>(www.sci-gaia.eu)</a:t>
            </a:r>
            <a:endParaRPr lang="en-GB" sz="1600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5</a:t>
            </a:fld>
            <a:endParaRPr lang="fr-FR" dirty="0"/>
          </a:p>
        </p:txBody>
      </p:sp>
      <p:sp>
        <p:nvSpPr>
          <p:cNvPr id="5" name="Espace réservé du contenu 3"/>
          <p:cNvSpPr txBox="1">
            <a:spLocks/>
          </p:cNvSpPr>
          <p:nvPr/>
        </p:nvSpPr>
        <p:spPr>
          <a:xfrm>
            <a:off x="210102" y="1560636"/>
            <a:ext cx="4576332" cy="50002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lang="fr-FR" sz="2000" b="1" dirty="0" smtClean="0">
                <a:solidFill>
                  <a:schemeClr val="accent1"/>
                </a:solidFill>
                <a:latin typeface="Avenir Book"/>
                <a:cs typeface="Avenir Book"/>
              </a:defRPr>
            </a:lvl1pPr>
            <a:lvl2pPr marL="731838" indent="-285750">
              <a:lnSpc>
                <a:spcPct val="120000"/>
              </a:lnSpc>
              <a:defRPr lang="fr-FR" sz="1600" b="1" dirty="0" smtClean="0">
                <a:latin typeface="Avenir Book"/>
                <a:cs typeface="Avenir Book"/>
              </a:defRPr>
            </a:lvl2pPr>
            <a:lvl3pPr marL="1200150" indent="-285750">
              <a:lnSpc>
                <a:spcPct val="120000"/>
              </a:lnSpc>
              <a:defRPr lang="fr-FR" sz="1600" b="1" dirty="0" smtClean="0">
                <a:latin typeface="Avenir Book"/>
                <a:cs typeface="Avenir Book"/>
              </a:defRPr>
            </a:lvl3pPr>
            <a:lvl4pPr>
              <a:defRPr>
                <a:latin typeface="Avenir Book"/>
                <a:cs typeface="Avenir Book"/>
              </a:defRPr>
            </a:lvl4pPr>
            <a:lvl5pPr>
              <a:defRPr>
                <a:latin typeface="Avenir Book"/>
                <a:cs typeface="Avenir Book"/>
              </a:defRPr>
            </a:lvl5pPr>
          </a:lstStyle>
          <a:p>
            <a:pPr marL="457200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kern="0" dirty="0" err="1">
                <a:solidFill>
                  <a:srgbClr val="11542A"/>
                </a:solidFill>
                <a:latin typeface="Lato Regular"/>
                <a:cs typeface="+mn-cs"/>
              </a:rPr>
              <a:t>Energising</a:t>
            </a:r>
            <a:r>
              <a:rPr lang="en-US" kern="0" dirty="0">
                <a:solidFill>
                  <a:srgbClr val="11542A"/>
                </a:solidFill>
                <a:latin typeface="Lato Regular"/>
                <a:cs typeface="+mn-cs"/>
              </a:rPr>
              <a:t> Scientific Endeavour through Science Gateways and e-Infrastructures in </a:t>
            </a:r>
            <a:r>
              <a:rPr lang="en-US" kern="0" dirty="0" smtClean="0">
                <a:solidFill>
                  <a:srgbClr val="11542A"/>
                </a:solidFill>
                <a:latin typeface="Lato Regular"/>
                <a:cs typeface="+mn-cs"/>
              </a:rPr>
              <a:t>Africa</a:t>
            </a:r>
          </a:p>
          <a:p>
            <a:pPr defTabSz="914400">
              <a:lnSpc>
                <a:spcPct val="100000"/>
              </a:lnSpc>
            </a:pPr>
            <a:endParaRPr lang="en-US" b="0" kern="0" dirty="0" smtClean="0">
              <a:solidFill>
                <a:srgbClr val="11542A"/>
              </a:solidFill>
              <a:latin typeface="Lato Regular"/>
              <a:cs typeface="+mn-cs"/>
            </a:endParaRPr>
          </a:p>
          <a:p>
            <a:pPr marL="457200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Research </a:t>
            </a:r>
            <a:r>
              <a:rPr lang="en-US" b="0" kern="0" dirty="0">
                <a:solidFill>
                  <a:srgbClr val="11542A"/>
                </a:solidFill>
                <a:latin typeface="Lato Regular"/>
                <a:cs typeface="+mn-cs"/>
              </a:rPr>
              <a:t>Infrastructures – </a:t>
            </a:r>
            <a:r>
              <a:rPr lang="en-US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Coordination &amp; Support </a:t>
            </a:r>
            <a:r>
              <a:rPr lang="en-US" b="0" kern="0" dirty="0">
                <a:solidFill>
                  <a:srgbClr val="11542A"/>
                </a:solidFill>
                <a:latin typeface="Lato Regular"/>
                <a:cs typeface="+mn-cs"/>
              </a:rPr>
              <a:t>Action</a:t>
            </a:r>
          </a:p>
          <a:p>
            <a:pPr marL="457200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b="0" kern="0" dirty="0" smtClean="0">
              <a:solidFill>
                <a:srgbClr val="11542A"/>
              </a:solidFill>
              <a:latin typeface="Lato Regular"/>
              <a:cs typeface="+mn-cs"/>
            </a:endParaRPr>
          </a:p>
          <a:p>
            <a:pPr marL="457200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Grant </a:t>
            </a:r>
            <a:r>
              <a:rPr lang="en-US" b="0" kern="0" dirty="0">
                <a:solidFill>
                  <a:srgbClr val="11542A"/>
                </a:solidFill>
                <a:latin typeface="Lato Regular"/>
                <a:cs typeface="+mn-cs"/>
              </a:rPr>
              <a:t>Agreement </a:t>
            </a:r>
            <a:r>
              <a:rPr lang="en-US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no. 654237</a:t>
            </a:r>
            <a:endParaRPr lang="en-US" b="0" kern="0" dirty="0">
              <a:solidFill>
                <a:srgbClr val="11542A"/>
              </a:solidFill>
              <a:latin typeface="Lato Regular"/>
              <a:cs typeface="+mn-cs"/>
            </a:endParaRPr>
          </a:p>
          <a:p>
            <a:pPr marL="457200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b="0" kern="0" dirty="0" smtClean="0">
              <a:solidFill>
                <a:srgbClr val="11542A"/>
              </a:solidFill>
              <a:latin typeface="Lato Regular"/>
              <a:cs typeface="+mn-cs"/>
            </a:endParaRPr>
          </a:p>
          <a:p>
            <a:pPr marL="457200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EC </a:t>
            </a:r>
            <a:r>
              <a:rPr lang="en-US" b="0" kern="0" dirty="0">
                <a:solidFill>
                  <a:srgbClr val="11542A"/>
                </a:solidFill>
                <a:latin typeface="Lato Regular"/>
                <a:cs typeface="+mn-cs"/>
              </a:rPr>
              <a:t>contribution: </a:t>
            </a:r>
            <a:r>
              <a:rPr lang="en-US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~1.4 </a:t>
            </a:r>
            <a:r>
              <a:rPr lang="en-US" b="0" kern="0" dirty="0" err="1" smtClean="0">
                <a:solidFill>
                  <a:srgbClr val="11542A"/>
                </a:solidFill>
                <a:latin typeface="Lato Regular"/>
                <a:cs typeface="+mn-cs"/>
              </a:rPr>
              <a:t>MEuro</a:t>
            </a:r>
            <a:endParaRPr lang="en-US" b="0" kern="0" dirty="0">
              <a:solidFill>
                <a:srgbClr val="11542A"/>
              </a:solidFill>
              <a:latin typeface="Lato Regular"/>
              <a:cs typeface="+mn-cs"/>
            </a:endParaRPr>
          </a:p>
          <a:p>
            <a:pPr marL="457200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b="0" kern="0" dirty="0" smtClean="0">
              <a:solidFill>
                <a:srgbClr val="11542A"/>
              </a:solidFill>
              <a:latin typeface="Lato Regular"/>
              <a:cs typeface="+mn-cs"/>
            </a:endParaRPr>
          </a:p>
          <a:p>
            <a:pPr marL="457200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Start </a:t>
            </a:r>
            <a:r>
              <a:rPr lang="en-US" b="0" kern="0" dirty="0">
                <a:solidFill>
                  <a:srgbClr val="11542A"/>
                </a:solidFill>
                <a:latin typeface="Lato Regular"/>
                <a:cs typeface="+mn-cs"/>
              </a:rPr>
              <a:t>date: 1 </a:t>
            </a:r>
            <a:r>
              <a:rPr lang="en-US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May 2015</a:t>
            </a:r>
            <a:endParaRPr lang="en-US" b="0" kern="0" dirty="0">
              <a:solidFill>
                <a:srgbClr val="11542A"/>
              </a:solidFill>
              <a:latin typeface="Lato Regular"/>
              <a:cs typeface="+mn-cs"/>
            </a:endParaRPr>
          </a:p>
          <a:p>
            <a:pPr marL="457200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b="0" kern="0" dirty="0" smtClean="0">
              <a:solidFill>
                <a:srgbClr val="11542A"/>
              </a:solidFill>
              <a:latin typeface="Lato Regular"/>
              <a:cs typeface="+mn-cs"/>
            </a:endParaRPr>
          </a:p>
          <a:p>
            <a:pPr marL="457200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Duration</a:t>
            </a:r>
            <a:r>
              <a:rPr lang="en-US" b="0" kern="0" dirty="0">
                <a:solidFill>
                  <a:srgbClr val="11542A"/>
                </a:solidFill>
                <a:latin typeface="Lato Regular"/>
                <a:cs typeface="+mn-cs"/>
              </a:rPr>
              <a:t>: </a:t>
            </a:r>
            <a:r>
              <a:rPr lang="en-US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24 Months</a:t>
            </a:r>
            <a:endParaRPr lang="en-US" b="0" kern="0" dirty="0">
              <a:solidFill>
                <a:srgbClr val="11542A"/>
              </a:solidFill>
              <a:latin typeface="Lato Regular"/>
              <a:cs typeface="+mn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978" y="503863"/>
            <a:ext cx="2264866" cy="85848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299" y="1394377"/>
            <a:ext cx="2429906" cy="78504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104" y="2213668"/>
            <a:ext cx="2218576" cy="59941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7343" y="2404872"/>
            <a:ext cx="1171503" cy="132310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4981" y="3087252"/>
            <a:ext cx="2425179" cy="96635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5317" y="3904328"/>
            <a:ext cx="2383263" cy="102198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3223" y="4113263"/>
            <a:ext cx="1117235" cy="142556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3299" y="4980470"/>
            <a:ext cx="1474972" cy="97624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9270" y="5598481"/>
            <a:ext cx="1565092" cy="117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0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6</a:t>
            </a:fld>
            <a:endParaRPr lang="fr-FR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95" y="4666"/>
            <a:ext cx="5915510" cy="685333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 rot="20864111">
            <a:off x="332460" y="4062320"/>
            <a:ext cx="854734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45781E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657A39"/>
                </a:solidFill>
                <a:latin typeface="Lato Regular"/>
                <a:sym typeface="Symbol"/>
              </a:rPr>
              <a:t>Sci-</a:t>
            </a:r>
            <a:r>
              <a:rPr lang="it-IT" sz="2400" b="1" dirty="0" err="1" smtClean="0">
                <a:solidFill>
                  <a:srgbClr val="657A39"/>
                </a:solidFill>
                <a:latin typeface="Lato Regular"/>
                <a:sym typeface="Symbol"/>
              </a:rPr>
              <a:t>GaIA</a:t>
            </a:r>
            <a:r>
              <a:rPr lang="it-IT" sz="2400" b="1" dirty="0" smtClean="0">
                <a:solidFill>
                  <a:srgbClr val="657A39"/>
                </a:solidFill>
                <a:latin typeface="Lato Regular"/>
                <a:sym typeface="Symbol"/>
              </a:rPr>
              <a:t> </a:t>
            </a:r>
            <a:r>
              <a:rPr lang="it-IT" sz="2400" b="1" dirty="0" err="1" smtClean="0">
                <a:solidFill>
                  <a:srgbClr val="657A39"/>
                </a:solidFill>
                <a:latin typeface="Lato Regular"/>
                <a:sym typeface="Symbol"/>
              </a:rPr>
              <a:t>is</a:t>
            </a:r>
            <a:r>
              <a:rPr lang="it-IT" sz="2400" b="1" dirty="0" smtClean="0">
                <a:solidFill>
                  <a:srgbClr val="657A39"/>
                </a:solidFill>
                <a:latin typeface="Lato Regular"/>
                <a:sym typeface="Symbol"/>
              </a:rPr>
              <a:t> </a:t>
            </a:r>
            <a:r>
              <a:rPr lang="it-IT" sz="2400" b="1" dirty="0" err="1" smtClean="0">
                <a:solidFill>
                  <a:srgbClr val="657A39"/>
                </a:solidFill>
                <a:latin typeface="Lato Regular"/>
                <a:sym typeface="Symbol"/>
              </a:rPr>
              <a:t>strongly</a:t>
            </a:r>
            <a:r>
              <a:rPr lang="it-IT" sz="2400" b="1" dirty="0" smtClean="0">
                <a:solidFill>
                  <a:srgbClr val="657A39"/>
                </a:solidFill>
                <a:latin typeface="Lato Regular"/>
                <a:sym typeface="Symbol"/>
              </a:rPr>
              <a:t> </a:t>
            </a:r>
            <a:r>
              <a:rPr lang="it-IT" sz="2400" b="1" dirty="0" err="1" smtClean="0">
                <a:solidFill>
                  <a:srgbClr val="657A39"/>
                </a:solidFill>
                <a:latin typeface="Lato Regular"/>
                <a:sym typeface="Symbol"/>
              </a:rPr>
              <a:t>committed</a:t>
            </a:r>
            <a:r>
              <a:rPr lang="it-IT" sz="2400" b="1" dirty="0" smtClean="0">
                <a:solidFill>
                  <a:srgbClr val="657A39"/>
                </a:solidFill>
                <a:latin typeface="Lato Regular"/>
                <a:sym typeface="Symbol"/>
              </a:rPr>
              <a:t> to </a:t>
            </a:r>
            <a:r>
              <a:rPr lang="it-IT" sz="2400" b="1" dirty="0" err="1" smtClean="0">
                <a:solidFill>
                  <a:srgbClr val="657A39"/>
                </a:solidFill>
                <a:latin typeface="Lato Regular"/>
                <a:sym typeface="Symbol"/>
              </a:rPr>
              <a:t>promote</a:t>
            </a:r>
            <a:r>
              <a:rPr lang="it-IT" sz="2400" b="1" dirty="0" smtClean="0">
                <a:solidFill>
                  <a:srgbClr val="657A39"/>
                </a:solidFill>
                <a:latin typeface="Lato Regular"/>
                <a:sym typeface="Symbol"/>
              </a:rPr>
              <a:t> Open Science</a:t>
            </a:r>
            <a:endParaRPr lang="it-IT" sz="2400" b="1" dirty="0" smtClean="0">
              <a:solidFill>
                <a:srgbClr val="657A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Regular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226057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-71188"/>
            <a:ext cx="8229600" cy="838838"/>
          </a:xfrm>
          <a:noFill/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13643A"/>
                </a:solidFill>
                <a:latin typeface="Lato Regular"/>
                <a:cs typeface="Lato Light"/>
              </a:rPr>
              <a:t>A virtuous cycle to promote/enable Open Science</a:t>
            </a:r>
            <a:endParaRPr lang="en-GB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7</a:t>
            </a:fld>
            <a:endParaRPr lang="fr-FR" dirty="0"/>
          </a:p>
        </p:txBody>
      </p:sp>
      <p:grpSp>
        <p:nvGrpSpPr>
          <p:cNvPr id="6" name="Gruppo 5"/>
          <p:cNvGrpSpPr/>
          <p:nvPr/>
        </p:nvGrpSpPr>
        <p:grpSpPr>
          <a:xfrm>
            <a:off x="802611" y="661891"/>
            <a:ext cx="7924648" cy="5400600"/>
            <a:chOff x="1039840" y="1196752"/>
            <a:chExt cx="7924648" cy="5400600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200" y="1475304"/>
              <a:ext cx="1377632" cy="1377632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216" y="5157192"/>
              <a:ext cx="1571889" cy="1182902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4653136"/>
              <a:ext cx="2123236" cy="1570722"/>
            </a:xfrm>
            <a:prstGeom prst="rect">
              <a:avLst/>
            </a:prstGeom>
          </p:spPr>
        </p:pic>
        <p:sp>
          <p:nvSpPr>
            <p:cNvPr id="10" name="_s1028"/>
            <p:cNvSpPr>
              <a:spLocks noChangeArrowheads="1"/>
            </p:cNvSpPr>
            <p:nvPr/>
          </p:nvSpPr>
          <p:spPr bwMode="auto">
            <a:xfrm>
              <a:off x="2241335" y="1693713"/>
              <a:ext cx="3600450" cy="1800225"/>
            </a:xfrm>
            <a:custGeom>
              <a:avLst/>
              <a:gdLst>
                <a:gd name="G0" fmla="+- -5373952 0 0"/>
                <a:gd name="G1" fmla="+- -7864320 0 0"/>
                <a:gd name="G2" fmla="+- -5373952 0 -7864320"/>
                <a:gd name="G3" fmla="+- 10800 0 0"/>
                <a:gd name="G4" fmla="+- 0 0 -537395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864320"/>
                <a:gd name="G10" fmla="+- 7200 0 2700"/>
                <a:gd name="G11" fmla="cos G10 -5373952"/>
                <a:gd name="G12" fmla="sin G10 -5373952"/>
                <a:gd name="G13" fmla="cos 13500 -5373952"/>
                <a:gd name="G14" fmla="sin 13500 -5373952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373952"/>
                <a:gd name="G22" fmla="sin G20 -5373952"/>
                <a:gd name="G23" fmla="+- G21 10800 0"/>
                <a:gd name="G24" fmla="+- G12 G23 G22"/>
                <a:gd name="G25" fmla="+- G22 G23 G11"/>
                <a:gd name="G26" fmla="cos 10800 -5373952"/>
                <a:gd name="G27" fmla="sin 10800 -5373952"/>
                <a:gd name="G28" fmla="cos 7200 -5373952"/>
                <a:gd name="G29" fmla="sin 7200 -537395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864320"/>
                <a:gd name="G36" fmla="sin G34 -7864320"/>
                <a:gd name="G37" fmla="+/ -7864320 -537395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8739 w 21600"/>
                <a:gd name="T5" fmla="*/ 198 h 21600"/>
                <a:gd name="T6" fmla="*/ 6299 w 21600"/>
                <a:gd name="T7" fmla="*/ 3005 h 21600"/>
                <a:gd name="T8" fmla="*/ 9426 w 21600"/>
                <a:gd name="T9" fmla="*/ 3732 h 21600"/>
                <a:gd name="T10" fmla="*/ 12678 w 21600"/>
                <a:gd name="T11" fmla="*/ -2569 h 21600"/>
                <a:gd name="T12" fmla="*/ 16508 w 21600"/>
                <a:gd name="T13" fmla="*/ 2513 h 21600"/>
                <a:gd name="T14" fmla="*/ 11426 w 21600"/>
                <a:gd name="T15" fmla="*/ 634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802" y="3670"/>
                  </a:moveTo>
                  <a:cubicBezTo>
                    <a:pt x="11470" y="3623"/>
                    <a:pt x="11135" y="3600"/>
                    <a:pt x="10800" y="3600"/>
                  </a:cubicBezTo>
                  <a:cubicBezTo>
                    <a:pt x="9536" y="3599"/>
                    <a:pt x="8294" y="3932"/>
                    <a:pt x="7199" y="4564"/>
                  </a:cubicBezTo>
                  <a:lnTo>
                    <a:pt x="5399" y="1446"/>
                  </a:lnTo>
                  <a:cubicBezTo>
                    <a:pt x="7041" y="499"/>
                    <a:pt x="8904" y="-1"/>
                    <a:pt x="10800" y="0"/>
                  </a:cubicBezTo>
                  <a:cubicBezTo>
                    <a:pt x="11302" y="0"/>
                    <a:pt x="11805" y="35"/>
                    <a:pt x="12303" y="105"/>
                  </a:cubicBezTo>
                  <a:lnTo>
                    <a:pt x="12678" y="-2569"/>
                  </a:lnTo>
                  <a:lnTo>
                    <a:pt x="16508" y="2513"/>
                  </a:lnTo>
                  <a:lnTo>
                    <a:pt x="11426" y="6343"/>
                  </a:lnTo>
                  <a:lnTo>
                    <a:pt x="11802" y="3670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9CC00"/>
                </a:gs>
              </a:gsLst>
              <a:lin ang="18900000" scaled="1"/>
            </a:gra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</p:spPr>
          <p:txBody>
            <a:bodyPr lIns="0" tIns="0" rIns="0" bIns="0" anchor="ctr">
              <a:flatTx/>
            </a:bodyPr>
            <a:lstStyle/>
            <a:p>
              <a:endParaRPr lang="it-IT"/>
            </a:p>
          </p:txBody>
        </p:sp>
        <p:sp>
          <p:nvSpPr>
            <p:cNvPr id="11" name="_s1028"/>
            <p:cNvSpPr>
              <a:spLocks noChangeArrowheads="1"/>
            </p:cNvSpPr>
            <p:nvPr/>
          </p:nvSpPr>
          <p:spPr bwMode="auto">
            <a:xfrm rot="5400000">
              <a:off x="4211795" y="2938663"/>
              <a:ext cx="3240087" cy="1800225"/>
            </a:xfrm>
            <a:custGeom>
              <a:avLst/>
              <a:gdLst>
                <a:gd name="G0" fmla="+- -5373952 0 0"/>
                <a:gd name="G1" fmla="+- -7864320 0 0"/>
                <a:gd name="G2" fmla="+- -5373952 0 -7864320"/>
                <a:gd name="G3" fmla="+- 10800 0 0"/>
                <a:gd name="G4" fmla="+- 0 0 -537395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864320"/>
                <a:gd name="G10" fmla="+- 7200 0 2700"/>
                <a:gd name="G11" fmla="cos G10 -5373952"/>
                <a:gd name="G12" fmla="sin G10 -5373952"/>
                <a:gd name="G13" fmla="cos 13500 -5373952"/>
                <a:gd name="G14" fmla="sin 13500 -5373952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373952"/>
                <a:gd name="G22" fmla="sin G20 -5373952"/>
                <a:gd name="G23" fmla="+- G21 10800 0"/>
                <a:gd name="G24" fmla="+- G12 G23 G22"/>
                <a:gd name="G25" fmla="+- G22 G23 G11"/>
                <a:gd name="G26" fmla="cos 10800 -5373952"/>
                <a:gd name="G27" fmla="sin 10800 -5373952"/>
                <a:gd name="G28" fmla="cos 7200 -5373952"/>
                <a:gd name="G29" fmla="sin 7200 -537395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864320"/>
                <a:gd name="G36" fmla="sin G34 -7864320"/>
                <a:gd name="G37" fmla="+/ -7864320 -537395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8739 w 21600"/>
                <a:gd name="T5" fmla="*/ 198 h 21600"/>
                <a:gd name="T6" fmla="*/ 6299 w 21600"/>
                <a:gd name="T7" fmla="*/ 3005 h 21600"/>
                <a:gd name="T8" fmla="*/ 9426 w 21600"/>
                <a:gd name="T9" fmla="*/ 3732 h 21600"/>
                <a:gd name="T10" fmla="*/ 12678 w 21600"/>
                <a:gd name="T11" fmla="*/ -2569 h 21600"/>
                <a:gd name="T12" fmla="*/ 16508 w 21600"/>
                <a:gd name="T13" fmla="*/ 2513 h 21600"/>
                <a:gd name="T14" fmla="*/ 11426 w 21600"/>
                <a:gd name="T15" fmla="*/ 634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802" y="3670"/>
                  </a:moveTo>
                  <a:cubicBezTo>
                    <a:pt x="11470" y="3623"/>
                    <a:pt x="11135" y="3600"/>
                    <a:pt x="10800" y="3600"/>
                  </a:cubicBezTo>
                  <a:cubicBezTo>
                    <a:pt x="9536" y="3599"/>
                    <a:pt x="8294" y="3932"/>
                    <a:pt x="7199" y="4564"/>
                  </a:cubicBezTo>
                  <a:lnTo>
                    <a:pt x="5399" y="1446"/>
                  </a:lnTo>
                  <a:cubicBezTo>
                    <a:pt x="7041" y="499"/>
                    <a:pt x="8904" y="-1"/>
                    <a:pt x="10800" y="0"/>
                  </a:cubicBezTo>
                  <a:cubicBezTo>
                    <a:pt x="11302" y="0"/>
                    <a:pt x="11805" y="35"/>
                    <a:pt x="12303" y="105"/>
                  </a:cubicBezTo>
                  <a:lnTo>
                    <a:pt x="12678" y="-2569"/>
                  </a:lnTo>
                  <a:lnTo>
                    <a:pt x="16508" y="2513"/>
                  </a:lnTo>
                  <a:lnTo>
                    <a:pt x="11426" y="6343"/>
                  </a:lnTo>
                  <a:lnTo>
                    <a:pt x="11802" y="3670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9CC00"/>
                </a:gs>
              </a:gsLst>
              <a:lin ang="18900000" scaled="1"/>
            </a:gra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</p:spPr>
          <p:txBody>
            <a:bodyPr lIns="0" tIns="0" rIns="0" bIns="0" anchor="ctr">
              <a:flatTx/>
            </a:bodyPr>
            <a:lstStyle/>
            <a:p>
              <a:endParaRPr lang="it-IT"/>
            </a:p>
          </p:txBody>
        </p:sp>
        <p:sp>
          <p:nvSpPr>
            <p:cNvPr id="12" name="_s1028"/>
            <p:cNvSpPr>
              <a:spLocks noChangeArrowheads="1"/>
            </p:cNvSpPr>
            <p:nvPr/>
          </p:nvSpPr>
          <p:spPr bwMode="auto">
            <a:xfrm rot="11055081">
              <a:off x="2471612" y="4528718"/>
              <a:ext cx="3600450" cy="1800225"/>
            </a:xfrm>
            <a:custGeom>
              <a:avLst/>
              <a:gdLst>
                <a:gd name="G0" fmla="+- -5373952 0 0"/>
                <a:gd name="G1" fmla="+- -7864320 0 0"/>
                <a:gd name="G2" fmla="+- -5373952 0 -7864320"/>
                <a:gd name="G3" fmla="+- 10800 0 0"/>
                <a:gd name="G4" fmla="+- 0 0 -537395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864320"/>
                <a:gd name="G10" fmla="+- 7200 0 2700"/>
                <a:gd name="G11" fmla="cos G10 -5373952"/>
                <a:gd name="G12" fmla="sin G10 -5373952"/>
                <a:gd name="G13" fmla="cos 13500 -5373952"/>
                <a:gd name="G14" fmla="sin 13500 -5373952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373952"/>
                <a:gd name="G22" fmla="sin G20 -5373952"/>
                <a:gd name="G23" fmla="+- G21 10800 0"/>
                <a:gd name="G24" fmla="+- G12 G23 G22"/>
                <a:gd name="G25" fmla="+- G22 G23 G11"/>
                <a:gd name="G26" fmla="cos 10800 -5373952"/>
                <a:gd name="G27" fmla="sin 10800 -5373952"/>
                <a:gd name="G28" fmla="cos 7200 -5373952"/>
                <a:gd name="G29" fmla="sin 7200 -537395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864320"/>
                <a:gd name="G36" fmla="sin G34 -7864320"/>
                <a:gd name="G37" fmla="+/ -7864320 -537395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8739 w 21600"/>
                <a:gd name="T5" fmla="*/ 198 h 21600"/>
                <a:gd name="T6" fmla="*/ 6299 w 21600"/>
                <a:gd name="T7" fmla="*/ 3005 h 21600"/>
                <a:gd name="T8" fmla="*/ 9426 w 21600"/>
                <a:gd name="T9" fmla="*/ 3732 h 21600"/>
                <a:gd name="T10" fmla="*/ 12678 w 21600"/>
                <a:gd name="T11" fmla="*/ -2569 h 21600"/>
                <a:gd name="T12" fmla="*/ 16508 w 21600"/>
                <a:gd name="T13" fmla="*/ 2513 h 21600"/>
                <a:gd name="T14" fmla="*/ 11426 w 21600"/>
                <a:gd name="T15" fmla="*/ 634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802" y="3670"/>
                  </a:moveTo>
                  <a:cubicBezTo>
                    <a:pt x="11470" y="3623"/>
                    <a:pt x="11135" y="3600"/>
                    <a:pt x="10800" y="3600"/>
                  </a:cubicBezTo>
                  <a:cubicBezTo>
                    <a:pt x="9536" y="3599"/>
                    <a:pt x="8294" y="3932"/>
                    <a:pt x="7199" y="4564"/>
                  </a:cubicBezTo>
                  <a:lnTo>
                    <a:pt x="5399" y="1446"/>
                  </a:lnTo>
                  <a:cubicBezTo>
                    <a:pt x="7041" y="499"/>
                    <a:pt x="8904" y="-1"/>
                    <a:pt x="10800" y="0"/>
                  </a:cubicBezTo>
                  <a:cubicBezTo>
                    <a:pt x="11302" y="0"/>
                    <a:pt x="11805" y="35"/>
                    <a:pt x="12303" y="105"/>
                  </a:cubicBezTo>
                  <a:lnTo>
                    <a:pt x="12678" y="-2569"/>
                  </a:lnTo>
                  <a:lnTo>
                    <a:pt x="16508" y="2513"/>
                  </a:lnTo>
                  <a:lnTo>
                    <a:pt x="11426" y="6343"/>
                  </a:lnTo>
                  <a:lnTo>
                    <a:pt x="11802" y="3670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9CC00"/>
                </a:gs>
              </a:gsLst>
              <a:lin ang="18900000" scaled="1"/>
            </a:gra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</p:spPr>
          <p:txBody>
            <a:bodyPr lIns="0" tIns="0" rIns="0" bIns="0" anchor="ctr">
              <a:flatTx/>
            </a:bodyPr>
            <a:lstStyle/>
            <a:p>
              <a:endParaRPr lang="it-IT"/>
            </a:p>
          </p:txBody>
        </p:sp>
        <p:sp>
          <p:nvSpPr>
            <p:cNvPr id="13" name="_s1028"/>
            <p:cNvSpPr>
              <a:spLocks noChangeArrowheads="1"/>
            </p:cNvSpPr>
            <p:nvPr/>
          </p:nvSpPr>
          <p:spPr bwMode="auto">
            <a:xfrm rot="16446207">
              <a:off x="859199" y="3083125"/>
              <a:ext cx="3240088" cy="1800225"/>
            </a:xfrm>
            <a:custGeom>
              <a:avLst/>
              <a:gdLst>
                <a:gd name="G0" fmla="+- -5373952 0 0"/>
                <a:gd name="G1" fmla="+- -7864320 0 0"/>
                <a:gd name="G2" fmla="+- -5373952 0 -7864320"/>
                <a:gd name="G3" fmla="+- 10800 0 0"/>
                <a:gd name="G4" fmla="+- 0 0 -537395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864320"/>
                <a:gd name="G10" fmla="+- 7200 0 2700"/>
                <a:gd name="G11" fmla="cos G10 -5373952"/>
                <a:gd name="G12" fmla="sin G10 -5373952"/>
                <a:gd name="G13" fmla="cos 13500 -5373952"/>
                <a:gd name="G14" fmla="sin 13500 -5373952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373952"/>
                <a:gd name="G22" fmla="sin G20 -5373952"/>
                <a:gd name="G23" fmla="+- G21 10800 0"/>
                <a:gd name="G24" fmla="+- G12 G23 G22"/>
                <a:gd name="G25" fmla="+- G22 G23 G11"/>
                <a:gd name="G26" fmla="cos 10800 -5373952"/>
                <a:gd name="G27" fmla="sin 10800 -5373952"/>
                <a:gd name="G28" fmla="cos 7200 -5373952"/>
                <a:gd name="G29" fmla="sin 7200 -537395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864320"/>
                <a:gd name="G36" fmla="sin G34 -7864320"/>
                <a:gd name="G37" fmla="+/ -7864320 -537395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8739 w 21600"/>
                <a:gd name="T5" fmla="*/ 198 h 21600"/>
                <a:gd name="T6" fmla="*/ 6299 w 21600"/>
                <a:gd name="T7" fmla="*/ 3005 h 21600"/>
                <a:gd name="T8" fmla="*/ 9426 w 21600"/>
                <a:gd name="T9" fmla="*/ 3732 h 21600"/>
                <a:gd name="T10" fmla="*/ 12678 w 21600"/>
                <a:gd name="T11" fmla="*/ -2569 h 21600"/>
                <a:gd name="T12" fmla="*/ 16508 w 21600"/>
                <a:gd name="T13" fmla="*/ 2513 h 21600"/>
                <a:gd name="T14" fmla="*/ 11426 w 21600"/>
                <a:gd name="T15" fmla="*/ 634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802" y="3670"/>
                  </a:moveTo>
                  <a:cubicBezTo>
                    <a:pt x="11470" y="3623"/>
                    <a:pt x="11135" y="3600"/>
                    <a:pt x="10800" y="3600"/>
                  </a:cubicBezTo>
                  <a:cubicBezTo>
                    <a:pt x="9536" y="3599"/>
                    <a:pt x="8294" y="3932"/>
                    <a:pt x="7199" y="4564"/>
                  </a:cubicBezTo>
                  <a:lnTo>
                    <a:pt x="5399" y="1446"/>
                  </a:lnTo>
                  <a:cubicBezTo>
                    <a:pt x="7041" y="499"/>
                    <a:pt x="8904" y="-1"/>
                    <a:pt x="10800" y="0"/>
                  </a:cubicBezTo>
                  <a:cubicBezTo>
                    <a:pt x="11302" y="0"/>
                    <a:pt x="11805" y="35"/>
                    <a:pt x="12303" y="105"/>
                  </a:cubicBezTo>
                  <a:lnTo>
                    <a:pt x="12678" y="-2569"/>
                  </a:lnTo>
                  <a:lnTo>
                    <a:pt x="16508" y="2513"/>
                  </a:lnTo>
                  <a:lnTo>
                    <a:pt x="11426" y="6343"/>
                  </a:lnTo>
                  <a:lnTo>
                    <a:pt x="11802" y="3670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9CC00"/>
                </a:gs>
              </a:gsLst>
              <a:lin ang="18900000" scaled="1"/>
            </a:gra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</p:spPr>
          <p:txBody>
            <a:bodyPr lIns="0" tIns="0" rIns="0" bIns="0" anchor="ctr">
              <a:flatTx/>
            </a:bodyPr>
            <a:lstStyle/>
            <a:p>
              <a:endParaRPr lang="it-IT"/>
            </a:p>
          </p:txBody>
        </p:sp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3054" y="1196752"/>
              <a:ext cx="1441749" cy="1584823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840" y="1489947"/>
              <a:ext cx="847629" cy="847629"/>
            </a:xfrm>
            <a:prstGeom prst="rect">
              <a:avLst/>
            </a:prstGeom>
          </p:spPr>
        </p:pic>
        <p:grpSp>
          <p:nvGrpSpPr>
            <p:cNvPr id="16" name="Gruppo 15"/>
            <p:cNvGrpSpPr/>
            <p:nvPr/>
          </p:nvGrpSpPr>
          <p:grpSpPr>
            <a:xfrm>
              <a:off x="5220072" y="4621778"/>
              <a:ext cx="1549524" cy="1543640"/>
              <a:chOff x="5632093" y="4903926"/>
              <a:chExt cx="1333500" cy="1333500"/>
            </a:xfrm>
          </p:grpSpPr>
          <p:pic>
            <p:nvPicPr>
              <p:cNvPr id="20" name="Immagine 1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2093" y="4903926"/>
                <a:ext cx="1333500" cy="1333500"/>
              </a:xfrm>
              <a:prstGeom prst="rect">
                <a:avLst/>
              </a:prstGeom>
            </p:spPr>
          </p:pic>
          <p:sp>
            <p:nvSpPr>
              <p:cNvPr id="21" name="CasellaDiTesto 20"/>
              <p:cNvSpPr txBox="1"/>
              <p:nvPr/>
            </p:nvSpPr>
            <p:spPr>
              <a:xfrm>
                <a:off x="5867142" y="5428658"/>
                <a:ext cx="854201" cy="319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b="1" dirty="0" smtClean="0">
                    <a:solidFill>
                      <a:srgbClr val="657A39"/>
                    </a:solidFill>
                    <a:latin typeface="Lato Regular"/>
                  </a:rPr>
                  <a:t>Access</a:t>
                </a:r>
                <a:endParaRPr lang="it-IT" b="1" dirty="0">
                  <a:solidFill>
                    <a:srgbClr val="657A39"/>
                  </a:solidFill>
                  <a:latin typeface="Lato Regular"/>
                </a:endParaRPr>
              </a:p>
            </p:txBody>
          </p:sp>
        </p:grpSp>
        <p:sp>
          <p:nvSpPr>
            <p:cNvPr id="17" name="CasellaDiTesto 16"/>
            <p:cNvSpPr txBox="1"/>
            <p:nvPr/>
          </p:nvSpPr>
          <p:spPr>
            <a:xfrm>
              <a:off x="1688501" y="6039292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 smtClean="0">
                  <a:solidFill>
                    <a:srgbClr val="657A39"/>
                  </a:solidFill>
                  <a:latin typeface="Lato Regular"/>
                </a:rPr>
                <a:t>Inclusion</a:t>
              </a:r>
              <a:endParaRPr lang="it-IT" b="1" dirty="0">
                <a:solidFill>
                  <a:srgbClr val="657A39"/>
                </a:solidFill>
                <a:latin typeface="Lato Regular"/>
              </a:endParaRPr>
            </a:p>
          </p:txBody>
        </p:sp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1789" y="6299585"/>
              <a:ext cx="1872699" cy="297767"/>
            </a:xfrm>
            <a:prstGeom prst="rect">
              <a:avLst/>
            </a:prstGeom>
          </p:spPr>
        </p:pic>
        <p:sp>
          <p:nvSpPr>
            <p:cNvPr id="19" name="CasellaDiTesto 18"/>
            <p:cNvSpPr txBox="1"/>
            <p:nvPr/>
          </p:nvSpPr>
          <p:spPr>
            <a:xfrm>
              <a:off x="2459607" y="1196752"/>
              <a:ext cx="1846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it-IT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3131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8</a:t>
            </a:fld>
            <a:endParaRPr lang="fr-FR" dirty="0"/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250013" y="413723"/>
            <a:ext cx="8229600" cy="8388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2000" b="1">
                <a:solidFill>
                  <a:srgbClr val="4F81BD"/>
                </a:solidFill>
                <a:latin typeface="Avenir Heavy"/>
                <a:cs typeface="Avenir Heavy"/>
              </a:defRPr>
            </a:lvl1pPr>
          </a:lstStyle>
          <a:p>
            <a:pPr defTabSz="914400"/>
            <a:r>
              <a:rPr lang="en-US" kern="0" dirty="0" smtClean="0">
                <a:solidFill>
                  <a:srgbClr val="13643A"/>
                </a:solidFill>
                <a:latin typeface="Lato Regular"/>
                <a:cs typeface="Lato Regular"/>
              </a:rPr>
              <a:t>Open Science Schools of Thought mostly followed by </a:t>
            </a:r>
            <a:r>
              <a:rPr lang="en-US" kern="0" dirty="0" err="1" smtClean="0">
                <a:solidFill>
                  <a:srgbClr val="13643A"/>
                </a:solidFill>
                <a:latin typeface="Lato Regular"/>
                <a:cs typeface="Lato Regular"/>
              </a:rPr>
              <a:t>Sci-GaIA</a:t>
            </a:r>
            <a:r>
              <a:rPr lang="en-US" kern="0" dirty="0" smtClean="0">
                <a:solidFill>
                  <a:srgbClr val="13643A"/>
                </a:solidFill>
                <a:latin typeface="Lato Regular"/>
                <a:cs typeface="Lato Regular"/>
              </a:rPr>
              <a:t/>
            </a:r>
            <a:br>
              <a:rPr lang="en-US" kern="0" dirty="0" smtClean="0">
                <a:solidFill>
                  <a:srgbClr val="13643A"/>
                </a:solidFill>
                <a:latin typeface="Lato Regular"/>
                <a:cs typeface="Lato Regular"/>
              </a:rPr>
            </a:br>
            <a:r>
              <a:rPr lang="en-US" sz="1600" b="0" kern="0" dirty="0" smtClean="0">
                <a:solidFill>
                  <a:srgbClr val="13643A"/>
                </a:solidFill>
                <a:latin typeface="Lato Regular"/>
                <a:cs typeface="Lato Regular"/>
              </a:rPr>
              <a:t>(http://book.openingscience.org)</a:t>
            </a:r>
            <a:endParaRPr lang="en-GB" sz="1600" b="0" kern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4" y="1084318"/>
            <a:ext cx="8964488" cy="6723366"/>
          </a:xfrm>
          <a:prstGeom prst="rect">
            <a:avLst/>
          </a:prstGeom>
        </p:spPr>
      </p:pic>
      <p:grpSp>
        <p:nvGrpSpPr>
          <p:cNvPr id="29" name="Gruppo 28"/>
          <p:cNvGrpSpPr/>
          <p:nvPr/>
        </p:nvGrpSpPr>
        <p:grpSpPr>
          <a:xfrm>
            <a:off x="264800" y="2194881"/>
            <a:ext cx="8621666" cy="3425941"/>
            <a:chOff x="374848" y="2307315"/>
            <a:chExt cx="8621666" cy="3425941"/>
          </a:xfrm>
        </p:grpSpPr>
        <p:sp>
          <p:nvSpPr>
            <p:cNvPr id="30" name="Rettangolo 29"/>
            <p:cNvSpPr/>
            <p:nvPr/>
          </p:nvSpPr>
          <p:spPr>
            <a:xfrm>
              <a:off x="518864" y="2379323"/>
              <a:ext cx="2901008" cy="1152128"/>
            </a:xfrm>
            <a:prstGeom prst="rect">
              <a:avLst/>
            </a:prstGeom>
            <a:noFill/>
            <a:ln w="50800">
              <a:solidFill>
                <a:srgbClr val="1364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11542A"/>
                </a:solidFill>
              </a:endParaRPr>
            </a:p>
          </p:txBody>
        </p:sp>
        <p:sp>
          <p:nvSpPr>
            <p:cNvPr id="31" name="Rettangolo 30"/>
            <p:cNvSpPr/>
            <p:nvPr/>
          </p:nvSpPr>
          <p:spPr>
            <a:xfrm>
              <a:off x="5508103" y="2307315"/>
              <a:ext cx="3488411" cy="1224136"/>
            </a:xfrm>
            <a:prstGeom prst="rect">
              <a:avLst/>
            </a:prstGeom>
            <a:noFill/>
            <a:ln w="50800">
              <a:solidFill>
                <a:srgbClr val="1154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Rettangolo 31"/>
            <p:cNvSpPr/>
            <p:nvPr/>
          </p:nvSpPr>
          <p:spPr>
            <a:xfrm>
              <a:off x="374848" y="4509120"/>
              <a:ext cx="2901008" cy="1224136"/>
            </a:xfrm>
            <a:prstGeom prst="rect">
              <a:avLst/>
            </a:prstGeom>
            <a:noFill/>
            <a:ln w="50800">
              <a:solidFill>
                <a:srgbClr val="13643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3" name="CasellaDiTesto 32"/>
          <p:cNvSpPr txBox="1"/>
          <p:nvPr/>
        </p:nvSpPr>
        <p:spPr>
          <a:xfrm>
            <a:off x="7931399" y="2282338"/>
            <a:ext cx="809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 smtClean="0">
                <a:solidFill>
                  <a:srgbClr val="FF000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/</a:t>
            </a:r>
            <a:r>
              <a:rPr lang="it-IT" sz="1600" b="1" i="1" dirty="0" err="1" smtClean="0">
                <a:solidFill>
                  <a:srgbClr val="FF000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Cloud</a:t>
            </a:r>
            <a:endParaRPr lang="it-IT" sz="1600" b="1" i="1" dirty="0">
              <a:solidFill>
                <a:srgbClr val="FF0000"/>
              </a:solidFill>
              <a:latin typeface="NSimSun" panose="02010609030101010101" pitchFamily="49" charset="-122"/>
              <a:ea typeface="NSimSun" panose="02010609030101010101" pitchFamily="49" charset="-122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788" y="5008754"/>
            <a:ext cx="1162050" cy="17526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12406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13" y="0"/>
            <a:ext cx="3994441" cy="91301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3109024" y="-2283"/>
            <a:ext cx="8229600" cy="838838"/>
          </a:xfrm>
          <a:noFill/>
        </p:spPr>
        <p:txBody>
          <a:bodyPr>
            <a:normAutofit/>
          </a:bodyPr>
          <a:lstStyle/>
          <a:p>
            <a:r>
              <a:rPr lang="en-GB" sz="2800" dirty="0">
                <a:solidFill>
                  <a:srgbClr val="13643A"/>
                </a:solidFill>
                <a:latin typeface="Lato Regular"/>
                <a:cs typeface="Lato Regular"/>
              </a:rPr>
              <a:t>P</a:t>
            </a:r>
            <a:r>
              <a:rPr lang="en-GB" sz="2800" dirty="0" smtClean="0">
                <a:solidFill>
                  <a:srgbClr val="13643A"/>
                </a:solidFill>
                <a:latin typeface="Lato Regular"/>
                <a:cs typeface="Lato Regular"/>
              </a:rPr>
              <a:t>illars</a:t>
            </a:r>
            <a:endParaRPr lang="en-GB" sz="2800" b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48650" y="6402810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mtClean="0"/>
              <a:pPr algn="l"/>
              <a:t>9</a:t>
            </a:fld>
            <a:endParaRPr lang="fr-FR" dirty="0"/>
          </a:p>
        </p:txBody>
      </p:sp>
      <p:sp>
        <p:nvSpPr>
          <p:cNvPr id="5" name="Espace réservé du contenu 3"/>
          <p:cNvSpPr txBox="1">
            <a:spLocks/>
          </p:cNvSpPr>
          <p:nvPr/>
        </p:nvSpPr>
        <p:spPr>
          <a:xfrm>
            <a:off x="360629" y="1374137"/>
            <a:ext cx="8210578" cy="50002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lang="fr-FR" sz="2000" b="1" dirty="0" smtClean="0">
                <a:solidFill>
                  <a:schemeClr val="accent1"/>
                </a:solidFill>
                <a:latin typeface="Avenir Book"/>
                <a:cs typeface="Avenir Book"/>
              </a:defRPr>
            </a:lvl1pPr>
            <a:lvl2pPr marL="731838" indent="-285750">
              <a:lnSpc>
                <a:spcPct val="120000"/>
              </a:lnSpc>
              <a:defRPr lang="fr-FR" sz="1600" b="1" dirty="0" smtClean="0">
                <a:latin typeface="Avenir Book"/>
                <a:cs typeface="Avenir Book"/>
              </a:defRPr>
            </a:lvl2pPr>
            <a:lvl3pPr marL="1200150" indent="-285750">
              <a:lnSpc>
                <a:spcPct val="120000"/>
              </a:lnSpc>
              <a:defRPr lang="fr-FR" sz="1600" b="1" dirty="0" smtClean="0">
                <a:latin typeface="Avenir Book"/>
                <a:cs typeface="Avenir Book"/>
              </a:defRPr>
            </a:lvl3pPr>
            <a:lvl4pPr>
              <a:defRPr>
                <a:latin typeface="Avenir Book"/>
                <a:cs typeface="Avenir Book"/>
              </a:defRPr>
            </a:lvl4pPr>
            <a:lvl5pPr>
              <a:defRPr>
                <a:latin typeface="Avenir Book"/>
                <a:cs typeface="Avenir Book"/>
              </a:defRPr>
            </a:lvl5pPr>
          </a:lstStyle>
          <a:p>
            <a:pPr marL="457200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Data: </a:t>
            </a:r>
          </a:p>
          <a:p>
            <a:pPr marL="1189038" lvl="1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i="1" kern="0" dirty="0" smtClean="0">
                <a:solidFill>
                  <a:srgbClr val="11542A"/>
                </a:solidFill>
                <a:latin typeface="Lato Regular"/>
                <a:cs typeface="+mn-cs"/>
              </a:rPr>
              <a:t>“Data is </a:t>
            </a:r>
            <a:r>
              <a:rPr lang="en-US" sz="1800" b="0" i="1" kern="0" dirty="0">
                <a:solidFill>
                  <a:srgbClr val="11542A"/>
                </a:solidFill>
                <a:latin typeface="Lato Regular"/>
                <a:cs typeface="+mn-cs"/>
              </a:rPr>
              <a:t>the subject matter for research. It should be dealt with according to the principles of open access and open science, while maintaining trust and privacy for </a:t>
            </a:r>
            <a:r>
              <a:rPr lang="en-US" sz="1800" b="0" i="1" kern="0" dirty="0" smtClean="0">
                <a:solidFill>
                  <a:srgbClr val="11542A"/>
                </a:solidFill>
                <a:latin typeface="Lato Regular"/>
                <a:cs typeface="+mn-cs"/>
              </a:rPr>
              <a:t>researchers”</a:t>
            </a:r>
            <a:endParaRPr lang="en-US" sz="1800" b="0" i="1" kern="0" dirty="0">
              <a:solidFill>
                <a:srgbClr val="11542A"/>
              </a:solidFill>
              <a:latin typeface="Lato Regular"/>
              <a:cs typeface="+mn-cs"/>
            </a:endParaRPr>
          </a:p>
          <a:p>
            <a:pPr marL="457200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e-Infrastructures: </a:t>
            </a:r>
          </a:p>
          <a:p>
            <a:pPr marL="1189038" lvl="1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i="1" kern="0" dirty="0" smtClean="0">
                <a:solidFill>
                  <a:srgbClr val="11542A"/>
                </a:solidFill>
                <a:latin typeface="Lato Regular"/>
                <a:cs typeface="+mn-cs"/>
              </a:rPr>
              <a:t>“The </a:t>
            </a:r>
            <a:r>
              <a:rPr lang="en-US" sz="1800" b="0" i="1" kern="0" dirty="0">
                <a:solidFill>
                  <a:srgbClr val="11542A"/>
                </a:solidFill>
                <a:latin typeface="Lato Regular"/>
                <a:cs typeface="+mn-cs"/>
              </a:rPr>
              <a:t>technology and technical services supporting researchers, building towards integrated services and interoperable infrastructures across Europe and the </a:t>
            </a:r>
            <a:r>
              <a:rPr lang="en-US" sz="1800" b="0" i="1" kern="0" dirty="0" smtClean="0">
                <a:solidFill>
                  <a:srgbClr val="11542A"/>
                </a:solidFill>
                <a:latin typeface="Lato Regular"/>
                <a:cs typeface="+mn-cs"/>
              </a:rPr>
              <a:t>world”</a:t>
            </a:r>
            <a:endParaRPr lang="en-US" sz="1800" b="0" i="1" kern="0" dirty="0">
              <a:solidFill>
                <a:srgbClr val="11542A"/>
              </a:solidFill>
              <a:latin typeface="Lato Regular"/>
              <a:cs typeface="+mn-cs"/>
            </a:endParaRPr>
          </a:p>
          <a:p>
            <a:pPr marL="457200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kern="0" dirty="0">
                <a:solidFill>
                  <a:srgbClr val="11542A"/>
                </a:solidFill>
                <a:latin typeface="Lato Regular"/>
                <a:cs typeface="+mn-cs"/>
              </a:rPr>
              <a:t>Scientific </a:t>
            </a:r>
            <a:r>
              <a:rPr lang="en-US" sz="2400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instruments: </a:t>
            </a:r>
          </a:p>
          <a:p>
            <a:pPr marL="1189038" lvl="1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i="1" kern="0" dirty="0" smtClean="0">
                <a:solidFill>
                  <a:srgbClr val="11542A"/>
                </a:solidFill>
                <a:latin typeface="Lato Regular"/>
                <a:cs typeface="+mn-cs"/>
              </a:rPr>
              <a:t>“The </a:t>
            </a:r>
            <a:r>
              <a:rPr lang="en-US" sz="1800" b="0" i="1" kern="0" dirty="0">
                <a:solidFill>
                  <a:srgbClr val="11542A"/>
                </a:solidFill>
                <a:latin typeface="Lato Regular"/>
                <a:cs typeface="+mn-cs"/>
              </a:rPr>
              <a:t>equipment and collaborations which generate scientific data, from small-scale lab machines to global collaborations around massive </a:t>
            </a:r>
            <a:r>
              <a:rPr lang="en-US" sz="1800" b="0" i="1" kern="0" dirty="0" smtClean="0">
                <a:solidFill>
                  <a:srgbClr val="11542A"/>
                </a:solidFill>
                <a:latin typeface="Lato Regular"/>
                <a:cs typeface="+mn-cs"/>
              </a:rPr>
              <a:t>facilities”</a:t>
            </a:r>
            <a:endParaRPr lang="en-US" sz="1800" b="0" i="1" kern="0" dirty="0">
              <a:solidFill>
                <a:srgbClr val="11542A"/>
              </a:solidFill>
              <a:latin typeface="Lato Regular"/>
              <a:cs typeface="+mn-cs"/>
            </a:endParaRPr>
          </a:p>
          <a:p>
            <a:pPr marL="457200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kern="0" dirty="0" smtClean="0">
                <a:solidFill>
                  <a:srgbClr val="11542A"/>
                </a:solidFill>
                <a:latin typeface="Lato Regular"/>
                <a:cs typeface="+mn-cs"/>
              </a:rPr>
              <a:t>Knowledge: </a:t>
            </a:r>
          </a:p>
          <a:p>
            <a:pPr marL="1189038" lvl="1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i="1" kern="0" dirty="0" smtClean="0">
                <a:solidFill>
                  <a:srgbClr val="11542A"/>
                </a:solidFill>
                <a:latin typeface="Lato Regular"/>
                <a:cs typeface="+mn-cs"/>
              </a:rPr>
              <a:t>“The </a:t>
            </a:r>
            <a:r>
              <a:rPr lang="en-US" sz="1800" b="0" i="1" kern="0" dirty="0">
                <a:solidFill>
                  <a:srgbClr val="11542A"/>
                </a:solidFill>
                <a:latin typeface="Lato Regular"/>
                <a:cs typeface="+mn-cs"/>
              </a:rPr>
              <a:t>human networks, understanding and material capturing skills and experience required to carry out open science using the three other </a:t>
            </a:r>
            <a:r>
              <a:rPr lang="en-US" sz="1800" b="0" i="1" kern="0" dirty="0" smtClean="0">
                <a:solidFill>
                  <a:srgbClr val="11542A"/>
                </a:solidFill>
                <a:latin typeface="Lato Regular"/>
                <a:cs typeface="+mn-cs"/>
              </a:rPr>
              <a:t>pillars”</a:t>
            </a:r>
            <a:endParaRPr lang="en-US" sz="1800" b="0" i="1" kern="0" dirty="0">
              <a:solidFill>
                <a:srgbClr val="11542A"/>
              </a:solidFill>
              <a:latin typeface="Lato Regular"/>
              <a:cs typeface="+mn-cs"/>
            </a:endParaRPr>
          </a:p>
        </p:txBody>
      </p:sp>
      <p:sp>
        <p:nvSpPr>
          <p:cNvPr id="6" name="CasellaDiTesto 5"/>
          <p:cNvSpPr txBox="1"/>
          <p:nvPr/>
        </p:nvSpPr>
        <p:spPr>
          <a:xfrm rot="20673332">
            <a:off x="192294" y="3255267"/>
            <a:ext cx="8606074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45781E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b="1" u="sng" dirty="0" smtClean="0">
                <a:solidFill>
                  <a:srgbClr val="657A39"/>
                </a:solidFill>
                <a:latin typeface="Lato Regular"/>
                <a:sym typeface="Symbol"/>
              </a:rPr>
              <a:t>On top of the </a:t>
            </a:r>
            <a:r>
              <a:rPr lang="it-IT" sz="2400" b="1" u="sng" dirty="0" err="1" smtClean="0">
                <a:solidFill>
                  <a:srgbClr val="657A39"/>
                </a:solidFill>
                <a:latin typeface="Lato Regular"/>
                <a:sym typeface="Symbol"/>
              </a:rPr>
              <a:t>above</a:t>
            </a:r>
            <a:r>
              <a:rPr lang="it-IT" sz="2400" b="1" dirty="0" smtClean="0">
                <a:solidFill>
                  <a:srgbClr val="657A39"/>
                </a:solidFill>
                <a:latin typeface="Lato Regular"/>
                <a:sym typeface="Symbol"/>
              </a:rPr>
              <a:t>: «</a:t>
            </a:r>
            <a:r>
              <a:rPr lang="it-IT" sz="2400" b="1" dirty="0" err="1" smtClean="0">
                <a:solidFill>
                  <a:srgbClr val="657A39"/>
                </a:solidFill>
                <a:latin typeface="Lato Regular"/>
                <a:sym typeface="Symbol"/>
              </a:rPr>
              <a:t>Communication</a:t>
            </a:r>
            <a:r>
              <a:rPr lang="it-IT" sz="2400" b="1" dirty="0" smtClean="0">
                <a:solidFill>
                  <a:srgbClr val="657A39"/>
                </a:solidFill>
                <a:latin typeface="Lato Regular"/>
                <a:sym typeface="Symbol"/>
              </a:rPr>
              <a:t>» and «</a:t>
            </a:r>
            <a:r>
              <a:rPr lang="it-IT" sz="2400" b="1" dirty="0" err="1" smtClean="0">
                <a:solidFill>
                  <a:srgbClr val="657A39"/>
                </a:solidFill>
                <a:latin typeface="Lato Regular"/>
                <a:sym typeface="Symbol"/>
              </a:rPr>
              <a:t>Awareness</a:t>
            </a:r>
            <a:r>
              <a:rPr lang="it-IT" sz="2400" b="1" dirty="0" smtClean="0">
                <a:solidFill>
                  <a:srgbClr val="657A39"/>
                </a:solidFill>
                <a:latin typeface="Lato Regular"/>
                <a:sym typeface="Symbol"/>
              </a:rPr>
              <a:t>»</a:t>
            </a:r>
            <a:endParaRPr lang="it-IT" sz="2400" b="1" dirty="0" smtClean="0">
              <a:solidFill>
                <a:srgbClr val="657A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Regular"/>
              <a:sym typeface="Symbol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250013" y="650910"/>
            <a:ext cx="8229600" cy="8388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2000" b="1">
                <a:solidFill>
                  <a:srgbClr val="4F81BD"/>
                </a:solidFill>
                <a:latin typeface="Avenir Heavy"/>
                <a:cs typeface="Avenir Heavy"/>
              </a:defRPr>
            </a:lvl1pPr>
          </a:lstStyle>
          <a:p>
            <a:pPr defTabSz="914400"/>
            <a:r>
              <a:rPr lang="en-GB" sz="1800" b="0" kern="0" dirty="0" smtClean="0">
                <a:solidFill>
                  <a:srgbClr val="13643A"/>
                </a:solidFill>
                <a:latin typeface="Lato Regular"/>
                <a:cs typeface="Lato Regular"/>
              </a:rPr>
              <a:t>(</a:t>
            </a:r>
            <a:r>
              <a:rPr lang="en-GB" sz="1800" b="0" kern="0" dirty="0" smtClean="0">
                <a:solidFill>
                  <a:srgbClr val="13643A"/>
                </a:solidFill>
                <a:latin typeface="Lato Regular"/>
                <a:cs typeface="Lato Regular"/>
                <a:hlinkClick r:id="rId3"/>
              </a:rPr>
              <a:t>www.egi.eu/news-and-media/publications/OpenScienceCommons_v3.pdf</a:t>
            </a:r>
            <a:r>
              <a:rPr lang="en-GB" sz="1800" b="0" kern="0" dirty="0" smtClean="0">
                <a:solidFill>
                  <a:srgbClr val="13643A"/>
                </a:solidFill>
                <a:latin typeface="Lato Regular"/>
                <a:cs typeface="Lato Regular"/>
              </a:rPr>
              <a:t>) </a:t>
            </a:r>
            <a:endParaRPr lang="en-GB" sz="1800" b="0" kern="0" dirty="0">
              <a:solidFill>
                <a:srgbClr val="13643A"/>
              </a:solidFill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98120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2004</TotalTime>
  <Words>1030</Words>
  <Application>Microsoft Office PowerPoint</Application>
  <PresentationFormat>Presentazione su schermo (4:3)</PresentationFormat>
  <Paragraphs>178</Paragraphs>
  <Slides>37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51" baseType="lpstr">
      <vt:lpstr>NSimSun</vt:lpstr>
      <vt:lpstr>Arial</vt:lpstr>
      <vt:lpstr>Avenir Book</vt:lpstr>
      <vt:lpstr>Avenir Heavy</vt:lpstr>
      <vt:lpstr>Calibri</vt:lpstr>
      <vt:lpstr>Courier New</vt:lpstr>
      <vt:lpstr>Gill Sans MT</vt:lpstr>
      <vt:lpstr>Lato Light</vt:lpstr>
      <vt:lpstr>Lato Regular</vt:lpstr>
      <vt:lpstr>ＭＳ Ｐゴシック</vt:lpstr>
      <vt:lpstr>Symbol</vt:lpstr>
      <vt:lpstr>Verdana</vt:lpstr>
      <vt:lpstr>Wingdings</vt:lpstr>
      <vt:lpstr>Thème Office</vt:lpstr>
      <vt:lpstr>Presentazione standard di PowerPoint</vt:lpstr>
      <vt:lpstr>Outline</vt:lpstr>
      <vt:lpstr>Different kinds of “connections”</vt:lpstr>
      <vt:lpstr>Different kinds of “connections”</vt:lpstr>
      <vt:lpstr>The Sci-GaIA Project (www.sci-gaia.eu)</vt:lpstr>
      <vt:lpstr>Presentazione standard di PowerPoint</vt:lpstr>
      <vt:lpstr>A virtuous cycle to promote/enable Open Science</vt:lpstr>
      <vt:lpstr>Presentazione standard di PowerPoint</vt:lpstr>
      <vt:lpstr>Pillars</vt:lpstr>
      <vt:lpstr>Presentazione standard di PowerPoint</vt:lpstr>
      <vt:lpstr>The e-Infrastructure Knowledge Base (http://www.sci-gaia.eu/e-infrastructures/knowledge-base/)</vt:lpstr>
      <vt:lpstr>The e-Infrastructure Knowledge Base (Country view)</vt:lpstr>
      <vt:lpstr>The e-Infrastructure Knowledge Base (Open Access Document Repositories, Data Repositories and Open Education Resources)</vt:lpstr>
      <vt:lpstr>The e-Infrastructure Knowledge Base (Repository’s detailed view)</vt:lpstr>
      <vt:lpstr>The Semantic Search Engine (www.sci-gaia.eu/semantic-search/)</vt:lpstr>
      <vt:lpstr>The Semantic Search Engine (Semantic connections – via LodLive)</vt:lpstr>
      <vt:lpstr>The Open Knowledge workflow – How can we implement it?</vt:lpstr>
      <vt:lpstr>The Sci-GaIA requirements for an Open Access Repository</vt:lpstr>
      <vt:lpstr>The Sci-GaIA Open Access Repository (http://oar.sci-gaia.eu)</vt:lpstr>
      <vt:lpstr>(Single) resource upload and DOI registration</vt:lpstr>
      <vt:lpstr>Sci-GaIA OAR can be “cloned” wherever and whenever it is needed</vt:lpstr>
      <vt:lpstr>The Africa Grid Science Gateway (http://sgw.africa-grid.org) </vt:lpstr>
      <vt:lpstr>Examples of applications available in the Africa Grid SG:  The TRODAN data repository </vt:lpstr>
      <vt:lpstr>Examples of applications available in the Africa Grid SG:  The TRODAN data repository</vt:lpstr>
      <vt:lpstr>Examples of applications available in the Africa Grid SG:  The TRODAN data repository</vt:lpstr>
      <vt:lpstr>Examples of applications available in the Africa Grid SG:  The Weather Research &amp; Forecasting Model (WRF)</vt:lpstr>
      <vt:lpstr>Everybody can propose new applications (http://surveys.sci-gaia.eu/)</vt:lpstr>
      <vt:lpstr>The Africa &amp; Arabia Regional Operation Centre (ROC) (www.africa-grid.org) </vt:lpstr>
      <vt:lpstr>The Open Knowledge workflow: we do know how to implement it      … and we are actually doing it!</vt:lpstr>
      <vt:lpstr>The e-Infrastructures discussion forum (http://discourse.sci-gaia.eu)</vt:lpstr>
      <vt:lpstr>The e-Infrastructures discussion forum (http://discourse.sci-gaia.eu)</vt:lpstr>
      <vt:lpstr>The Triangle of Knowledge </vt:lpstr>
      <vt:lpstr>Sci-GaIA Educational Modules </vt:lpstr>
      <vt:lpstr>Sci-GaIA Online Courses (http://courses.sci-gaia.eu)</vt:lpstr>
      <vt:lpstr>The Sci-GaIA Winter School (http://www.sci-gaia.eu/winter-school)</vt:lpstr>
      <vt:lpstr>Summary and conclusions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Roberto Barbera</dc:creator>
  <cp:lastModifiedBy>Roberto Barbera</cp:lastModifiedBy>
  <cp:revision>315</cp:revision>
  <dcterms:created xsi:type="dcterms:W3CDTF">2015-04-10T11:49:34Z</dcterms:created>
  <dcterms:modified xsi:type="dcterms:W3CDTF">2015-11-12T13:09:16Z</dcterms:modified>
</cp:coreProperties>
</file>