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63" r:id="rId4"/>
    <p:sldId id="264" r:id="rId5"/>
    <p:sldId id="265" r:id="rId6"/>
    <p:sldId id="273" r:id="rId7"/>
    <p:sldId id="275" r:id="rId8"/>
    <p:sldId id="292" r:id="rId9"/>
    <p:sldId id="293" r:id="rId10"/>
    <p:sldId id="294" r:id="rId11"/>
    <p:sldId id="280" r:id="rId12"/>
    <p:sldId id="287" r:id="rId13"/>
    <p:sldId id="283" r:id="rId14"/>
    <p:sldId id="295" r:id="rId15"/>
    <p:sldId id="284" r:id="rId16"/>
    <p:sldId id="288" r:id="rId17"/>
    <p:sldId id="289" r:id="rId18"/>
    <p:sldId id="290" r:id="rId19"/>
    <p:sldId id="291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1" autoAdjust="0"/>
    <p:restoredTop sz="94687" autoAdjust="0"/>
  </p:normalViewPr>
  <p:slideViewPr>
    <p:cSldViewPr>
      <p:cViewPr varScale="1">
        <p:scale>
          <a:sx n="106" d="100"/>
          <a:sy n="106" d="100"/>
        </p:scale>
        <p:origin x="142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1DADA-EA23-4415-9FE4-A97D4211241C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848C2-8414-4CD3-A65E-2320536B715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9982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36DDF-B153-4F97-9E9B-8ECB5F6E7C78}" type="datetime1">
              <a:rPr lang="en-GB" smtClean="0"/>
              <a:t>10/11/2015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A0D28-DD0C-4494-AF1F-924F4BF63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8809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BMRI-ERIC-Powerpoint_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4509121"/>
            <a:ext cx="9135879" cy="360040"/>
          </a:xfrm>
        </p:spPr>
        <p:txBody>
          <a:bodyPr/>
          <a:lstStyle>
            <a:lvl1pPr algn="ctr">
              <a:defRPr sz="2400">
                <a:solidFill>
                  <a:srgbClr val="184B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HEADING TITLE PAGE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-4061" y="4869160"/>
            <a:ext cx="9144000" cy="36004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i="0" baseline="0">
                <a:solidFill>
                  <a:srgbClr val="184B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Jane „BBMRI-ERIC“ </a:t>
            </a:r>
            <a:r>
              <a:rPr lang="de-DE" dirty="0" err="1" smtClean="0"/>
              <a:t>Doe</a:t>
            </a:r>
            <a:r>
              <a:rPr lang="de-DE" dirty="0" smtClean="0"/>
              <a:t> 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0" y="5229200"/>
            <a:ext cx="9139939" cy="360238"/>
          </a:xfrm>
        </p:spPr>
        <p:txBody>
          <a:bodyPr anchor="ctr"/>
          <a:lstStyle>
            <a:lvl1pPr algn="ctr">
              <a:defRPr sz="2000">
                <a:solidFill>
                  <a:srgbClr val="184B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 algn="ctr">
              <a:buNone/>
              <a:defRPr baseline="0">
                <a:solidFill>
                  <a:srgbClr val="184B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AT" dirty="0" smtClean="0"/>
              <a:t>Graz, 1 </a:t>
            </a:r>
            <a:r>
              <a:rPr lang="de-AT" dirty="0" err="1" smtClean="0"/>
              <a:t>February</a:t>
            </a:r>
            <a:r>
              <a:rPr lang="de-AT" dirty="0" smtClean="0"/>
              <a:t>, 2014</a:t>
            </a:r>
            <a:endParaRPr lang="en-GB" dirty="0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679D294-B656-42D2-9957-0D1020DAA5A0}" type="datetime1">
              <a:rPr lang="en-GB" smtClean="0"/>
              <a:t>10/11/2015</a:t>
            </a:fld>
            <a:endParaRPr lang="en-GB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B422D9A-6D25-4ECD-B797-E24C1AB257C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feld 20"/>
          <p:cNvSpPr txBox="1"/>
          <p:nvPr userDrawn="1"/>
        </p:nvSpPr>
        <p:spPr>
          <a:xfrm rot="16200000">
            <a:off x="8650615" y="6335162"/>
            <a:ext cx="6683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©BBMRI-ERIC</a:t>
            </a:r>
            <a:endParaRPr lang="en-GB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60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 smtClean="0"/>
              <a:t>HEADING</a:t>
            </a:r>
            <a:br>
              <a:rPr lang="de-DE" dirty="0" smtClean="0"/>
            </a:b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/>
            </a:lvl2pPr>
            <a:lvl3pPr>
              <a:defRPr/>
            </a:lvl3pPr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C1AD-4413-4EC1-9368-879899CA18A4}" type="datetime1">
              <a:rPr lang="en-GB" smtClean="0"/>
              <a:t>10/11/2015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81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HEADING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A08A54D-319E-49F8-88B2-F0CF16173A3B}" type="datetime1">
              <a:rPr lang="en-GB" smtClean="0"/>
              <a:t>10/11/2015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8031326" y="5114030"/>
            <a:ext cx="1893417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©BBMRI-ERIC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03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HEADING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742950" indent="-285750">
              <a:buClr>
                <a:srgbClr val="ED660A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2pPr>
            <a:lvl3pPr>
              <a:buClr>
                <a:srgbClr val="184B8A"/>
              </a:buCl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3pPr>
            <a:lvl4pPr>
              <a:buClr>
                <a:srgbClr val="4A4A49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 smtClean="0"/>
              <a:t>Insert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Level 1</a:t>
            </a:r>
          </a:p>
          <a:p>
            <a:pPr lvl="2"/>
            <a:r>
              <a:rPr lang="de-DE" dirty="0" smtClean="0"/>
              <a:t>Level 2</a:t>
            </a:r>
          </a:p>
          <a:p>
            <a:pPr lvl="3"/>
            <a:r>
              <a:rPr lang="de-DE" dirty="0" smtClean="0"/>
              <a:t>Level 3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DF3-6AA7-4DC0-9E96-E748F3E2C7D4}" type="datetime1">
              <a:rPr lang="en-GB" smtClean="0"/>
              <a:t>10/11/2015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8031326" y="5114030"/>
            <a:ext cx="1893417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©BBMRI-ERIC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76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HEADING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Jane „BBMRI-ERIC“ </a:t>
            </a:r>
            <a:r>
              <a:rPr lang="de-DE" dirty="0" err="1" smtClean="0"/>
              <a:t>Doe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E171-3F90-4AE5-8C81-DBAB15D46D58}" type="datetime1">
              <a:rPr lang="en-GB" smtClean="0"/>
              <a:t>10/11/2015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8031326" y="5114030"/>
            <a:ext cx="1893417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©BBMRI-ERIC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2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HEADING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Insert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Level 1</a:t>
            </a:r>
          </a:p>
          <a:p>
            <a:pPr lvl="2"/>
            <a:r>
              <a:rPr lang="de-DE" dirty="0" smtClean="0"/>
              <a:t>Level 2</a:t>
            </a:r>
          </a:p>
          <a:p>
            <a:pPr lvl="3"/>
            <a:r>
              <a:rPr lang="de-DE" dirty="0" smtClean="0"/>
              <a:t>Level 3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Insert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Level 1</a:t>
            </a:r>
          </a:p>
          <a:p>
            <a:pPr lvl="2"/>
            <a:r>
              <a:rPr lang="de-DE" dirty="0" smtClean="0"/>
              <a:t>Level 2</a:t>
            </a:r>
          </a:p>
          <a:p>
            <a:pPr lvl="3"/>
            <a:r>
              <a:rPr lang="de-DE" dirty="0" smtClean="0"/>
              <a:t>Level 3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33F-F318-45A0-8180-84C6C80D5CB7}" type="datetime1">
              <a:rPr lang="en-GB" smtClean="0"/>
              <a:t>10/11/2015</a:t>
            </a:fld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8031326" y="5114030"/>
            <a:ext cx="1893417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©BBMRI-ERIC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86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HEADING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84B8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2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Insert Text</a:t>
            </a:r>
          </a:p>
          <a:p>
            <a:pPr lvl="1"/>
            <a:r>
              <a:rPr lang="de-DE" dirty="0" smtClean="0"/>
              <a:t>Level 1</a:t>
            </a:r>
          </a:p>
          <a:p>
            <a:pPr lvl="2"/>
            <a:r>
              <a:rPr lang="de-DE" dirty="0" smtClean="0"/>
              <a:t>Level 2</a:t>
            </a:r>
          </a:p>
          <a:p>
            <a:pPr lvl="3"/>
            <a:r>
              <a:rPr lang="de-DE" dirty="0" smtClean="0"/>
              <a:t>Level 3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84B8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Heading</a:t>
            </a:r>
            <a:r>
              <a:rPr lang="de-DE" dirty="0" smtClean="0"/>
              <a:t> 2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Insert Text</a:t>
            </a:r>
          </a:p>
          <a:p>
            <a:pPr lvl="1"/>
            <a:r>
              <a:rPr lang="de-DE" dirty="0" smtClean="0"/>
              <a:t>Level 1</a:t>
            </a:r>
          </a:p>
          <a:p>
            <a:pPr lvl="2"/>
            <a:r>
              <a:rPr lang="de-DE" dirty="0" smtClean="0"/>
              <a:t>Level 2</a:t>
            </a:r>
          </a:p>
          <a:p>
            <a:pPr lvl="3"/>
            <a:r>
              <a:rPr lang="de-DE" dirty="0" smtClean="0"/>
              <a:t>Level 3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EB8A-1165-4FF5-8899-7E54D71A9911}" type="datetime1">
              <a:rPr lang="en-GB" smtClean="0"/>
              <a:t>10/11/2015</a:t>
            </a:fld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3"/>
          </p:nvPr>
        </p:nvSpPr>
        <p:spPr>
          <a:xfrm rot="16200000">
            <a:off x="8031326" y="5114030"/>
            <a:ext cx="1893417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©BBMRI-ERIC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82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HEADING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60-473A-4168-8C50-7B40493B4DEF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8031326" y="5114030"/>
            <a:ext cx="1893417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©BBMRI-ERIC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09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B11F-E67F-49F8-B5BD-AFA36991B4B0}" type="datetime1">
              <a:rPr lang="en-GB" smtClean="0"/>
              <a:t>10/11/2015</a:t>
            </a:fld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8031326" y="5114030"/>
            <a:ext cx="1893417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©BBMRI-ERIC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99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HEADING</a:t>
            </a:r>
            <a:br>
              <a:rPr lang="de-DE" dirty="0" smtClean="0"/>
            </a:b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Insert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Level 1</a:t>
            </a:r>
          </a:p>
          <a:p>
            <a:pPr lvl="2"/>
            <a:r>
              <a:rPr lang="de-DE" dirty="0" smtClean="0"/>
              <a:t>Level 2</a:t>
            </a:r>
          </a:p>
          <a:p>
            <a:pPr lvl="3"/>
            <a:r>
              <a:rPr lang="de-DE" dirty="0" smtClean="0"/>
              <a:t>Level 3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Insert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37A0-416A-48A9-AD05-688375919E5D}" type="datetime1">
              <a:rPr lang="en-GB" smtClean="0"/>
              <a:t>10/11/2015</a:t>
            </a:fld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8031326" y="5114030"/>
            <a:ext cx="1893417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©BBMRI-ERIC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22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HEADING</a:t>
            </a:r>
            <a:endParaRPr lang="en-GB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dirty="0" smtClean="0"/>
              <a:t>Picture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Insert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9D77-B93E-4511-AB7A-47F257C8985A}" type="datetime1">
              <a:rPr lang="en-GB" smtClean="0"/>
              <a:t>10/11/2015</a:t>
            </a:fld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8031326" y="5114030"/>
            <a:ext cx="1893417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©BBMRI-ERIC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48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BMRI-ERIC_Powerpoint_Folgeblatt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454" cy="6858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HEADING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869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422D9A-6D25-4ECD-B797-E24C1AB257C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769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79D294-B656-42D2-9957-0D1020DAA5A0}" type="datetime1">
              <a:rPr lang="en-GB" smtClean="0"/>
              <a:t>10/11/2015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Insert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Level 1</a:t>
            </a:r>
          </a:p>
          <a:p>
            <a:pPr lvl="2"/>
            <a:r>
              <a:rPr lang="de-DE" dirty="0" smtClean="0"/>
              <a:t>Level 2</a:t>
            </a:r>
          </a:p>
          <a:p>
            <a:pPr lvl="3"/>
            <a:r>
              <a:rPr lang="de-DE" dirty="0" smtClean="0"/>
              <a:t>Level 3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8031326" y="5114030"/>
            <a:ext cx="1893417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©BBMRI-ERIC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32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660A"/>
        </a:buClr>
        <a:buFont typeface="Wingdings" panose="05000000000000000000" pitchFamily="2" charset="2"/>
        <a:buChar char="§"/>
        <a:defRPr sz="2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84B8A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A4A49"/>
        </a:buClr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BBMRI Competence Center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Assoc. Prof. RNDr. Petr Holub, Ph.D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/>
              <a:t>IT &amp; Data Protection </a:t>
            </a:r>
            <a:r>
              <a:rPr lang="en-US" b="1" dirty="0" err="1"/>
              <a:t>Manager@BBMRI-ERIC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0" y="5589240"/>
            <a:ext cx="9139939" cy="3602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EGI </a:t>
            </a:r>
            <a:r>
              <a:rPr lang="en-US" b="1" dirty="0" smtClean="0"/>
              <a:t>Community Forum </a:t>
            </a:r>
            <a:r>
              <a:rPr lang="en-US" b="1" dirty="0"/>
              <a:t>2015, </a:t>
            </a:r>
            <a:r>
              <a:rPr lang="en-US" b="1" dirty="0" smtClean="0"/>
              <a:t>2015–11–10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5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Data Processed in BBMRI-ERIC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Moving data to computations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Moving computations into the biobanks</a:t>
            </a:r>
          </a:p>
          <a:p>
            <a:pPr marL="1600200" lvl="2" indent="-457200"/>
            <a:r>
              <a:rPr lang="en-US" dirty="0" smtClean="0"/>
              <a:t>Large biobanks are becoming also large data storage &amp; processing facilities</a:t>
            </a:r>
          </a:p>
          <a:p>
            <a:pPr marL="1600200" lvl="2" indent="-457200"/>
            <a:r>
              <a:rPr lang="en-US" dirty="0" smtClean="0"/>
              <a:t>Aggregating data across biobanks without sharing it (e.g., </a:t>
            </a:r>
            <a:r>
              <a:rPr lang="en-US" dirty="0" err="1" smtClean="0"/>
              <a:t>DataSHIELD</a:t>
            </a:r>
            <a:r>
              <a:rPr lang="en-US" dirty="0" smtClean="0"/>
              <a:t>, ``kind of map-reduce’’ using generalized linear models)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Moving </a:t>
            </a:r>
            <a:r>
              <a:rPr lang="en-US" dirty="0" smtClean="0"/>
              <a:t>data to trusted sensitive data processing and sharing platforms</a:t>
            </a:r>
          </a:p>
          <a:p>
            <a:pPr marL="1600200" lvl="2" indent="-457200"/>
            <a:r>
              <a:rPr lang="en-US" dirty="0" smtClean="0"/>
              <a:t>MOSLER, TSD/TSD 2.0, etc.</a:t>
            </a:r>
          </a:p>
          <a:p>
            <a:pPr marL="1600200" lvl="2" indent="-457200"/>
            <a:r>
              <a:rPr lang="en-US" dirty="0" smtClean="0"/>
              <a:t>Still subject to many regulations</a:t>
            </a:r>
            <a:endParaRPr lang="en-US" dirty="0"/>
          </a:p>
          <a:p>
            <a:pPr marL="1600200" lvl="2" indent="-457200"/>
            <a:endParaRPr lang="en-US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DF3-6AA7-4DC0-9E96-E748F3E2C7D4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©BBMRI-ERIC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36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BBMRI-ERIC In The Context of Infrastructures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DF3-6AA7-4DC0-9E96-E748F3E2C7D4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©BBMRI-ERIC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06" y="1600200"/>
            <a:ext cx="74297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194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BBMRI Updates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BBMRI-ERIC Directory 1.0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Released in July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Common </a:t>
            </a:r>
            <a:r>
              <a:rPr lang="en-US" b="1" dirty="0"/>
              <a:t>Service IT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i="1" dirty="0" smtClean="0"/>
              <a:t>The main framework to implement IT services of BBMRI-ERIC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Approved </a:t>
            </a:r>
            <a:r>
              <a:rPr lang="en-US" dirty="0"/>
              <a:t>by BBMRI-ERIC Assembly of Members in October 2015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Scheduled to start in November </a:t>
            </a:r>
            <a:r>
              <a:rPr lang="en-US" dirty="0" smtClean="0"/>
              <a:t>2015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ADOPT BBMRI-ERIC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i="1" dirty="0" smtClean="0"/>
              <a:t>Booster  to accelerate IT development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Started in October 2015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DF3-6AA7-4DC0-9E96-E748F3E2C7D4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©BBMRI-ERIC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724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26" y="2060848"/>
            <a:ext cx="2808830" cy="2518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BBMRI-ERIC CC in EGI-ENGAGE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Delayed </a:t>
            </a:r>
            <a:r>
              <a:rPr lang="en-US" b="1" dirty="0"/>
              <a:t>by 6 months to give BBMRI-ERIC </a:t>
            </a:r>
            <a:r>
              <a:rPr lang="en-US" b="1" dirty="0" smtClean="0"/>
              <a:t>headroom to </a:t>
            </a:r>
            <a:r>
              <a:rPr lang="en-US" b="1" dirty="0"/>
              <a:t>establish the CS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Pilot </a:t>
            </a:r>
            <a:r>
              <a:rPr lang="en-US" b="1" dirty="0"/>
              <a:t>deployment of </a:t>
            </a:r>
            <a:r>
              <a:rPr lang="en-US" b="1" dirty="0" smtClean="0"/>
              <a:t>BBMRI-ERIC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genomic data processing </a:t>
            </a:r>
            <a:r>
              <a:rPr lang="en-US" b="1" dirty="0"/>
              <a:t>on </a:t>
            </a:r>
            <a:r>
              <a:rPr lang="en-US" b="1" dirty="0" smtClean="0"/>
              <a:t>EGI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reuse </a:t>
            </a:r>
            <a:r>
              <a:rPr lang="en-US" b="1" dirty="0"/>
              <a:t>of </a:t>
            </a:r>
            <a:r>
              <a:rPr lang="en-US" b="1" dirty="0" err="1"/>
              <a:t>BiobankCloud</a:t>
            </a:r>
            <a:r>
              <a:rPr lang="en-US" b="1" dirty="0"/>
              <a:t> software suite,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use </a:t>
            </a:r>
            <a:r>
              <a:rPr lang="en-US" b="1" dirty="0"/>
              <a:t>of EGI federated </a:t>
            </a:r>
            <a:r>
              <a:rPr lang="en-US" b="1" dirty="0" smtClean="0"/>
              <a:t>cloud infrastructure</a:t>
            </a:r>
            <a:r>
              <a:rPr lang="en-US" b="1" dirty="0"/>
              <a:t>, moving </a:t>
            </a:r>
            <a:r>
              <a:rPr lang="en-US" b="1" dirty="0" smtClean="0"/>
              <a:t>computations to </a:t>
            </a:r>
            <a:r>
              <a:rPr lang="en-US" b="1" dirty="0"/>
              <a:t>data,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involves </a:t>
            </a:r>
            <a:r>
              <a:rPr lang="en-US" b="1" dirty="0"/>
              <a:t>also exploration of how EUDAT can help </a:t>
            </a:r>
            <a:r>
              <a:rPr lang="en-US" b="1" dirty="0" smtClean="0"/>
              <a:t>in long-term </a:t>
            </a:r>
            <a:r>
              <a:rPr lang="en-US" b="1" dirty="0"/>
              <a:t>data </a:t>
            </a:r>
            <a:r>
              <a:rPr lang="en-US" b="1" dirty="0" smtClean="0"/>
              <a:t>curation &amp; preservation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DF3-6AA7-4DC0-9E96-E748F3E2C7D4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©BBMRI-ERIC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741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BBMRI CC Partners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Infrastructure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EGI, EUDAT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CESNET, </a:t>
            </a:r>
            <a:r>
              <a:rPr lang="en-US" dirty="0" err="1" smtClean="0"/>
              <a:t>SURFsara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``Content’’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BBMRI-ERIC + BBMRI.nl, BBMRI.se, BBMRI.cz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KTH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DF3-6AA7-4DC0-9E96-E748F3E2C7D4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©BBMRI-ERIC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339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BiobankCloud</a:t>
            </a:r>
            <a:r>
              <a:rPr lang="en-US" sz="3600" dirty="0" smtClean="0"/>
              <a:t>: Bringing together </a:t>
            </a:r>
            <a:r>
              <a:rPr lang="en-US" sz="3600" dirty="0" err="1" smtClean="0"/>
              <a:t>Biobankers</a:t>
            </a:r>
            <a:r>
              <a:rPr lang="en-US" sz="3600" dirty="0" smtClean="0"/>
              <a:t> and </a:t>
            </a:r>
            <a:r>
              <a:rPr lang="en-US" sz="3600" dirty="0" err="1" smtClean="0"/>
              <a:t>Bioinformaticians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DF3-6AA7-4DC0-9E96-E748F3E2C7D4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©BBMRI-ERIC</a:t>
            </a:r>
            <a:endParaRPr lang="en-GB" dirty="0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" y="1484784"/>
            <a:ext cx="8336281" cy="504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50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Governs Access in </a:t>
            </a:r>
            <a:r>
              <a:rPr lang="en-US" dirty="0" err="1" smtClean="0"/>
              <a:t>Biobanking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Informed consent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Given by participant (=patient/donor), limiting what can be done with their samples/data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Broad vs. narrow informed consent, dynamic consent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Research project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Specifies goals of the research, must be reviewed by ethical 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An informed consent and a research project must match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DF3-6AA7-4DC0-9E96-E748F3E2C7D4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©BBMRI-ERIC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961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Multi-Tenancy &amp; Data Sharing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DF3-6AA7-4DC0-9E96-E748F3E2C7D4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©BBMRI-ERIC</a:t>
            </a:r>
            <a:endParaRPr lang="en-GB" dirty="0"/>
          </a:p>
        </p:txBody>
      </p:sp>
      <p:sp>
        <p:nvSpPr>
          <p:cNvPr id="39" name="Smiley Face 5"/>
          <p:cNvSpPr/>
          <p:nvPr/>
        </p:nvSpPr>
        <p:spPr bwMode="auto">
          <a:xfrm>
            <a:off x="505608" y="3429000"/>
            <a:ext cx="864096" cy="720080"/>
          </a:xfrm>
          <a:prstGeom prst="smileyF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0" name="Bevel 6"/>
          <p:cNvSpPr/>
          <p:nvPr/>
        </p:nvSpPr>
        <p:spPr bwMode="auto">
          <a:xfrm>
            <a:off x="3673960" y="1484784"/>
            <a:ext cx="2376264" cy="864096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Study</a:t>
            </a:r>
            <a:r>
              <a:rPr kumimoji="0" lang="sv-S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NSA</a:t>
            </a:r>
          </a:p>
        </p:txBody>
      </p:sp>
      <p:sp>
        <p:nvSpPr>
          <p:cNvPr id="41" name="Bevel 7"/>
          <p:cNvSpPr/>
          <p:nvPr/>
        </p:nvSpPr>
        <p:spPr bwMode="auto">
          <a:xfrm>
            <a:off x="3673960" y="5157192"/>
            <a:ext cx="2376264" cy="864096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sv-SE" dirty="0" err="1">
                <a:latin typeface="Times"/>
              </a:rPr>
              <a:t>Study</a:t>
            </a:r>
            <a:r>
              <a:rPr lang="sv-SE" dirty="0">
                <a:latin typeface="Times"/>
              </a:rPr>
              <a:t> </a:t>
            </a:r>
            <a:r>
              <a:rPr lang="sv-SE" dirty="0" smtClean="0">
                <a:latin typeface="Times"/>
              </a:rPr>
              <a:t>Lifegene</a:t>
            </a: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2" name="Freeform 8"/>
          <p:cNvSpPr/>
          <p:nvPr/>
        </p:nvSpPr>
        <p:spPr bwMode="auto">
          <a:xfrm>
            <a:off x="1010284" y="1975545"/>
            <a:ext cx="2686050" cy="1428750"/>
          </a:xfrm>
          <a:custGeom>
            <a:avLst/>
            <a:gdLst>
              <a:gd name="connsiteX0" fmla="*/ 0 w 2686050"/>
              <a:gd name="connsiteY0" fmla="*/ 1428750 h 1428750"/>
              <a:gd name="connsiteX1" fmla="*/ 2686050 w 2686050"/>
              <a:gd name="connsiteY1" fmla="*/ 0 h 1428750"/>
              <a:gd name="connsiteX2" fmla="*/ 2686050 w 2686050"/>
              <a:gd name="connsiteY2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050" h="1428750">
                <a:moveTo>
                  <a:pt x="0" y="1428750"/>
                </a:moveTo>
                <a:lnTo>
                  <a:pt x="2686050" y="0"/>
                </a:lnTo>
                <a:lnTo>
                  <a:pt x="26860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3" name="Freeform 9"/>
          <p:cNvSpPr/>
          <p:nvPr/>
        </p:nvSpPr>
        <p:spPr bwMode="auto">
          <a:xfrm flipV="1">
            <a:off x="1010284" y="4160490"/>
            <a:ext cx="2686050" cy="1428750"/>
          </a:xfrm>
          <a:custGeom>
            <a:avLst/>
            <a:gdLst>
              <a:gd name="connsiteX0" fmla="*/ 0 w 2686050"/>
              <a:gd name="connsiteY0" fmla="*/ 1428750 h 1428750"/>
              <a:gd name="connsiteX1" fmla="*/ 2686050 w 2686050"/>
              <a:gd name="connsiteY1" fmla="*/ 0 h 1428750"/>
              <a:gd name="connsiteX2" fmla="*/ 2686050 w 2686050"/>
              <a:gd name="connsiteY2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050" h="1428750">
                <a:moveTo>
                  <a:pt x="0" y="1428750"/>
                </a:moveTo>
                <a:lnTo>
                  <a:pt x="2686050" y="0"/>
                </a:lnTo>
                <a:lnTo>
                  <a:pt x="26860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4" name="TextBox 10"/>
          <p:cNvSpPr txBox="1"/>
          <p:nvPr/>
        </p:nvSpPr>
        <p:spPr>
          <a:xfrm rot="19858306">
            <a:off x="1023688" y="2564904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Member of</a:t>
            </a:r>
            <a:endParaRPr lang="sv-SE" dirty="0"/>
          </a:p>
        </p:txBody>
      </p:sp>
      <p:sp>
        <p:nvSpPr>
          <p:cNvPr id="45" name="TextBox 11"/>
          <p:cNvSpPr txBox="1"/>
          <p:nvPr/>
        </p:nvSpPr>
        <p:spPr>
          <a:xfrm rot="1762071">
            <a:off x="1176088" y="4270649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Member of</a:t>
            </a:r>
            <a:endParaRPr lang="sv-SE" dirty="0"/>
          </a:p>
        </p:txBody>
      </p:sp>
      <p:grpSp>
        <p:nvGrpSpPr>
          <p:cNvPr id="46" name="Group 12"/>
          <p:cNvGrpSpPr/>
          <p:nvPr/>
        </p:nvGrpSpPr>
        <p:grpSpPr>
          <a:xfrm>
            <a:off x="1835262" y="2420888"/>
            <a:ext cx="6663234" cy="2664296"/>
            <a:chOff x="2787128" y="2483693"/>
            <a:chExt cx="6663234" cy="2664296"/>
          </a:xfrm>
        </p:grpSpPr>
        <p:sp>
          <p:nvSpPr>
            <p:cNvPr id="47" name="Lightning Bolt 13"/>
            <p:cNvSpPr/>
            <p:nvPr/>
          </p:nvSpPr>
          <p:spPr bwMode="auto">
            <a:xfrm>
              <a:off x="5417914" y="4211885"/>
              <a:ext cx="792088" cy="936104"/>
            </a:xfrm>
            <a:prstGeom prst="lightningBolt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8" name="Lightning Bolt 14"/>
            <p:cNvSpPr/>
            <p:nvPr/>
          </p:nvSpPr>
          <p:spPr bwMode="auto">
            <a:xfrm flipV="1">
              <a:off x="5426298" y="2483693"/>
              <a:ext cx="792088" cy="936104"/>
            </a:xfrm>
            <a:prstGeom prst="lightningBolt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9" name="TextBox 15"/>
            <p:cNvSpPr txBox="1"/>
            <p:nvPr/>
          </p:nvSpPr>
          <p:spPr>
            <a:xfrm>
              <a:off x="2787128" y="3635821"/>
              <a:ext cx="66632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 smtClean="0">
                  <a:solidFill>
                    <a:srgbClr val="FF0000"/>
                  </a:solidFill>
                </a:rPr>
                <a:t>No </a:t>
              </a:r>
              <a:r>
                <a:rPr lang="sv-SE" b="1" dirty="0" err="1" smtClean="0">
                  <a:solidFill>
                    <a:srgbClr val="FF0000"/>
                  </a:solidFill>
                </a:rPr>
                <a:t>Unauthorized</a:t>
              </a:r>
              <a:r>
                <a:rPr lang="sv-SE" b="1" dirty="0" smtClean="0">
                  <a:solidFill>
                    <a:srgbClr val="FF0000"/>
                  </a:solidFill>
                </a:rPr>
                <a:t> </a:t>
              </a:r>
              <a:r>
                <a:rPr lang="sv-SE" b="1" dirty="0" err="1" smtClean="0">
                  <a:solidFill>
                    <a:srgbClr val="FF0000"/>
                  </a:solidFill>
                </a:rPr>
                <a:t>Copying</a:t>
              </a:r>
              <a:r>
                <a:rPr lang="sv-SE" b="1" dirty="0" smtClean="0">
                  <a:solidFill>
                    <a:srgbClr val="FF0000"/>
                  </a:solidFill>
                </a:rPr>
                <a:t>/Cross-</a:t>
              </a:r>
              <a:r>
                <a:rPr lang="sv-SE" b="1" dirty="0" err="1" smtClean="0">
                  <a:solidFill>
                    <a:srgbClr val="FF0000"/>
                  </a:solidFill>
                </a:rPr>
                <a:t>Linking</a:t>
              </a:r>
              <a:r>
                <a:rPr lang="sv-SE" b="1" dirty="0" smtClean="0">
                  <a:solidFill>
                    <a:srgbClr val="FF0000"/>
                  </a:solidFill>
                </a:rPr>
                <a:t> </a:t>
              </a:r>
              <a:r>
                <a:rPr lang="sv-SE" b="1" dirty="0" err="1" smtClean="0">
                  <a:solidFill>
                    <a:srgbClr val="FF0000"/>
                  </a:solidFill>
                </a:rPr>
                <a:t>of</a:t>
              </a:r>
              <a:r>
                <a:rPr lang="sv-SE" b="1" dirty="0" smtClean="0">
                  <a:solidFill>
                    <a:srgbClr val="FF0000"/>
                  </a:solidFill>
                </a:rPr>
                <a:t> Data</a:t>
              </a:r>
              <a:endParaRPr lang="sv-SE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0" name="Rounded Rectangle 16"/>
          <p:cNvSpPr/>
          <p:nvPr/>
        </p:nvSpPr>
        <p:spPr bwMode="auto">
          <a:xfrm>
            <a:off x="7058336" y="5168363"/>
            <a:ext cx="1656184" cy="864096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balanced" dir="t"/>
          </a:scene3d>
          <a:sp3d prstMaterial="plastic"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</a:rPr>
              <a:t>DataSet</a:t>
            </a: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"/>
            </a:endParaRPr>
          </a:p>
        </p:txBody>
      </p:sp>
      <p:cxnSp>
        <p:nvCxnSpPr>
          <p:cNvPr id="51" name="Straight Connector 17"/>
          <p:cNvCxnSpPr>
            <a:endCxn id="50" idx="1"/>
          </p:cNvCxnSpPr>
          <p:nvPr/>
        </p:nvCxnSpPr>
        <p:spPr bwMode="auto">
          <a:xfrm>
            <a:off x="6050224" y="5600411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18"/>
          <p:cNvSpPr txBox="1"/>
          <p:nvPr/>
        </p:nvSpPr>
        <p:spPr>
          <a:xfrm>
            <a:off x="6122232" y="5517232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owns</a:t>
            </a:r>
            <a:endParaRPr lang="sv-SE" dirty="0"/>
          </a:p>
        </p:txBody>
      </p:sp>
      <p:sp>
        <p:nvSpPr>
          <p:cNvPr id="53" name="TextBox 19"/>
          <p:cNvSpPr txBox="1"/>
          <p:nvPr/>
        </p:nvSpPr>
        <p:spPr>
          <a:xfrm>
            <a:off x="6847248" y="2780928"/>
            <a:ext cx="1327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authorize</a:t>
            </a:r>
            <a:br>
              <a:rPr lang="en-US" dirty="0" smtClean="0"/>
            </a:br>
            <a:r>
              <a:rPr lang="en-US" dirty="0" smtClean="0"/>
              <a:t>access</a:t>
            </a:r>
            <a:endParaRPr lang="sv-SE" dirty="0"/>
          </a:p>
        </p:txBody>
      </p:sp>
      <p:cxnSp>
        <p:nvCxnSpPr>
          <p:cNvPr id="54" name="Straight Arrow Connector 20"/>
          <p:cNvCxnSpPr>
            <a:endCxn id="50" idx="0"/>
          </p:cNvCxnSpPr>
          <p:nvPr/>
        </p:nvCxnSpPr>
        <p:spPr bwMode="auto">
          <a:xfrm>
            <a:off x="6050224" y="1916832"/>
            <a:ext cx="1836204" cy="32515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21275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BBMRI CC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Deploy </a:t>
            </a:r>
            <a:r>
              <a:rPr lang="en-US" b="1" dirty="0" err="1" smtClean="0"/>
              <a:t>BiobankCloud</a:t>
            </a:r>
            <a:r>
              <a:rPr lang="en-US" b="1" dirty="0" smtClean="0"/>
              <a:t> on EGI Federated Clouds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So far </a:t>
            </a:r>
            <a:r>
              <a:rPr lang="en-US" dirty="0" err="1" smtClean="0"/>
              <a:t>BiobankCloud</a:t>
            </a:r>
            <a:r>
              <a:rPr lang="en-US" dirty="0" smtClean="0"/>
              <a:t> </a:t>
            </a:r>
            <a:r>
              <a:rPr lang="en-US" dirty="0"/>
              <a:t>runs on Hadoop &amp; </a:t>
            </a:r>
            <a:r>
              <a:rPr lang="en-US" dirty="0" err="1" smtClean="0"/>
              <a:t>JClouds</a:t>
            </a:r>
            <a:endParaRPr lang="en-US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Closely coupled with custom modifications of HDFS for multi-tenancy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Find mapping to EGI infrastructure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Deploy EGI infrastructure into biobanks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Integrate </a:t>
            </a:r>
            <a:r>
              <a:rPr lang="en-US" b="1" dirty="0" err="1" smtClean="0"/>
              <a:t>BiobankCloud</a:t>
            </a:r>
            <a:r>
              <a:rPr lang="en-US" b="1" dirty="0" smtClean="0"/>
              <a:t> with federated AAI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So far </a:t>
            </a:r>
            <a:r>
              <a:rPr lang="en-US" dirty="0" err="1" smtClean="0"/>
              <a:t>GlassFish</a:t>
            </a:r>
            <a:r>
              <a:rPr lang="en-US" dirty="0" smtClean="0"/>
              <a:t> with, e.g., LDAP backend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Support for project affiliations and </a:t>
            </a:r>
            <a:r>
              <a:rPr lang="en-US" dirty="0" err="1" smtClean="0"/>
              <a:t>LoA</a:t>
            </a:r>
            <a:r>
              <a:rPr lang="en-US" dirty="0" smtClean="0"/>
              <a:t> &gt; 2 (multi-factor authentication)…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mtClean="0"/>
              <a:t>Collaboration also with </a:t>
            </a:r>
            <a:r>
              <a:rPr lang="en-US" dirty="0" smtClean="0"/>
              <a:t>G</a:t>
            </a:r>
            <a:r>
              <a:rPr lang="cs-CZ" dirty="0" smtClean="0"/>
              <a:t>ÉANT AARC </a:t>
            </a:r>
            <a:r>
              <a:rPr lang="en-US" dirty="0" smtClean="0"/>
              <a:t>&amp; </a:t>
            </a:r>
            <a:r>
              <a:rPr lang="en-US" dirty="0" err="1" smtClean="0"/>
              <a:t>VOPaaS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Deploy system in pilot biobank(s)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DF3-6AA7-4DC0-9E96-E748F3E2C7D4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©BBMRI-ERIC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243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of BBMRI CC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Kick-off in October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First technical meeting in October 2015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BiobankCloud</a:t>
            </a:r>
            <a:r>
              <a:rPr lang="en-US" dirty="0" smtClean="0"/>
              <a:t> and EGI </a:t>
            </a:r>
            <a:r>
              <a:rPr lang="en-US" dirty="0" smtClean="0"/>
              <a:t>developers people</a:t>
            </a:r>
          </a:p>
          <a:p>
            <a:pPr marL="1600200" lvl="2" indent="-457200"/>
            <a:r>
              <a:rPr lang="en-US" dirty="0" smtClean="0"/>
              <a:t>Add EGI </a:t>
            </a:r>
            <a:r>
              <a:rPr lang="en-US" dirty="0" err="1" smtClean="0"/>
              <a:t>auth</a:t>
            </a:r>
            <a:r>
              <a:rPr lang="en-US" dirty="0" smtClean="0"/>
              <a:t> into </a:t>
            </a:r>
            <a:r>
              <a:rPr lang="en-US" dirty="0" err="1" smtClean="0"/>
              <a:t>JClouds</a:t>
            </a:r>
            <a:r>
              <a:rPr lang="en-US" dirty="0" smtClean="0"/>
              <a:t> as OpenStack already supports </a:t>
            </a:r>
            <a:r>
              <a:rPr lang="en-US" dirty="0" err="1" smtClean="0"/>
              <a:t>JClouds</a:t>
            </a:r>
            <a:endParaRPr lang="en-US" dirty="0" smtClean="0"/>
          </a:p>
          <a:p>
            <a:pPr marL="1600200" lvl="2" indent="-457200"/>
            <a:r>
              <a:rPr lang="en-US" dirty="0" smtClean="0"/>
              <a:t>Add OCCI support to </a:t>
            </a:r>
            <a:r>
              <a:rPr lang="en-US" dirty="0" err="1" smtClean="0"/>
              <a:t>JClouds</a:t>
            </a:r>
            <a:endParaRPr lang="en-US" dirty="0" smtClean="0"/>
          </a:p>
          <a:p>
            <a:pPr marL="1600200" lvl="2" indent="-457200"/>
            <a:r>
              <a:rPr lang="en-US" dirty="0" smtClean="0"/>
              <a:t>Add Shibboleth support to </a:t>
            </a:r>
            <a:r>
              <a:rPr lang="en-US" smtClean="0"/>
              <a:t>BiobankCloud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Upcoming </a:t>
            </a:r>
            <a:r>
              <a:rPr lang="en-US" dirty="0" err="1" smtClean="0"/>
              <a:t>BiobankCloud</a:t>
            </a:r>
            <a:r>
              <a:rPr lang="en-US" dirty="0" smtClean="0"/>
              <a:t> workshop in Vienna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November 25, 2015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DF3-6AA7-4DC0-9E96-E748F3E2C7D4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©BBMRI-ERIC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61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BBMRI-ERIC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European Research Infrastructure Consortium </a:t>
            </a:r>
            <a:r>
              <a:rPr lang="en-US" sz="2400" b="1" dirty="0" smtClean="0"/>
              <a:t>to facilitate </a:t>
            </a:r>
            <a:r>
              <a:rPr lang="en-US" sz="2400" b="1" dirty="0"/>
              <a:t>access to high-quality biobanks </a:t>
            </a:r>
            <a:r>
              <a:rPr lang="en-US" sz="2400" b="1" dirty="0" smtClean="0"/>
              <a:t>and </a:t>
            </a:r>
            <a:r>
              <a:rPr lang="en-US" sz="2400" b="1" dirty="0" err="1" smtClean="0"/>
              <a:t>biomolecular</a:t>
            </a:r>
            <a:r>
              <a:rPr lang="en-US" sz="2400" b="1" dirty="0" smtClean="0"/>
              <a:t> resources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legal entity on European level</a:t>
            </a:r>
            <a:r>
              <a:rPr lang="en-US" sz="2000" dirty="0" smtClean="0"/>
              <a:t>,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est. 3 December </a:t>
            </a:r>
            <a:r>
              <a:rPr lang="en-US" sz="2000" dirty="0" smtClean="0"/>
              <a:t>2013,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headquarters </a:t>
            </a:r>
            <a:r>
              <a:rPr lang="en-US" sz="2000" dirty="0"/>
              <a:t>moved in into the offices in Graz, AT, </a:t>
            </a:r>
            <a:r>
              <a:rPr lang="en-US" sz="2000" dirty="0" smtClean="0"/>
              <a:t>in May </a:t>
            </a:r>
            <a:r>
              <a:rPr lang="en-US" sz="2000" dirty="0"/>
              <a:t>2014.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DF3-6AA7-4DC0-9E96-E748F3E2C7D4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©BBMRI-ERIC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3789040"/>
            <a:ext cx="7344816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BBMRI-ERIC shall establish, operate, and develop a</a:t>
            </a:r>
          </a:p>
          <a:p>
            <a:r>
              <a:rPr lang="en-US" b="1" dirty="0"/>
              <a:t>pan-European distributed research infrastructure of</a:t>
            </a:r>
          </a:p>
          <a:p>
            <a:r>
              <a:rPr lang="en-US" b="1" dirty="0" err="1"/>
              <a:t>Biobank</a:t>
            </a:r>
            <a:r>
              <a:rPr lang="en-US" b="1" dirty="0"/>
              <a:t> and </a:t>
            </a:r>
            <a:r>
              <a:rPr lang="en-US" b="1" dirty="0" err="1"/>
              <a:t>Biomolecular</a:t>
            </a:r>
            <a:r>
              <a:rPr lang="en-US" b="1" dirty="0"/>
              <a:t> Resources in order to facilitate</a:t>
            </a:r>
          </a:p>
          <a:p>
            <a:r>
              <a:rPr lang="en-US" b="1" dirty="0"/>
              <a:t>the access to resources as well as facilities and to</a:t>
            </a:r>
          </a:p>
          <a:p>
            <a:r>
              <a:rPr lang="en-US" b="1" dirty="0"/>
              <a:t>support high-quality </a:t>
            </a:r>
            <a:r>
              <a:rPr lang="en-US" b="1" dirty="0" err="1"/>
              <a:t>biomolecular</a:t>
            </a:r>
            <a:r>
              <a:rPr lang="en-US" b="1" dirty="0"/>
              <a:t> and medical research.</a:t>
            </a:r>
          </a:p>
          <a:p>
            <a:r>
              <a:rPr lang="en-US" b="1" dirty="0"/>
              <a:t>BBMRI-ERIC shall implement its Work </a:t>
            </a:r>
            <a:r>
              <a:rPr lang="en-US" b="1" dirty="0" err="1"/>
              <a:t>Programme</a:t>
            </a:r>
            <a:r>
              <a:rPr lang="en-US" b="1" dirty="0"/>
              <a:t> as</a:t>
            </a:r>
          </a:p>
          <a:p>
            <a:r>
              <a:rPr lang="en-US" b="1" dirty="0"/>
              <a:t>adopted by the Assembly of Members.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34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BBMRI-ERIC </a:t>
            </a:r>
            <a:r>
              <a:rPr lang="en-US" b="1" dirty="0"/>
              <a:t>aims to be the one-stop “shop” </a:t>
            </a:r>
            <a:r>
              <a:rPr lang="en-US" b="1" dirty="0" smtClean="0"/>
              <a:t>for biobanking </a:t>
            </a:r>
            <a:r>
              <a:rPr lang="en-US" b="1" dirty="0"/>
              <a:t>and </a:t>
            </a:r>
            <a:r>
              <a:rPr lang="en-US" b="1" dirty="0" err="1"/>
              <a:t>biomolecular</a:t>
            </a:r>
            <a:r>
              <a:rPr lang="en-US" b="1" dirty="0"/>
              <a:t> resources, </a:t>
            </a:r>
            <a:r>
              <a:rPr lang="en-US" b="1" dirty="0" smtClean="0"/>
              <a:t>supporting biomedical </a:t>
            </a:r>
            <a:r>
              <a:rPr lang="en-US" b="1" dirty="0"/>
              <a:t>research and advancement of healthcare</a:t>
            </a:r>
            <a:r>
              <a:rPr lang="en-US" b="1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BBMRI Competence Center is to enable large-scale secure data processing in BBMRI-ERIC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Privacy-sensitive data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Use of federated cloud architecture to deploy data processing in federation of biobanks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DF3-6AA7-4DC0-9E96-E748F3E2C7D4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©BBMRI-ERIC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646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DF3-6AA7-4DC0-9E96-E748F3E2C7D4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©BBMRI-ERIC</a:t>
            </a:r>
            <a:endParaRPr lang="en-GB" dirty="0"/>
          </a:p>
        </p:txBody>
      </p:sp>
      <p:sp>
        <p:nvSpPr>
          <p:cNvPr id="7" name="Zástupný symbol pro text 7"/>
          <p:cNvSpPr txBox="1">
            <a:spLocks/>
          </p:cNvSpPr>
          <p:nvPr/>
        </p:nvSpPr>
        <p:spPr>
          <a:xfrm>
            <a:off x="914400" y="279845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D660A"/>
              </a:buClr>
              <a:buFont typeface="Wingdings" panose="05000000000000000000" pitchFamily="2" charset="2"/>
              <a:buChar char="§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184B8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A4A49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600" b="1" dirty="0" smtClean="0"/>
              <a:t>Thank you for your attention!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Petr.Holub@bbmri-eric.eu</a:t>
            </a:r>
          </a:p>
          <a:p>
            <a:pPr algn="ctr"/>
            <a:r>
              <a:rPr lang="en-US" dirty="0" smtClean="0"/>
              <a:t>http://www.bbmri-eric.eu/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7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BBMRI-ERIC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Follows on the previous </a:t>
            </a:r>
            <a:r>
              <a:rPr lang="en-US" dirty="0" smtClean="0"/>
              <a:t>approx. </a:t>
            </a:r>
            <a:r>
              <a:rPr lang="en-US" dirty="0"/>
              <a:t>10 year </a:t>
            </a:r>
            <a:r>
              <a:rPr lang="en-US" dirty="0" smtClean="0"/>
              <a:t>of development </a:t>
            </a:r>
            <a:r>
              <a:rPr lang="en-US" dirty="0"/>
              <a:t>of the BBMRI ecosystem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BBMRI </a:t>
            </a:r>
            <a:r>
              <a:rPr lang="en-US" dirty="0"/>
              <a:t>Preparatory Phase, various projects,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number of ongoing related projects, e.g.,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BBMRI-LPC </a:t>
            </a:r>
            <a:r>
              <a:rPr lang="en-US" dirty="0"/>
              <a:t>to develop facilities for </a:t>
            </a:r>
            <a:r>
              <a:rPr lang="en-US" dirty="0" smtClean="0"/>
              <a:t>large prospective </a:t>
            </a:r>
            <a:r>
              <a:rPr lang="en-US" dirty="0"/>
              <a:t>cohorts and then integrate them </a:t>
            </a:r>
            <a:r>
              <a:rPr lang="en-US" dirty="0" smtClean="0"/>
              <a:t>in BBMRI-ERIC</a:t>
            </a:r>
            <a:r>
              <a:rPr lang="en-US" dirty="0"/>
              <a:t>,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BiobankCloud</a:t>
            </a:r>
            <a:r>
              <a:rPr lang="en-US" dirty="0" smtClean="0"/>
              <a:t> </a:t>
            </a:r>
            <a:r>
              <a:rPr lang="en-US" dirty="0"/>
              <a:t>for processing related data in </a:t>
            </a:r>
            <a:r>
              <a:rPr lang="en-US" dirty="0" smtClean="0"/>
              <a:t>private clouds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DF3-6AA7-4DC0-9E96-E748F3E2C7D4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©BBMRI-ERIC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5013176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BBMRI-ERIC is today the largest</a:t>
            </a:r>
          </a:p>
          <a:p>
            <a:pPr algn="ctr"/>
            <a:r>
              <a:rPr lang="en-US" sz="2800" b="1" dirty="0">
                <a:solidFill>
                  <a:schemeClr val="accent6"/>
                </a:solidFill>
              </a:rPr>
              <a:t>health-oriented ERIC ever</a:t>
            </a:r>
          </a:p>
          <a:p>
            <a:pPr algn="ctr"/>
            <a:r>
              <a:rPr lang="en-US" sz="2800" b="1" dirty="0">
                <a:solidFill>
                  <a:schemeClr val="accent6"/>
                </a:solidFill>
              </a:rPr>
              <a:t>launched in Europe.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3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BBMRI-ERIC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168" y="1268760"/>
            <a:ext cx="2612976" cy="4886003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Full </a:t>
            </a:r>
            <a:r>
              <a:rPr lang="en-US" b="1" dirty="0"/>
              <a:t>members:</a:t>
            </a:r>
          </a:p>
          <a:p>
            <a:pPr lvl="1"/>
            <a:r>
              <a:rPr lang="en-US" b="1" dirty="0" smtClean="0"/>
              <a:t>Austria</a:t>
            </a:r>
            <a:endParaRPr lang="en-US" b="1" dirty="0"/>
          </a:p>
          <a:p>
            <a:pPr lvl="1"/>
            <a:r>
              <a:rPr lang="en-US" b="1" dirty="0" smtClean="0"/>
              <a:t>Belgium</a:t>
            </a:r>
            <a:endParaRPr lang="en-US" b="1" dirty="0"/>
          </a:p>
          <a:p>
            <a:pPr lvl="1"/>
            <a:r>
              <a:rPr lang="en-US" b="1" dirty="0" smtClean="0"/>
              <a:t>Czech </a:t>
            </a:r>
            <a:r>
              <a:rPr lang="en-US" b="1" dirty="0"/>
              <a:t>Republic</a:t>
            </a:r>
          </a:p>
          <a:p>
            <a:pPr lvl="1"/>
            <a:r>
              <a:rPr lang="en-US" b="1" dirty="0" smtClean="0"/>
              <a:t>Estonia</a:t>
            </a:r>
            <a:endParaRPr lang="en-US" b="1" dirty="0"/>
          </a:p>
          <a:p>
            <a:pPr lvl="1"/>
            <a:r>
              <a:rPr lang="en-US" b="1" dirty="0" smtClean="0"/>
              <a:t>Finland</a:t>
            </a:r>
            <a:endParaRPr lang="en-US" b="1" dirty="0"/>
          </a:p>
          <a:p>
            <a:pPr lvl="1"/>
            <a:r>
              <a:rPr lang="en-US" b="1" dirty="0" smtClean="0"/>
              <a:t>France</a:t>
            </a:r>
            <a:endParaRPr lang="en-US" b="1" dirty="0"/>
          </a:p>
          <a:p>
            <a:pPr lvl="1"/>
            <a:r>
              <a:rPr lang="en-US" b="1" dirty="0" smtClean="0"/>
              <a:t>Germany</a:t>
            </a:r>
            <a:endParaRPr lang="en-US" b="1" dirty="0"/>
          </a:p>
          <a:p>
            <a:pPr lvl="1"/>
            <a:r>
              <a:rPr lang="en-US" b="1" dirty="0" smtClean="0"/>
              <a:t>Greece</a:t>
            </a:r>
            <a:endParaRPr lang="en-US" b="1" dirty="0"/>
          </a:p>
          <a:p>
            <a:pPr lvl="1"/>
            <a:r>
              <a:rPr lang="en-US" b="1" dirty="0" smtClean="0"/>
              <a:t>Italy</a:t>
            </a:r>
            <a:endParaRPr lang="en-US" b="1" dirty="0"/>
          </a:p>
          <a:p>
            <a:pPr lvl="1"/>
            <a:r>
              <a:rPr lang="en-US" b="1" dirty="0" smtClean="0"/>
              <a:t>Malta</a:t>
            </a:r>
            <a:endParaRPr lang="en-US" b="1" dirty="0"/>
          </a:p>
          <a:p>
            <a:pPr lvl="1"/>
            <a:r>
              <a:rPr lang="en-US" b="1" dirty="0" smtClean="0"/>
              <a:t>Netherlands</a:t>
            </a:r>
            <a:endParaRPr lang="en-US" b="1" dirty="0"/>
          </a:p>
          <a:p>
            <a:pPr lvl="1"/>
            <a:r>
              <a:rPr lang="en-US" b="1" dirty="0" smtClean="0"/>
              <a:t>Sweden</a:t>
            </a:r>
            <a:endParaRPr lang="en-US" b="1" dirty="0"/>
          </a:p>
          <a:p>
            <a:pPr lvl="1"/>
            <a:r>
              <a:rPr lang="en-US" b="1" dirty="0" smtClean="0"/>
              <a:t>United </a:t>
            </a:r>
            <a:r>
              <a:rPr lang="en-US" b="1" dirty="0"/>
              <a:t>Kingdom</a:t>
            </a:r>
          </a:p>
          <a:p>
            <a:r>
              <a:rPr lang="en-US" b="1" dirty="0" smtClean="0"/>
              <a:t>Observers</a:t>
            </a:r>
            <a:r>
              <a:rPr lang="en-US" b="1" dirty="0"/>
              <a:t>:</a:t>
            </a:r>
          </a:p>
          <a:p>
            <a:pPr lvl="1"/>
            <a:r>
              <a:rPr lang="en-US" b="1" dirty="0" smtClean="0"/>
              <a:t>Norway</a:t>
            </a:r>
            <a:endParaRPr lang="en-US" b="1" dirty="0"/>
          </a:p>
          <a:p>
            <a:pPr lvl="1"/>
            <a:r>
              <a:rPr lang="en-US" b="1" dirty="0" smtClean="0"/>
              <a:t>Poland</a:t>
            </a:r>
            <a:endParaRPr lang="en-US" b="1" dirty="0"/>
          </a:p>
          <a:p>
            <a:pPr lvl="1"/>
            <a:r>
              <a:rPr lang="en-US" b="1" dirty="0" smtClean="0"/>
              <a:t>Switzerland</a:t>
            </a:r>
            <a:endParaRPr lang="en-US" b="1" dirty="0"/>
          </a:p>
          <a:p>
            <a:pPr lvl="1"/>
            <a:r>
              <a:rPr lang="en-US" b="1" dirty="0" smtClean="0"/>
              <a:t>Turkey</a:t>
            </a:r>
            <a:endParaRPr lang="en-US" b="1" dirty="0"/>
          </a:p>
          <a:p>
            <a:pPr lvl="1"/>
            <a:r>
              <a:rPr lang="en-US" b="1" dirty="0" smtClean="0"/>
              <a:t>IARC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DF3-6AA7-4DC0-9E96-E748F3E2C7D4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©BBMRI-ERIC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796097" cy="506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34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BBMRI-ERIC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An </a:t>
            </a:r>
            <a:r>
              <a:rPr lang="en-US" b="1" dirty="0"/>
              <a:t>infrastructure that provides secure </a:t>
            </a:r>
            <a:r>
              <a:rPr lang="en-US" b="1" dirty="0" smtClean="0"/>
              <a:t>and privacy-protecting </a:t>
            </a:r>
            <a:r>
              <a:rPr lang="en-US" b="1" dirty="0"/>
              <a:t>access to key resources in </a:t>
            </a:r>
            <a:r>
              <a:rPr lang="en-US" b="1" dirty="0" smtClean="0"/>
              <a:t>order to </a:t>
            </a:r>
            <a:r>
              <a:rPr lang="en-US" b="1" dirty="0"/>
              <a:t>support biomedical research and to </a:t>
            </a:r>
            <a:r>
              <a:rPr lang="en-US" b="1" dirty="0" smtClean="0"/>
              <a:t>support healthcare </a:t>
            </a:r>
            <a:r>
              <a:rPr lang="en-US" b="1" dirty="0"/>
              <a:t>advancement: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1" dirty="0" err="1" smtClean="0"/>
              <a:t>biosamples</a:t>
            </a:r>
            <a:r>
              <a:rPr lang="en-US" b="1" dirty="0" smtClean="0"/>
              <a:t> </a:t>
            </a:r>
            <a:r>
              <a:rPr lang="en-US" b="1" dirty="0"/>
              <a:t>from biobanks,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related </a:t>
            </a:r>
            <a:r>
              <a:rPr lang="en-US" b="1" dirty="0"/>
              <a:t>data: clinical, omics, etc.,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1" dirty="0" err="1" smtClean="0"/>
              <a:t>biomolecular</a:t>
            </a:r>
            <a:r>
              <a:rPr lang="en-US" b="1" dirty="0" smtClean="0"/>
              <a:t> </a:t>
            </a:r>
            <a:r>
              <a:rPr lang="en-US" b="1" dirty="0"/>
              <a:t>resources.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The </a:t>
            </a:r>
            <a:r>
              <a:rPr lang="en-US" b="1" dirty="0"/>
              <a:t>infrastructure pays particular attention to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1" dirty="0"/>
              <a:t>high-quality of delivered </a:t>
            </a:r>
            <a:r>
              <a:rPr lang="en-US" b="1" dirty="0" smtClean="0"/>
              <a:t>resources on </a:t>
            </a:r>
            <a:r>
              <a:rPr lang="en-US" b="1" dirty="0"/>
              <a:t>all levels: from samples to data,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has </a:t>
            </a:r>
            <a:r>
              <a:rPr lang="en-US" b="1" dirty="0"/>
              <a:t>fundamental impact on reproducibility </a:t>
            </a:r>
            <a:r>
              <a:rPr lang="en-US" b="1" dirty="0" smtClean="0"/>
              <a:t>of biomedical research (Begley</a:t>
            </a:r>
            <a:r>
              <a:rPr lang="en-US" b="1" dirty="0"/>
              <a:t>, C. G. &amp; Ellis, L. M. </a:t>
            </a:r>
            <a:r>
              <a:rPr lang="en-US" b="1" i="1" dirty="0"/>
              <a:t>Nature </a:t>
            </a:r>
            <a:r>
              <a:rPr lang="en-US" b="1" dirty="0"/>
              <a:t>483, 531–533; 2012.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1" dirty="0" err="1"/>
              <a:t>Bisel</a:t>
            </a:r>
            <a:r>
              <a:rPr lang="en-US" b="1" dirty="0"/>
              <a:t> M. </a:t>
            </a:r>
            <a:r>
              <a:rPr lang="en-US" b="1" i="1" dirty="0"/>
              <a:t>Nature </a:t>
            </a:r>
            <a:r>
              <a:rPr lang="en-US" b="1" dirty="0"/>
              <a:t>503, 333; 2013</a:t>
            </a:r>
            <a:r>
              <a:rPr lang="en-US" b="1" dirty="0" smtClean="0"/>
              <a:t>.),</a:t>
            </a:r>
            <a:endParaRPr lang="en-US" b="1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infrastructure </a:t>
            </a:r>
            <a:r>
              <a:rPr lang="en-US" b="1" dirty="0"/>
              <a:t>is open to all participants that </a:t>
            </a:r>
            <a:r>
              <a:rPr lang="en-US" b="1" dirty="0" smtClean="0"/>
              <a:t>have quality </a:t>
            </a:r>
            <a:r>
              <a:rPr lang="en-US" b="1" dirty="0"/>
              <a:t>in mind.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DF3-6AA7-4DC0-9E96-E748F3E2C7D4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©BBMRI-ERIC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79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Architecture of BBMRI-ERIC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Federalized </a:t>
            </a:r>
            <a:r>
              <a:rPr lang="en-US" b="1" dirty="0"/>
              <a:t>design of all the systems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Following </a:t>
            </a:r>
            <a:r>
              <a:rPr lang="en-US" dirty="0"/>
              <a:t>the </a:t>
            </a:r>
            <a:r>
              <a:rPr lang="en-US" dirty="0" smtClean="0"/>
              <a:t>hub-and-spoke</a:t>
            </a:r>
            <a:br>
              <a:rPr lang="en-US" dirty="0" smtClean="0"/>
            </a:br>
            <a:r>
              <a:rPr lang="en-US" dirty="0" smtClean="0"/>
              <a:t>architecture of BBMRI-ERIC </a:t>
            </a:r>
            <a:r>
              <a:rPr lang="en-US" dirty="0"/>
              <a:t>itself,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many cases, a </a:t>
            </a:r>
            <a:r>
              <a:rPr lang="en-US" dirty="0" smtClean="0"/>
              <a:t>data</a:t>
            </a:r>
            <a:br>
              <a:rPr lang="en-US" dirty="0" smtClean="0"/>
            </a:br>
            <a:r>
              <a:rPr lang="en-US" dirty="0" smtClean="0"/>
              <a:t>set </a:t>
            </a:r>
            <a:r>
              <a:rPr lang="en-US" dirty="0"/>
              <a:t>as a whole is not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allowed to </a:t>
            </a:r>
            <a:r>
              <a:rPr lang="en-US" dirty="0"/>
              <a:t>leave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sites </a:t>
            </a:r>
            <a:r>
              <a:rPr lang="en-US" dirty="0"/>
              <a:t>of origin, for various </a:t>
            </a:r>
            <a:r>
              <a:rPr lang="en-US" dirty="0" smtClean="0"/>
              <a:t>legal,</a:t>
            </a:r>
            <a:br>
              <a:rPr lang="en-US" dirty="0" smtClean="0"/>
            </a:br>
            <a:r>
              <a:rPr lang="en-US" dirty="0" smtClean="0"/>
              <a:t>organizational</a:t>
            </a:r>
            <a:r>
              <a:rPr lang="en-US" dirty="0"/>
              <a:t>, or even technical </a:t>
            </a:r>
            <a:r>
              <a:rPr lang="en-US" dirty="0" smtClean="0"/>
              <a:t>reasons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DF3-6AA7-4DC0-9E96-E748F3E2C7D4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©BBMRI-ERIC</a:t>
            </a:r>
            <a:endParaRPr lang="en-GB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67" y="2780928"/>
            <a:ext cx="4728829" cy="217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2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Architecture of BBMRI-ERIC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DF3-6AA7-4DC0-9E96-E748F3E2C7D4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©BBMRI-ERIC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" y="1435100"/>
            <a:ext cx="9077440" cy="45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68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Data Does BBMRI-ERIC Deal With?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Clinical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Phenotype data, including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Imaging </a:t>
            </a:r>
            <a:r>
              <a:rPr lang="en-US" dirty="0" smtClean="0"/>
              <a:t>data: pathology, radiology, …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Volumetric data: CT, …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Omics data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Genomics, proteomics, metabolomics, …</a:t>
            </a:r>
          </a:p>
          <a:p>
            <a:pPr marL="457200" lvl="1" indent="-457200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come in many vocabularies (</a:t>
            </a:r>
            <a:r>
              <a:rPr lang="en-US" dirty="0" smtClean="0"/>
              <a:t>flavors)</a:t>
            </a:r>
          </a:p>
          <a:p>
            <a:pPr marL="857250" lvl="2" indent="-457200">
              <a:buClrTx/>
            </a:pPr>
            <a:r>
              <a:rPr lang="en-US" dirty="0" smtClean="0"/>
              <a:t>support </a:t>
            </a:r>
            <a:r>
              <a:rPr lang="en-US" dirty="0"/>
              <a:t>for translation of semantics and data harmonization is critical</a:t>
            </a:r>
            <a:r>
              <a:rPr lang="en-US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Access to virtual physiological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Value of biobanks is in samples </a:t>
            </a:r>
            <a:r>
              <a:rPr lang="en-US" b="1" i="1" dirty="0" smtClean="0"/>
              <a:t>and </a:t>
            </a:r>
            <a:r>
              <a:rPr lang="en-US" b="1" dirty="0" smtClean="0"/>
              <a:t>data </a:t>
            </a:r>
            <a:r>
              <a:rPr lang="en-US" b="1" i="1" dirty="0" smtClean="0"/>
              <a:t>and</a:t>
            </a:r>
            <a:r>
              <a:rPr lang="en-US" b="1" dirty="0" smtClean="0"/>
              <a:t> expertise.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DF3-6AA7-4DC0-9E96-E748F3E2C7D4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©BBMRI-ERIC</a:t>
            </a:r>
            <a:endParaRPr lang="en-GB" dirty="0"/>
          </a:p>
        </p:txBody>
      </p:sp>
      <p:pic>
        <p:nvPicPr>
          <p:cNvPr id="1026" name="Picture 2" descr="File:Radiology 01204 Nev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234" y="234888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rkas:Carboxydothermus hydrogenoformans Z-2901 genom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28" y="955699"/>
            <a:ext cx="1873126" cy="16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35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Data Does BBMRI-ERIC Deal With?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It’s not just about ``open data everywhere’’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Raw data typically must not leave the biobank (or even clinical institution)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Pseudonymized</a:t>
            </a:r>
            <a:r>
              <a:rPr lang="en-US" dirty="0" smtClean="0"/>
              <a:t> data is still very sensitive and must be subject to DTA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Even anonymized data must ensure compatibility of research intent and informed consent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Importance of quality aspect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Data &amp; Sample Provenance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Biobanks must also provide expertise on data interpretation &amp; harmonization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DF3-6AA7-4DC0-9E96-E748F3E2C7D4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3866-3746-4C52-8A27-248FAA1BB82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©BBMRI-ERIC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709472"/>
      </p:ext>
    </p:extLst>
  </p:cSld>
  <p:clrMapOvr>
    <a:masterClrMapping/>
  </p:clrMapOvr>
</p:sld>
</file>

<file path=ppt/theme/theme1.xml><?xml version="1.0" encoding="utf-8"?>
<a:theme xmlns:a="http://schemas.openxmlformats.org/drawingml/2006/main" name="BBMRI-ERIC_Powerpoint_template_V1.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BBMRI-ERIC_Powerpoint_template_V1.2</Template>
  <TotalTime>774</TotalTime>
  <Words>1040</Words>
  <Application>Microsoft Office PowerPoint</Application>
  <PresentationFormat>Předvádění na obrazovce (4:3)</PresentationFormat>
  <Paragraphs>224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</vt:lpstr>
      <vt:lpstr>Wingdings</vt:lpstr>
      <vt:lpstr>BBMRI-ERIC_Powerpoint_template_V1.2</vt:lpstr>
      <vt:lpstr>BBMRI Competence Center </vt:lpstr>
      <vt:lpstr>What is BBMRI-ERIC</vt:lpstr>
      <vt:lpstr>What is BBMRI-ERIC</vt:lpstr>
      <vt:lpstr>What is BBMRI-ERIC</vt:lpstr>
      <vt:lpstr>What is BBMRI-ERIC</vt:lpstr>
      <vt:lpstr>IT Architecture of BBMRI-ERIC</vt:lpstr>
      <vt:lpstr>IT Architecture of BBMRI-ERIC</vt:lpstr>
      <vt:lpstr>What Data Does BBMRI-ERIC Deal With?</vt:lpstr>
      <vt:lpstr>What Data Does BBMRI-ERIC Deal With?</vt:lpstr>
      <vt:lpstr>How Is Data Processed in BBMRI-ERIC</vt:lpstr>
      <vt:lpstr>BBMRI-ERIC In The Context of Infrastructures</vt:lpstr>
      <vt:lpstr>Recent BBMRI Updates</vt:lpstr>
      <vt:lpstr>BBMRI-ERIC CC in EGI-ENGAGE</vt:lpstr>
      <vt:lpstr>BBMRI CC Partners</vt:lpstr>
      <vt:lpstr>BiobankCloud: Bringing together Biobankers and Bioinformaticians</vt:lpstr>
      <vt:lpstr>What Governs Access in Biobanking?</vt:lpstr>
      <vt:lpstr>Multi-Tenancy &amp; Data Sharing</vt:lpstr>
      <vt:lpstr>Goals for BBMRI CC</vt:lpstr>
      <vt:lpstr>Progress of BBMRI CC</vt:lpstr>
      <vt:lpstr>Conclusions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RItrain – Research Infrastructure training programme</dc:title>
  <dc:creator>Markus Pasterk</dc:creator>
  <cp:lastModifiedBy>Petr Holub</cp:lastModifiedBy>
  <cp:revision>48</cp:revision>
  <dcterms:created xsi:type="dcterms:W3CDTF">2015-05-17T17:58:03Z</dcterms:created>
  <dcterms:modified xsi:type="dcterms:W3CDTF">2015-11-10T11:58:47Z</dcterms:modified>
</cp:coreProperties>
</file>