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65" r:id="rId3"/>
    <p:sldMasterId id="2147483671" r:id="rId4"/>
  </p:sldMasterIdLst>
  <p:notesMasterIdLst>
    <p:notesMasterId r:id="rId21"/>
  </p:notesMasterIdLst>
  <p:sldIdLst>
    <p:sldId id="258" r:id="rId5"/>
    <p:sldId id="259" r:id="rId6"/>
    <p:sldId id="267" r:id="rId7"/>
    <p:sldId id="268" r:id="rId8"/>
    <p:sldId id="273" r:id="rId9"/>
    <p:sldId id="277" r:id="rId10"/>
    <p:sldId id="278" r:id="rId11"/>
    <p:sldId id="279" r:id="rId12"/>
    <p:sldId id="275" r:id="rId13"/>
    <p:sldId id="276" r:id="rId14"/>
    <p:sldId id="280" r:id="rId15"/>
    <p:sldId id="281" r:id="rId16"/>
    <p:sldId id="282" r:id="rId17"/>
    <p:sldId id="266" r:id="rId18"/>
    <p:sldId id="262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6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12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20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26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32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40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44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52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ED6F0-C64C-924A-A6A6-A68779F228A4}" type="datetimeFigureOut">
              <a:rPr lang="en-US" smtClean="0"/>
              <a:t>6/2/15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53207-787E-054E-8BEF-A1C2156F1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8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 input data are from the government and is not open to public </a:t>
            </a:r>
            <a:r>
              <a:rPr lang="en-US" dirty="0" smtClean="0">
                <a:sym typeface="Wingdings"/>
              </a:rPr>
              <a:t> </a:t>
            </a:r>
          </a:p>
          <a:p>
            <a:r>
              <a:rPr lang="en-US" dirty="0" smtClean="0">
                <a:sym typeface="Wingdings"/>
              </a:rPr>
              <a:t>Gridded data: pressure, temp, ozone, wind speed, humidity, heat flux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0895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6/2/15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6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6/2/15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2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9"/>
            <a:ext cx="2925762" cy="832167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9"/>
            <a:ext cx="8624888" cy="832167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6/2/15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73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Insert footer here</a:t>
            </a: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20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Insert footer here</a:t>
            </a: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016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Insert footer here</a:t>
            </a: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577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/>
            <a:endParaRPr lang="en-US" alt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EGI Strategy 2020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/>
            <a:fld id="{8B2AABAB-E260-4E2D-B146-4E3B72DE3FE1}" type="slidenum">
              <a:rPr lang="en-US" altLang="en-US">
                <a:solidFill>
                  <a:prstClr val="white"/>
                </a:solidFill>
                <a:latin typeface="Calibri"/>
              </a:rPr>
              <a:pPr defTabSz="914400"/>
              <a:t>‹#›</a:t>
            </a:fld>
            <a:endParaRPr lang="en-US" altLang="en-U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6539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5572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948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31607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B0ADEF26-A65D-420E-806B-5DECF286FE21}" type="slidenum">
              <a:rPr lang="en-US">
                <a:solidFill>
                  <a:prstClr val="black"/>
                </a:solidFill>
                <a:latin typeface="Calibri"/>
              </a:rPr>
              <a:pPr defTabSz="914400"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8409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6/2/15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39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>
              <a:defRPr/>
            </a:pPr>
            <a:fld id="{B4511AA2-99FE-4BFE-B934-C050D2B58355}" type="slidenum">
              <a:rPr lang="en-US" smtClean="0">
                <a:solidFill>
                  <a:prstClr val="black"/>
                </a:solidFill>
                <a:latin typeface="Calibri"/>
              </a:rPr>
              <a:pPr defTabSz="914400"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18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60731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49046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13698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B0ADEF26-A65D-420E-806B-5DECF286FE21}" type="slidenum">
              <a:rPr lang="en-US">
                <a:solidFill>
                  <a:prstClr val="black"/>
                </a:solidFill>
                <a:latin typeface="Calibri"/>
              </a:rPr>
              <a:pPr defTabSz="914400"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362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>
              <a:defRPr/>
            </a:pPr>
            <a:fld id="{B4511AA2-99FE-4BFE-B934-C050D2B58355}" type="slidenum">
              <a:rPr lang="en-US" smtClean="0">
                <a:solidFill>
                  <a:prstClr val="black"/>
                </a:solidFill>
                <a:latin typeface="Calibri"/>
              </a:rPr>
              <a:pPr defTabSz="914400"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6699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6/2/15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4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9"/>
            <a:ext cx="5775325" cy="6435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1" y="2276479"/>
            <a:ext cx="5775325" cy="6435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6/2/15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6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2" indent="0">
              <a:buNone/>
              <a:defRPr sz="1800" b="1"/>
            </a:lvl3pPr>
            <a:lvl4pPr marL="1371320" indent="0">
              <a:buNone/>
              <a:defRPr sz="1600" b="1"/>
            </a:lvl4pPr>
            <a:lvl5pPr marL="1828426" indent="0">
              <a:buNone/>
              <a:defRPr sz="1600" b="1"/>
            </a:lvl5pPr>
            <a:lvl6pPr marL="2285532" indent="0">
              <a:buNone/>
              <a:defRPr sz="1600" b="1"/>
            </a:lvl6pPr>
            <a:lvl7pPr marL="2742640" indent="0">
              <a:buNone/>
              <a:defRPr sz="1600" b="1"/>
            </a:lvl7pPr>
            <a:lvl8pPr marL="3199744" indent="0">
              <a:buNone/>
              <a:defRPr sz="1600" b="1"/>
            </a:lvl8pPr>
            <a:lvl9pPr marL="3656852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2" indent="0">
              <a:buNone/>
              <a:defRPr sz="1800" b="1"/>
            </a:lvl3pPr>
            <a:lvl4pPr marL="1371320" indent="0">
              <a:buNone/>
              <a:defRPr sz="1600" b="1"/>
            </a:lvl4pPr>
            <a:lvl5pPr marL="1828426" indent="0">
              <a:buNone/>
              <a:defRPr sz="1600" b="1"/>
            </a:lvl5pPr>
            <a:lvl6pPr marL="2285532" indent="0">
              <a:buNone/>
              <a:defRPr sz="1600" b="1"/>
            </a:lvl6pPr>
            <a:lvl7pPr marL="2742640" indent="0">
              <a:buNone/>
              <a:defRPr sz="1600" b="1"/>
            </a:lvl7pPr>
            <a:lvl8pPr marL="3199744" indent="0">
              <a:buNone/>
              <a:defRPr sz="1600" b="1"/>
            </a:lvl8pPr>
            <a:lvl9pPr marL="3656852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6/2/15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64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6/2/15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2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6/2/15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0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2" indent="0">
              <a:buNone/>
              <a:defRPr sz="1000"/>
            </a:lvl3pPr>
            <a:lvl4pPr marL="1371320" indent="0">
              <a:buNone/>
              <a:defRPr sz="900"/>
            </a:lvl4pPr>
            <a:lvl5pPr marL="1828426" indent="0">
              <a:buNone/>
              <a:defRPr sz="900"/>
            </a:lvl5pPr>
            <a:lvl6pPr marL="2285532" indent="0">
              <a:buNone/>
              <a:defRPr sz="900"/>
            </a:lvl6pPr>
            <a:lvl7pPr marL="2742640" indent="0">
              <a:buNone/>
              <a:defRPr sz="900"/>
            </a:lvl7pPr>
            <a:lvl8pPr marL="3199744" indent="0">
              <a:buNone/>
              <a:defRPr sz="900"/>
            </a:lvl8pPr>
            <a:lvl9pPr marL="3656852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6/2/15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3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6" indent="0">
              <a:buNone/>
              <a:defRPr sz="2800"/>
            </a:lvl2pPr>
            <a:lvl3pPr marL="914212" indent="0">
              <a:buNone/>
              <a:defRPr sz="2400"/>
            </a:lvl3pPr>
            <a:lvl4pPr marL="1371320" indent="0">
              <a:buNone/>
              <a:defRPr sz="2000"/>
            </a:lvl4pPr>
            <a:lvl5pPr marL="1828426" indent="0">
              <a:buNone/>
              <a:defRPr sz="2000"/>
            </a:lvl5pPr>
            <a:lvl6pPr marL="2285532" indent="0">
              <a:buNone/>
              <a:defRPr sz="2000"/>
            </a:lvl6pPr>
            <a:lvl7pPr marL="2742640" indent="0">
              <a:buNone/>
              <a:defRPr sz="2000"/>
            </a:lvl7pPr>
            <a:lvl8pPr marL="3199744" indent="0">
              <a:buNone/>
              <a:defRPr sz="2000"/>
            </a:lvl8pPr>
            <a:lvl9pPr marL="365685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2" indent="0">
              <a:buNone/>
              <a:defRPr sz="1000"/>
            </a:lvl3pPr>
            <a:lvl4pPr marL="1371320" indent="0">
              <a:buNone/>
              <a:defRPr sz="900"/>
            </a:lvl4pPr>
            <a:lvl5pPr marL="1828426" indent="0">
              <a:buNone/>
              <a:defRPr sz="900"/>
            </a:lvl5pPr>
            <a:lvl6pPr marL="2285532" indent="0">
              <a:buNone/>
              <a:defRPr sz="900"/>
            </a:lvl6pPr>
            <a:lvl7pPr marL="2742640" indent="0">
              <a:buNone/>
              <a:defRPr sz="900"/>
            </a:lvl7pPr>
            <a:lvl8pPr marL="3199744" indent="0">
              <a:buNone/>
              <a:defRPr sz="900"/>
            </a:lvl8pPr>
            <a:lvl9pPr marL="3656852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6/2/15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8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theme" Target="../theme/theme2.xml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theme" Target="../theme/theme3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theme" Target="../theme/theme4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1" tIns="45711" rIns="91421" bIns="45711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21" tIns="45711" rIns="91421" bIns="45711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21" tIns="45711" rIns="91421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4D27E-AF75-3149-98DA-6DD6CAF6B77B}" type="datetimeFigureOut">
              <a:rPr lang="en-US" smtClean="0"/>
              <a:t>6/2/15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4"/>
            <a:ext cx="2895600" cy="365125"/>
          </a:xfrm>
          <a:prstGeom prst="rect">
            <a:avLst/>
          </a:prstGeom>
        </p:spPr>
        <p:txBody>
          <a:bodyPr vert="horz" lIns="91421" tIns="45711" rIns="91421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21" tIns="45711" rIns="91421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1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0" indent="-342830" algn="l" defTabSz="45710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8" indent="-285692" algn="l" defTabSz="45710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65" indent="-228552" algn="l" defTabSz="45710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72" indent="-228552" algn="l" defTabSz="45710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80" indent="-228552" algn="l" defTabSz="45710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87" indent="-228552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92" indent="-228552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99" indent="-228552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04" indent="-228552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2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2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32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4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44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52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nl-NL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fld id="{372553E7-13AD-41CB-B8D3-4C5279D6D1DB}" type="slidenum">
              <a:rPr lang="nl-NL" sz="800" b="1" smtClean="0">
                <a:solidFill>
                  <a:prstClr val="white"/>
                </a:solidFill>
                <a:latin typeface="Segoe UI" pitchFamily="34" charset="0"/>
                <a:cs typeface="Segoe UI" pitchFamily="34" charset="0"/>
              </a:rPr>
              <a:pPr defTabSz="914400"/>
              <a:t>‹#›</a:t>
            </a:fld>
            <a:endParaRPr lang="nl-NL" sz="1050" b="1" dirty="0">
              <a:solidFill>
                <a:prstClr val="white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pPr defTabSz="914400"/>
            <a:r>
              <a:rPr lang="en-GB" smtClean="0">
                <a:solidFill>
                  <a:prstClr val="white"/>
                </a:solidFill>
              </a:rPr>
              <a:t>Insert footer here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fld id="{A83F7A1C-40F7-5F43-85CD-9B50E60F16AA}" type="datetime1">
              <a:rPr lang="en-US" sz="800" b="1" smtClean="0">
                <a:solidFill>
                  <a:prstClr val="white"/>
                </a:solidFill>
                <a:latin typeface="Segoe UI" pitchFamily="34" charset="0"/>
                <a:cs typeface="Segoe UI" pitchFamily="34" charset="0"/>
              </a:rPr>
              <a:pPr defTabSz="914400"/>
              <a:t>6/2/15</a:t>
            </a:fld>
            <a:endParaRPr lang="nl-NL" sz="1050" b="1" dirty="0">
              <a:solidFill>
                <a:prstClr val="white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05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 userDrawn="1"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nl-NL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fld id="{372553E7-13AD-41CB-B8D3-4C5279D6D1DB}" type="slidenum">
              <a:rPr lang="nl-NL" sz="800" b="1" smtClean="0">
                <a:solidFill>
                  <a:prstClr val="white"/>
                </a:solidFill>
                <a:latin typeface="Segoe UI" pitchFamily="34" charset="0"/>
                <a:cs typeface="Segoe UI" pitchFamily="34" charset="0"/>
              </a:rPr>
              <a:pPr defTabSz="914400"/>
              <a:t>‹#›</a:t>
            </a:fld>
            <a:endParaRPr lang="nl-NL" sz="1050" b="1" dirty="0">
              <a:solidFill>
                <a:prstClr val="white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fld id="{A83F7A1C-40F7-5F43-85CD-9B50E60F16AA}" type="datetime1">
              <a:rPr lang="en-US" sz="800" b="1" smtClean="0">
                <a:solidFill>
                  <a:prstClr val="white"/>
                </a:solidFill>
                <a:latin typeface="Segoe UI" pitchFamily="34" charset="0"/>
                <a:cs typeface="Segoe UI" pitchFamily="34" charset="0"/>
              </a:rPr>
              <a:pPr defTabSz="914400"/>
              <a:t>6/2/15</a:t>
            </a:fld>
            <a:endParaRPr lang="nl-NL" sz="1050" b="1" dirty="0">
              <a:solidFill>
                <a:prstClr val="white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69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 userDrawn="1"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nl-NL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fld id="{372553E7-13AD-41CB-B8D3-4C5279D6D1DB}" type="slidenum">
              <a:rPr lang="nl-NL" sz="800" b="1" smtClean="0">
                <a:solidFill>
                  <a:prstClr val="white"/>
                </a:solidFill>
                <a:latin typeface="Segoe UI" pitchFamily="34" charset="0"/>
                <a:cs typeface="Segoe UI" pitchFamily="34" charset="0"/>
              </a:rPr>
              <a:pPr defTabSz="914400"/>
              <a:t>‹#›</a:t>
            </a:fld>
            <a:endParaRPr lang="nl-NL" sz="1050" b="1" dirty="0">
              <a:solidFill>
                <a:prstClr val="white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fld id="{A83F7A1C-40F7-5F43-85CD-9B50E60F16AA}" type="datetime1">
              <a:rPr lang="en-US" sz="800" b="1" smtClean="0">
                <a:solidFill>
                  <a:prstClr val="white"/>
                </a:solidFill>
                <a:latin typeface="Segoe UI" pitchFamily="34" charset="0"/>
                <a:cs typeface="Segoe UI" pitchFamily="34" charset="0"/>
              </a:rPr>
              <a:pPr defTabSz="914400"/>
              <a:t>6/2/15</a:t>
            </a:fld>
            <a:endParaRPr lang="nl-NL" sz="1050" b="1" dirty="0">
              <a:solidFill>
                <a:prstClr val="white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4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hyperlink" Target="https://wiki.egi.eu/wiki/EGI-Engage:WP6_(SA2)_Knowledge_Common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ctrTitle"/>
          </p:nvPr>
        </p:nvSpPr>
        <p:spPr>
          <a:xfrm>
            <a:off x="515155" y="941155"/>
            <a:ext cx="8219583" cy="2659305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312026">
              <a:defRPr sz="1800" cap="none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FF8000"/>
                </a:solidFill>
              </a:rPr>
              <a:t>Disaster Mitigation</a:t>
            </a:r>
            <a:r>
              <a:rPr lang="en-US" sz="3800" b="1" dirty="0">
                <a:solidFill>
                  <a:srgbClr val="FF8000"/>
                </a:solidFill>
              </a:rPr>
              <a:t> </a:t>
            </a:r>
            <a:r>
              <a:rPr sz="3800" b="1" dirty="0">
                <a:solidFill>
                  <a:srgbClr val="FF8000"/>
                </a:solidFill>
              </a:rPr>
              <a:t>Competence Centre</a:t>
            </a:r>
            <a:r>
              <a:rPr lang="en-US" sz="3800" b="1" dirty="0">
                <a:solidFill>
                  <a:srgbClr val="FF8000"/>
                </a:solidFill>
              </a:rPr>
              <a:t/>
            </a:r>
            <a:br>
              <a:rPr lang="en-US" sz="3800" b="1" dirty="0">
                <a:solidFill>
                  <a:srgbClr val="FF8000"/>
                </a:solidFill>
              </a:rPr>
            </a:br>
            <a:r>
              <a:rPr lang="en-US" sz="3800" b="1" dirty="0">
                <a:solidFill>
                  <a:srgbClr val="FF8000"/>
                </a:solidFill>
              </a:rPr>
              <a:t>Project Meeting</a:t>
            </a:r>
            <a:endParaRPr sz="3800" b="1" dirty="0">
              <a:solidFill>
                <a:srgbClr val="FF8000"/>
              </a:solidFill>
            </a:endParaRPr>
          </a:p>
          <a:p>
            <a:pPr defTabSz="312026">
              <a:defRPr sz="1800" cap="none">
                <a:solidFill>
                  <a:srgbClr val="000000"/>
                </a:solidFill>
              </a:defRPr>
            </a:pPr>
            <a:endParaRPr sz="3800" b="1" dirty="0">
              <a:solidFill>
                <a:srgbClr val="FF8000"/>
              </a:solidFill>
            </a:endParaRPr>
          </a:p>
          <a:p>
            <a:pPr defTabSz="312026">
              <a:defRPr sz="1800" cap="none">
                <a:solidFill>
                  <a:srgbClr val="000000"/>
                </a:solidFill>
              </a:defRPr>
            </a:pPr>
            <a:r>
              <a:rPr sz="3100" b="1" dirty="0">
                <a:solidFill>
                  <a:schemeClr val="accent3">
                    <a:lumMod val="50000"/>
                  </a:schemeClr>
                </a:solidFill>
              </a:rPr>
              <a:t>Coordinator: Simon Lin</a:t>
            </a:r>
          </a:p>
        </p:txBody>
      </p:sp>
      <p:sp>
        <p:nvSpPr>
          <p:cNvPr id="33" name="Shape 33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lang="en-US" sz="2800" dirty="0">
              <a:solidFill>
                <a:srgbClr val="0433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0433FF"/>
                </a:solidFill>
              </a:rPr>
              <a:t>June 2</a:t>
            </a:r>
            <a:r>
              <a:rPr sz="2800" dirty="0" smtClean="0">
                <a:solidFill>
                  <a:srgbClr val="0433FF"/>
                </a:solidFill>
              </a:rPr>
              <a:t>, </a:t>
            </a:r>
            <a:r>
              <a:rPr sz="2800" dirty="0">
                <a:solidFill>
                  <a:srgbClr val="0433FF"/>
                </a:solidFill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8808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0250"/>
            <a:ext cx="7704856" cy="620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7815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Conference programme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9552" y="1452912"/>
            <a:ext cx="8424936" cy="4784400"/>
          </a:xfrm>
        </p:spPr>
        <p:txBody>
          <a:bodyPr/>
          <a:lstStyle/>
          <a:p>
            <a:r>
              <a:rPr lang="en-GB" sz="2400" dirty="0" smtClean="0"/>
              <a:t>Key sessions for VRCs and CCs</a:t>
            </a:r>
          </a:p>
          <a:p>
            <a:pPr lvl="1"/>
            <a:r>
              <a:rPr lang="en-GB" sz="2000" dirty="0" smtClean="0"/>
              <a:t>Technology topics – </a:t>
            </a:r>
            <a:r>
              <a:rPr lang="en-GB" sz="2000" dirty="0" err="1" smtClean="0"/>
              <a:t>IaaS</a:t>
            </a:r>
            <a:r>
              <a:rPr lang="en-GB" sz="2000" dirty="0" smtClean="0"/>
              <a:t>, </a:t>
            </a:r>
            <a:r>
              <a:rPr lang="en-GB" sz="2000" dirty="0" err="1" smtClean="0"/>
              <a:t>PaaS</a:t>
            </a:r>
            <a:r>
              <a:rPr lang="en-GB" sz="2000" dirty="0" smtClean="0"/>
              <a:t> and Operations, Open data, AAI</a:t>
            </a:r>
          </a:p>
          <a:p>
            <a:pPr lvl="1"/>
            <a:r>
              <a:rPr lang="en-GB" sz="2000" dirty="0" smtClean="0"/>
              <a:t>Service operations – Tools and services</a:t>
            </a:r>
          </a:p>
          <a:p>
            <a:pPr lvl="1"/>
            <a:r>
              <a:rPr lang="en-GB" sz="2000" dirty="0" smtClean="0"/>
              <a:t>Outreach and engagement  with new communities</a:t>
            </a:r>
          </a:p>
          <a:p>
            <a:pPr lvl="1"/>
            <a:r>
              <a:rPr lang="en-GB" sz="2000" dirty="0" smtClean="0"/>
              <a:t>E-learning – needs, tools, plans</a:t>
            </a:r>
          </a:p>
          <a:p>
            <a:pPr lvl="1"/>
            <a:r>
              <a:rPr lang="en-GB" sz="2000" dirty="0" smtClean="0"/>
              <a:t>Business - Industry engagement, Procurement, Marketplace</a:t>
            </a:r>
          </a:p>
          <a:p>
            <a:pPr lvl="1"/>
            <a:r>
              <a:rPr lang="en-GB" sz="2000" dirty="0" smtClean="0"/>
              <a:t>Comm. Spec. topics – Licences, Citizen involvement, GPGPU</a:t>
            </a:r>
          </a:p>
          <a:p>
            <a:pPr lvl="1"/>
            <a:r>
              <a:rPr lang="en-GB" sz="2000" dirty="0" smtClean="0"/>
              <a:t>Training courses – </a:t>
            </a:r>
            <a:r>
              <a:rPr lang="en-GB" sz="2000" dirty="0" err="1" smtClean="0"/>
              <a:t>FitSM</a:t>
            </a:r>
            <a:r>
              <a:rPr lang="en-GB" sz="2000" dirty="0" smtClean="0"/>
              <a:t>, Security, </a:t>
            </a:r>
            <a:r>
              <a:rPr lang="en-GB" sz="2000" dirty="0" err="1" smtClean="0"/>
              <a:t>CernVM</a:t>
            </a:r>
            <a:r>
              <a:rPr lang="en-GB" sz="2000" dirty="0" smtClean="0"/>
              <a:t>-FS</a:t>
            </a:r>
          </a:p>
          <a:p>
            <a:r>
              <a:rPr lang="en-GB" sz="2400" dirty="0" smtClean="0"/>
              <a:t>Notes, Q&amp;A - Links in the agenda (e.g.  go.egi.eu/</a:t>
            </a:r>
            <a:r>
              <a:rPr lang="en-GB" sz="2400" dirty="0" err="1" smtClean="0"/>
              <a:t>iaas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For session conveners: workshop reports! (see my email)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94302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507288" cy="620688"/>
          </a:xfrm>
        </p:spPr>
        <p:txBody>
          <a:bodyPr>
            <a:normAutofit/>
          </a:bodyPr>
          <a:lstStyle/>
          <a:p>
            <a:r>
              <a:rPr lang="en-US" sz="3100" dirty="0" smtClean="0">
                <a:solidFill>
                  <a:srgbClr val="FF8000"/>
                </a:solidFill>
              </a:rPr>
              <a:t>AAI Requirements of DMCC</a:t>
            </a:r>
            <a:endParaRPr lang="en-US" sz="2700" b="1" dirty="0">
              <a:solidFill>
                <a:srgbClr val="FF8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280494"/>
              </p:ext>
            </p:extLst>
          </p:nvPr>
        </p:nvGraphicFramePr>
        <p:xfrm>
          <a:off x="107504" y="620688"/>
          <a:ext cx="8918048" cy="6209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2092532"/>
                <a:gridCol w="1538171"/>
                <a:gridCol w="2016224"/>
                <a:gridCol w="1830961"/>
              </a:tblGrid>
              <a:tr h="64807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Earthquake &amp; Tsunami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Extreme Weather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Long-</a:t>
                      </a:r>
                      <a:r>
                        <a:rPr lang="en-US" dirty="0" err="1" smtClean="0"/>
                        <a:t>Dist</a:t>
                      </a:r>
                      <a:r>
                        <a:rPr lang="en-US" dirty="0" smtClean="0"/>
                        <a:t> Dust Transportation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Urban Heat Island Impact</a:t>
                      </a:r>
                      <a:endParaRPr lang="en-US" dirty="0"/>
                    </a:p>
                  </a:txBody>
                  <a:tcPr anchor="ctr"/>
                </a:tc>
              </a:tr>
              <a:tr h="9129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(Multiple Sources/countries)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Rupture Profile; </a:t>
                      </a:r>
                      <a:r>
                        <a:rPr lang="en-US" dirty="0" err="1" smtClean="0"/>
                        <a:t>Precomputed</a:t>
                      </a:r>
                      <a:r>
                        <a:rPr lang="en-US" dirty="0" smtClean="0"/>
                        <a:t> DB; Bathymetry;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Obs</a:t>
                      </a:r>
                      <a:r>
                        <a:rPr lang="en-US" baseline="0" dirty="0" smtClean="0"/>
                        <a:t>;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 </a:t>
                      </a:r>
                      <a:r>
                        <a:rPr lang="en-US" dirty="0" err="1" smtClean="0"/>
                        <a:t>varing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meteo</a:t>
                      </a:r>
                      <a:r>
                        <a:rPr lang="en-US" baseline="0" dirty="0" smtClean="0"/>
                        <a:t> fields</a:t>
                      </a:r>
                      <a:r>
                        <a:rPr lang="en-US" dirty="0" smtClean="0"/>
                        <a:t>; Terrain, </a:t>
                      </a:r>
                      <a:r>
                        <a:rPr lang="en-US" dirty="0" err="1" smtClean="0"/>
                        <a:t>Landuse</a:t>
                      </a:r>
                      <a:r>
                        <a:rPr lang="en-US" dirty="0" smtClean="0"/>
                        <a:t>, soil;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Aerosol</a:t>
                      </a:r>
                      <a:r>
                        <a:rPr lang="en-US" baseline="0" dirty="0" smtClean="0"/>
                        <a:t> source; </a:t>
                      </a:r>
                      <a:r>
                        <a:rPr lang="en-US" dirty="0" smtClean="0"/>
                        <a:t>Time </a:t>
                      </a:r>
                      <a:r>
                        <a:rPr lang="en-US" dirty="0" err="1" smtClean="0"/>
                        <a:t>varing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meteo</a:t>
                      </a:r>
                      <a:r>
                        <a:rPr lang="en-US" baseline="0" dirty="0" smtClean="0"/>
                        <a:t> fields</a:t>
                      </a:r>
                      <a:r>
                        <a:rPr lang="en-US" dirty="0" smtClean="0"/>
                        <a:t>; Terrain, </a:t>
                      </a:r>
                      <a:r>
                        <a:rPr lang="en-US" dirty="0" err="1" smtClean="0"/>
                        <a:t>Landuse</a:t>
                      </a:r>
                      <a:r>
                        <a:rPr lang="en-US" dirty="0" smtClean="0"/>
                        <a:t>, soil;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Land Use; Terrain; dynamic </a:t>
                      </a:r>
                      <a:r>
                        <a:rPr lang="en-US" dirty="0" err="1" smtClean="0"/>
                        <a:t>meteo</a:t>
                      </a:r>
                      <a:r>
                        <a:rPr lang="en-US" dirty="0" smtClean="0"/>
                        <a:t>. Data; </a:t>
                      </a:r>
                      <a:endParaRPr lang="en-US" dirty="0"/>
                    </a:p>
                  </a:txBody>
                  <a:tcPr anchor="ctr"/>
                </a:tc>
              </a:tr>
              <a:tr h="14607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 (Scientific Results)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Time-series Seismograms/Tsunami wave @site; hazard</a:t>
                      </a:r>
                      <a:r>
                        <a:rPr lang="en-US" baseline="0" dirty="0" smtClean="0"/>
                        <a:t> map; animation; </a:t>
                      </a:r>
                      <a:r>
                        <a:rPr lang="en-US" dirty="0" smtClean="0"/>
                        <a:t> Pub.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Time-series</a:t>
                      </a:r>
                      <a:r>
                        <a:rPr lang="en-US" baseline="0" dirty="0" smtClean="0"/>
                        <a:t> gridded data (</a:t>
                      </a:r>
                      <a:r>
                        <a:rPr lang="en-US" dirty="0" err="1" smtClean="0"/>
                        <a:t>NetCDF</a:t>
                      </a:r>
                      <a:r>
                        <a:rPr lang="en-US" dirty="0" smtClean="0"/>
                        <a:t>); animation; Pub.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Time-series</a:t>
                      </a:r>
                      <a:r>
                        <a:rPr lang="en-US" baseline="0" dirty="0" smtClean="0"/>
                        <a:t> gridded data (</a:t>
                      </a:r>
                      <a:r>
                        <a:rPr lang="en-US" dirty="0" err="1" smtClean="0"/>
                        <a:t>NetCDF</a:t>
                      </a:r>
                      <a:r>
                        <a:rPr lang="en-US" dirty="0" smtClean="0"/>
                        <a:t>); animation; Pub.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Time-series</a:t>
                      </a:r>
                      <a:r>
                        <a:rPr lang="en-US" baseline="0" dirty="0" smtClean="0"/>
                        <a:t> gridded data (</a:t>
                      </a:r>
                      <a:r>
                        <a:rPr lang="en-US" dirty="0" err="1" smtClean="0"/>
                        <a:t>NetCDF</a:t>
                      </a:r>
                      <a:r>
                        <a:rPr lang="en-US" smtClean="0"/>
                        <a:t>); animation; Pub.</a:t>
                      </a:r>
                      <a:endParaRPr lang="en-US" dirty="0"/>
                    </a:p>
                  </a:txBody>
                  <a:tcPr anchor="ctr"/>
                </a:tc>
              </a:tr>
              <a:tr h="44458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 Platform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indent="0" algn="ctr" defTabSz="457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Model,</a:t>
                      </a:r>
                      <a:r>
                        <a:rPr lang="en-US" baseline="0" dirty="0" smtClean="0"/>
                        <a:t> Program, Platform, Web Portal, and Services (with version control)</a:t>
                      </a:r>
                      <a:endParaRPr lang="en-US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9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Scientist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Access to Web Portal &amp; EGI compatible</a:t>
                      </a:r>
                      <a:r>
                        <a:rPr lang="en-US" baseline="0" dirty="0" smtClean="0"/>
                        <a:t> regional/global e-Infrastructure; Management of Scientific Results (various stages; organized/DB)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3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 Users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Access to open contents: Pub., Animation, Report, Case Study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27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Service &amp; Support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Roles: Data Source;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Scientist;</a:t>
                      </a:r>
                      <a:r>
                        <a:rPr lang="en-US" baseline="0" dirty="0" smtClean="0"/>
                        <a:t> Tech Supporter; Resource Providers; General Public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37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System Requirement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AAI (Simplest workflow</a:t>
                      </a:r>
                      <a:r>
                        <a:rPr lang="en-US" baseline="0" dirty="0" smtClean="0"/>
                        <a:t> to get services; SSO; required data and access protection); </a:t>
                      </a:r>
                      <a:r>
                        <a:rPr lang="en-US" dirty="0" smtClean="0"/>
                        <a:t>Certified system</a:t>
                      </a:r>
                      <a:r>
                        <a:rPr lang="en-US" baseline="0" dirty="0" smtClean="0"/>
                        <a:t> images and app platform; Access Control; </a:t>
                      </a:r>
                      <a:endParaRPr lang="en-US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92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507288" cy="573325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Based on the use cases and requirements from user communities, and the DCI federated environment</a:t>
            </a:r>
          </a:p>
          <a:p>
            <a:pPr lvl="1"/>
            <a:r>
              <a:rPr lang="en-US" dirty="0" smtClean="0"/>
              <a:t>Based on certificates of IGTF, the </a:t>
            </a:r>
            <a:r>
              <a:rPr lang="en-US" dirty="0" err="1" smtClean="0"/>
              <a:t>APGridPMA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VO, Science Gateway will be implemented</a:t>
            </a:r>
          </a:p>
          <a:p>
            <a:r>
              <a:rPr lang="en-US" dirty="0">
                <a:sym typeface="Wingdings"/>
              </a:rPr>
              <a:t>R</a:t>
            </a:r>
            <a:r>
              <a:rPr lang="en-US" dirty="0" smtClean="0">
                <a:sym typeface="Wingdings"/>
              </a:rPr>
              <a:t>ole-based access control</a:t>
            </a:r>
          </a:p>
          <a:p>
            <a:r>
              <a:rPr lang="en-US" dirty="0" smtClean="0"/>
              <a:t>AAI is not just for access control, but also for supporting the service provenance, level of assurance, and trust (between user and service provider; between service providers; between application platform and infrastructure).</a:t>
            </a:r>
          </a:p>
          <a:p>
            <a:r>
              <a:rPr lang="en-US" dirty="0" smtClean="0"/>
              <a:t>Required Services</a:t>
            </a:r>
          </a:p>
          <a:p>
            <a:pPr lvl="1"/>
            <a:r>
              <a:rPr lang="en-US" dirty="0" smtClean="0"/>
              <a:t>Integration with user’s existing data/storage/service</a:t>
            </a:r>
          </a:p>
          <a:p>
            <a:pPr lvl="1"/>
            <a:r>
              <a:rPr lang="en-US" dirty="0" smtClean="0"/>
              <a:t>Federated ID</a:t>
            </a:r>
          </a:p>
          <a:p>
            <a:pPr lvl="1"/>
            <a:r>
              <a:rPr lang="en-US" dirty="0" smtClean="0"/>
              <a:t>Credential translation, group/attribute management</a:t>
            </a:r>
          </a:p>
          <a:p>
            <a:pPr lvl="1"/>
            <a:r>
              <a:rPr lang="en-US" dirty="0" smtClean="0"/>
              <a:t>Endorse personal data attributes</a:t>
            </a:r>
          </a:p>
          <a:p>
            <a:pPr lvl="1"/>
            <a:r>
              <a:rPr lang="en-US" dirty="0" smtClean="0"/>
              <a:t>Certification of services, resources, etc.</a:t>
            </a:r>
          </a:p>
          <a:p>
            <a:pPr lvl="1"/>
            <a:r>
              <a:rPr lang="en-US" dirty="0" smtClean="0"/>
              <a:t>Interoperability with the raw data sources: distribution center model </a:t>
            </a:r>
          </a:p>
          <a:p>
            <a:r>
              <a:rPr lang="en-US" dirty="0" smtClean="0"/>
              <a:t>Common Policy for DCI: Compliance to standards, agreed policy and practices</a:t>
            </a:r>
          </a:p>
        </p:txBody>
      </p:sp>
    </p:spTree>
    <p:extLst>
      <p:ext uri="{BB962C8B-B14F-4D97-AF65-F5344CB8AC3E}">
        <p14:creationId xmlns:p14="http://schemas.microsoft.com/office/powerpoint/2010/main" val="569926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38"/>
            <a:ext cx="8229600" cy="73401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8000"/>
                </a:solidFill>
              </a:rPr>
              <a:t>EGI Training Development Steps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53" y="627833"/>
            <a:ext cx="9044105" cy="6230167"/>
          </a:xfrm>
        </p:spPr>
        <p:txBody>
          <a:bodyPr numCol="2">
            <a:normAutofit fontScale="55000" lnSpcReduction="20000"/>
          </a:bodyPr>
          <a:lstStyle/>
          <a:p>
            <a:pPr lvl="0"/>
            <a:r>
              <a:rPr lang="en-GB" dirty="0"/>
              <a:t>Who do you want to train?</a:t>
            </a:r>
            <a:endParaRPr lang="en-US" dirty="0"/>
          </a:p>
          <a:p>
            <a:pPr lvl="1"/>
            <a:r>
              <a:rPr lang="en-GB" dirty="0"/>
              <a:t>What is their existing knowledge / skills that are relevant?</a:t>
            </a:r>
            <a:endParaRPr lang="en-US" dirty="0"/>
          </a:p>
          <a:p>
            <a:pPr lvl="1"/>
            <a:r>
              <a:rPr lang="en-GB" dirty="0"/>
              <a:t>What extra knowledge, skills or behaviour do they want to acquire?</a:t>
            </a:r>
            <a:endParaRPr lang="en-US" dirty="0"/>
          </a:p>
          <a:p>
            <a:pPr lvl="1"/>
            <a:r>
              <a:rPr lang="en-GB" dirty="0"/>
              <a:t>How many are there (e.g. demand/year)?</a:t>
            </a:r>
            <a:endParaRPr lang="en-US" dirty="0"/>
          </a:p>
          <a:p>
            <a:pPr lvl="1"/>
            <a:r>
              <a:rPr lang="en-GB" dirty="0"/>
              <a:t>What resources can they contribute?</a:t>
            </a:r>
            <a:endParaRPr lang="en-US" dirty="0"/>
          </a:p>
          <a:p>
            <a:pPr lvl="0"/>
            <a:r>
              <a:rPr lang="en-GB" dirty="0"/>
              <a:t>What is the syllabus?</a:t>
            </a:r>
            <a:endParaRPr lang="en-US" dirty="0"/>
          </a:p>
          <a:p>
            <a:pPr lvl="1"/>
            <a:r>
              <a:rPr lang="en-GB" dirty="0"/>
              <a:t>New material (skills, methods, knowledge, judgement, behaviour) you plan to deliver.</a:t>
            </a:r>
            <a:endParaRPr lang="en-US" dirty="0"/>
          </a:p>
          <a:p>
            <a:pPr lvl="1"/>
            <a:r>
              <a:rPr lang="en-GB" dirty="0"/>
              <a:t>This needs to be reviewed with the stakeholders identified in 1 to see if it is what they want.</a:t>
            </a:r>
            <a:endParaRPr lang="en-US" dirty="0"/>
          </a:p>
          <a:p>
            <a:pPr lvl="1"/>
            <a:r>
              <a:rPr lang="en-GB" dirty="0"/>
              <a:t>But the stake holders are also their (future) employers, etc.</a:t>
            </a:r>
            <a:endParaRPr lang="en-US" dirty="0"/>
          </a:p>
          <a:p>
            <a:pPr lvl="0"/>
            <a:r>
              <a:rPr lang="en-GB" dirty="0"/>
              <a:t>How will the content of the syllabus be developed and delivered so that people absorb the required increments to their knowledge and skills?</a:t>
            </a:r>
            <a:endParaRPr lang="en-US" dirty="0"/>
          </a:p>
          <a:p>
            <a:pPr lvl="1"/>
            <a:r>
              <a:rPr lang="en-GB" dirty="0"/>
              <a:t>How can this be resourced from the point of view of developing the material and delivering the material?</a:t>
            </a:r>
            <a:endParaRPr lang="en-US" dirty="0"/>
          </a:p>
          <a:p>
            <a:pPr lvl="1"/>
            <a:r>
              <a:rPr lang="en-GB" dirty="0"/>
              <a:t>How can the identified students (people engaging to learn) find (a) the prerequisites if they don't have them, (b) the time &amp; engagement to learn, and (c) coping with the pace and duration? i.e. should there be identified stages?</a:t>
            </a:r>
            <a:endParaRPr lang="en-US" dirty="0"/>
          </a:p>
          <a:p>
            <a:pPr lvl="1"/>
            <a:r>
              <a:rPr lang="en-GB" dirty="0"/>
              <a:t>How will the learners be supported, e.g. </a:t>
            </a:r>
            <a:r>
              <a:rPr lang="en-GB" dirty="0" err="1"/>
              <a:t>tele</a:t>
            </a:r>
            <a:r>
              <a:rPr lang="en-GB" dirty="0"/>
              <a:t>-tutoring and group discussions?</a:t>
            </a:r>
            <a:endParaRPr lang="en-US" dirty="0"/>
          </a:p>
          <a:p>
            <a:pPr lvl="1"/>
            <a:r>
              <a:rPr lang="en-GB" dirty="0"/>
              <a:t>How will it be made concrete so progress is appreciated?, e.g. What practical exercises are there?</a:t>
            </a:r>
            <a:endParaRPr lang="en-US" dirty="0"/>
          </a:p>
          <a:p>
            <a:pPr lvl="1"/>
            <a:r>
              <a:rPr lang="en-GB" dirty="0"/>
              <a:t>How are the preparation staff resourced to deliver?</a:t>
            </a:r>
            <a:endParaRPr lang="en-US" dirty="0"/>
          </a:p>
          <a:p>
            <a:pPr lvl="1"/>
            <a:r>
              <a:rPr lang="en-GB" dirty="0"/>
              <a:t>How are the delivery staff resourced to support each replay of the course?</a:t>
            </a:r>
            <a:endParaRPr lang="en-US" dirty="0"/>
          </a:p>
          <a:p>
            <a:pPr lvl="1"/>
            <a:r>
              <a:rPr lang="en-GB" dirty="0"/>
              <a:t>How are the technical support arrangements made, e.g. we need to book time on EGI machines to teach forward wave propagation modelling, about 20 nodes / student.</a:t>
            </a:r>
            <a:endParaRPr lang="en-US" dirty="0"/>
          </a:p>
          <a:p>
            <a:pPr lvl="0"/>
            <a:r>
              <a:rPr lang="en-GB" dirty="0"/>
              <a:t>How do the courses deal with student feedback? Solicit it? Discussions during the course and a suitable time later?</a:t>
            </a:r>
            <a:endParaRPr lang="en-US" dirty="0"/>
          </a:p>
          <a:p>
            <a:pPr lvl="1"/>
            <a:r>
              <a:rPr lang="en-GB" dirty="0"/>
              <a:t>Review of their progress by their organisations</a:t>
            </a:r>
            <a:endParaRPr lang="en-US" dirty="0"/>
          </a:p>
          <a:p>
            <a:pPr lvl="1"/>
            <a:r>
              <a:rPr lang="en-GB" dirty="0"/>
              <a:t>Integration and distillation of the analysis</a:t>
            </a:r>
            <a:endParaRPr lang="en-US" dirty="0"/>
          </a:p>
          <a:p>
            <a:pPr lvl="1"/>
            <a:r>
              <a:rPr lang="en-GB" dirty="0"/>
              <a:t>Identification of the areas needing action.</a:t>
            </a:r>
            <a:endParaRPr lang="en-US" dirty="0"/>
          </a:p>
          <a:p>
            <a:pPr lvl="1"/>
            <a:r>
              <a:rPr lang="en-GB" dirty="0"/>
              <a:t>Revision of any of the previous stages.</a:t>
            </a:r>
            <a:endParaRPr lang="en-US" dirty="0"/>
          </a:p>
          <a:p>
            <a:pPr lvl="1"/>
            <a:r>
              <a:rPr lang="en-GB" dirty="0"/>
              <a:t>This is key particularly the first rendition of the course must be considered a trial run, before it is considered prepared!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70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1798"/>
            <a:ext cx="8229600" cy="766826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Action Items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592" y="941213"/>
            <a:ext cx="8695785" cy="575653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Plan for the DMCC Face-to-Face Meeting in APAN 40 (Aug. 10-14 in Kuala Lumpur) (</a:t>
            </a:r>
            <a:r>
              <a:rPr lang="en-US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Objectives: </a:t>
            </a:r>
          </a:p>
          <a:p>
            <a:pPr lvl="2"/>
            <a:r>
              <a:rPr lang="en-US" dirty="0" smtClean="0"/>
              <a:t>Review the preliminary results, services and workflow by Interacting with Users on target case studies</a:t>
            </a:r>
          </a:p>
          <a:p>
            <a:pPr lvl="2"/>
            <a:r>
              <a:rPr lang="en-US" dirty="0" smtClean="0"/>
              <a:t>Review the requirements, collaboration model, system architecture and the outcomes</a:t>
            </a:r>
          </a:p>
          <a:p>
            <a:pPr lvl="1"/>
            <a:r>
              <a:rPr lang="en-US" dirty="0" smtClean="0"/>
              <a:t>Arrangement: Half day or Full day</a:t>
            </a:r>
          </a:p>
          <a:p>
            <a:pPr lvl="1"/>
            <a:r>
              <a:rPr lang="en-US" dirty="0" smtClean="0"/>
              <a:t>Agenda</a:t>
            </a:r>
          </a:p>
          <a:p>
            <a:r>
              <a:rPr lang="en-US" dirty="0" smtClean="0"/>
              <a:t>Support WRF analysis first before the new </a:t>
            </a:r>
            <a:r>
              <a:rPr lang="en-US" dirty="0" err="1" smtClean="0"/>
              <a:t>gWRF</a:t>
            </a:r>
            <a:r>
              <a:rPr lang="en-US" dirty="0" smtClean="0"/>
              <a:t> portal is available (</a:t>
            </a:r>
            <a:r>
              <a:rPr lang="en-US" dirty="0" smtClean="0">
                <a:solidFill>
                  <a:srgbClr val="FF0000"/>
                </a:solidFill>
              </a:rPr>
              <a:t>ASGC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Review the status of proposed cases (</a:t>
            </a:r>
            <a:r>
              <a:rPr lang="en-US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Invite APGI and other regional user communities to work together (</a:t>
            </a:r>
            <a:r>
              <a:rPr lang="en-US" dirty="0" smtClean="0">
                <a:solidFill>
                  <a:srgbClr val="FF0000"/>
                </a:solidFill>
              </a:rPr>
              <a:t>ASGC</a:t>
            </a:r>
            <a:r>
              <a:rPr lang="en-US" dirty="0" smtClean="0"/>
              <a:t>)</a:t>
            </a:r>
          </a:p>
          <a:p>
            <a:r>
              <a:rPr lang="en-US" dirty="0" smtClean="0"/>
              <a:t>Engage or make use of EGI, VRC and other CCs (</a:t>
            </a:r>
            <a:r>
              <a:rPr lang="en-US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)</a:t>
            </a:r>
          </a:p>
          <a:p>
            <a:r>
              <a:rPr lang="en-US" dirty="0" smtClean="0"/>
              <a:t>Environmental Computing Workshop, ISGC 2016 (</a:t>
            </a:r>
            <a:r>
              <a:rPr lang="en-US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38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294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Next Meeting &amp; Future Events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June 16, Progress Checking</a:t>
            </a:r>
          </a:p>
          <a:p>
            <a:r>
              <a:rPr lang="en-US" dirty="0" smtClean="0"/>
              <a:t>June 30, Progress Checking</a:t>
            </a:r>
          </a:p>
          <a:p>
            <a:r>
              <a:rPr lang="en-US" dirty="0" smtClean="0"/>
              <a:t>Aug. 10-14, APAN40, Kuala Lumpur, MY</a:t>
            </a:r>
          </a:p>
          <a:p>
            <a:pPr lvl="1"/>
            <a:r>
              <a:rPr lang="en-US" dirty="0" smtClean="0"/>
              <a:t>DMCC face-to-face meeting</a:t>
            </a:r>
          </a:p>
          <a:p>
            <a:r>
              <a:rPr lang="en-US" dirty="0" smtClean="0"/>
              <a:t>Environmental Computing Workshop, ISGC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73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294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Agenda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509" y="1600208"/>
            <a:ext cx="8734738" cy="4765482"/>
          </a:xfrm>
        </p:spPr>
        <p:txBody>
          <a:bodyPr>
            <a:normAutofit lnSpcReduction="10000"/>
          </a:bodyPr>
          <a:lstStyle/>
          <a:p>
            <a:r>
              <a:rPr lang="en-US" sz="3400" dirty="0"/>
              <a:t>Introduction (Simon Lin)</a:t>
            </a:r>
          </a:p>
          <a:p>
            <a:r>
              <a:rPr lang="en-US" sz="3400" dirty="0"/>
              <a:t>From Previous Meeting on </a:t>
            </a:r>
            <a:r>
              <a:rPr lang="en-US" sz="3400" dirty="0" smtClean="0"/>
              <a:t>May 18</a:t>
            </a:r>
            <a:r>
              <a:rPr lang="en-US" sz="3400" dirty="0"/>
              <a:t>, 2015 (Eric Yen)</a:t>
            </a:r>
          </a:p>
          <a:p>
            <a:r>
              <a:rPr lang="en-US" sz="3400" dirty="0"/>
              <a:t>Progress Report (Eric Yen)</a:t>
            </a:r>
          </a:p>
          <a:p>
            <a:r>
              <a:rPr lang="en-US" sz="3400" dirty="0"/>
              <a:t>Partner Status Report</a:t>
            </a:r>
          </a:p>
          <a:p>
            <a:r>
              <a:rPr lang="en-US" sz="3400" dirty="0"/>
              <a:t>Discussion </a:t>
            </a:r>
          </a:p>
          <a:p>
            <a:r>
              <a:rPr lang="en-US" sz="3400" dirty="0"/>
              <a:t>Future Events</a:t>
            </a:r>
          </a:p>
          <a:p>
            <a:r>
              <a:rPr lang="en-US" sz="3400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3643644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895"/>
            <a:ext cx="9143999" cy="935509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rgbClr val="FF8000"/>
                </a:solidFill>
              </a:rPr>
              <a:t>Minute of DMCC Project Meeting on May 18</a:t>
            </a:r>
            <a:endParaRPr lang="en-US" sz="3800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2404"/>
            <a:ext cx="8229600" cy="581559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1700-1830, May 18, 2015 at EGI Conference, Lisbon, Portugal</a:t>
            </a:r>
          </a:p>
          <a:p>
            <a:r>
              <a:rPr lang="en-US" dirty="0" smtClean="0"/>
              <a:t>Participants: Simon Lin and Eric Yen (TW), Rahim (MY), Cerlane (DE), and Gergely (EGI)</a:t>
            </a:r>
          </a:p>
          <a:p>
            <a:r>
              <a:rPr lang="en-US" dirty="0" smtClean="0"/>
              <a:t>Progress Report</a:t>
            </a:r>
          </a:p>
          <a:p>
            <a:pPr lvl="1"/>
            <a:r>
              <a:rPr lang="en-US" dirty="0" smtClean="0"/>
              <a:t>Partner contributions are summarized as the next slide</a:t>
            </a:r>
          </a:p>
          <a:p>
            <a:pPr lvl="1"/>
            <a:r>
              <a:rPr lang="en-US" dirty="0" smtClean="0"/>
              <a:t>Proposed case studies: Flood 2011 (TH), Flood 2014 (MY), Tsunami (PH)</a:t>
            </a:r>
          </a:p>
          <a:p>
            <a:pPr lvl="1"/>
            <a:r>
              <a:rPr lang="en-US" dirty="0" smtClean="0"/>
              <a:t>EGI Collaboration: CCs will meet the EGI-AAI team on May 22 for AAI requirements and services</a:t>
            </a:r>
          </a:p>
          <a:p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Detailed steps, schedule and roles of partners for the designed case studies have to be well planned as soon as possible.</a:t>
            </a:r>
          </a:p>
          <a:p>
            <a:pPr lvl="2"/>
            <a:r>
              <a:rPr lang="en-US" dirty="0" smtClean="0"/>
              <a:t>Scenario design: Partner needs to identify what we have and what are missing, the target of the disaster analysis from the next meeting.</a:t>
            </a:r>
          </a:p>
          <a:p>
            <a:pPr lvl="1"/>
            <a:r>
              <a:rPr lang="en-US" dirty="0" smtClean="0"/>
              <a:t>Cerlane explained the Advanced visualization facility and working model with scientific group. </a:t>
            </a:r>
          </a:p>
          <a:p>
            <a:r>
              <a:rPr lang="en-US" dirty="0" smtClean="0"/>
              <a:t>Next Meeting: June 2,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22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0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solidFill>
                  <a:srgbClr val="FF8000"/>
                </a:solidFill>
              </a:rPr>
              <a:t>Excellence Strategy </a:t>
            </a:r>
            <a:br>
              <a:rPr lang="en-US" sz="3100" dirty="0">
                <a:solidFill>
                  <a:srgbClr val="FF8000"/>
                </a:solidFill>
              </a:rPr>
            </a:br>
            <a:r>
              <a:rPr lang="en-US" sz="2700" dirty="0">
                <a:solidFill>
                  <a:srgbClr val="FF8000"/>
                </a:solidFill>
              </a:rPr>
              <a:t>Capacity Building and Shaping the Sustainable Society</a:t>
            </a:r>
            <a:r>
              <a:rPr lang="en-US" sz="2700" b="1" dirty="0" smtClean="0">
                <a:solidFill>
                  <a:srgbClr val="FF8000"/>
                </a:solidFill>
              </a:rPr>
              <a:t/>
            </a:r>
            <a:br>
              <a:rPr lang="en-US" sz="2700" b="1" dirty="0" smtClean="0">
                <a:solidFill>
                  <a:srgbClr val="FF8000"/>
                </a:solidFill>
              </a:rPr>
            </a:br>
            <a:r>
              <a:rPr lang="en-US" sz="2700" dirty="0" smtClean="0">
                <a:solidFill>
                  <a:srgbClr val="FF8000"/>
                </a:solidFill>
              </a:rPr>
              <a:t>Open Collaborations to All APGI Partners and Beyond</a:t>
            </a:r>
            <a:endParaRPr lang="en-US" sz="2700" b="1" dirty="0">
              <a:solidFill>
                <a:srgbClr val="FF8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384387"/>
              </p:ext>
            </p:extLst>
          </p:nvPr>
        </p:nvGraphicFramePr>
        <p:xfrm>
          <a:off x="251520" y="1340768"/>
          <a:ext cx="8599711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307"/>
                <a:gridCol w="1467845"/>
                <a:gridCol w="1484161"/>
                <a:gridCol w="1905199"/>
                <a:gridCol w="1905199"/>
              </a:tblGrid>
              <a:tr h="93585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Earthquake &amp; Tsunami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Extreme Weather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Long Distance Dust Transportation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Urban Heat Island Impact</a:t>
                      </a:r>
                      <a:endParaRPr lang="en-US" dirty="0"/>
                    </a:p>
                  </a:txBody>
                  <a:tcPr anchor="ctr"/>
                </a:tc>
              </a:tr>
              <a:tr h="4323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Web Portal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Case Study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ID, PH, TW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MY, PH, TH, 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ID, </a:t>
                      </a:r>
                      <a:r>
                        <a:rPr lang="en-US" dirty="0" smtClean="0"/>
                        <a:t>TW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</a:tr>
              <a:tr h="44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Resource Center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EGI compatible</a:t>
                      </a:r>
                      <a:r>
                        <a:rPr lang="en-US" baseline="0" dirty="0" smtClean="0"/>
                        <a:t> regional e-Infrastructure (</a:t>
                      </a:r>
                      <a:r>
                        <a:rPr lang="en-US" dirty="0" smtClean="0"/>
                        <a:t>TW and all Asian partners)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Visualization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6852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Service &amp; Support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ID, PH, 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MY, PH, TH, 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</a:tr>
              <a:tr h="7549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 Collaborations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EGI: infrastructure, AAI, application technology etc.</a:t>
                      </a:r>
                    </a:p>
                    <a:p>
                      <a:pPr algn="ctr"/>
                      <a:r>
                        <a:rPr lang="en-US" dirty="0" smtClean="0"/>
                        <a:t>Domain experts/project</a:t>
                      </a:r>
                      <a:r>
                        <a:rPr lang="en-US" baseline="0" dirty="0" smtClean="0"/>
                        <a:t> in Europe, etc.</a:t>
                      </a:r>
                      <a:endParaRPr lang="en-US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6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55251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From EGI Conference 2015</a:t>
            </a:r>
            <a:endParaRPr lang="en-US" b="1" dirty="0">
              <a:solidFill>
                <a:srgbClr val="FF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234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VRCs and UCB representatives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6752"/>
            <a:ext cx="7783126" cy="55446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754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Competence </a:t>
            </a:r>
            <a:r>
              <a:rPr lang="en-US" dirty="0" err="1" smtClean="0"/>
              <a:t>Centres</a:t>
            </a:r>
            <a:r>
              <a:rPr lang="en-US" dirty="0" smtClean="0"/>
              <a:t> in EGI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7544" y="1124744"/>
            <a:ext cx="8676456" cy="4784400"/>
          </a:xfrm>
        </p:spPr>
        <p:txBody>
          <a:bodyPr/>
          <a:lstStyle/>
          <a:p>
            <a:r>
              <a:rPr lang="en-GB" sz="2400" dirty="0"/>
              <a:t>Experiment, develop and deploy community-specific ICT </a:t>
            </a:r>
            <a:r>
              <a:rPr lang="en-GB" sz="2400" dirty="0" smtClean="0"/>
              <a:t>platforms using EGI solutions</a:t>
            </a:r>
            <a:endParaRPr lang="en-US" sz="2400" dirty="0" smtClean="0"/>
          </a:p>
          <a:p>
            <a:r>
              <a:rPr lang="en-US" sz="2400" dirty="0" smtClean="0"/>
              <a:t>Evolve the EGI technical services with community requirements </a:t>
            </a:r>
            <a:r>
              <a:rPr lang="en-US" sz="2400" dirty="0" smtClean="0">
                <a:sym typeface="Wingdings"/>
              </a:rPr>
              <a:t> co-development with NGIs</a:t>
            </a:r>
          </a:p>
          <a:p>
            <a:r>
              <a:rPr lang="en-US" sz="2400" dirty="0" smtClean="0">
                <a:sym typeface="Wingdings"/>
              </a:rPr>
              <a:t>Promote community services within scientific groups</a:t>
            </a:r>
          </a:p>
          <a:p>
            <a:pPr lvl="1"/>
            <a:r>
              <a:rPr lang="en-US" sz="2000" dirty="0" smtClean="0">
                <a:sym typeface="Wingdings"/>
              </a:rPr>
              <a:t>EGI-enabled scientific applications</a:t>
            </a:r>
          </a:p>
          <a:p>
            <a:pPr lvl="1"/>
            <a:r>
              <a:rPr lang="en-US" sz="2000" dirty="0" smtClean="0">
                <a:sym typeface="Wingdings"/>
              </a:rPr>
              <a:t>Joint training </a:t>
            </a:r>
            <a:r>
              <a:rPr lang="en-US" sz="2000" dirty="0" err="1" smtClean="0">
                <a:sym typeface="Wingdings"/>
              </a:rPr>
              <a:t>programme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Technical user support</a:t>
            </a:r>
          </a:p>
          <a:p>
            <a:r>
              <a:rPr lang="en-US" sz="2400" dirty="0" smtClean="0">
                <a:sym typeface="Wingdings"/>
              </a:rPr>
              <a:t>Promote reuse of solutions of common interest across research communities</a:t>
            </a:r>
          </a:p>
          <a:p>
            <a:r>
              <a:rPr lang="en-US" sz="2400" dirty="0" smtClean="0">
                <a:sym typeface="Wingdings"/>
              </a:rPr>
              <a:t>Initial model in EGI-</a:t>
            </a:r>
            <a:r>
              <a:rPr lang="en-US" sz="2400" dirty="0" err="1" smtClean="0">
                <a:sym typeface="Wingdings"/>
              </a:rPr>
              <a:t>InSPIRE</a:t>
            </a:r>
            <a:r>
              <a:rPr lang="en-US" sz="2400" dirty="0" smtClean="0">
                <a:sym typeface="Wingdings"/>
              </a:rPr>
              <a:t>, new model in EGI-Engage</a:t>
            </a:r>
          </a:p>
          <a:p>
            <a:pPr lvl="1"/>
            <a:r>
              <a:rPr lang="en-US" sz="2000" dirty="0" smtClean="0">
                <a:sym typeface="Wingdings"/>
              </a:rPr>
              <a:t>EGI-</a:t>
            </a:r>
            <a:r>
              <a:rPr lang="en-US" sz="2000" dirty="0" err="1" smtClean="0">
                <a:sym typeface="Wingdings"/>
              </a:rPr>
              <a:t>InSPIRE</a:t>
            </a:r>
            <a:r>
              <a:rPr lang="en-US" sz="2000" dirty="0" smtClean="0">
                <a:sym typeface="Wingdings"/>
              </a:rPr>
              <a:t> – NGI/Community/Technology; Flat list</a:t>
            </a:r>
          </a:p>
          <a:p>
            <a:pPr lvl="1"/>
            <a:r>
              <a:rPr lang="en-US" sz="2000" dirty="0" smtClean="0">
                <a:sym typeface="Wingdings"/>
              </a:rPr>
              <a:t>EGI-Engage – ‘Projects within the project’; Focus, timeline</a:t>
            </a:r>
          </a:p>
        </p:txBody>
      </p:sp>
    </p:spTree>
    <p:extLst>
      <p:ext uri="{BB962C8B-B14F-4D97-AF65-F5344CB8AC3E}">
        <p14:creationId xmlns:p14="http://schemas.microsoft.com/office/powerpoint/2010/main" val="2663280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136904" cy="850106"/>
          </a:xfrm>
        </p:spPr>
        <p:txBody>
          <a:bodyPr>
            <a:normAutofit/>
          </a:bodyPr>
          <a:lstStyle/>
          <a:p>
            <a:r>
              <a:rPr lang="en-GB" altLang="en-US" sz="2800" dirty="0" smtClean="0">
                <a:latin typeface="Arial" charset="0"/>
                <a:ea typeface="ＭＳ Ｐゴシック" pitchFamily="34" charset="-128"/>
                <a:cs typeface="Arial" charset="0"/>
              </a:rPr>
              <a:t>Competence Centre model in EGI-Engage</a:t>
            </a:r>
            <a:r>
              <a:rPr lang="en-GB" altLang="en-US" sz="2800" dirty="0">
                <a:latin typeface="Arial" charset="0"/>
                <a:ea typeface="ＭＳ Ｐゴシック" pitchFamily="34" charset="-128"/>
                <a:cs typeface="Arial" charset="0"/>
              </a:rPr>
              <a:t/>
            </a:r>
            <a:br>
              <a:rPr lang="en-GB" altLang="en-US" sz="2800" dirty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GB" altLang="en-US" sz="2000" dirty="0" smtClean="0">
                <a:latin typeface="Arial" charset="0"/>
                <a:ea typeface="ＭＳ Ｐゴシック" pitchFamily="34" charset="-128"/>
                <a:cs typeface="Arial" charset="0"/>
                <a:hlinkClick r:id="rId2"/>
              </a:rPr>
              <a:t>wiki.egi.eu/wiki/EGI-Engage:WP6</a:t>
            </a:r>
            <a:r>
              <a:rPr lang="en-GB" altLang="en-US" sz="2000" dirty="0">
                <a:latin typeface="Arial" charset="0"/>
                <a:ea typeface="ＭＳ Ｐゴシック" pitchFamily="34" charset="-128"/>
                <a:cs typeface="Arial" charset="0"/>
                <a:hlinkClick r:id="rId2"/>
              </a:rPr>
              <a:t>_(SA2)_</a:t>
            </a:r>
            <a:r>
              <a:rPr lang="en-GB" altLang="en-US" sz="2000" dirty="0" smtClean="0">
                <a:latin typeface="Arial" charset="0"/>
                <a:ea typeface="ＭＳ Ｐゴシック" pitchFamily="34" charset="-128"/>
                <a:cs typeface="Arial" charset="0"/>
                <a:hlinkClick r:id="rId2"/>
              </a:rPr>
              <a:t>Knowledge_Commons</a:t>
            </a:r>
            <a:r>
              <a:rPr lang="en-GB" alt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endParaRPr lang="en-GB" altLang="en-US" sz="28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87908" y="1352897"/>
            <a:ext cx="8964612" cy="4524375"/>
          </a:xfrm>
        </p:spPr>
        <p:txBody>
          <a:bodyPr/>
          <a:lstStyle/>
          <a:p>
            <a:r>
              <a:rPr lang="en-GB" altLang="en-US" sz="2400" dirty="0" smtClean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Implementation in WP6 (Knowledge Commons)</a:t>
            </a:r>
          </a:p>
          <a:p>
            <a:pPr lvl="1"/>
            <a:r>
              <a:rPr lang="en-GB" altLang="en-US" sz="2000" dirty="0" smtClean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7 Comp. Centres for 7 RIs from the ESFRI roadmap</a:t>
            </a:r>
          </a:p>
          <a:p>
            <a:pPr lvl="2"/>
            <a:r>
              <a:rPr lang="en-US" altLang="en-US" sz="16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BBMRI, DARIAH, EISCAT_3D, ELIXIR, EPOS, INSTRUCT, </a:t>
            </a:r>
            <a:r>
              <a:rPr lang="en-US" altLang="en-US" sz="1600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LifeWatch</a:t>
            </a:r>
            <a:endParaRPr lang="en-US" altLang="en-US" sz="1600" dirty="0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lvl="1"/>
            <a:r>
              <a:rPr lang="en-US" altLang="en-US" sz="20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1 Asian Competence Centre for Disaster mitigation</a:t>
            </a:r>
          </a:p>
          <a:p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Goals</a:t>
            </a:r>
          </a:p>
          <a:p>
            <a:pPr lvl="1"/>
            <a:r>
              <a:rPr lang="en-GB" alt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Experiment, develop and deploy community-specific ICT platforms</a:t>
            </a:r>
          </a:p>
          <a:p>
            <a:pPr lvl="1"/>
            <a:r>
              <a:rPr lang="en-GB" alt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Sustainable adoption of e-infrastructure services</a:t>
            </a:r>
          </a:p>
          <a:p>
            <a:pPr lvl="1"/>
            <a:r>
              <a:rPr lang="en-GB" alt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Dissemination, training, exploitation within the RIs</a:t>
            </a:r>
          </a:p>
          <a:p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Implementation</a:t>
            </a:r>
          </a:p>
          <a:p>
            <a:pPr lvl="1"/>
            <a:r>
              <a:rPr lang="en-GB" altLang="en-US" sz="2000" dirty="0" smtClean="0">
                <a:solidFill>
                  <a:srgbClr val="FF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CC=group</a:t>
            </a:r>
            <a:r>
              <a:rPr lang="en-GB" alt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 of Sci. institutes + Software providers + Resource centres</a:t>
            </a:r>
          </a:p>
          <a:p>
            <a:pPr lvl="1"/>
            <a:r>
              <a:rPr lang="en-GB" alt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5-7 core partners </a:t>
            </a:r>
            <a:r>
              <a:rPr lang="en-GB" altLang="en-US" sz="2000" dirty="0">
                <a:latin typeface="Arial" charset="0"/>
                <a:ea typeface="ＭＳ Ｐゴシック" pitchFamily="34" charset="-128"/>
                <a:cs typeface="Arial" charset="0"/>
              </a:rPr>
              <a:t>+</a:t>
            </a:r>
            <a:r>
              <a:rPr lang="en-GB" alt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 Unfunded contributors </a:t>
            </a:r>
            <a:r>
              <a:rPr lang="en-GB" altLang="en-US" sz="2000" dirty="0" smtClean="0">
                <a:solidFill>
                  <a:srgbClr val="FF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from any NGI</a:t>
            </a:r>
          </a:p>
          <a:p>
            <a:pPr lvl="1"/>
            <a:r>
              <a:rPr lang="en-GB" altLang="en-US" sz="2000" dirty="0" smtClean="0">
                <a:solidFill>
                  <a:srgbClr val="FF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Focused </a:t>
            </a:r>
            <a:r>
              <a:rPr lang="en-GB" altLang="en-US" sz="2000" dirty="0" err="1" smtClean="0">
                <a:solidFill>
                  <a:srgbClr val="FF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workplan</a:t>
            </a:r>
            <a:r>
              <a:rPr lang="en-GB" altLang="en-US" sz="2000" dirty="0" smtClean="0">
                <a:solidFill>
                  <a:srgbClr val="FF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GB" alt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with tasks, effort, owners, deliverables, deadlines</a:t>
            </a:r>
          </a:p>
        </p:txBody>
      </p:sp>
    </p:spTree>
    <p:extLst>
      <p:ext uri="{BB962C8B-B14F-4D97-AF65-F5344CB8AC3E}">
        <p14:creationId xmlns:p14="http://schemas.microsoft.com/office/powerpoint/2010/main" val="4104485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GB" dirty="0" smtClean="0"/>
              <a:t>utcomes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27584" y="5157192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GB" sz="1600" dirty="0" smtClean="0">
                <a:solidFill>
                  <a:prstClr val="white"/>
                </a:solidFill>
                <a:latin typeface="Calibri"/>
              </a:rPr>
              <a:t>Federated Cloud</a:t>
            </a:r>
            <a:endParaRPr lang="en-GB" sz="1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39752" y="5157192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GB" sz="1600" dirty="0" smtClean="0">
                <a:solidFill>
                  <a:prstClr val="white"/>
                </a:solidFill>
                <a:latin typeface="Calibri"/>
              </a:rPr>
              <a:t>High </a:t>
            </a:r>
            <a:r>
              <a:rPr lang="en-GB" sz="1600" dirty="0" err="1" smtClean="0">
                <a:solidFill>
                  <a:prstClr val="white"/>
                </a:solidFill>
                <a:latin typeface="Calibri"/>
              </a:rPr>
              <a:t>Throughtput</a:t>
            </a:r>
            <a:r>
              <a:rPr lang="en-GB" sz="1600" dirty="0" smtClean="0">
                <a:solidFill>
                  <a:prstClr val="white"/>
                </a:solidFill>
                <a:latin typeface="Calibri"/>
              </a:rPr>
              <a:t> Computing</a:t>
            </a:r>
            <a:endParaRPr lang="en-GB" sz="1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51920" y="5157192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GB" sz="1600" dirty="0" smtClean="0">
                <a:solidFill>
                  <a:prstClr val="white"/>
                </a:solidFill>
                <a:latin typeface="Calibri"/>
              </a:rPr>
              <a:t>Security, access control</a:t>
            </a:r>
            <a:endParaRPr lang="en-GB" sz="1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64088" y="5157192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GB" sz="1600" dirty="0" smtClean="0">
                <a:solidFill>
                  <a:prstClr val="white"/>
                </a:solidFill>
                <a:latin typeface="Calibri"/>
              </a:rPr>
              <a:t>Data management and federation</a:t>
            </a:r>
            <a:endParaRPr lang="en-GB" sz="1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76256" y="5157192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GB" sz="1600" dirty="0" smtClean="0">
                <a:solidFill>
                  <a:prstClr val="white"/>
                </a:solidFill>
                <a:latin typeface="Calibri"/>
              </a:rPr>
              <a:t>Gateway systems</a:t>
            </a:r>
            <a:endParaRPr lang="en-GB" sz="1600" dirty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78379" y="3171866"/>
            <a:ext cx="988512" cy="988510"/>
            <a:chOff x="3441476" y="499"/>
            <a:chExt cx="1397967" cy="1397967"/>
          </a:xfrm>
        </p:grpSpPr>
        <p:sp>
          <p:nvSpPr>
            <p:cNvPr id="32" name="Oval 31"/>
            <p:cNvSpPr/>
            <p:nvPr/>
          </p:nvSpPr>
          <p:spPr>
            <a:xfrm>
              <a:off x="3441476" y="499"/>
              <a:ext cx="1397967" cy="139796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3" name="Oval 4"/>
            <p:cNvSpPr/>
            <p:nvPr/>
          </p:nvSpPr>
          <p:spPr>
            <a:xfrm>
              <a:off x="3646204" y="205227"/>
              <a:ext cx="988511" cy="988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prstClr val="black"/>
                  </a:solidFill>
                  <a:latin typeface="Calibri"/>
                </a:rPr>
                <a:t>BBMRI</a:t>
              </a:r>
              <a:endParaRPr lang="en-US" sz="16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491880" y="3134035"/>
            <a:ext cx="988512" cy="988510"/>
            <a:chOff x="4728974" y="533798"/>
            <a:chExt cx="1397967" cy="1397967"/>
          </a:xfrm>
        </p:grpSpPr>
        <p:sp>
          <p:nvSpPr>
            <p:cNvPr id="30" name="Oval 29"/>
            <p:cNvSpPr/>
            <p:nvPr/>
          </p:nvSpPr>
          <p:spPr>
            <a:xfrm>
              <a:off x="4728974" y="533798"/>
              <a:ext cx="1397967" cy="139796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1" name="Oval 6"/>
            <p:cNvSpPr/>
            <p:nvPr/>
          </p:nvSpPr>
          <p:spPr>
            <a:xfrm>
              <a:off x="4933702" y="738526"/>
              <a:ext cx="988511" cy="988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prstClr val="black"/>
                  </a:solidFill>
                  <a:latin typeface="Calibri"/>
                </a:rPr>
                <a:t>DARIAH</a:t>
              </a:r>
              <a:endParaRPr lang="en-US" sz="16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607016" y="3129085"/>
            <a:ext cx="988512" cy="988510"/>
            <a:chOff x="5262273" y="1821296"/>
            <a:chExt cx="1397967" cy="1397967"/>
          </a:xfrm>
        </p:grpSpPr>
        <p:sp>
          <p:nvSpPr>
            <p:cNvPr id="28" name="Oval 27"/>
            <p:cNvSpPr/>
            <p:nvPr/>
          </p:nvSpPr>
          <p:spPr>
            <a:xfrm>
              <a:off x="5262273" y="1821296"/>
              <a:ext cx="1397967" cy="139796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9" name="Oval 8"/>
            <p:cNvSpPr/>
            <p:nvPr/>
          </p:nvSpPr>
          <p:spPr>
            <a:xfrm>
              <a:off x="5467001" y="2026024"/>
              <a:ext cx="988511" cy="988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prstClr val="black"/>
                  </a:solidFill>
                  <a:latin typeface="Calibri"/>
                </a:rPr>
                <a:t>EISCAT-3D</a:t>
              </a:r>
              <a:endParaRPr lang="en-US" sz="16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724128" y="3110755"/>
            <a:ext cx="988512" cy="988510"/>
            <a:chOff x="4728974" y="3108794"/>
            <a:chExt cx="1397967" cy="1397967"/>
          </a:xfrm>
        </p:grpSpPr>
        <p:sp>
          <p:nvSpPr>
            <p:cNvPr id="26" name="Oval 25"/>
            <p:cNvSpPr/>
            <p:nvPr/>
          </p:nvSpPr>
          <p:spPr>
            <a:xfrm>
              <a:off x="4728974" y="3108794"/>
              <a:ext cx="1397967" cy="139796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7" name="Oval 10"/>
            <p:cNvSpPr/>
            <p:nvPr/>
          </p:nvSpPr>
          <p:spPr>
            <a:xfrm>
              <a:off x="4933702" y="3313522"/>
              <a:ext cx="988511" cy="988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prstClr val="black"/>
                  </a:solidFill>
                  <a:latin typeface="Calibri"/>
                </a:rPr>
                <a:t>ELIXIR</a:t>
              </a:r>
              <a:endParaRPr lang="en-US" sz="16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975976" y="3099858"/>
            <a:ext cx="988512" cy="988510"/>
            <a:chOff x="3441476" y="3642093"/>
            <a:chExt cx="1397967" cy="1397967"/>
          </a:xfrm>
        </p:grpSpPr>
        <p:sp>
          <p:nvSpPr>
            <p:cNvPr id="24" name="Oval 23"/>
            <p:cNvSpPr/>
            <p:nvPr/>
          </p:nvSpPr>
          <p:spPr>
            <a:xfrm>
              <a:off x="3441476" y="3642093"/>
              <a:ext cx="1397967" cy="139796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5" name="Oval 12"/>
            <p:cNvSpPr/>
            <p:nvPr/>
          </p:nvSpPr>
          <p:spPr>
            <a:xfrm>
              <a:off x="3646204" y="3846821"/>
              <a:ext cx="988511" cy="988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prstClr val="black"/>
                  </a:solidFill>
                  <a:latin typeface="Calibri"/>
                </a:rPr>
                <a:t>EPOS</a:t>
              </a:r>
              <a:endParaRPr lang="en-US" sz="16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876256" y="3134034"/>
            <a:ext cx="988512" cy="988510"/>
            <a:chOff x="2153978" y="3108794"/>
            <a:chExt cx="1397967" cy="1397967"/>
          </a:xfrm>
        </p:grpSpPr>
        <p:sp>
          <p:nvSpPr>
            <p:cNvPr id="22" name="Oval 21"/>
            <p:cNvSpPr/>
            <p:nvPr/>
          </p:nvSpPr>
          <p:spPr>
            <a:xfrm>
              <a:off x="2153978" y="3108794"/>
              <a:ext cx="1397967" cy="139796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3" name="Oval 14"/>
            <p:cNvSpPr/>
            <p:nvPr/>
          </p:nvSpPr>
          <p:spPr>
            <a:xfrm>
              <a:off x="2358706" y="3313522"/>
              <a:ext cx="988511" cy="988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err="1" smtClean="0">
                  <a:solidFill>
                    <a:prstClr val="black"/>
                  </a:solidFill>
                  <a:latin typeface="Calibri"/>
                </a:rPr>
                <a:t>LifeWatch</a:t>
              </a:r>
              <a:endParaRPr lang="en-US" sz="1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27104" y="3146546"/>
            <a:ext cx="988512" cy="988510"/>
            <a:chOff x="1620679" y="1821296"/>
            <a:chExt cx="1397967" cy="1397967"/>
          </a:xfrm>
        </p:grpSpPr>
        <p:sp>
          <p:nvSpPr>
            <p:cNvPr id="20" name="Oval 19"/>
            <p:cNvSpPr/>
            <p:nvPr/>
          </p:nvSpPr>
          <p:spPr>
            <a:xfrm>
              <a:off x="1620679" y="1821296"/>
              <a:ext cx="1397967" cy="139796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1" name="Oval 16"/>
            <p:cNvSpPr/>
            <p:nvPr/>
          </p:nvSpPr>
          <p:spPr>
            <a:xfrm>
              <a:off x="1825408" y="2026024"/>
              <a:ext cx="988511" cy="9885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err="1" smtClean="0">
                  <a:solidFill>
                    <a:prstClr val="black"/>
                  </a:solidFill>
                  <a:latin typeface="Calibri"/>
                </a:rPr>
                <a:t>MoBRAIN</a:t>
              </a:r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/</a:t>
              </a:r>
              <a:br>
                <a:rPr lang="en-US" sz="1200" dirty="0" smtClean="0">
                  <a:solidFill>
                    <a:prstClr val="black"/>
                  </a:solidFill>
                  <a:latin typeface="Calibri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INSTRUCT</a:t>
              </a:r>
              <a:endParaRPr lang="en-US" sz="1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246928" y="3110755"/>
            <a:ext cx="988512" cy="988510"/>
            <a:chOff x="2153978" y="533798"/>
            <a:chExt cx="1397967" cy="1397967"/>
          </a:xfrm>
        </p:grpSpPr>
        <p:sp>
          <p:nvSpPr>
            <p:cNvPr id="18" name="Oval 17"/>
            <p:cNvSpPr/>
            <p:nvPr/>
          </p:nvSpPr>
          <p:spPr>
            <a:xfrm>
              <a:off x="2153978" y="533798"/>
              <a:ext cx="1397967" cy="139796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2358706" y="738526"/>
              <a:ext cx="988511" cy="988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dirty="0" smtClean="0">
                  <a:solidFill>
                    <a:prstClr val="black"/>
                  </a:solidFill>
                  <a:latin typeface="Calibri"/>
                </a:rPr>
                <a:t>Environment</a:t>
              </a:r>
              <a:br>
                <a:rPr lang="en-US" sz="1100" dirty="0" smtClean="0">
                  <a:solidFill>
                    <a:prstClr val="black"/>
                  </a:solidFill>
                  <a:latin typeface="Calibri"/>
                </a:rPr>
              </a:br>
              <a:r>
                <a:rPr lang="en-US" sz="1100" dirty="0" smtClean="0">
                  <a:solidFill>
                    <a:prstClr val="black"/>
                  </a:solidFill>
                  <a:latin typeface="Calibri"/>
                </a:rPr>
                <a:t>(disaster mitigation)</a:t>
              </a:r>
              <a:endParaRPr lang="en-US" sz="11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4" name="Up Arrow 33"/>
          <p:cNvSpPr/>
          <p:nvPr/>
        </p:nvSpPr>
        <p:spPr>
          <a:xfrm>
            <a:off x="827584" y="4221088"/>
            <a:ext cx="7416824" cy="792088"/>
          </a:xfrm>
          <a:prstGeom prst="upArrow">
            <a:avLst>
              <a:gd name="adj1" fmla="val 75009"/>
              <a:gd name="adj2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EGI community</a:t>
            </a:r>
          </a:p>
          <a:p>
            <a:pPr algn="ctr" defTabSz="914400"/>
            <a:endParaRPr lang="en-GB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Up Arrow 34"/>
          <p:cNvSpPr/>
          <p:nvPr/>
        </p:nvSpPr>
        <p:spPr>
          <a:xfrm>
            <a:off x="827584" y="2276872"/>
            <a:ext cx="7416824" cy="792088"/>
          </a:xfrm>
          <a:prstGeom prst="upArrow">
            <a:avLst>
              <a:gd name="adj1" fmla="val 75009"/>
              <a:gd name="adj2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Open Science </a:t>
            </a:r>
          </a:p>
          <a:p>
            <a:pPr algn="ctr" defTabSz="914400"/>
            <a:endParaRPr lang="en-GB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99792" y="1628800"/>
            <a:ext cx="18070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  <a:latin typeface="Calibri"/>
              </a:rPr>
              <a:t>Science gateways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83968" y="1196752"/>
            <a:ext cx="19800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  <a:latin typeface="Calibri"/>
              </a:rPr>
              <a:t>Active Repositories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01079" y="1628800"/>
            <a:ext cx="2131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  <a:latin typeface="Calibri"/>
              </a:rPr>
              <a:t>Scalable applications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3528" y="1196752"/>
            <a:ext cx="19351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  <a:latin typeface="Calibri"/>
              </a:rPr>
              <a:t>Community clouds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20272" y="1187460"/>
            <a:ext cx="18856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  <a:latin typeface="Calibri"/>
              </a:rPr>
              <a:t>Training resources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020272" y="1628800"/>
            <a:ext cx="14045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  <a:latin typeface="Calibri"/>
              </a:rPr>
              <a:t>User support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699792" y="1196752"/>
            <a:ext cx="150169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  <a:latin typeface="Calibri"/>
              </a:rPr>
              <a:t>Data products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23528" y="1628800"/>
            <a:ext cx="172418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  <a:latin typeface="Calibri"/>
              </a:rPr>
              <a:t>GPU federations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3528" y="2051556"/>
            <a:ext cx="14868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  <a:latin typeface="Calibri"/>
              </a:rPr>
              <a:t>Advanced AAI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6229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</TotalTime>
  <Words>1606</Words>
  <Application>Microsoft Macintosh PowerPoint</Application>
  <PresentationFormat>On-screen Show (4:3)</PresentationFormat>
  <Paragraphs>203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Office Theme</vt:lpstr>
      <vt:lpstr>EGI Powerpoint Presentation (body)</vt:lpstr>
      <vt:lpstr>1_EGI Powerpoint Presentation (body)</vt:lpstr>
      <vt:lpstr>2_EGI Powerpoint Presentation (body)</vt:lpstr>
      <vt:lpstr>Disaster Mitigation Competence Centre Project Meeting  Coordinator: Simon Lin</vt:lpstr>
      <vt:lpstr>Agenda</vt:lpstr>
      <vt:lpstr>Minute of DMCC Project Meeting on May 18</vt:lpstr>
      <vt:lpstr>Excellence Strategy  Capacity Building and Shaping the Sustainable Society Open Collaborations to All APGI Partners and Beyond</vt:lpstr>
      <vt:lpstr>From EGI Conference 2015</vt:lpstr>
      <vt:lpstr>Current VRCs and UCB representatives</vt:lpstr>
      <vt:lpstr>Competence Centres in EGI</vt:lpstr>
      <vt:lpstr>Competence Centre model in EGI-Engage wiki.egi.eu/wiki/EGI-Engage:WP6_(SA2)_Knowledge_Commons </vt:lpstr>
      <vt:lpstr>Outcomes</vt:lpstr>
      <vt:lpstr>PowerPoint Presentation</vt:lpstr>
      <vt:lpstr>Conference programme overview</vt:lpstr>
      <vt:lpstr>AAI Requirements of DMCC</vt:lpstr>
      <vt:lpstr>Summary</vt:lpstr>
      <vt:lpstr>EGI Training Development Steps</vt:lpstr>
      <vt:lpstr>Action Items</vt:lpstr>
      <vt:lpstr>Next Meeting &amp; Future Events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Mac</cp:lastModifiedBy>
  <cp:revision>42</cp:revision>
  <dcterms:created xsi:type="dcterms:W3CDTF">2015-05-10T14:27:49Z</dcterms:created>
  <dcterms:modified xsi:type="dcterms:W3CDTF">2015-06-02T13:19:17Z</dcterms:modified>
</cp:coreProperties>
</file>