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4" r:id="rId3"/>
    <p:sldMasterId id="2147483687" r:id="rId4"/>
    <p:sldMasterId id="2147483700" r:id="rId5"/>
  </p:sldMasterIdLst>
  <p:sldIdLst>
    <p:sldId id="256" r:id="rId6"/>
    <p:sldId id="274" r:id="rId7"/>
    <p:sldId id="275" r:id="rId8"/>
    <p:sldId id="277" r:id="rId9"/>
    <p:sldId id="278" r:id="rId10"/>
    <p:sldId id="276" r:id="rId11"/>
    <p:sldId id="279" r:id="rId12"/>
  </p:sldIdLst>
  <p:sldSz cx="9144000" cy="6858000" type="screen4x3"/>
  <p:notesSz cx="7772400" cy="10058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DejaVu Sans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DejaVu Sans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DejaVu Sans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DejaVu Sans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DejaVu Sans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DejaVu Sans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DejaVu Sans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DejaVu Sans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DejaVu Sans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ha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9625" y="1604963"/>
            <a:ext cx="4984750" cy="397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ha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9625" y="1604963"/>
            <a:ext cx="4984750" cy="397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ha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9625" y="1604963"/>
            <a:ext cx="4984750" cy="397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ha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9625" y="1604963"/>
            <a:ext cx="4984750" cy="397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ha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9625" y="1604963"/>
            <a:ext cx="4984750" cy="397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ha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9625" y="1604963"/>
            <a:ext cx="4984750" cy="397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ha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9625" y="1604963"/>
            <a:ext cx="4984750" cy="397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ha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9625" y="1604963"/>
            <a:ext cx="4984750" cy="397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ha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9625" y="1604963"/>
            <a:ext cx="4984750" cy="397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ha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9625" y="1604963"/>
            <a:ext cx="4984750" cy="397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6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Afbeelding 8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36563" y="4581525"/>
            <a:ext cx="1728787" cy="131286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1028" name="CustomShape 1"/>
          <p:cNvSpPr>
            <a:spLocks noChangeArrowheads="1"/>
          </p:cNvSpPr>
          <p:nvPr/>
        </p:nvSpPr>
        <p:spPr bwMode="auto">
          <a:xfrm>
            <a:off x="436563" y="6021388"/>
            <a:ext cx="8466137" cy="46037"/>
          </a:xfrm>
          <a:prstGeom prst="rect">
            <a:avLst/>
          </a:prstGeom>
          <a:solidFill>
            <a:srgbClr val="95B3D7"/>
          </a:solidFill>
          <a:ln w="25560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3" name="CustomShape 2"/>
          <p:cNvSpPr/>
          <p:nvPr/>
        </p:nvSpPr>
        <p:spPr>
          <a:xfrm>
            <a:off x="752475" y="6153150"/>
            <a:ext cx="1096963" cy="27305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>
                <a:solidFill>
                  <a:srgbClr val="0066B0"/>
                </a:solidFill>
                <a:latin typeface="Segoe UI"/>
                <a:cs typeface="+mn-cs"/>
              </a:rPr>
              <a:t>www.egi.eu</a:t>
            </a:r>
            <a:endParaRPr>
              <a:latin typeface="+mn-lt"/>
              <a:cs typeface="+mn-cs"/>
            </a:endParaRPr>
          </a:p>
        </p:txBody>
      </p:sp>
      <p:pic>
        <p:nvPicPr>
          <p:cNvPr id="1030" name="Afbeelding 9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8243888" y="6235700"/>
            <a:ext cx="658812" cy="44132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5" name="CustomShape 3"/>
          <p:cNvSpPr/>
          <p:nvPr/>
        </p:nvSpPr>
        <p:spPr>
          <a:xfrm>
            <a:off x="479425" y="6237288"/>
            <a:ext cx="7558088" cy="40957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>
                <a:solidFill>
                  <a:srgbClr val="000000"/>
                </a:solidFill>
                <a:latin typeface="Segoe UI"/>
                <a:cs typeface="+mn-cs"/>
              </a:rPr>
              <a:t>EGI-Engage is co-funded by the Horizon 2020 Framework Programme </a:t>
            </a:r>
            <a:endParaRPr>
              <a:latin typeface="+mn-lt"/>
              <a:cs typeface="+mn-cs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>
                <a:solidFill>
                  <a:srgbClr val="000000"/>
                </a:solidFill>
                <a:latin typeface="Segoe UI"/>
                <a:cs typeface="+mn-cs"/>
              </a:rPr>
              <a:t>of the European Union under grant number 654142</a:t>
            </a:r>
            <a:endParaRPr>
              <a:latin typeface="+mn-lt"/>
              <a:cs typeface="+mn-cs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body"/>
          </p:nvPr>
        </p:nvSpPr>
        <p:spPr>
          <a:xfrm>
            <a:off x="1727200" y="3643313"/>
            <a:ext cx="5688013" cy="431800"/>
          </a:xfrm>
          <a:prstGeom prst="rect">
            <a:avLst/>
          </a:prstGeom>
        </p:spPr>
        <p:txBody>
          <a:bodyPr/>
          <a:lstStyle/>
          <a:p>
            <a:r>
              <a:rPr lang="nl-NL"/>
              <a:t>Click to edit the outline text format</a:t>
            </a:r>
            <a:endParaRPr/>
          </a:p>
          <a:p>
            <a:pPr lvl="1"/>
            <a:r>
              <a:rPr lang="nl-NL"/>
              <a:t>Second Outline Level</a:t>
            </a:r>
            <a:endParaRPr/>
          </a:p>
          <a:p>
            <a:pPr lvl="2"/>
            <a:r>
              <a:rPr lang="nl-NL"/>
              <a:t>Third Outline Level</a:t>
            </a:r>
            <a:endParaRPr/>
          </a:p>
          <a:p>
            <a:pPr lvl="3"/>
            <a:r>
              <a:rPr lang="nl-NL"/>
              <a:t>Fourth Outline Level</a:t>
            </a:r>
            <a:endParaRPr/>
          </a:p>
          <a:p>
            <a:pPr lvl="4"/>
            <a:r>
              <a:rPr lang="nl-NL"/>
              <a:t>Fifth Outline Level</a:t>
            </a:r>
            <a:endParaRPr/>
          </a:p>
          <a:p>
            <a:pPr lvl="5"/>
            <a:r>
              <a:rPr lang="nl-NL"/>
              <a:t>Sixth Outline Level</a:t>
            </a:r>
            <a:endParaRPr/>
          </a:p>
          <a:p>
            <a:r>
              <a:rPr lang="nl-NL"/>
              <a:t>Seventh Outline LevelClick to edit Master text styles</a:t>
            </a:r>
            <a:endParaRPr/>
          </a:p>
        </p:txBody>
      </p:sp>
      <p:sp>
        <p:nvSpPr>
          <p:cNvPr id="1033" name="PlaceHolder 5"/>
          <p:cNvSpPr>
            <a:spLocks noGrp="1"/>
          </p:cNvSpPr>
          <p:nvPr>
            <p:ph type="title"/>
          </p:nvPr>
        </p:nvSpPr>
        <p:spPr bwMode="auto">
          <a:xfrm>
            <a:off x="685800" y="1268413"/>
            <a:ext cx="77724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the title text formatClick to edit Master title style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1" r:id="rId2"/>
    <p:sldLayoutId id="2147483770" r:id="rId3"/>
    <p:sldLayoutId id="2147483769" r:id="rId4"/>
    <p:sldLayoutId id="2147483768" r:id="rId5"/>
    <p:sldLayoutId id="2147483767" r:id="rId6"/>
    <p:sldLayoutId id="2147483766" r:id="rId7"/>
    <p:sldLayoutId id="2147483765" r:id="rId8"/>
    <p:sldLayoutId id="2147483764" r:id="rId9"/>
    <p:sldLayoutId id="2147483763" r:id="rId10"/>
    <p:sldLayoutId id="2147483762" r:id="rId11"/>
    <p:sldLayoutId id="21474837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Afbeelding 2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0638" y="0"/>
            <a:ext cx="6534150" cy="470535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14339" name="CustomShape 1"/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4F85C3"/>
          </a:solidFill>
          <a:ln w="25560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8313738" y="6524625"/>
            <a:ext cx="700087" cy="225425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CDD3BB4-B2A1-4BD2-8CDA-E76DC9ACF28F}" type="slidenum">
              <a:rPr lang="en-US" sz="800" b="1">
                <a:solidFill>
                  <a:srgbClr val="FFFFFF"/>
                </a:solidFill>
                <a:latin typeface="Segoe U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>
              <a:latin typeface="+mn-lt"/>
              <a:cs typeface="+mn-cs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206375" y="6524625"/>
            <a:ext cx="569913" cy="225425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>
                <a:solidFill>
                  <a:srgbClr val="FFFFFF"/>
                </a:solidFill>
                <a:latin typeface="Segoe UI"/>
                <a:cs typeface="+mn-cs"/>
              </a:rPr>
              <a:t>5/12/15</a:t>
            </a:r>
            <a:endParaRPr>
              <a:latin typeface="+mn-lt"/>
              <a:cs typeface="+mn-cs"/>
            </a:endParaRPr>
          </a:p>
        </p:txBody>
      </p:sp>
      <p:pic>
        <p:nvPicPr>
          <p:cNvPr id="14342" name="Picture 9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07950" y="188913"/>
            <a:ext cx="1103313" cy="9937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14343" name="PlaceHolder 4"/>
          <p:cNvSpPr>
            <a:spLocks noGrp="1"/>
          </p:cNvSpPr>
          <p:nvPr>
            <p:ph type="title"/>
          </p:nvPr>
        </p:nvSpPr>
        <p:spPr bwMode="auto">
          <a:xfrm>
            <a:off x="1547813" y="188913"/>
            <a:ext cx="7345362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the title text formatClick to edit Master title style</a:t>
            </a:r>
            <a:endParaRPr lang="en-US" smtClean="0"/>
          </a:p>
        </p:txBody>
      </p:sp>
      <p:sp>
        <p:nvSpPr>
          <p:cNvPr id="48" name="PlaceHolder 5"/>
          <p:cNvSpPr>
            <a:spLocks noGrp="1"/>
          </p:cNvSpPr>
          <p:nvPr>
            <p:ph type="body"/>
          </p:nvPr>
        </p:nvSpPr>
        <p:spPr>
          <a:xfrm>
            <a:off x="468313" y="1341438"/>
            <a:ext cx="8423275" cy="4784725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nl-NL"/>
              <a:t>Click to edit the outline text format</a:t>
            </a:r>
            <a:endParaRPr/>
          </a:p>
          <a:p>
            <a:pPr lvl="1"/>
            <a:r>
              <a:rPr lang="nl-NL"/>
              <a:t>Second Outline Level</a:t>
            </a:r>
            <a:endParaRPr/>
          </a:p>
          <a:p>
            <a:pPr lvl="2"/>
            <a:r>
              <a:rPr lang="nl-NL"/>
              <a:t>Third Outline Level</a:t>
            </a:r>
            <a:endParaRPr/>
          </a:p>
          <a:p>
            <a:pPr lvl="3"/>
            <a:r>
              <a:rPr lang="nl-NL"/>
              <a:t>Fourth Outline Level</a:t>
            </a:r>
            <a:endParaRPr/>
          </a:p>
          <a:p>
            <a:pPr lvl="4"/>
            <a:r>
              <a:rPr lang="nl-NL"/>
              <a:t>Fifth Outline Level</a:t>
            </a:r>
            <a:endParaRPr/>
          </a:p>
          <a:p>
            <a:pPr lvl="5"/>
            <a:r>
              <a:rPr lang="nl-NL"/>
              <a:t>Sixth Outline Level</a:t>
            </a:r>
            <a:endParaRPr/>
          </a:p>
          <a:p>
            <a:r>
              <a:rPr lang="nl-NL"/>
              <a:t>Seventh Outline LevelClick to edit Master text styles</a:t>
            </a:r>
            <a:endParaRPr/>
          </a:p>
        </p:txBody>
      </p:sp>
      <p:sp>
        <p:nvSpPr>
          <p:cNvPr id="49" name="PlaceHolder 6"/>
          <p:cNvSpPr>
            <a:spLocks noGrp="1"/>
          </p:cNvSpPr>
          <p:nvPr>
            <p:ph type="ftr"/>
          </p:nvPr>
        </p:nvSpPr>
        <p:spPr>
          <a:xfrm>
            <a:off x="1187450" y="6356350"/>
            <a:ext cx="6769100" cy="365125"/>
          </a:xfrm>
          <a:prstGeom prst="rect">
            <a:avLst/>
          </a:prstGeom>
        </p:spPr>
        <p:txBody>
          <a:bodyPr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Segoe UI"/>
                <a:cs typeface="+mn-cs"/>
              </a:defRPr>
            </a:lvl1pPr>
          </a:lstStyle>
          <a:p>
            <a:pPr>
              <a:defRPr/>
            </a:pPr>
            <a:r>
              <a:rPr lang="en-US"/>
              <a:t>Insert footer here</a:t>
            </a:r>
            <a:endParaRPr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Afbeelding 20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0638" y="0"/>
            <a:ext cx="6534150" cy="470535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27651" name="CustomShape 1"/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4F85C3"/>
          </a:solidFill>
          <a:ln w="25560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8313738" y="6524625"/>
            <a:ext cx="700087" cy="225425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EF2B74E-8CAA-4689-A044-1129DBD47AC3}" type="slidenum">
              <a:rPr lang="en-US" sz="800" b="1">
                <a:solidFill>
                  <a:srgbClr val="FFFFFF"/>
                </a:solidFill>
                <a:latin typeface="Segoe U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>
              <a:latin typeface="+mn-lt"/>
              <a:cs typeface="+mn-cs"/>
            </a:endParaRPr>
          </a:p>
        </p:txBody>
      </p:sp>
      <p:sp>
        <p:nvSpPr>
          <p:cNvPr id="87" name="CustomShape 3"/>
          <p:cNvSpPr/>
          <p:nvPr/>
        </p:nvSpPr>
        <p:spPr>
          <a:xfrm>
            <a:off x="206375" y="6524625"/>
            <a:ext cx="569913" cy="225425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>
                <a:solidFill>
                  <a:srgbClr val="FFFFFF"/>
                </a:solidFill>
                <a:latin typeface="Segoe UI"/>
                <a:cs typeface="+mn-cs"/>
              </a:rPr>
              <a:t>5/12/15</a:t>
            </a:r>
            <a:endParaRPr>
              <a:latin typeface="+mn-lt"/>
              <a:cs typeface="+mn-cs"/>
            </a:endParaRPr>
          </a:p>
        </p:txBody>
      </p:sp>
      <p:pic>
        <p:nvPicPr>
          <p:cNvPr id="27654" name="Picture 9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07950" y="188913"/>
            <a:ext cx="1103313" cy="9937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27655" name="PlaceHolder 4"/>
          <p:cNvSpPr>
            <a:spLocks noGrp="1"/>
          </p:cNvSpPr>
          <p:nvPr>
            <p:ph type="title"/>
          </p:nvPr>
        </p:nvSpPr>
        <p:spPr bwMode="auto">
          <a:xfrm>
            <a:off x="1547813" y="188913"/>
            <a:ext cx="7345362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the title text formatClick to edit Master title style</a:t>
            </a:r>
            <a:endParaRPr lang="en-US" smtClean="0"/>
          </a:p>
        </p:txBody>
      </p:sp>
      <p:sp>
        <p:nvSpPr>
          <p:cNvPr id="90" name="PlaceHolder 5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nl-NL"/>
              <a:t>Click to edit the outline text format</a:t>
            </a:r>
            <a:endParaRPr/>
          </a:p>
          <a:p>
            <a:pPr lvl="1"/>
            <a:r>
              <a:rPr lang="nl-NL"/>
              <a:t>Second Outline Level</a:t>
            </a:r>
            <a:endParaRPr/>
          </a:p>
          <a:p>
            <a:pPr lvl="2"/>
            <a:r>
              <a:rPr lang="nl-NL"/>
              <a:t>Third Outline Level</a:t>
            </a:r>
            <a:endParaRPr/>
          </a:p>
          <a:p>
            <a:pPr lvl="3"/>
            <a:r>
              <a:rPr lang="nl-NL"/>
              <a:t>Fourth Outline Level</a:t>
            </a:r>
            <a:endParaRPr/>
          </a:p>
          <a:p>
            <a:pPr lvl="4"/>
            <a:r>
              <a:rPr lang="nl-NL"/>
              <a:t>Fifth Outline Level</a:t>
            </a:r>
            <a:endParaRPr/>
          </a:p>
          <a:p>
            <a:pPr lvl="5"/>
            <a:r>
              <a:rPr lang="nl-NL"/>
              <a:t>Sixth Outline Level</a:t>
            </a:r>
            <a:endParaRPr/>
          </a:p>
          <a:p>
            <a:r>
              <a:rPr lang="nl-NL"/>
              <a:t>Seventh Outline LevelClick to edit Master text styles</a:t>
            </a:r>
            <a:endParaRPr/>
          </a:p>
          <a:p>
            <a:pPr lvl="1"/>
            <a:r>
              <a:rPr lang="nl-NL"/>
              <a:t>Second level</a:t>
            </a:r>
            <a:endParaRPr/>
          </a:p>
          <a:p>
            <a:pPr lvl="2"/>
            <a:r>
              <a:rPr lang="nl-NL"/>
              <a:t>Third level</a:t>
            </a:r>
            <a:endParaRPr/>
          </a:p>
          <a:p>
            <a:pPr lvl="3"/>
            <a:r>
              <a:rPr lang="nl-NL"/>
              <a:t>Fourth level</a:t>
            </a:r>
            <a:endParaRPr/>
          </a:p>
          <a:p>
            <a:r>
              <a:rPr lang="nl-NL"/>
              <a:t>Fifth level</a:t>
            </a:r>
            <a:endParaRPr/>
          </a:p>
        </p:txBody>
      </p:sp>
      <p:sp>
        <p:nvSpPr>
          <p:cNvPr id="91" name="PlaceHolder 6"/>
          <p:cNvSpPr>
            <a:spLocks noGrp="1"/>
          </p:cNvSpPr>
          <p:nvPr>
            <p:ph type="ftr"/>
          </p:nvPr>
        </p:nvSpPr>
        <p:spPr>
          <a:xfrm>
            <a:off x="1187450" y="6356350"/>
            <a:ext cx="6769100" cy="365125"/>
          </a:xfrm>
          <a:prstGeom prst="rect">
            <a:avLst/>
          </a:prstGeom>
        </p:spPr>
        <p:txBody>
          <a:bodyPr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Segoe UI"/>
                <a:cs typeface="+mn-cs"/>
              </a:defRPr>
            </a:lvl1pPr>
          </a:lstStyle>
          <a:p>
            <a:pPr>
              <a:defRPr/>
            </a:pPr>
            <a:r>
              <a:rPr lang="en-US"/>
              <a:t>Insert footer here</a:t>
            </a:r>
            <a:endParaRPr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Afbeelding 2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0638" y="0"/>
            <a:ext cx="6534150" cy="470535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40963" name="CustomShape 1"/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4F85C3"/>
          </a:solidFill>
          <a:ln w="25560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8313738" y="6524625"/>
            <a:ext cx="700087" cy="225425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B0B9733-0DF6-4DA2-BE13-371D5CB1A185}" type="slidenum">
              <a:rPr lang="en-US" sz="800" b="1">
                <a:solidFill>
                  <a:srgbClr val="FFFFFF"/>
                </a:solidFill>
                <a:latin typeface="Segoe U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>
              <a:latin typeface="+mn-lt"/>
              <a:cs typeface="+mn-cs"/>
            </a:endParaRPr>
          </a:p>
        </p:txBody>
      </p:sp>
      <p:sp>
        <p:nvSpPr>
          <p:cNvPr id="129" name="CustomShape 3"/>
          <p:cNvSpPr/>
          <p:nvPr/>
        </p:nvSpPr>
        <p:spPr>
          <a:xfrm>
            <a:off x="206375" y="6524625"/>
            <a:ext cx="569913" cy="225425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>
                <a:solidFill>
                  <a:srgbClr val="FFFFFF"/>
                </a:solidFill>
                <a:latin typeface="Segoe UI"/>
                <a:cs typeface="+mn-cs"/>
              </a:rPr>
              <a:t>5/12/15</a:t>
            </a:r>
            <a:endParaRPr>
              <a:latin typeface="+mn-lt"/>
              <a:cs typeface="+mn-cs"/>
            </a:endParaRPr>
          </a:p>
        </p:txBody>
      </p:sp>
      <p:pic>
        <p:nvPicPr>
          <p:cNvPr id="40966" name="Picture 9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07950" y="188913"/>
            <a:ext cx="1103313" cy="9937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40967" name="PlaceHolder 4"/>
          <p:cNvSpPr>
            <a:spLocks noGrp="1"/>
          </p:cNvSpPr>
          <p:nvPr>
            <p:ph type="title"/>
          </p:nvPr>
        </p:nvSpPr>
        <p:spPr bwMode="auto">
          <a:xfrm>
            <a:off x="1547813" y="188913"/>
            <a:ext cx="7345362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the title text formatClick to edit Master title style</a:t>
            </a:r>
            <a:endParaRPr lang="en-US" smtClean="0"/>
          </a:p>
        </p:txBody>
      </p:sp>
      <p:sp>
        <p:nvSpPr>
          <p:cNvPr id="132" name="PlaceHolder 5"/>
          <p:cNvSpPr>
            <a:spLocks noGrp="1"/>
          </p:cNvSpPr>
          <p:nvPr>
            <p:ph type="body"/>
          </p:nvPr>
        </p:nvSpPr>
        <p:spPr>
          <a:xfrm>
            <a:off x="468313" y="1339850"/>
            <a:ext cx="3814762" cy="4784725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nl-NL"/>
              <a:t>Click to edit the outline text format</a:t>
            </a:r>
            <a:endParaRPr/>
          </a:p>
          <a:p>
            <a:pPr lvl="1"/>
            <a:r>
              <a:rPr lang="nl-NL"/>
              <a:t>Second Outline Level</a:t>
            </a:r>
            <a:endParaRPr/>
          </a:p>
          <a:p>
            <a:pPr lvl="2"/>
            <a:r>
              <a:rPr lang="nl-NL"/>
              <a:t>Third Outline Level</a:t>
            </a:r>
            <a:endParaRPr/>
          </a:p>
          <a:p>
            <a:pPr lvl="3"/>
            <a:r>
              <a:rPr lang="nl-NL"/>
              <a:t>Fourth Outline Level</a:t>
            </a:r>
            <a:endParaRPr/>
          </a:p>
          <a:p>
            <a:pPr lvl="4"/>
            <a:r>
              <a:rPr lang="nl-NL"/>
              <a:t>Fifth Outline Level</a:t>
            </a:r>
            <a:endParaRPr/>
          </a:p>
          <a:p>
            <a:pPr lvl="5"/>
            <a:r>
              <a:rPr lang="nl-NL"/>
              <a:t>Sixth Outline Level</a:t>
            </a:r>
            <a:endParaRPr/>
          </a:p>
          <a:p>
            <a:r>
              <a:rPr lang="nl-NL"/>
              <a:t>Seventh Outline LevelClick to edit Master text styles</a:t>
            </a:r>
            <a:endParaRPr/>
          </a:p>
        </p:txBody>
      </p:sp>
      <p:sp>
        <p:nvSpPr>
          <p:cNvPr id="133" name="PlaceHolder 6"/>
          <p:cNvSpPr>
            <a:spLocks noGrp="1"/>
          </p:cNvSpPr>
          <p:nvPr>
            <p:ph type="body"/>
          </p:nvPr>
        </p:nvSpPr>
        <p:spPr>
          <a:xfrm>
            <a:off x="4572000" y="1341438"/>
            <a:ext cx="4319588" cy="4784725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nl-NL"/>
              <a:t>Click to edit the outline text format</a:t>
            </a:r>
            <a:endParaRPr/>
          </a:p>
          <a:p>
            <a:pPr lvl="1"/>
            <a:r>
              <a:rPr lang="nl-NL"/>
              <a:t>Second Outline Level</a:t>
            </a:r>
            <a:endParaRPr/>
          </a:p>
          <a:p>
            <a:pPr lvl="2"/>
            <a:r>
              <a:rPr lang="nl-NL"/>
              <a:t>Third Outline Level</a:t>
            </a:r>
            <a:endParaRPr/>
          </a:p>
          <a:p>
            <a:pPr lvl="3"/>
            <a:r>
              <a:rPr lang="nl-NL"/>
              <a:t>Fourth Outline Level</a:t>
            </a:r>
            <a:endParaRPr/>
          </a:p>
          <a:p>
            <a:pPr lvl="4"/>
            <a:r>
              <a:rPr lang="nl-NL"/>
              <a:t>Fifth Outline Level</a:t>
            </a:r>
            <a:endParaRPr/>
          </a:p>
          <a:p>
            <a:pPr lvl="5"/>
            <a:r>
              <a:rPr lang="nl-NL"/>
              <a:t>Sixth Outline Level</a:t>
            </a:r>
            <a:endParaRPr/>
          </a:p>
          <a:p>
            <a:r>
              <a:rPr lang="nl-NL"/>
              <a:t>Seventh Outline LevelClick to edit Master text styles</a:t>
            </a:r>
            <a:endParaRPr/>
          </a:p>
        </p:txBody>
      </p:sp>
      <p:sp>
        <p:nvSpPr>
          <p:cNvPr id="134" name="PlaceHolder 7"/>
          <p:cNvSpPr>
            <a:spLocks noGrp="1"/>
          </p:cNvSpPr>
          <p:nvPr>
            <p:ph type="ftr"/>
          </p:nvPr>
        </p:nvSpPr>
        <p:spPr>
          <a:xfrm>
            <a:off x="1187450" y="6356350"/>
            <a:ext cx="6769100" cy="365125"/>
          </a:xfrm>
          <a:prstGeom prst="rect">
            <a:avLst/>
          </a:prstGeom>
        </p:spPr>
        <p:txBody>
          <a:bodyPr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Segoe UI"/>
                <a:cs typeface="+mn-cs"/>
              </a:defRPr>
            </a:lvl1pPr>
          </a:lstStyle>
          <a:p>
            <a:pPr>
              <a:defRPr/>
            </a:pPr>
            <a:r>
              <a:rPr lang="en-US"/>
              <a:t>Insert footer here</a:t>
            </a:r>
            <a:endParaRPr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Afbeelding 2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0638" y="0"/>
            <a:ext cx="6534150" cy="470535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54275" name="CustomShape 1"/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4F85C3"/>
          </a:solidFill>
          <a:ln w="25560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71" name="CustomShape 2"/>
          <p:cNvSpPr/>
          <p:nvPr/>
        </p:nvSpPr>
        <p:spPr>
          <a:xfrm>
            <a:off x="8313738" y="6524625"/>
            <a:ext cx="700087" cy="225425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FF5C421-BEBA-45A8-938C-E903E95AF61C}" type="slidenum">
              <a:rPr lang="en-US" sz="800" b="1">
                <a:solidFill>
                  <a:srgbClr val="FFFFFF"/>
                </a:solidFill>
                <a:latin typeface="Segoe U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>
              <a:latin typeface="+mn-lt"/>
              <a:cs typeface="+mn-cs"/>
            </a:endParaRPr>
          </a:p>
        </p:txBody>
      </p:sp>
      <p:sp>
        <p:nvSpPr>
          <p:cNvPr id="172" name="CustomShape 3"/>
          <p:cNvSpPr/>
          <p:nvPr/>
        </p:nvSpPr>
        <p:spPr>
          <a:xfrm>
            <a:off x="206375" y="6524625"/>
            <a:ext cx="569913" cy="225425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>
                <a:solidFill>
                  <a:srgbClr val="FFFFFF"/>
                </a:solidFill>
                <a:latin typeface="Segoe UI"/>
                <a:cs typeface="+mn-cs"/>
              </a:rPr>
              <a:t>5/12/15</a:t>
            </a:r>
            <a:endParaRPr>
              <a:latin typeface="+mn-lt"/>
              <a:cs typeface="+mn-cs"/>
            </a:endParaRPr>
          </a:p>
        </p:txBody>
      </p:sp>
      <p:pic>
        <p:nvPicPr>
          <p:cNvPr id="53254" name="Picture 9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07950" y="188913"/>
            <a:ext cx="1103313" cy="9937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174" name="PlaceHolder 4"/>
          <p:cNvSpPr>
            <a:spLocks noGrp="1"/>
          </p:cNvSpPr>
          <p:nvPr>
            <p:ph type="body"/>
          </p:nvPr>
        </p:nvSpPr>
        <p:spPr>
          <a:xfrm>
            <a:off x="457200" y="1341438"/>
            <a:ext cx="4040188" cy="638175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r>
              <a:rPr lang="nl-NL"/>
              <a:t>Click to edit the outline text format</a:t>
            </a:r>
            <a:endParaRPr/>
          </a:p>
          <a:p>
            <a:pPr lvl="1"/>
            <a:r>
              <a:rPr lang="nl-NL"/>
              <a:t>Second Outline Level</a:t>
            </a:r>
            <a:endParaRPr/>
          </a:p>
          <a:p>
            <a:pPr lvl="2"/>
            <a:r>
              <a:rPr lang="nl-NL"/>
              <a:t>Third Outline Level</a:t>
            </a:r>
            <a:endParaRPr/>
          </a:p>
          <a:p>
            <a:pPr lvl="3"/>
            <a:r>
              <a:rPr lang="nl-NL"/>
              <a:t>Fourth Outline Level</a:t>
            </a:r>
            <a:endParaRPr/>
          </a:p>
          <a:p>
            <a:pPr lvl="4"/>
            <a:r>
              <a:rPr lang="nl-NL"/>
              <a:t>Fifth Outline Level</a:t>
            </a:r>
            <a:endParaRPr/>
          </a:p>
          <a:p>
            <a:pPr lvl="5"/>
            <a:r>
              <a:rPr lang="nl-NL"/>
              <a:t>Sixth Outline Level</a:t>
            </a:r>
            <a:endParaRPr/>
          </a:p>
          <a:p>
            <a:r>
              <a:rPr lang="nl-NL"/>
              <a:t>Seventh Outline LevelClick to edit Master text styles</a:t>
            </a:r>
            <a:endParaRPr/>
          </a:p>
        </p:txBody>
      </p:sp>
      <p:sp>
        <p:nvSpPr>
          <p:cNvPr id="175" name="PlaceHolder 5"/>
          <p:cNvSpPr>
            <a:spLocks noGrp="1"/>
          </p:cNvSpPr>
          <p:nvPr>
            <p:ph type="body"/>
          </p:nvPr>
        </p:nvSpPr>
        <p:spPr>
          <a:xfrm>
            <a:off x="495300" y="2379663"/>
            <a:ext cx="4038600" cy="3773487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nl-NL"/>
              <a:t>Click to edit the outline text format</a:t>
            </a:r>
            <a:endParaRPr/>
          </a:p>
          <a:p>
            <a:pPr lvl="1"/>
            <a:r>
              <a:rPr lang="nl-NL"/>
              <a:t>Second Outline Level</a:t>
            </a:r>
            <a:endParaRPr/>
          </a:p>
          <a:p>
            <a:pPr lvl="2"/>
            <a:r>
              <a:rPr lang="nl-NL"/>
              <a:t>Third Outline Level</a:t>
            </a:r>
            <a:endParaRPr/>
          </a:p>
          <a:p>
            <a:pPr lvl="3"/>
            <a:r>
              <a:rPr lang="nl-NL"/>
              <a:t>Fourth Outline Level</a:t>
            </a:r>
            <a:endParaRPr/>
          </a:p>
          <a:p>
            <a:pPr lvl="4"/>
            <a:r>
              <a:rPr lang="nl-NL"/>
              <a:t>Fifth Outline Level</a:t>
            </a:r>
            <a:endParaRPr/>
          </a:p>
          <a:p>
            <a:pPr lvl="5"/>
            <a:r>
              <a:rPr lang="nl-NL"/>
              <a:t>Sixth Outline Level</a:t>
            </a:r>
            <a:endParaRPr/>
          </a:p>
          <a:p>
            <a:r>
              <a:rPr lang="nl-NL"/>
              <a:t>Seventh Outline LevelClick to edit Master text styles</a:t>
            </a:r>
            <a:endParaRPr/>
          </a:p>
        </p:txBody>
      </p:sp>
      <p:sp>
        <p:nvSpPr>
          <p:cNvPr id="176" name="PlaceHolder 6"/>
          <p:cNvSpPr>
            <a:spLocks noGrp="1"/>
          </p:cNvSpPr>
          <p:nvPr>
            <p:ph type="body"/>
          </p:nvPr>
        </p:nvSpPr>
        <p:spPr>
          <a:xfrm>
            <a:off x="4851400" y="1341438"/>
            <a:ext cx="4040188" cy="638175"/>
          </a:xfrm>
          <a:prstGeom prst="rect">
            <a:avLst/>
          </a:prstGeom>
        </p:spPr>
        <p:txBody>
          <a:bodyPr anchor="b"/>
          <a:lstStyle/>
          <a:p>
            <a:r>
              <a:rPr lang="nl-NL"/>
              <a:t>Click to edit the outline text format</a:t>
            </a:r>
            <a:endParaRPr/>
          </a:p>
          <a:p>
            <a:pPr lvl="1"/>
            <a:r>
              <a:rPr lang="nl-NL"/>
              <a:t>Second Outline Level</a:t>
            </a:r>
            <a:endParaRPr/>
          </a:p>
          <a:p>
            <a:pPr lvl="2"/>
            <a:r>
              <a:rPr lang="nl-NL"/>
              <a:t>Third Outline Level</a:t>
            </a:r>
            <a:endParaRPr/>
          </a:p>
          <a:p>
            <a:pPr lvl="3"/>
            <a:r>
              <a:rPr lang="nl-NL"/>
              <a:t>Fourth Outline Level</a:t>
            </a:r>
            <a:endParaRPr/>
          </a:p>
          <a:p>
            <a:pPr lvl="4"/>
            <a:r>
              <a:rPr lang="nl-NL"/>
              <a:t>Fifth Outline Level</a:t>
            </a:r>
            <a:endParaRPr/>
          </a:p>
          <a:p>
            <a:pPr lvl="5"/>
            <a:r>
              <a:rPr lang="nl-NL"/>
              <a:t>Sixth Outline Level</a:t>
            </a:r>
            <a:endParaRPr/>
          </a:p>
          <a:p>
            <a:r>
              <a:rPr lang="nl-NL"/>
              <a:t>Seventh Outline LevelClick to edit Master text styles</a:t>
            </a:r>
            <a:endParaRPr/>
          </a:p>
        </p:txBody>
      </p:sp>
      <p:sp>
        <p:nvSpPr>
          <p:cNvPr id="177" name="PlaceHolder 7"/>
          <p:cNvSpPr>
            <a:spLocks noGrp="1"/>
          </p:cNvSpPr>
          <p:nvPr>
            <p:ph type="body"/>
          </p:nvPr>
        </p:nvSpPr>
        <p:spPr>
          <a:xfrm>
            <a:off x="4822825" y="2390775"/>
            <a:ext cx="4041775" cy="3775075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nl-NL"/>
              <a:t>Click to edit the outline text format</a:t>
            </a:r>
            <a:endParaRPr/>
          </a:p>
          <a:p>
            <a:pPr lvl="1"/>
            <a:r>
              <a:rPr lang="nl-NL"/>
              <a:t>Second Outline Level</a:t>
            </a:r>
            <a:endParaRPr/>
          </a:p>
          <a:p>
            <a:pPr lvl="2"/>
            <a:r>
              <a:rPr lang="nl-NL"/>
              <a:t>Third Outline Level</a:t>
            </a:r>
            <a:endParaRPr/>
          </a:p>
          <a:p>
            <a:pPr lvl="3"/>
            <a:r>
              <a:rPr lang="nl-NL"/>
              <a:t>Fourth Outline Level</a:t>
            </a:r>
            <a:endParaRPr/>
          </a:p>
          <a:p>
            <a:pPr lvl="4"/>
            <a:r>
              <a:rPr lang="nl-NL"/>
              <a:t>Fifth Outline Level</a:t>
            </a:r>
            <a:endParaRPr/>
          </a:p>
          <a:p>
            <a:pPr lvl="5"/>
            <a:r>
              <a:rPr lang="nl-NL"/>
              <a:t>Sixth Outline Level</a:t>
            </a:r>
            <a:endParaRPr/>
          </a:p>
          <a:p>
            <a:r>
              <a:rPr lang="nl-NL"/>
              <a:t>Seventh Outline LevelClick to edit Master text styles</a:t>
            </a:r>
            <a:endParaRPr/>
          </a:p>
        </p:txBody>
      </p:sp>
      <p:sp>
        <p:nvSpPr>
          <p:cNvPr id="53259" name="PlaceHolder 8"/>
          <p:cNvSpPr>
            <a:spLocks noGrp="1"/>
          </p:cNvSpPr>
          <p:nvPr>
            <p:ph type="title"/>
          </p:nvPr>
        </p:nvSpPr>
        <p:spPr bwMode="auto">
          <a:xfrm>
            <a:off x="1547813" y="188913"/>
            <a:ext cx="7345362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the title text formatClick to edit Master title style</a:t>
            </a:r>
            <a:endParaRPr lang="en-US" smtClean="0"/>
          </a:p>
        </p:txBody>
      </p:sp>
      <p:sp>
        <p:nvSpPr>
          <p:cNvPr id="179" name="PlaceHolder 9"/>
          <p:cNvSpPr>
            <a:spLocks noGrp="1"/>
          </p:cNvSpPr>
          <p:nvPr>
            <p:ph type="ftr"/>
          </p:nvPr>
        </p:nvSpPr>
        <p:spPr>
          <a:xfrm>
            <a:off x="1187450" y="6356350"/>
            <a:ext cx="6769100" cy="365125"/>
          </a:xfrm>
          <a:prstGeom prst="rect">
            <a:avLst/>
          </a:prstGeom>
        </p:spPr>
        <p:txBody>
          <a:bodyPr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FFFFFF"/>
                </a:solidFill>
                <a:latin typeface="Segoe UI"/>
                <a:cs typeface="+mn-cs"/>
              </a:defRPr>
            </a:lvl1pPr>
          </a:lstStyle>
          <a:p>
            <a:pPr>
              <a:defRPr/>
            </a:pPr>
            <a:r>
              <a:rPr lang="en-US"/>
              <a:t>Insert footer here</a:t>
            </a:r>
            <a:endParaRPr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t.egi.eu/rt/Ticket/Display.html?id=8727" TargetMode="External"/><Relationship Id="rId2" Type="http://schemas.openxmlformats.org/officeDocument/2006/relationships/hyperlink" Target="https://rt.egi.eu/rt/Ticket/Display.html?id=8775" TargetMode="Externa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Integrating_Reference_Datasets" TargetMode="External"/><Relationship Id="rId2" Type="http://schemas.openxmlformats.org/officeDocument/2006/relationships/hyperlink" Target="https://rt.egi.eu/rt/Ticket/Display.html?id=8968" TargetMode="External"/><Relationship Id="rId1" Type="http://schemas.openxmlformats.org/officeDocument/2006/relationships/slideLayout" Target="../slideLayouts/slideLayout24.xml"/><Relationship Id="rId4" Type="http://schemas.openxmlformats.org/officeDocument/2006/relationships/hyperlink" Target="https://rt.egi.eu/rt/Ticket/Display.html?id=897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t.egi.eu/rt/Ticket/Display.html?id=7301" TargetMode="External"/><Relationship Id="rId2" Type="http://schemas.openxmlformats.org/officeDocument/2006/relationships/hyperlink" Target="https://rt.egi.eu/rt/Ticket/Display.html?id=8971" TargetMode="Externa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t.egi.eu/rt/Ticket/Display.html?id=8974" TargetMode="External"/><Relationship Id="rId2" Type="http://schemas.openxmlformats.org/officeDocument/2006/relationships/hyperlink" Target="https://rt.egi.eu/rt/Ticket/Display.html?id=8973" TargetMode="Externa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t.egi.eu/rt/Ticket/Display.html?id=8976" TargetMode="External"/><Relationship Id="rId2" Type="http://schemas.openxmlformats.org/officeDocument/2006/relationships/hyperlink" Target="https://rt.egi.eu/rt/Ticket/Display.html?id=8975" TargetMode="Externa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t.egi.eu/rt/Ticket/Display.html?id=8977" TargetMode="Externa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Shape 1"/>
          <p:cNvSpPr txBox="1">
            <a:spLocks noChangeArrowheads="1"/>
          </p:cNvSpPr>
          <p:nvPr/>
        </p:nvSpPr>
        <p:spPr bwMode="auto">
          <a:xfrm>
            <a:off x="1727200" y="3643313"/>
            <a:ext cx="5689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nl-NL" sz="1200" b="1">
                <a:solidFill>
                  <a:srgbClr val="404040"/>
                </a:solidFill>
                <a:latin typeface="Segoe UI" pitchFamily="34" charset="0"/>
              </a:rPr>
              <a:t>Marios Chatziangelou, et al.</a:t>
            </a:r>
            <a:endParaRPr lang="en-US"/>
          </a:p>
          <a:p>
            <a:pPr>
              <a:lnSpc>
                <a:spcPct val="80000"/>
              </a:lnSpc>
            </a:pPr>
            <a:r>
              <a:rPr lang="nl-NL" sz="1200" b="1">
                <a:solidFill>
                  <a:srgbClr val="404040"/>
                </a:solidFill>
                <a:latin typeface="Segoe UI" pitchFamily="34" charset="0"/>
              </a:rPr>
              <a:t>Institute of Accelerating Systems and Applications (IASA)</a:t>
            </a:r>
            <a:endParaRPr lang="en-US"/>
          </a:p>
          <a:p>
            <a:pPr>
              <a:lnSpc>
                <a:spcPct val="80000"/>
              </a:lnSpc>
            </a:pPr>
            <a:endParaRPr lang="en-US"/>
          </a:p>
        </p:txBody>
      </p:sp>
      <p:sp>
        <p:nvSpPr>
          <p:cNvPr id="78850" name="TextShape 2"/>
          <p:cNvSpPr txBox="1">
            <a:spLocks noChangeArrowheads="1"/>
          </p:cNvSpPr>
          <p:nvPr/>
        </p:nvSpPr>
        <p:spPr bwMode="auto">
          <a:xfrm>
            <a:off x="685800" y="1268413"/>
            <a:ext cx="77724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l-NL" sz="3600" b="1">
                <a:solidFill>
                  <a:srgbClr val="0066B0"/>
                </a:solidFill>
                <a:latin typeface="Segoe UI" pitchFamily="34" charset="0"/>
              </a:rPr>
              <a:t>EGI Applications Database</a:t>
            </a:r>
            <a:endParaRPr lang="en-US" sz="3600"/>
          </a:p>
        </p:txBody>
      </p:sp>
      <p:sp>
        <p:nvSpPr>
          <p:cNvPr id="78851" name="TextShape 3"/>
          <p:cNvSpPr txBox="1">
            <a:spLocks noChangeArrowheads="1"/>
          </p:cNvSpPr>
          <p:nvPr/>
        </p:nvSpPr>
        <p:spPr bwMode="auto">
          <a:xfrm>
            <a:off x="1371600" y="2636838"/>
            <a:ext cx="64008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/>
              <a:t>1</a:t>
            </a:r>
            <a:r>
              <a:rPr lang="en-US" sz="2800" baseline="30000"/>
              <a:t>st</a:t>
            </a:r>
            <a:r>
              <a:rPr lang="en-US" sz="2800"/>
              <a:t> ATB meeting </a:t>
            </a:r>
          </a:p>
        </p:txBody>
      </p:sp>
      <p:pic>
        <p:nvPicPr>
          <p:cNvPr id="78852" name="Picture 5" descr="appdb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349375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Requirements (1)</a:t>
            </a:r>
          </a:p>
        </p:txBody>
      </p:sp>
      <p:sp>
        <p:nvSpPr>
          <p:cNvPr id="143363" name="Rectangle 3"/>
          <p:cNvSpPr>
            <a:spLocks noGrp="1"/>
          </p:cNvSpPr>
          <p:nvPr>
            <p:ph type="body" idx="4294967295"/>
          </p:nvPr>
        </p:nvSpPr>
        <p:spPr bwMode="auto"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sz="1800" dirty="0" smtClean="0"/>
              <a:t>Brokering functions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Derived from: </a:t>
            </a:r>
            <a:r>
              <a:rPr lang="en-US" sz="1600" dirty="0" err="1" smtClean="0"/>
              <a:t>DoW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RT: </a:t>
            </a:r>
            <a:r>
              <a:rPr lang="en-US" sz="1600" dirty="0" smtClean="0">
                <a:hlinkClick r:id="rId2"/>
              </a:rPr>
              <a:t>https://rt.egi.eu/rt/Ticket/Display.html?id=8775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Open Issues: common AAI technology between </a:t>
            </a:r>
            <a:r>
              <a:rPr lang="en-US" sz="1600" dirty="0" err="1" smtClean="0"/>
              <a:t>AppDB</a:t>
            </a:r>
            <a:r>
              <a:rPr lang="en-US" sz="1600" dirty="0" smtClean="0"/>
              <a:t> and the </a:t>
            </a:r>
            <a:r>
              <a:rPr lang="en-US" sz="1600" dirty="0" smtClean="0"/>
              <a:t>OCCI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Priority: High (due to EGI-Engage)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Urgency: </a:t>
            </a:r>
            <a:r>
              <a:rPr lang="en-US" sz="1600" dirty="0" smtClean="0"/>
              <a:t> PM09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Input: AAI roadmap</a:t>
            </a:r>
          </a:p>
          <a:p>
            <a:pPr lvl="1">
              <a:lnSpc>
                <a:spcPct val="80000"/>
              </a:lnSpc>
            </a:pPr>
            <a:r>
              <a:rPr lang="en-US" sz="1600" b="1" dirty="0" smtClean="0"/>
              <a:t>Action on MK: talk with Peter about AAI roadmap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Security </a:t>
            </a:r>
            <a:r>
              <a:rPr lang="en-US" sz="1800" dirty="0" smtClean="0"/>
              <a:t>(1)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Ability to revoke VA versions due to identified vulnerabilities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600" dirty="0" smtClean="0"/>
              <a:t>	RT: </a:t>
            </a:r>
            <a:r>
              <a:rPr lang="en-US" sz="1600" dirty="0" smtClean="0">
                <a:hlinkClick r:id="rId3"/>
              </a:rPr>
              <a:t>https://rt.egi.eu/rt/Ticket/Display.html?id=8727</a:t>
            </a:r>
            <a:r>
              <a:rPr lang="en-US" sz="1600" dirty="0" smtClean="0"/>
              <a:t> </a:t>
            </a:r>
          </a:p>
          <a:p>
            <a:pPr lvl="2">
              <a:lnSpc>
                <a:spcPct val="80000"/>
              </a:lnSpc>
            </a:pPr>
            <a:r>
              <a:rPr lang="en-US" sz="1400" dirty="0" smtClean="0"/>
              <a:t>Issues: </a:t>
            </a:r>
          </a:p>
          <a:p>
            <a:pPr lvl="3">
              <a:lnSpc>
                <a:spcPct val="80000"/>
              </a:lnSpc>
            </a:pPr>
            <a:r>
              <a:rPr lang="en-US" sz="1200" dirty="0" smtClean="0"/>
              <a:t>revoking VA versions from the VO-wide image lists or from the </a:t>
            </a:r>
            <a:r>
              <a:rPr lang="en-US" sz="1200" dirty="0" err="1" smtClean="0"/>
              <a:t>AppDB</a:t>
            </a:r>
            <a:r>
              <a:rPr lang="en-US" sz="1200" dirty="0" smtClean="0"/>
              <a:t> as a whole?</a:t>
            </a:r>
          </a:p>
          <a:p>
            <a:pPr lvl="3">
              <a:lnSpc>
                <a:spcPct val="80000"/>
              </a:lnSpc>
            </a:pPr>
            <a:r>
              <a:rPr lang="en-US" sz="1200" dirty="0" smtClean="0"/>
              <a:t>Revoking means deletion or set us deleted having un-revoking functionality as well?</a:t>
            </a:r>
          </a:p>
          <a:p>
            <a:pPr lvl="3">
              <a:lnSpc>
                <a:spcPct val="80000"/>
              </a:lnSpc>
            </a:pPr>
            <a:r>
              <a:rPr lang="en-US" sz="1200" dirty="0" smtClean="0"/>
              <a:t>Only specific group of people should be able to perform such operation? (i.e. </a:t>
            </a:r>
            <a:r>
              <a:rPr lang="en-US" sz="1200" dirty="0" err="1" smtClean="0"/>
              <a:t>AppDB</a:t>
            </a:r>
            <a:r>
              <a:rPr lang="en-US" sz="1200" dirty="0" smtClean="0"/>
              <a:t> Security Officers</a:t>
            </a:r>
            <a:r>
              <a:rPr lang="en-US" sz="1200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Priority: </a:t>
            </a:r>
            <a:r>
              <a:rPr lang="en-US" sz="1400" dirty="0" smtClean="0"/>
              <a:t>High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Urgency</a:t>
            </a:r>
            <a:r>
              <a:rPr lang="en-US" sz="1400" dirty="0"/>
              <a:t>:  </a:t>
            </a:r>
            <a:r>
              <a:rPr lang="en-US" sz="1400" dirty="0" smtClean="0"/>
              <a:t>asap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Input:</a:t>
            </a:r>
            <a:endParaRPr lang="en-US" sz="1400" dirty="0"/>
          </a:p>
          <a:p>
            <a:pPr marL="457200" lvl="1" indent="0">
              <a:lnSpc>
                <a:spcPct val="80000"/>
              </a:lnSpc>
              <a:buNone/>
            </a:pPr>
            <a:endParaRPr lang="en-US" sz="2000" dirty="0" smtClean="0"/>
          </a:p>
          <a:p>
            <a:pPr lvl="2">
              <a:lnSpc>
                <a:spcPct val="80000"/>
              </a:lnSpc>
            </a:pPr>
            <a:endParaRPr lang="en-US" sz="1400" dirty="0" smtClean="0"/>
          </a:p>
          <a:p>
            <a:pPr>
              <a:lnSpc>
                <a:spcPct val="80000"/>
              </a:lnSpc>
              <a:buFontTx/>
              <a:buNone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Requirements (2)</a:t>
            </a:r>
          </a:p>
        </p:txBody>
      </p:sp>
      <p:sp>
        <p:nvSpPr>
          <p:cNvPr id="144387" name="Rectangle 3"/>
          <p:cNvSpPr>
            <a:spLocks noGrp="1"/>
          </p:cNvSpPr>
          <p:nvPr>
            <p:ph type="body" idx="4294967295"/>
          </p:nvPr>
        </p:nvSpPr>
        <p:spPr bwMode="auto"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Security (2)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An intermediate phase between the VA version submission and its selection by the VO Managers in order to be included into their VO-wide image list.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RT: </a:t>
            </a:r>
            <a:r>
              <a:rPr lang="en-US" sz="1600" dirty="0">
                <a:hlinkClick r:id="rId2"/>
              </a:rPr>
              <a:t>https://</a:t>
            </a:r>
            <a:r>
              <a:rPr lang="en-US" sz="1600" dirty="0" smtClean="0">
                <a:hlinkClick r:id="rId2"/>
              </a:rPr>
              <a:t>rt.egi.eu/rt/Ticket/Display.html?id=8968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pPr lvl="2">
              <a:lnSpc>
                <a:spcPct val="80000"/>
              </a:lnSpc>
            </a:pPr>
            <a:r>
              <a:rPr lang="en-US" sz="1400" dirty="0" smtClean="0"/>
              <a:t>Comments: A VA version should not be available to the VO Managers unless it has been </a:t>
            </a:r>
            <a:r>
              <a:rPr lang="en-US" sz="1400" dirty="0" smtClean="0"/>
              <a:t>approved </a:t>
            </a:r>
            <a:r>
              <a:rPr lang="en-US" sz="1400" dirty="0" smtClean="0"/>
              <a:t>by the </a:t>
            </a:r>
            <a:r>
              <a:rPr lang="en-US" sz="1400" dirty="0" err="1" smtClean="0"/>
              <a:t>AppDB</a:t>
            </a:r>
            <a:r>
              <a:rPr lang="en-US" sz="1400" dirty="0" smtClean="0"/>
              <a:t> Security Officers</a:t>
            </a:r>
            <a:r>
              <a:rPr lang="en-US" sz="1400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Priority: </a:t>
            </a:r>
            <a:r>
              <a:rPr lang="en-US" sz="1400" dirty="0" smtClean="0"/>
              <a:t>Normal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/>
              <a:t>Urgency: 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Input: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Datasets: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Extend the EGI Applications Database (</a:t>
            </a:r>
            <a:r>
              <a:rPr lang="en-US" sz="1600" dirty="0" err="1" smtClean="0"/>
              <a:t>AppDB</a:t>
            </a:r>
            <a:r>
              <a:rPr lang="en-US" sz="1600" dirty="0" smtClean="0"/>
              <a:t>) with new capabilities to expose information about biological reference datasets and their replicas across EGI</a:t>
            </a:r>
            <a:r>
              <a:rPr lang="en-US" sz="20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Ref: </a:t>
            </a:r>
            <a:r>
              <a:rPr lang="en-US" sz="1600" dirty="0" smtClean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wiki.egi.eu/wiki/Integrating_Reference_Datasets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en-US" sz="1600" dirty="0">
                <a:hlinkClick r:id="rId4"/>
              </a:rPr>
              <a:t>https://</a:t>
            </a:r>
            <a:r>
              <a:rPr lang="en-US" sz="1600" dirty="0" smtClean="0">
                <a:hlinkClick r:id="rId4"/>
              </a:rPr>
              <a:t>rt.egi.eu/rt/Ticket/Display.html?id=8970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en-US" sz="1600" dirty="0"/>
              <a:t>Priority</a:t>
            </a:r>
            <a:r>
              <a:rPr lang="en-US" sz="1600" dirty="0" smtClean="0"/>
              <a:t>: Normal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Urgency:  </a:t>
            </a:r>
            <a:r>
              <a:rPr lang="en-US" sz="1600" dirty="0" smtClean="0"/>
              <a:t>September, August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Action: </a:t>
            </a:r>
            <a:r>
              <a:rPr lang="en-US" sz="1600" dirty="0" err="1" smtClean="0"/>
              <a:t>Tiziana</a:t>
            </a:r>
            <a:r>
              <a:rPr lang="en-US" sz="1600" dirty="0" smtClean="0"/>
              <a:t> to discus with VT about how and where this should be implemented. 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Requirements (3)</a:t>
            </a:r>
          </a:p>
        </p:txBody>
      </p:sp>
      <p:sp>
        <p:nvSpPr>
          <p:cNvPr id="146435" name="Rectangle 3"/>
          <p:cNvSpPr>
            <a:spLocks noGrp="1"/>
          </p:cNvSpPr>
          <p:nvPr>
            <p:ph type="body" idx="4294967295"/>
          </p:nvPr>
        </p:nvSpPr>
        <p:spPr bwMode="auto"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sz="1600" dirty="0" smtClean="0"/>
              <a:t>Integration with the Elixir </a:t>
            </a:r>
            <a:r>
              <a:rPr lang="en-US" sz="1600" dirty="0" smtClean="0"/>
              <a:t>registry</a:t>
            </a:r>
          </a:p>
          <a:p>
            <a:pPr lvl="1">
              <a:lnSpc>
                <a:spcPct val="80000"/>
              </a:lnSpc>
            </a:pPr>
            <a:r>
              <a:rPr lang="en-US" sz="1200" dirty="0">
                <a:hlinkClick r:id="rId2"/>
              </a:rPr>
              <a:t>https://</a:t>
            </a:r>
            <a:r>
              <a:rPr lang="en-US" sz="1200" dirty="0" smtClean="0">
                <a:hlinkClick r:id="rId2"/>
              </a:rPr>
              <a:t>rt.egi.eu/rt/Ticket/Display.html?id=8971</a:t>
            </a:r>
            <a:r>
              <a:rPr lang="en-US" sz="1200" dirty="0" smtClean="0"/>
              <a:t> </a:t>
            </a:r>
            <a:endParaRPr lang="en-US" sz="1200" dirty="0" smtClean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Integration will include Software items, VAs and datasets related with the biomedical/biological scientific field.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Issues: communication with Elixir reps turned out to be a very time consuming process</a:t>
            </a:r>
            <a:r>
              <a:rPr lang="en-US" sz="1400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Priority</a:t>
            </a:r>
            <a:r>
              <a:rPr lang="en-US" sz="1400" dirty="0" smtClean="0"/>
              <a:t>: High 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/>
              <a:t>Urgency: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Input</a:t>
            </a:r>
            <a:r>
              <a:rPr lang="en-US" sz="1400" dirty="0" smtClean="0"/>
              <a:t>: Elixir</a:t>
            </a:r>
          </a:p>
          <a:p>
            <a:pPr lvl="1">
              <a:lnSpc>
                <a:spcPct val="80000"/>
              </a:lnSpc>
            </a:pPr>
            <a:r>
              <a:rPr lang="en-US" sz="1400" b="1" dirty="0" smtClean="0"/>
              <a:t>Action: MK talk with </a:t>
            </a:r>
            <a:r>
              <a:rPr lang="en-US" sz="1400" b="1" dirty="0" err="1" smtClean="0"/>
              <a:t>Tiziana</a:t>
            </a:r>
            <a:r>
              <a:rPr lang="en-US" sz="1400" b="1" dirty="0" smtClean="0"/>
              <a:t> – problem in communication with Elixir</a:t>
            </a:r>
          </a:p>
          <a:p>
            <a:pPr lvl="2">
              <a:lnSpc>
                <a:spcPct val="80000"/>
              </a:lnSpc>
            </a:pPr>
            <a:r>
              <a:rPr lang="en-GB" sz="1000" dirty="0"/>
              <a:t>This is set by </a:t>
            </a:r>
            <a:r>
              <a:rPr lang="en-GB" sz="1000" dirty="0" err="1"/>
              <a:t>Tiziana</a:t>
            </a:r>
            <a:r>
              <a:rPr lang="en-GB" sz="1000" dirty="0"/>
              <a:t> as high priority. Any communication with contact point in Elixir should contain in CC Competence </a:t>
            </a:r>
            <a:r>
              <a:rPr lang="en-GB" sz="1000" dirty="0" err="1"/>
              <a:t>center</a:t>
            </a:r>
            <a:r>
              <a:rPr lang="en-GB" sz="1000" dirty="0"/>
              <a:t> and Steven Newhouse so that they know if there is any issue</a:t>
            </a:r>
            <a:endParaRPr lang="en-US" sz="1000" dirty="0" smtClean="0"/>
          </a:p>
          <a:p>
            <a:pPr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1600" dirty="0" smtClean="0"/>
              <a:t>Upload VMs through the </a:t>
            </a:r>
            <a:r>
              <a:rPr lang="en-US" sz="1600" dirty="0" err="1" smtClean="0"/>
              <a:t>AppDB</a:t>
            </a:r>
            <a:r>
              <a:rPr lang="en-US" sz="1600" dirty="0" smtClean="0"/>
              <a:t> portal: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An old requirement from </a:t>
            </a:r>
            <a:r>
              <a:rPr lang="en-US" sz="1400" dirty="0" err="1" smtClean="0"/>
              <a:t>Nuno</a:t>
            </a:r>
            <a:r>
              <a:rPr lang="en-US" sz="1400" dirty="0" smtClean="0"/>
              <a:t> </a:t>
            </a:r>
            <a:r>
              <a:rPr lang="en-US" sz="18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RT: </a:t>
            </a:r>
            <a:r>
              <a:rPr lang="en-US" sz="1400" dirty="0" smtClean="0">
                <a:hlinkClick r:id="rId3"/>
              </a:rPr>
              <a:t>https://rt.egi.eu/rt/Ticket/Display.html?id=7301</a:t>
            </a:r>
            <a:endParaRPr lang="en-US" sz="1400" dirty="0" smtClean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Comments: Under this scope the </a:t>
            </a:r>
            <a:r>
              <a:rPr lang="en-US" sz="1400" dirty="0" err="1" smtClean="0"/>
              <a:t>AppDB</a:t>
            </a:r>
            <a:r>
              <a:rPr lang="en-US" sz="1400" dirty="0" smtClean="0"/>
              <a:t> will act as an appliance repository. </a:t>
            </a:r>
          </a:p>
          <a:p>
            <a:pPr lvl="2">
              <a:lnSpc>
                <a:spcPct val="80000"/>
              </a:lnSpc>
            </a:pPr>
            <a:r>
              <a:rPr lang="en-US" sz="1200" dirty="0" smtClean="0"/>
              <a:t>Pros: update an VM image =&gt; </a:t>
            </a:r>
            <a:r>
              <a:rPr lang="en-US" sz="1200" dirty="0" err="1" smtClean="0"/>
              <a:t>appdb</a:t>
            </a:r>
            <a:r>
              <a:rPr lang="en-US" sz="1200" dirty="0" smtClean="0"/>
              <a:t> will be triggered =&gt; automated notifications, image list creation etc.</a:t>
            </a:r>
          </a:p>
          <a:p>
            <a:pPr lvl="2">
              <a:lnSpc>
                <a:spcPct val="80000"/>
              </a:lnSpc>
            </a:pPr>
            <a:r>
              <a:rPr lang="en-US" sz="1200" dirty="0" smtClean="0"/>
              <a:t>Cons: storage capacity, difficulty on uploading quite a few GBs using a browser, command line tools might be needed.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Priority</a:t>
            </a:r>
            <a:r>
              <a:rPr lang="en-US" sz="1400" dirty="0" smtClean="0"/>
              <a:t>: Low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Comment: not sure if needed 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/>
              <a:t>Input</a:t>
            </a:r>
            <a:r>
              <a:rPr lang="en-US" sz="1400" dirty="0" smtClean="0"/>
              <a:t>: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Action:</a:t>
            </a:r>
            <a:endParaRPr lang="en-US" sz="19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Requirements (4)</a:t>
            </a:r>
          </a:p>
        </p:txBody>
      </p:sp>
      <p:sp>
        <p:nvSpPr>
          <p:cNvPr id="147459" name="Rectangle 3"/>
          <p:cNvSpPr>
            <a:spLocks noGrp="1"/>
          </p:cNvSpPr>
          <p:nvPr>
            <p:ph type="body" idx="4294967295"/>
          </p:nvPr>
        </p:nvSpPr>
        <p:spPr bwMode="auto">
          <a:xfrm>
            <a:off x="457200" y="1600200"/>
            <a:ext cx="8229600" cy="4781128"/>
          </a:xfrm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sz="1800" dirty="0" smtClean="0"/>
              <a:t>Support for ‘Containers’ technology, i.e. Docker, 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r>
              <a:rPr lang="en-US" sz="1400" dirty="0">
                <a:hlinkClick r:id="rId2"/>
              </a:rPr>
              <a:t>https://</a:t>
            </a:r>
            <a:r>
              <a:rPr lang="en-US" sz="1400" dirty="0" smtClean="0">
                <a:hlinkClick r:id="rId2"/>
              </a:rPr>
              <a:t>rt.egi.eu/rt/Ticket/Display.html?id=8973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Diego knows better if what is already offered by the </a:t>
            </a:r>
            <a:r>
              <a:rPr lang="en-US" sz="1600" dirty="0" err="1" smtClean="0"/>
              <a:t>AppDB</a:t>
            </a:r>
            <a:r>
              <a:rPr lang="en-US" sz="1600" dirty="0" smtClean="0"/>
              <a:t> is fine.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A more full solution would be to deploy a separate, in-house hosted, Docker Registry and integrate it the </a:t>
            </a:r>
            <a:r>
              <a:rPr lang="en-US" sz="1600" dirty="0" err="1" smtClean="0"/>
              <a:t>the</a:t>
            </a:r>
            <a:r>
              <a:rPr lang="en-US" sz="1600" dirty="0" smtClean="0"/>
              <a:t> </a:t>
            </a:r>
            <a:r>
              <a:rPr lang="en-US" sz="1600" dirty="0" err="1" smtClean="0"/>
              <a:t>AppDB</a:t>
            </a:r>
            <a:r>
              <a:rPr lang="en-US" sz="1600" dirty="0" smtClean="0"/>
              <a:t> i.e. commits of new versions of a container will trigger and therefore be visible through the </a:t>
            </a:r>
            <a:r>
              <a:rPr lang="en-US" sz="1600" dirty="0" err="1" smtClean="0"/>
              <a:t>AppDB</a:t>
            </a:r>
            <a:r>
              <a:rPr lang="en-US" sz="1600" dirty="0" smtClean="0"/>
              <a:t> portal</a:t>
            </a:r>
            <a:r>
              <a:rPr lang="en-US" sz="1600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Priority</a:t>
            </a:r>
            <a:r>
              <a:rPr lang="en-US" sz="1600" dirty="0" smtClean="0"/>
              <a:t>: Low (if no use cases)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Urgency: 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Input:</a:t>
            </a:r>
          </a:p>
          <a:p>
            <a:pPr lvl="1">
              <a:lnSpc>
                <a:spcPct val="80000"/>
              </a:lnSpc>
            </a:pPr>
            <a:r>
              <a:rPr lang="en-US" sz="1600" b="1" dirty="0"/>
              <a:t>Action</a:t>
            </a:r>
            <a:r>
              <a:rPr lang="en-US" sz="1600" b="1" dirty="0" smtClean="0"/>
              <a:t>: Diego to decide if requirement already implemented, is it worth to deploy Docker (is it user need driven? Use cases)</a:t>
            </a: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Supported VMI formats (i.e. OVA, qcow2, etc.)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hlinkClick r:id="rId3"/>
              </a:rPr>
              <a:t>https://rt.egi.eu/rt/Ticket/Display.html?id=8974</a:t>
            </a:r>
            <a:r>
              <a:rPr lang="en-GB" sz="1400" dirty="0"/>
              <a:t> </a:t>
            </a:r>
            <a:r>
              <a:rPr lang="en-GB" sz="1400" dirty="0" smtClean="0"/>
              <a:t> </a:t>
            </a:r>
            <a:endParaRPr lang="en-US" sz="1400" dirty="0" smtClean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infrastructure should limit support for specific VMI formats, i.e. ONLY OVAs.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Comments: I do not see this to be an </a:t>
            </a:r>
            <a:r>
              <a:rPr lang="en-US" sz="1600" dirty="0" err="1" smtClean="0"/>
              <a:t>actuall</a:t>
            </a:r>
            <a:r>
              <a:rPr lang="en-US" sz="1600" dirty="0" smtClean="0"/>
              <a:t> requirement for the </a:t>
            </a:r>
            <a:r>
              <a:rPr lang="en-US" sz="1600" dirty="0" err="1" smtClean="0"/>
              <a:t>AppDB</a:t>
            </a:r>
            <a:r>
              <a:rPr lang="en-US" sz="1600" dirty="0" smtClean="0"/>
              <a:t>. This check could be done on the site side (</a:t>
            </a:r>
            <a:r>
              <a:rPr lang="en-US" sz="1600" dirty="0" err="1" smtClean="0"/>
              <a:t>vmcatcher</a:t>
            </a:r>
            <a:r>
              <a:rPr lang="en-US" sz="1600" dirty="0" smtClean="0"/>
              <a:t>) and leave the freedom to the </a:t>
            </a:r>
            <a:r>
              <a:rPr lang="en-US" sz="1600" dirty="0" err="1" smtClean="0"/>
              <a:t>AppDB</a:t>
            </a:r>
            <a:r>
              <a:rPr lang="en-US" sz="1600" dirty="0" smtClean="0"/>
              <a:t> to handle supported VMI formats independently.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Priority: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Urgency: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Input: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Action: </a:t>
            </a:r>
            <a:r>
              <a:rPr lang="en-US" sz="1600" b="1" dirty="0" smtClean="0"/>
              <a:t>MK create a ticket and reject</a:t>
            </a:r>
            <a:endParaRPr lang="en-US" sz="2400" b="1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Requirements (5)</a:t>
            </a:r>
          </a:p>
        </p:txBody>
      </p:sp>
      <p:sp>
        <p:nvSpPr>
          <p:cNvPr id="145411" name="Rectangle 3"/>
          <p:cNvSpPr>
            <a:spLocks noGrp="1"/>
          </p:cNvSpPr>
          <p:nvPr>
            <p:ph type="body" idx="4294967295"/>
          </p:nvPr>
        </p:nvSpPr>
        <p:spPr bwMode="auto">
          <a:xfrm>
            <a:off x="457200" y="1268413"/>
            <a:ext cx="8229600" cy="5111750"/>
          </a:xfrm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sz="2000" dirty="0" smtClean="0"/>
              <a:t>EGI Marketplace activity related </a:t>
            </a:r>
            <a:r>
              <a:rPr lang="en-US" sz="2000" dirty="0" smtClean="0"/>
              <a:t>tasks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hlinkClick r:id="rId2"/>
              </a:rPr>
              <a:t>https://</a:t>
            </a:r>
            <a:r>
              <a:rPr lang="en-US" sz="1600" dirty="0" smtClean="0">
                <a:hlinkClick r:id="rId2"/>
              </a:rPr>
              <a:t>rt.egi.eu/rt/Ticket/Display.html?id=8975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en-US" sz="1800" dirty="0" smtClean="0"/>
              <a:t>Comments: The actual usage of the </a:t>
            </a:r>
            <a:r>
              <a:rPr lang="en-US" sz="1800" dirty="0" err="1" smtClean="0"/>
              <a:t>AppDB</a:t>
            </a:r>
            <a:r>
              <a:rPr lang="en-US" sz="1800" dirty="0" smtClean="0"/>
              <a:t> on this front would be only as source repository of metadata for the MP. Hence, only API related developments are expected</a:t>
            </a:r>
            <a:r>
              <a:rPr lang="en-US" sz="1800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Priority</a:t>
            </a:r>
            <a:r>
              <a:rPr lang="en-US" sz="1800" dirty="0" smtClean="0"/>
              <a:t>: Low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1800" dirty="0"/>
              <a:t>Urgency: </a:t>
            </a:r>
            <a:r>
              <a:rPr lang="en-US" sz="1800" dirty="0" smtClean="0"/>
              <a:t>Low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1800" dirty="0"/>
              <a:t>Input</a:t>
            </a:r>
            <a:r>
              <a:rPr lang="en-US" sz="1800" dirty="0" smtClean="0"/>
              <a:t>: Dean/Diego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1800" dirty="0"/>
              <a:t>Action</a:t>
            </a:r>
            <a:r>
              <a:rPr lang="en-US" sz="1800" dirty="0" smtClean="0"/>
              <a:t>: </a:t>
            </a:r>
            <a:endParaRPr lang="en-US" b="1" dirty="0"/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Integration with the EGI Accounting </a:t>
            </a:r>
            <a:r>
              <a:rPr lang="en-US" sz="2000" dirty="0" smtClean="0"/>
              <a:t>repository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rt.egi.eu/rt/Ticket/Display.html?id=8976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en-US" sz="1800" dirty="0" smtClean="0"/>
              <a:t>for fetching VM usage related metrics and display them aside with the VM information i.e. what was the usage in </a:t>
            </a:r>
            <a:r>
              <a:rPr lang="en-US" sz="1800" dirty="0" err="1" smtClean="0"/>
              <a:t>CPUh</a:t>
            </a:r>
            <a:r>
              <a:rPr lang="en-US" sz="1800" dirty="0" smtClean="0"/>
              <a:t>, for the last month for the VA X. 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r>
              <a:rPr lang="en-US" sz="1800" dirty="0"/>
              <a:t>Priority</a:t>
            </a:r>
            <a:r>
              <a:rPr lang="en-US" sz="1800" dirty="0" smtClean="0"/>
              <a:t>: Low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1800" dirty="0"/>
              <a:t>Urgency: </a:t>
            </a:r>
            <a:r>
              <a:rPr lang="en-US" sz="1800" dirty="0" smtClean="0"/>
              <a:t>Nice to have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1800" dirty="0"/>
              <a:t>Input</a:t>
            </a:r>
            <a:r>
              <a:rPr lang="en-US" sz="1800" dirty="0" smtClean="0"/>
              <a:t>: 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1800" dirty="0"/>
              <a:t>Action</a:t>
            </a:r>
            <a:r>
              <a:rPr lang="en-US" sz="1800" dirty="0" smtClean="0"/>
              <a:t>:</a:t>
            </a:r>
            <a:endParaRPr lang="en-US" b="1" dirty="0"/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Requirements (5)</a:t>
            </a:r>
          </a:p>
        </p:txBody>
      </p:sp>
      <p:sp>
        <p:nvSpPr>
          <p:cNvPr id="145411" name="Rectangle 3"/>
          <p:cNvSpPr>
            <a:spLocks noGrp="1"/>
          </p:cNvSpPr>
          <p:nvPr>
            <p:ph type="body" idx="4294967295"/>
          </p:nvPr>
        </p:nvSpPr>
        <p:spPr bwMode="auto">
          <a:xfrm>
            <a:off x="457200" y="1268413"/>
            <a:ext cx="8229600" cy="5111750"/>
          </a:xfrm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Performance </a:t>
            </a:r>
            <a:r>
              <a:rPr lang="en-US" sz="2000" dirty="0" smtClean="0"/>
              <a:t>improvements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hlinkClick r:id="rId2"/>
              </a:rPr>
              <a:t>https://</a:t>
            </a:r>
            <a:r>
              <a:rPr lang="en-US" sz="1600" dirty="0" smtClean="0">
                <a:hlinkClick r:id="rId2"/>
              </a:rPr>
              <a:t>rt.egi.eu/rt/Ticket/Display.html?id=8977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This requirement is raised by us, the </a:t>
            </a:r>
            <a:r>
              <a:rPr lang="en-US" sz="1600" dirty="0" err="1" smtClean="0"/>
              <a:t>AppDB</a:t>
            </a:r>
            <a:r>
              <a:rPr lang="en-US" sz="1600" dirty="0" smtClean="0"/>
              <a:t> development team.</a:t>
            </a:r>
          </a:p>
          <a:p>
            <a:pPr lvl="2">
              <a:lnSpc>
                <a:spcPct val="80000"/>
              </a:lnSpc>
            </a:pPr>
            <a:r>
              <a:rPr lang="en-US" sz="1600" dirty="0" smtClean="0"/>
              <a:t>In the field of database: clustering</a:t>
            </a:r>
          </a:p>
          <a:p>
            <a:pPr lvl="2">
              <a:lnSpc>
                <a:spcPct val="80000"/>
              </a:lnSpc>
            </a:pPr>
            <a:r>
              <a:rPr lang="en-US" sz="1600" dirty="0" smtClean="0"/>
              <a:t>Whereas, in the client side code: refactoring for </a:t>
            </a:r>
            <a:r>
              <a:rPr lang="en-US" sz="1600" dirty="0" smtClean="0"/>
              <a:t>optimization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Priority</a:t>
            </a:r>
            <a:r>
              <a:rPr lang="en-US" sz="2000" dirty="0" smtClean="0"/>
              <a:t>: high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Urgency: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Input: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Action</a:t>
            </a:r>
            <a:r>
              <a:rPr lang="en-US" sz="2000" dirty="0" smtClean="0"/>
              <a:t>:</a:t>
            </a:r>
            <a:endParaRPr lang="en-US" sz="3200" b="1" dirty="0"/>
          </a:p>
          <a:p>
            <a:pPr lvl="1">
              <a:lnSpc>
                <a:spcPct val="8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73628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752</Words>
  <Application>Microsoft Office PowerPoint</Application>
  <PresentationFormat>On-screen Show (4:3)</PresentationFormat>
  <Paragraphs>108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Office Theme</vt:lpstr>
      <vt:lpstr>Office Theme</vt:lpstr>
      <vt:lpstr>Office Theme</vt:lpstr>
      <vt:lpstr>Office Theme</vt:lpstr>
      <vt:lpstr>Office Theme</vt:lpstr>
      <vt:lpstr>PowerPoint Presentation</vt:lpstr>
      <vt:lpstr>Requirements (1)</vt:lpstr>
      <vt:lpstr>Requirements (2)</vt:lpstr>
      <vt:lpstr>Requirements (3)</vt:lpstr>
      <vt:lpstr>Requirements (4)</vt:lpstr>
      <vt:lpstr>Requirements (5)</vt:lpstr>
      <vt:lpstr>Requirements (5)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Malgorzata Krakowian</cp:lastModifiedBy>
  <cp:revision>126</cp:revision>
  <dcterms:modified xsi:type="dcterms:W3CDTF">2015-06-18T12:48:01Z</dcterms:modified>
</cp:coreProperties>
</file>