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7"/>
  </p:notesMasterIdLst>
  <p:handoutMasterIdLst>
    <p:handoutMasterId r:id="rId18"/>
  </p:handoutMasterIdLst>
  <p:sldIdLst>
    <p:sldId id="280" r:id="rId4"/>
    <p:sldId id="298" r:id="rId5"/>
    <p:sldId id="297" r:id="rId6"/>
    <p:sldId id="293" r:id="rId7"/>
    <p:sldId id="299" r:id="rId8"/>
    <p:sldId id="300" r:id="rId9"/>
    <p:sldId id="301" r:id="rId10"/>
    <p:sldId id="302" r:id="rId11"/>
    <p:sldId id="303" r:id="rId12"/>
    <p:sldId id="294" r:id="rId13"/>
    <p:sldId id="295" r:id="rId14"/>
    <p:sldId id="296" r:id="rId15"/>
    <p:sldId id="284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6C9FCA"/>
    <a:srgbClr val="4F8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72" d="100"/>
          <a:sy n="72" d="100"/>
        </p:scale>
        <p:origin x="13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1-7-2015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....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0CFCE-DDF0-439C-9F72-65C09F87D4AD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40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99019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356350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 userDrawn="1"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7/1/2015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87" r:id="rId2"/>
    <p:sldLayoutId id="2147483653" r:id="rId3"/>
    <p:sldLayoutId id="2147483688" r:id="rId4"/>
    <p:sldLayoutId id="2147483689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pcs2015.cisedu.info/" TargetMode="External"/><Relationship Id="rId2" Type="http://schemas.openxmlformats.org/officeDocument/2006/relationships/hyperlink" Target="https://harnesscloud.github.io/2015-07-15-feltha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Technical </a:t>
            </a:r>
            <a:r>
              <a:rPr lang="en-US" dirty="0" smtClean="0"/>
              <a:t>Outreach</a:t>
            </a:r>
            <a:r>
              <a:rPr lang="it-IT" dirty="0" smtClean="0"/>
              <a:t> Manager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dirty="0"/>
              <a:t>EGI </a:t>
            </a:r>
            <a:r>
              <a:rPr lang="en-GB" altLang="en-US" dirty="0" err="1"/>
              <a:t>FedCloud</a:t>
            </a:r>
            <a:r>
              <a:rPr lang="en-GB" altLang="en-US" dirty="0"/>
              <a:t> User Support</a:t>
            </a:r>
            <a:br>
              <a:rPr lang="en-GB" altLang="en-US" dirty="0"/>
            </a:br>
            <a:r>
              <a:rPr lang="en-GB" altLang="en-US" dirty="0"/>
              <a:t>coordination meeting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/>
              <a:t>Diego Scardaci - EGI.eu/INFN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dirty="0" smtClean="0"/>
              <a:t>Use Cases (1/3)</a:t>
            </a:r>
            <a:endParaRPr lang="en-GB" altLang="en-US" dirty="0" smtClean="0"/>
          </a:p>
        </p:txBody>
      </p:sp>
      <p:sp>
        <p:nvSpPr>
          <p:cNvPr id="12291" name="Segnaposto data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12293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2749A09-EAE9-481E-8C2B-4303317DC254}" type="slidenum">
              <a:rPr lang="en-US" altLang="en-US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200" smtClean="0">
              <a:solidFill>
                <a:schemeClr val="bg1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07856"/>
              </p:ext>
            </p:extLst>
          </p:nvPr>
        </p:nvGraphicFramePr>
        <p:xfrm>
          <a:off x="250825" y="1196975"/>
          <a:ext cx="8713788" cy="5305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7"/>
                <a:gridCol w="1742597"/>
                <a:gridCol w="1796211"/>
                <a:gridCol w="3432383"/>
              </a:tblGrid>
              <a:tr h="5638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Use Case</a:t>
                      </a:r>
                      <a:endParaRPr lang="en-US" sz="1800" dirty="0"/>
                    </a:p>
                  </a:txBody>
                  <a:tcPr marL="91447" marR="9144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Supporter(s)</a:t>
                      </a:r>
                      <a:endParaRPr lang="en-US" sz="1800" dirty="0"/>
                    </a:p>
                  </a:txBody>
                  <a:tcPr marL="91447" marR="9144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Status</a:t>
                      </a:r>
                      <a:endParaRPr lang="en-US" sz="1800" dirty="0"/>
                    </a:p>
                  </a:txBody>
                  <a:tcPr marL="91447" marR="9144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Comments &amp; Requirements</a:t>
                      </a:r>
                      <a:endParaRPr lang="en-US" sz="1800" dirty="0"/>
                    </a:p>
                  </a:txBody>
                  <a:tcPr marL="91447" marR="91447" marT="45713" marB="45713"/>
                </a:tc>
              </a:tr>
              <a:tr h="725849">
                <a:tc>
                  <a:txBody>
                    <a:bodyPr/>
                    <a:lstStyle/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DRIHM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INFN-Bari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Production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disseminate results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exploitation plan (depends on the approval of the follow-up project)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manage licenses in the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FedCloud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</a:tr>
              <a:tr h="1347387">
                <a:tc>
                  <a:txBody>
                    <a:bodyPr/>
                    <a:lstStyle/>
                    <a:p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Chipster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INFN-Bari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Production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 pilot just started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Deploy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Chipster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the other interested sites: (1) CESNET, (2)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GRNET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CVMFS: first successfully test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</a:tr>
              <a:tr h="846032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CMS/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LHCb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ATLAS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Many sites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Pre-production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Requirements on accounting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Still looking for sites willing to support these VOs</a:t>
                      </a:r>
                    </a:p>
                  </a:txBody>
                  <a:tcPr marL="91447" marR="91447" marT="45713" marB="45713" anchor="ctr"/>
                </a:tc>
              </a:tr>
              <a:tr h="658027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LOFAR/GIPSY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BSC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&amp; Integration</a:t>
                      </a: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COMPSs</a:t>
                      </a:r>
                    </a:p>
                  </a:txBody>
                  <a:tcPr marL="91447" marR="91447" marT="45713" marB="45713" anchor="ctr"/>
                </a:tc>
              </a:tr>
              <a:tr h="822946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CLARIN ERIC - VLO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EGI.eu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&amp; Integration</a:t>
                      </a:r>
                    </a:p>
                  </a:txBody>
                  <a:tcPr marL="91447" marR="91447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Very strict HW requirements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Tests at CESNET site</a:t>
                      </a:r>
                    </a:p>
                  </a:txBody>
                  <a:tcPr marL="91447" marR="91447" marT="45713" marB="45713" anchor="ctr"/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altLang="en-US" dirty="0"/>
              <a:t>EGI </a:t>
            </a:r>
            <a:r>
              <a:rPr lang="en-GB" altLang="en-US" dirty="0" err="1"/>
              <a:t>FedCloud</a:t>
            </a:r>
            <a:r>
              <a:rPr lang="en-GB" altLang="en-US" dirty="0"/>
              <a:t> User Support</a:t>
            </a:r>
            <a:br>
              <a:rPr lang="en-GB" altLang="en-US" dirty="0"/>
            </a:br>
            <a:r>
              <a:rPr lang="en-GB" altLang="en-US" dirty="0"/>
              <a:t>coordination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39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data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1331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dirty="0" smtClean="0"/>
              <a:t>Use Cases (2/3)</a:t>
            </a:r>
            <a:endParaRPr lang="en-GB" altLang="en-US" dirty="0" smtClean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800609"/>
              </p:ext>
            </p:extLst>
          </p:nvPr>
        </p:nvGraphicFramePr>
        <p:xfrm>
          <a:off x="250825" y="1196975"/>
          <a:ext cx="8713788" cy="4606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7"/>
                <a:gridCol w="1742597"/>
                <a:gridCol w="1796211"/>
                <a:gridCol w="3432383"/>
              </a:tblGrid>
              <a:tr h="56390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Use Case</a:t>
                      </a:r>
                      <a:endParaRPr lang="en-US" sz="1800" dirty="0"/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Supporter(s)</a:t>
                      </a:r>
                      <a:endParaRPr lang="en-US" sz="1800" dirty="0"/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Status</a:t>
                      </a:r>
                      <a:endParaRPr lang="en-US" sz="1800" dirty="0"/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Comments &amp; Requirements</a:t>
                      </a:r>
                      <a:endParaRPr lang="en-US" sz="1800" dirty="0"/>
                    </a:p>
                  </a:txBody>
                  <a:tcPr marL="91447" marR="91447" marT="45716" marB="45716"/>
                </a:tc>
              </a:tr>
              <a:tr h="1347458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Universidad de Granada / AUGER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BIFI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Pre-production</a:t>
                      </a: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Deploy CORSIKA and OFFLINE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Interested to support this use cases?</a:t>
                      </a:r>
                    </a:p>
                  </a:txBody>
                  <a:tcPr marL="91447" marR="91447" marT="45716" marB="45716" anchor="ctr"/>
                </a:tc>
              </a:tr>
              <a:tr h="1347458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ESA/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Terradue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EGI.eu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 smtClean="0">
                          <a:cs typeface="Arial" pitchFamily="34" charset="0"/>
                        </a:rPr>
                        <a:t>ESA exploitation platform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Batch processing in the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FedCloud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VM with 2 cores 4GB-8GB RAM (some with 32GB RAM) - 120GB disk 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</a:tr>
              <a:tr h="1347458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BILS (Swedish Elixir Node)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EGI.eu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Pre-production</a:t>
                      </a: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Solution to manage/share big datasets in efficient way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VO SLA in definition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Interested to support this use cases?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free &amp; for pay</a:t>
                      </a:r>
                    </a:p>
                  </a:txBody>
                  <a:tcPr marL="91447" marR="91447" marT="45716" marB="45716" anchor="ctr"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altLang="en-US" dirty="0"/>
              <a:t>EGI </a:t>
            </a:r>
            <a:r>
              <a:rPr lang="en-GB" altLang="en-US" dirty="0" err="1"/>
              <a:t>FedCloud</a:t>
            </a:r>
            <a:r>
              <a:rPr lang="en-GB" altLang="en-US" dirty="0"/>
              <a:t> User Support</a:t>
            </a:r>
            <a:br>
              <a:rPr lang="en-GB" altLang="en-US" dirty="0"/>
            </a:br>
            <a:r>
              <a:rPr lang="en-GB" altLang="en-US" dirty="0"/>
              <a:t>coordination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15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/>
          <a:lstStyle/>
          <a:p>
            <a:r>
              <a:rPr lang="it-IT" altLang="en-US" dirty="0" smtClean="0"/>
              <a:t>Use Cases (3/3)</a:t>
            </a:r>
            <a:endParaRPr lang="en-GB" altLang="en-US" dirty="0" smtClean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372106"/>
              </p:ext>
            </p:extLst>
          </p:nvPr>
        </p:nvGraphicFramePr>
        <p:xfrm>
          <a:off x="250825" y="1196975"/>
          <a:ext cx="8713788" cy="3276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7"/>
                <a:gridCol w="1742597"/>
                <a:gridCol w="1796211"/>
                <a:gridCol w="3432383"/>
              </a:tblGrid>
              <a:tr h="3823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Use Case</a:t>
                      </a:r>
                      <a:endParaRPr lang="en-US" sz="1800" dirty="0"/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Supporter(s)</a:t>
                      </a:r>
                      <a:endParaRPr lang="en-US" sz="1800" dirty="0"/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Status</a:t>
                      </a:r>
                      <a:endParaRPr lang="en-US" sz="1800" dirty="0"/>
                    </a:p>
                  </a:txBody>
                  <a:tcPr marL="91447" marR="91447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Comments &amp; Requirements</a:t>
                      </a:r>
                      <a:endParaRPr lang="en-US" sz="1800" dirty="0"/>
                    </a:p>
                  </a:txBody>
                  <a:tcPr marL="91447" marR="91447" marT="45716" marB="45716"/>
                </a:tc>
              </a:tr>
              <a:tr h="913590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ESA Stimulus project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EGI.eu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Assessment</a:t>
                      </a: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Pay-for-Use</a:t>
                      </a:r>
                    </a:p>
                  </a:txBody>
                  <a:tcPr marL="91447" marR="91447" marT="45716" marB="45716" anchor="ctr"/>
                </a:tc>
              </a:tr>
              <a:tr h="913590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EGI/EUDAT pilot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EGI.eu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Assessed</a:t>
                      </a: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interconnect EGI/EUDAT resources in a unique pilot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be applied in EPOS and EISCAT-3D CC</a:t>
                      </a:r>
                    </a:p>
                  </a:txBody>
                  <a:tcPr marL="91447" marR="91447" marT="45716" marB="45716" anchor="ctr"/>
                </a:tc>
              </a:tr>
              <a:tr h="913590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INSTRUCT/</a:t>
                      </a:r>
                    </a:p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Scipion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EGI.eu</a:t>
                      </a: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Assessed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enmr.eu VO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RPs: INFN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Padova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CESNET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6" marB="45716" anchor="ctr"/>
                </a:tc>
              </a:tr>
            </a:tbl>
          </a:graphicData>
        </a:graphic>
      </p:graphicFrame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altLang="en-US" dirty="0"/>
              <a:t>EGI </a:t>
            </a:r>
            <a:r>
              <a:rPr lang="en-GB" altLang="en-US" dirty="0" err="1"/>
              <a:t>FedCloud</a:t>
            </a:r>
            <a:r>
              <a:rPr lang="en-GB" altLang="en-US" dirty="0"/>
              <a:t> User Support</a:t>
            </a:r>
            <a:br>
              <a:rPr lang="en-GB" altLang="en-US" dirty="0"/>
            </a:br>
            <a:r>
              <a:rPr lang="en-GB" altLang="en-US" dirty="0"/>
              <a:t>coordination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520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400" dirty="0" smtClean="0"/>
              <a:t>Welcome </a:t>
            </a:r>
            <a:r>
              <a:rPr lang="en-GB" sz="2400" dirty="0"/>
              <a:t>and updates about support resources from EGI.eu (Diego Scardaci, EGI.eu/INFN)</a:t>
            </a:r>
          </a:p>
          <a:p>
            <a:r>
              <a:rPr lang="it-IT" sz="2400" dirty="0" smtClean="0"/>
              <a:t>Training </a:t>
            </a:r>
            <a:r>
              <a:rPr lang="it-IT" sz="2400" dirty="0" err="1" smtClean="0"/>
              <a:t>events</a:t>
            </a:r>
            <a:endParaRPr lang="it-IT" sz="2400" dirty="0" smtClean="0"/>
          </a:p>
          <a:p>
            <a:r>
              <a:rPr lang="it-IT" sz="2400" dirty="0" smtClean="0"/>
              <a:t>EGI </a:t>
            </a:r>
            <a:r>
              <a:rPr lang="it-IT" sz="2400" dirty="0" err="1" smtClean="0"/>
              <a:t>Federation</a:t>
            </a:r>
            <a:r>
              <a:rPr lang="it-IT" sz="2400" dirty="0" smtClean="0"/>
              <a:t> Model</a:t>
            </a:r>
          </a:p>
          <a:p>
            <a:r>
              <a:rPr lang="it-IT" sz="2400" dirty="0" smtClean="0"/>
              <a:t>Use </a:t>
            </a:r>
            <a:r>
              <a:rPr lang="it-IT" sz="2400" dirty="0" err="1" smtClean="0"/>
              <a:t>cases</a:t>
            </a:r>
            <a:endParaRPr lang="en-GB" sz="2400" dirty="0" smtClean="0"/>
          </a:p>
          <a:p>
            <a:r>
              <a:rPr lang="en-GB" sz="2400" dirty="0" smtClean="0"/>
              <a:t>Updates </a:t>
            </a:r>
            <a:r>
              <a:rPr lang="en-GB" sz="2400" dirty="0"/>
              <a:t>about use cases (from every site)</a:t>
            </a:r>
          </a:p>
          <a:p>
            <a:r>
              <a:rPr lang="en-GB" sz="2400" dirty="0" smtClean="0"/>
              <a:t>Updates </a:t>
            </a:r>
            <a:r>
              <a:rPr lang="en-GB" sz="2400" dirty="0"/>
              <a:t>from high level tools (tool providers)</a:t>
            </a:r>
          </a:p>
          <a:p>
            <a:r>
              <a:rPr lang="en-GB" sz="2400" dirty="0" smtClean="0"/>
              <a:t>Update </a:t>
            </a:r>
            <a:r>
              <a:rPr lang="en-GB" sz="2400" dirty="0"/>
              <a:t>from </a:t>
            </a:r>
            <a:r>
              <a:rPr lang="en-GB" sz="2400" dirty="0" err="1"/>
              <a:t>FedCloud</a:t>
            </a:r>
            <a:r>
              <a:rPr lang="en-GB" sz="2400" dirty="0"/>
              <a:t> Task Force and Operations</a:t>
            </a:r>
          </a:p>
          <a:p>
            <a:r>
              <a:rPr lang="en-GB" sz="2400" dirty="0" smtClean="0"/>
              <a:t>AOB</a:t>
            </a:r>
            <a:endParaRPr lang="en-GB" sz="24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altLang="en-US" dirty="0"/>
              <a:t>EGI </a:t>
            </a:r>
            <a:r>
              <a:rPr lang="en-GB" altLang="en-US" dirty="0" err="1"/>
              <a:t>FedCloud</a:t>
            </a:r>
            <a:r>
              <a:rPr lang="en-GB" altLang="en-US" dirty="0"/>
              <a:t> User Support</a:t>
            </a:r>
            <a:br>
              <a:rPr lang="en-GB" altLang="en-US" dirty="0"/>
            </a:br>
            <a:r>
              <a:rPr lang="en-GB" altLang="en-US" dirty="0"/>
              <a:t>coordination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5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EGI </a:t>
            </a:r>
            <a:r>
              <a:rPr lang="it-IT" dirty="0" err="1"/>
              <a:t>FedCloud</a:t>
            </a:r>
            <a:r>
              <a:rPr lang="it-IT" dirty="0"/>
              <a:t> Training </a:t>
            </a:r>
            <a:r>
              <a:rPr lang="it-IT" dirty="0" err="1"/>
              <a:t>Infrastructure</a:t>
            </a:r>
            <a:endParaRPr lang="en-GB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training.egi.eu </a:t>
            </a:r>
            <a:r>
              <a:rPr lang="en-US" altLang="en-US" dirty="0" smtClean="0"/>
              <a:t>VO </a:t>
            </a:r>
            <a:r>
              <a:rPr lang="en-US" altLang="en-US" dirty="0" smtClean="0"/>
              <a:t>ready</a:t>
            </a:r>
            <a:endParaRPr lang="en-US" altLang="en-US" dirty="0" smtClean="0"/>
          </a:p>
          <a:p>
            <a:pPr lvl="1"/>
            <a:r>
              <a:rPr lang="en-US" altLang="en-US" dirty="0"/>
              <a:t>http://operations-portal.egi.eu/vo/view/voname/training.egi.eu</a:t>
            </a:r>
          </a:p>
          <a:p>
            <a:r>
              <a:rPr lang="en-US" altLang="en-US" dirty="0" smtClean="0"/>
              <a:t>sites</a:t>
            </a:r>
            <a:r>
              <a:rPr lang="en-US" altLang="en-US" dirty="0" smtClean="0"/>
              <a:t>:</a:t>
            </a:r>
          </a:p>
          <a:p>
            <a:pPr lvl="1"/>
            <a:r>
              <a:rPr lang="en-US" altLang="en-US" dirty="0" smtClean="0"/>
              <a:t>BIFI, CESNET, CETA-CIEMAT, IFCA, </a:t>
            </a:r>
            <a:r>
              <a:rPr lang="en-US" altLang="en-US" dirty="0" smtClean="0"/>
              <a:t>INFN-Catania</a:t>
            </a:r>
          </a:p>
          <a:p>
            <a:r>
              <a:rPr lang="en-US" altLang="en-US" dirty="0" smtClean="0"/>
              <a:t>VM-wide image list:</a:t>
            </a:r>
          </a:p>
          <a:p>
            <a:pPr lvl="1"/>
            <a:r>
              <a:rPr lang="en-US" altLang="en-US" dirty="0" smtClean="0"/>
              <a:t>Problem: some images not available in the sites</a:t>
            </a:r>
            <a:endParaRPr lang="en-US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altLang="en-US" dirty="0"/>
              <a:t>EGI </a:t>
            </a:r>
            <a:r>
              <a:rPr lang="en-GB" altLang="en-US" dirty="0" err="1"/>
              <a:t>FedCloud</a:t>
            </a:r>
            <a:r>
              <a:rPr lang="en-GB" altLang="en-US" dirty="0"/>
              <a:t> User Support</a:t>
            </a:r>
            <a:br>
              <a:rPr lang="en-GB" altLang="en-US" dirty="0"/>
            </a:br>
            <a:r>
              <a:rPr lang="en-GB" altLang="en-US" dirty="0"/>
              <a:t>coordination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01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Next</a:t>
            </a:r>
            <a:r>
              <a:rPr lang="it-IT" dirty="0" smtClean="0"/>
              <a:t> Training </a:t>
            </a:r>
            <a:r>
              <a:rPr lang="it-IT" dirty="0" err="1" smtClean="0"/>
              <a:t>events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EGI </a:t>
            </a:r>
            <a:r>
              <a:rPr lang="it-IT" dirty="0" err="1" smtClean="0"/>
              <a:t>FedCloud</a:t>
            </a:r>
            <a:r>
              <a:rPr lang="it-IT" dirty="0" smtClean="0"/>
              <a:t> Tutorial in UK (</a:t>
            </a:r>
            <a:r>
              <a:rPr lang="it-IT" dirty="0" err="1" smtClean="0"/>
              <a:t>Feltham</a:t>
            </a:r>
            <a:r>
              <a:rPr lang="it-IT" dirty="0" smtClean="0"/>
              <a:t>, </a:t>
            </a:r>
            <a:r>
              <a:rPr lang="it-IT" dirty="0" err="1" smtClean="0"/>
              <a:t>London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17 </a:t>
            </a:r>
            <a:r>
              <a:rPr lang="it-IT" dirty="0" err="1" smtClean="0"/>
              <a:t>July</a:t>
            </a:r>
            <a:r>
              <a:rPr lang="it-IT" dirty="0" smtClean="0"/>
              <a:t> 2015</a:t>
            </a:r>
          </a:p>
          <a:p>
            <a:pPr lvl="1"/>
            <a:r>
              <a:rPr lang="it-IT" dirty="0" err="1" smtClean="0"/>
              <a:t>Invitation</a:t>
            </a:r>
            <a:r>
              <a:rPr lang="it-IT" dirty="0" smtClean="0"/>
              <a:t> from </a:t>
            </a:r>
            <a:r>
              <a:rPr lang="it-IT" dirty="0" err="1" smtClean="0"/>
              <a:t>Harness</a:t>
            </a:r>
            <a:r>
              <a:rPr lang="it-IT" dirty="0" smtClean="0"/>
              <a:t> </a:t>
            </a:r>
            <a:r>
              <a:rPr lang="it-IT" dirty="0" err="1" smtClean="0"/>
              <a:t>project</a:t>
            </a:r>
            <a:r>
              <a:rPr lang="it-IT" dirty="0" smtClean="0"/>
              <a:t>/Imperial College</a:t>
            </a:r>
          </a:p>
          <a:p>
            <a:pPr lvl="1"/>
            <a:r>
              <a:rPr lang="en-GB" dirty="0">
                <a:hlinkClick r:id="rId2"/>
              </a:rPr>
              <a:t>https://harnesscloud.github.io/2015-07-15-feltham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it-IT" dirty="0" smtClean="0"/>
              <a:t>EGI </a:t>
            </a:r>
            <a:r>
              <a:rPr lang="it-IT" dirty="0" err="1" smtClean="0"/>
              <a:t>FedCloud</a:t>
            </a:r>
            <a:r>
              <a:rPr lang="it-IT" dirty="0" smtClean="0"/>
              <a:t> Tutorial </a:t>
            </a:r>
            <a:r>
              <a:rPr lang="it-IT" dirty="0" err="1" smtClean="0"/>
              <a:t>at</a:t>
            </a:r>
            <a:r>
              <a:rPr lang="it-IT" dirty="0" smtClean="0"/>
              <a:t> HPCS conference (Amsterdam, The Netherlands)</a:t>
            </a:r>
          </a:p>
          <a:p>
            <a:pPr lvl="1"/>
            <a:r>
              <a:rPr lang="it-IT" dirty="0" smtClean="0"/>
              <a:t>20-24 </a:t>
            </a:r>
            <a:r>
              <a:rPr lang="it-IT" dirty="0" err="1" smtClean="0"/>
              <a:t>July</a:t>
            </a:r>
            <a:r>
              <a:rPr lang="it-IT" dirty="0" smtClean="0"/>
              <a:t> 2015</a:t>
            </a:r>
          </a:p>
          <a:p>
            <a:pPr lvl="1"/>
            <a:r>
              <a:rPr lang="it-IT" dirty="0" err="1" smtClean="0"/>
              <a:t>Abstract</a:t>
            </a:r>
            <a:r>
              <a:rPr lang="it-IT" dirty="0" smtClean="0"/>
              <a:t> </a:t>
            </a:r>
            <a:r>
              <a:rPr lang="it-IT" dirty="0" err="1" smtClean="0"/>
              <a:t>accepted</a:t>
            </a:r>
            <a:endParaRPr lang="it-IT" dirty="0" smtClean="0"/>
          </a:p>
          <a:p>
            <a:pPr lvl="1"/>
            <a:r>
              <a:rPr lang="en-GB" dirty="0">
                <a:hlinkClick r:id="rId3"/>
              </a:rPr>
              <a:t>http://hpcs2015.cisedu.info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altLang="en-US" dirty="0"/>
              <a:t>EGI </a:t>
            </a:r>
            <a:r>
              <a:rPr lang="en-GB" altLang="en-US" dirty="0" err="1"/>
              <a:t>FedCloud</a:t>
            </a:r>
            <a:r>
              <a:rPr lang="en-GB" altLang="en-US" dirty="0"/>
              <a:t> User Support</a:t>
            </a:r>
            <a:br>
              <a:rPr lang="en-GB" altLang="en-US" dirty="0"/>
            </a:br>
            <a:r>
              <a:rPr lang="en-GB" altLang="en-US" dirty="0"/>
              <a:t>coordination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06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440000"/>
          </a:xfrm>
        </p:spPr>
        <p:txBody>
          <a:bodyPr/>
          <a:lstStyle/>
          <a:p>
            <a:pPr algn="ctr"/>
            <a:r>
              <a:rPr lang="en-US" dirty="0" smtClean="0"/>
              <a:t>EGI Federation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22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EGI Cloud Federation is open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cloud providers adhering to the established policies, procedures and processes, can join in by adopting different federation models according to the </a:t>
            </a:r>
            <a:r>
              <a:rPr lang="en-US" dirty="0" smtClean="0"/>
              <a:t>needs</a:t>
            </a:r>
          </a:p>
          <a:p>
            <a:pPr lvl="1"/>
            <a:r>
              <a:rPr lang="en-US" dirty="0" smtClean="0"/>
              <a:t>Providers </a:t>
            </a:r>
            <a:r>
              <a:rPr lang="en-US" dirty="0"/>
              <a:t>can choose the type of federated services while still relying on local tools and exposing own service interfaces to the federation, as applicable </a:t>
            </a:r>
            <a:endParaRPr lang="en-US" dirty="0" smtClean="0"/>
          </a:p>
          <a:p>
            <a:pPr lvl="1"/>
            <a:r>
              <a:rPr lang="en-US" dirty="0" smtClean="0"/>
              <a:t>Low entry barriers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970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base"/>
            <a:r>
              <a:rPr lang="en-US" b="1" dirty="0"/>
              <a:t>EGI Cloud Federation</a:t>
            </a:r>
            <a:r>
              <a:rPr lang="en-US" dirty="0"/>
              <a:t>: hybrid cloud (private, community, public)</a:t>
            </a:r>
          </a:p>
          <a:p>
            <a:pPr fontAlgn="base"/>
            <a:r>
              <a:rPr lang="en-US" b="1" dirty="0"/>
              <a:t>EGI Cloud Realm</a:t>
            </a:r>
            <a:r>
              <a:rPr lang="en-US" dirty="0"/>
              <a:t>: subset of cloud providers exposing homogeneous cloud management interfaces and capabilities. The Open Standards Cloud Realm supports OCCI and CDMI</a:t>
            </a:r>
          </a:p>
          <a:p>
            <a:pPr fontAlgn="base"/>
            <a:r>
              <a:rPr lang="en-US" b="1" dirty="0"/>
              <a:t>Community Platform</a:t>
            </a:r>
            <a:r>
              <a:rPr lang="en-US" dirty="0"/>
              <a:t>: set of community-specific data, tools, </a:t>
            </a:r>
            <a:r>
              <a:rPr lang="en-US" dirty="0" smtClean="0"/>
              <a:t>applications </a:t>
            </a:r>
            <a:r>
              <a:rPr lang="en-US" dirty="0"/>
              <a:t>and brokering </a:t>
            </a:r>
            <a:r>
              <a:rPr lang="en-US" dirty="0" smtClean="0"/>
              <a:t>solutions, </a:t>
            </a:r>
            <a:r>
              <a:rPr lang="en-US" dirty="0"/>
              <a:t>which can be supported by one or more realms of the federation.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751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Federation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 descr="Screen Shot 2015-06-30 at 11.01.2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4101"/>
            <a:ext cx="9144000" cy="480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696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Screen Shot 2015-06-30 at 11.03.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00" y="0"/>
            <a:ext cx="70264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735964"/>
      </p:ext>
    </p:extLst>
  </p:cSld>
  <p:clrMapOvr>
    <a:masterClrMapping/>
  </p:clrMapOvr>
</p:sld>
</file>

<file path=ppt/theme/theme1.xml><?xml version="1.0" encoding="utf-8"?>
<a:theme xmlns:a="http://schemas.openxmlformats.org/drawingml/2006/main" name="EGI Powerpoint Presentation (Title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v2</Template>
  <TotalTime>587</TotalTime>
  <Words>565</Words>
  <Application>Microsoft Office PowerPoint</Application>
  <PresentationFormat>Presentazione su schermo (4:3)</PresentationFormat>
  <Paragraphs>120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13</vt:i4>
      </vt:variant>
    </vt:vector>
  </HeadingPairs>
  <TitlesOfParts>
    <vt:vector size="21" baseType="lpstr">
      <vt:lpstr>MS PGothic</vt:lpstr>
      <vt:lpstr>Arial</vt:lpstr>
      <vt:lpstr>Calibri</vt:lpstr>
      <vt:lpstr>Segoe UI</vt:lpstr>
      <vt:lpstr>Verdana</vt:lpstr>
      <vt:lpstr>EGI Powerpoint Presentation (Title)</vt:lpstr>
      <vt:lpstr>EGI Powerpoint Presentation (body)</vt:lpstr>
      <vt:lpstr>EGI Powerpoint Presentation (closing)</vt:lpstr>
      <vt:lpstr>EGI FedCloud User Support coordination meeting</vt:lpstr>
      <vt:lpstr>Agenda</vt:lpstr>
      <vt:lpstr>EGI FedCloud Training Infrastructure</vt:lpstr>
      <vt:lpstr>Next Training events</vt:lpstr>
      <vt:lpstr>EGI Federation Model</vt:lpstr>
      <vt:lpstr>Principle</vt:lpstr>
      <vt:lpstr>Definitions</vt:lpstr>
      <vt:lpstr>Federation model</vt:lpstr>
      <vt:lpstr>Presentazione standard di PowerPoint</vt:lpstr>
      <vt:lpstr>Use Cases (1/3)</vt:lpstr>
      <vt:lpstr>Use Cases (2/3)</vt:lpstr>
      <vt:lpstr>Use Cases (3/3)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dscardaci</cp:lastModifiedBy>
  <cp:revision>25</cp:revision>
  <dcterms:created xsi:type="dcterms:W3CDTF">2015-04-21T10:57:42Z</dcterms:created>
  <dcterms:modified xsi:type="dcterms:W3CDTF">2015-07-01T08:58:40Z</dcterms:modified>
</cp:coreProperties>
</file>