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tiff" ContentType="image/tiff"/>
  <Default Extension="rels" ContentType="application/vnd.openxmlformats-package.relationships+xml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54" r:id="rId1"/>
  </p:sldMasterIdLst>
  <p:notesMasterIdLst>
    <p:notesMasterId r:id="rId16"/>
  </p:notesMasterIdLst>
  <p:handoutMasterIdLst>
    <p:handoutMasterId r:id="rId17"/>
  </p:handoutMasterIdLst>
  <p:sldIdLst>
    <p:sldId id="286" r:id="rId2"/>
    <p:sldId id="288" r:id="rId3"/>
    <p:sldId id="310" r:id="rId4"/>
    <p:sldId id="307" r:id="rId5"/>
    <p:sldId id="289" r:id="rId6"/>
    <p:sldId id="291" r:id="rId7"/>
    <p:sldId id="293" r:id="rId8"/>
    <p:sldId id="292" r:id="rId9"/>
    <p:sldId id="308" r:id="rId10"/>
    <p:sldId id="294" r:id="rId11"/>
    <p:sldId id="295" r:id="rId12"/>
    <p:sldId id="298" r:id="rId13"/>
    <p:sldId id="302" r:id="rId14"/>
    <p:sldId id="309" r:id="rId15"/>
  </p:sldIdLst>
  <p:sldSz cx="9144000" cy="6858000" type="screen4x3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scaleToFitPaper="1" frameSlides="1"/>
  <p:clrMru>
    <a:srgbClr val="FF4F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357" autoAdjust="0"/>
    <p:restoredTop sz="96291" autoAdjust="0"/>
  </p:normalViewPr>
  <p:slideViewPr>
    <p:cSldViewPr snapToGrid="0" snapToObjects="1">
      <p:cViewPr>
        <p:scale>
          <a:sx n="150" d="100"/>
          <a:sy n="150" d="100"/>
        </p:scale>
        <p:origin x="584" y="-10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handoutMaster" Target="handoutMasters/handoutMaster1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D779CF-0860-9047-840D-2CAC0FA80E25}" type="datetimeFigureOut">
              <a:rPr lang="en-US" smtClean="0"/>
              <a:t>7/1/15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79D14B-5F81-1D45-947B-AB6FDA54A8B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9474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34857F-AB74-8240-BFEF-C5DD38026A4B}" type="datetimeFigureOut">
              <a:rPr lang="en-US" smtClean="0"/>
              <a:t>7/1/15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B7910B-F774-1742-B67E-B1FCED07840E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5523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E3DDC-C189-E34B-8530-B0EF646C5372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94272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C081F-9737-3945-8AD7-ACE78B514AFE}" type="datetimeFigureOut">
              <a:rPr lang="en-US" smtClean="0"/>
              <a:t>7/1/15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0415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C081F-9737-3945-8AD7-ACE78B514AFE}" type="datetimeFigureOut">
              <a:rPr lang="en-US" smtClean="0"/>
              <a:t>7/1/15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05730-D831-1B4B-BBCA-6CDC0601472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7535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C081F-9737-3945-8AD7-ACE78B514AFE}" type="datetimeFigureOut">
              <a:rPr lang="en-US" smtClean="0"/>
              <a:t>7/1/15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05730-D831-1B4B-BBCA-6CDC0601472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7385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C081F-9737-3945-8AD7-ACE78B514AFE}" type="datetimeFigureOut">
              <a:rPr lang="en-US" smtClean="0"/>
              <a:t>7/1/15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05730-D831-1B4B-BBCA-6CDC0601472B}" type="slidenum">
              <a:rPr lang="en-US" smtClean="0"/>
              <a:t>‹Nr.›</a:t>
            </a:fld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-782580" y="252705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11673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C081F-9737-3945-8AD7-ACE78B514AFE}" type="datetimeFigureOut">
              <a:rPr lang="en-US" smtClean="0"/>
              <a:t>7/1/15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05730-D831-1B4B-BBCA-6CDC0601472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0626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C081F-9737-3945-8AD7-ACE78B514AFE}" type="datetimeFigureOut">
              <a:rPr lang="en-US" smtClean="0"/>
              <a:t>7/1/15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05730-D831-1B4B-BBCA-6CDC0601472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79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C081F-9737-3945-8AD7-ACE78B514AFE}" type="datetimeFigureOut">
              <a:rPr lang="en-US" smtClean="0"/>
              <a:t>7/1/15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05730-D831-1B4B-BBCA-6CDC0601472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328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C081F-9737-3945-8AD7-ACE78B514AFE}" type="datetimeFigureOut">
              <a:rPr lang="en-US" smtClean="0"/>
              <a:t>7/1/15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05730-D831-1B4B-BBCA-6CDC0601472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7752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C081F-9737-3945-8AD7-ACE78B514AFE}" type="datetimeFigureOut">
              <a:rPr lang="en-US" smtClean="0"/>
              <a:t>7/1/15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05730-D831-1B4B-BBCA-6CDC0601472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6755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C081F-9737-3945-8AD7-ACE78B514AFE}" type="datetimeFigureOut">
              <a:rPr lang="en-US" smtClean="0"/>
              <a:t>7/1/15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5124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C081F-9737-3945-8AD7-ACE78B514AFE}" type="datetimeFigureOut">
              <a:rPr lang="en-US" smtClean="0"/>
              <a:t>7/1/15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05730-D831-1B4B-BBCA-6CDC0601472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6558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4" Type="http://schemas.openxmlformats.org/officeDocument/2006/relationships/image" Target="../media/image2.tif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B8A212-C379-B340-8A15-0F01EEC790D8}" type="datetimeFigureOut">
              <a:rPr lang="en-US" smtClean="0"/>
              <a:t>7/1/15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9DCC5C-33FB-774A-BA26-43CCBD2125DE}" type="slidenum">
              <a:rPr lang="en-US" smtClean="0"/>
              <a:t>‹Nr.›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7482114" y="6289673"/>
            <a:ext cx="1600467" cy="581988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0" y="6255348"/>
            <a:ext cx="9143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www.transplantdb.eu</a:t>
            </a:r>
            <a:endParaRPr lang="en-US" dirty="0" smtClean="0"/>
          </a:p>
        </p:txBody>
      </p:sp>
      <p:sp>
        <p:nvSpPr>
          <p:cNvPr id="11" name="Rectangle 10"/>
          <p:cNvSpPr/>
          <p:nvPr userDrawn="1"/>
        </p:nvSpPr>
        <p:spPr>
          <a:xfrm>
            <a:off x="7482114" y="6321395"/>
            <a:ext cx="705153" cy="51147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 userDrawn="1"/>
        </p:nvSpPr>
        <p:spPr>
          <a:xfrm>
            <a:off x="0" y="6617423"/>
            <a:ext cx="9144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u="non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</a:t>
            </a:r>
            <a:r>
              <a:rPr lang="en-US" sz="800" u="non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transPLANT</a:t>
            </a:r>
            <a:r>
              <a:rPr lang="en-US" sz="800" u="non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project is funded by the European Commission within its 7</a:t>
            </a:r>
            <a:r>
              <a:rPr lang="en-US" sz="800" u="none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</a:t>
            </a:r>
            <a:r>
              <a:rPr lang="en-US" sz="800" u="non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Framework </a:t>
            </a:r>
            <a:r>
              <a:rPr lang="en-US" sz="800" u="non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Programme</a:t>
            </a:r>
            <a:r>
              <a:rPr lang="en-US" sz="800" u="non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under the thematic area “Infrastructures”. Contract number 283496.</a:t>
            </a:r>
            <a:endParaRPr lang="en-US" sz="800" i="1" u="none" dirty="0">
              <a:solidFill>
                <a:schemeClr val="tx1"/>
              </a:solidFill>
            </a:endParaRPr>
          </a:p>
        </p:txBody>
      </p:sp>
      <p:pic>
        <p:nvPicPr>
          <p:cNvPr id="16" name="Picture 15" descr="transPLANT.tiff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94" y="6300509"/>
            <a:ext cx="1251429" cy="374856"/>
          </a:xfrm>
          <a:prstGeom prst="rect">
            <a:avLst/>
          </a:prstGeom>
        </p:spPr>
      </p:pic>
      <p:cxnSp>
        <p:nvCxnSpPr>
          <p:cNvPr id="19" name="Straight Connector 18"/>
          <p:cNvCxnSpPr/>
          <p:nvPr userDrawn="1"/>
        </p:nvCxnSpPr>
        <p:spPr>
          <a:xfrm>
            <a:off x="95636" y="6241615"/>
            <a:ext cx="8961287" cy="0"/>
          </a:xfrm>
          <a:prstGeom prst="line">
            <a:avLst/>
          </a:prstGeom>
          <a:ln w="6350" cmpd="sng">
            <a:solidFill>
              <a:srgbClr val="FF4F2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6728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4400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/>
          <p:cNvSpPr>
            <a:spLocks noGrp="1"/>
          </p:cNvSpPr>
          <p:nvPr>
            <p:ph type="title"/>
          </p:nvPr>
        </p:nvSpPr>
        <p:spPr>
          <a:xfrm>
            <a:off x="457200" y="5061435"/>
            <a:ext cx="8229600" cy="1143000"/>
          </a:xfrm>
        </p:spPr>
        <p:txBody>
          <a:bodyPr/>
          <a:lstStyle/>
          <a:p>
            <a:r>
              <a:rPr lang="fr-FR" sz="3400" dirty="0" smtClean="0"/>
              <a:t>EGI </a:t>
            </a:r>
            <a:r>
              <a:rPr lang="fr-FR" sz="3400" dirty="0" err="1" smtClean="0"/>
              <a:t>FedCloud</a:t>
            </a:r>
            <a:r>
              <a:rPr lang="fr-FR" sz="3400" dirty="0" smtClean="0"/>
              <a:t> User Support</a:t>
            </a:r>
            <a:endParaRPr lang="en-US" sz="3400" dirty="0"/>
          </a:p>
        </p:txBody>
      </p:sp>
      <p:sp>
        <p:nvSpPr>
          <p:cNvPr id="9" name="Titre 1"/>
          <p:cNvSpPr txBox="1">
            <a:spLocks/>
          </p:cNvSpPr>
          <p:nvPr/>
        </p:nvSpPr>
        <p:spPr>
          <a:xfrm>
            <a:off x="8467" y="2187535"/>
            <a:ext cx="9159212" cy="2670369"/>
          </a:xfrm>
          <a:prstGeom prst="rect">
            <a:avLst/>
          </a:prstGeom>
          <a:ln>
            <a:miter lim="800000"/>
            <a:headEnd/>
            <a:tailEnd/>
          </a:ln>
          <a:extLst/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GB" sz="4800" i="1" dirty="0" smtClean="0"/>
              <a:t>Programmatic </a:t>
            </a:r>
            <a:r>
              <a:rPr lang="en-GB" sz="4800" i="1" dirty="0"/>
              <a:t>services for genome-scale </a:t>
            </a:r>
            <a:r>
              <a:rPr lang="en-GB" sz="4800" i="1" dirty="0" smtClean="0"/>
              <a:t>data</a:t>
            </a:r>
            <a:endParaRPr lang="en-US" sz="4800" b="1" i="1" dirty="0"/>
          </a:p>
        </p:txBody>
      </p:sp>
      <p:pic>
        <p:nvPicPr>
          <p:cNvPr id="2" name="Picture 1" descr="tplogo_transparen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7615" y="228600"/>
            <a:ext cx="2173113" cy="651934"/>
          </a:xfrm>
          <a:prstGeom prst="rect">
            <a:avLst/>
          </a:prstGeom>
        </p:spPr>
      </p:pic>
      <p:pic>
        <p:nvPicPr>
          <p:cNvPr id="3" name="Picture 2" descr="Narcissus_field_near_Keukenhof_panorama-0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4960"/>
            <a:ext cx="9144000" cy="125501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0132" y="412720"/>
            <a:ext cx="59351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/>
              <a:t>trans-National Infrastructure for Plant Genomic Science</a:t>
            </a:r>
          </a:p>
        </p:txBody>
      </p:sp>
    </p:spTree>
    <p:extLst>
      <p:ext uri="{BB962C8B-B14F-4D97-AF65-F5344CB8AC3E}">
        <p14:creationId xmlns:p14="http://schemas.microsoft.com/office/powerpoint/2010/main" val="2832826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Implementation </a:t>
            </a:r>
            <a:r>
              <a:rPr lang="en-GB" dirty="0"/>
              <a:t>of HPC </a:t>
            </a:r>
            <a:r>
              <a:rPr lang="en-GB" dirty="0" smtClean="0"/>
              <a:t>services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/>
              <a:t>Objectives</a:t>
            </a:r>
            <a:r>
              <a:rPr lang="en-GB" dirty="0"/>
              <a:t>: Provide an environment for compute-intensive data analysis</a:t>
            </a:r>
            <a:endParaRPr lang="en-US" dirty="0"/>
          </a:p>
          <a:p>
            <a:endParaRPr lang="es-ES" dirty="0" smtClean="0"/>
          </a:p>
          <a:p>
            <a:r>
              <a:rPr lang="es-ES" dirty="0" err="1" smtClean="0"/>
              <a:t>Highlights</a:t>
            </a:r>
            <a:r>
              <a:rPr lang="es-ES" dirty="0" smtClean="0"/>
              <a:t>: </a:t>
            </a:r>
          </a:p>
          <a:p>
            <a:pPr lvl="1"/>
            <a:r>
              <a:rPr lang="es-ES" dirty="0" err="1" smtClean="0"/>
              <a:t>COMPSs</a:t>
            </a:r>
            <a:r>
              <a:rPr lang="es-ES" dirty="0" smtClean="0"/>
              <a:t> </a:t>
            </a:r>
            <a:r>
              <a:rPr lang="es-ES" dirty="0" err="1" smtClean="0"/>
              <a:t>programming</a:t>
            </a:r>
            <a:r>
              <a:rPr lang="es-ES" dirty="0" smtClean="0"/>
              <a:t> </a:t>
            </a:r>
            <a:r>
              <a:rPr lang="es-ES" dirty="0" err="1" smtClean="0"/>
              <a:t>model</a:t>
            </a:r>
            <a:r>
              <a:rPr lang="es-ES" dirty="0" smtClean="0"/>
              <a:t> </a:t>
            </a:r>
            <a:r>
              <a:rPr lang="es-ES" dirty="0" err="1" smtClean="0"/>
              <a:t>is</a:t>
            </a:r>
            <a:r>
              <a:rPr lang="es-ES" dirty="0" smtClean="0"/>
              <a:t> compatible </a:t>
            </a:r>
            <a:r>
              <a:rPr lang="es-ES" dirty="0" err="1" smtClean="0"/>
              <a:t>both</a:t>
            </a:r>
            <a:r>
              <a:rPr lang="es-ES" dirty="0" smtClean="0"/>
              <a:t> </a:t>
            </a:r>
            <a:r>
              <a:rPr lang="es-ES" dirty="0" err="1" smtClean="0"/>
              <a:t>with</a:t>
            </a:r>
            <a:r>
              <a:rPr lang="es-ES" dirty="0" smtClean="0"/>
              <a:t> </a:t>
            </a:r>
            <a:r>
              <a:rPr lang="es-ES" dirty="0" err="1" smtClean="0"/>
              <a:t>cluster</a:t>
            </a:r>
            <a:r>
              <a:rPr lang="es-ES" dirty="0" smtClean="0"/>
              <a:t>/</a:t>
            </a:r>
            <a:r>
              <a:rPr lang="es-ES" dirty="0" err="1" smtClean="0"/>
              <a:t>cloud</a:t>
            </a:r>
            <a:r>
              <a:rPr lang="es-ES" dirty="0" smtClean="0"/>
              <a:t> </a:t>
            </a:r>
            <a:r>
              <a:rPr lang="es-ES" dirty="0" err="1" smtClean="0"/>
              <a:t>scale</a:t>
            </a:r>
            <a:r>
              <a:rPr lang="es-ES" dirty="0" smtClean="0"/>
              <a:t> and </a:t>
            </a:r>
            <a:r>
              <a:rPr lang="es-ES" dirty="0" err="1" smtClean="0"/>
              <a:t>large</a:t>
            </a:r>
            <a:r>
              <a:rPr lang="es-ES" dirty="0" smtClean="0"/>
              <a:t> HPC </a:t>
            </a:r>
            <a:r>
              <a:rPr lang="es-ES" dirty="0" err="1" smtClean="0"/>
              <a:t>systems</a:t>
            </a:r>
            <a:endParaRPr lang="es-ES" dirty="0" smtClean="0"/>
          </a:p>
          <a:p>
            <a:pPr lvl="1"/>
            <a:r>
              <a:rPr lang="es-ES" dirty="0" err="1" smtClean="0"/>
              <a:t>First</a:t>
            </a:r>
            <a:r>
              <a:rPr lang="es-ES" dirty="0" smtClean="0"/>
              <a:t> </a:t>
            </a:r>
            <a:r>
              <a:rPr lang="es-ES" dirty="0" err="1" smtClean="0"/>
              <a:t>genome</a:t>
            </a:r>
            <a:r>
              <a:rPr lang="es-ES" dirty="0" smtClean="0"/>
              <a:t> </a:t>
            </a:r>
            <a:r>
              <a:rPr lang="es-ES" dirty="0" err="1" smtClean="0"/>
              <a:t>assembler</a:t>
            </a:r>
            <a:r>
              <a:rPr lang="es-ES" dirty="0" smtClean="0"/>
              <a:t> </a:t>
            </a:r>
            <a:r>
              <a:rPr lang="es-ES" dirty="0" err="1" smtClean="0"/>
              <a:t>available</a:t>
            </a:r>
            <a:r>
              <a:rPr lang="es-ES" dirty="0" smtClean="0"/>
              <a:t> in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cloud</a:t>
            </a:r>
            <a:r>
              <a:rPr lang="es-ES" dirty="0" smtClean="0"/>
              <a:t> </a:t>
            </a:r>
            <a:r>
              <a:rPr lang="es-ES" dirty="0" err="1" smtClean="0"/>
              <a:t>environment</a:t>
            </a:r>
            <a:r>
              <a:rPr lang="es-ES" dirty="0" smtClean="0"/>
              <a:t> (</a:t>
            </a:r>
            <a:r>
              <a:rPr lang="es-ES" dirty="0" err="1" smtClean="0"/>
              <a:t>Abyss-COMPSs</a:t>
            </a:r>
            <a:r>
              <a:rPr lang="es-E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703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GB" dirty="0" smtClean="0"/>
              <a:t>Implementation </a:t>
            </a:r>
            <a:r>
              <a:rPr lang="en-GB" dirty="0"/>
              <a:t>of HPC </a:t>
            </a:r>
            <a:r>
              <a:rPr lang="en-GB" dirty="0" smtClean="0"/>
              <a:t> </a:t>
            </a:r>
            <a:r>
              <a:rPr lang="en-GB" dirty="0"/>
              <a:t>services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561597"/>
            <a:ext cx="8229600" cy="1942069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Genome assemblers available to run in MN supercomputer</a:t>
            </a:r>
          </a:p>
          <a:p>
            <a:pPr lvl="1"/>
            <a:r>
              <a:rPr lang="en-US" dirty="0" smtClean="0"/>
              <a:t>Abyss, </a:t>
            </a:r>
            <a:r>
              <a:rPr lang="en-US" dirty="0" err="1" smtClean="0"/>
              <a:t>SoapDeNovo</a:t>
            </a:r>
            <a:r>
              <a:rPr lang="en-US" dirty="0" smtClean="0"/>
              <a:t>, </a:t>
            </a:r>
            <a:r>
              <a:rPr lang="en-US" dirty="0" err="1" smtClean="0"/>
              <a:t>Masurca</a:t>
            </a:r>
            <a:r>
              <a:rPr lang="en-US" dirty="0" smtClean="0"/>
              <a:t>, Velvet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Genome </a:t>
            </a:r>
            <a:r>
              <a:rPr lang="en-US" dirty="0"/>
              <a:t>assembly suite Abyss as a standalone application powered by (</a:t>
            </a:r>
            <a:r>
              <a:rPr lang="en-US" dirty="0" smtClean="0"/>
              <a:t>intra-node, up to 12 cores) </a:t>
            </a:r>
            <a:r>
              <a:rPr lang="en-US" dirty="0"/>
              <a:t>MPI parallelism. </a:t>
            </a:r>
            <a:endParaRPr lang="en-US" dirty="0" smtClean="0"/>
          </a:p>
          <a:p>
            <a:pPr lvl="1"/>
            <a:r>
              <a:rPr lang="en-US" dirty="0" smtClean="0"/>
              <a:t>A </a:t>
            </a:r>
            <a:r>
              <a:rPr lang="en-US" dirty="0" err="1"/>
              <a:t>pyCOMPSs</a:t>
            </a:r>
            <a:r>
              <a:rPr lang="en-US" dirty="0"/>
              <a:t> version of Abyss is </a:t>
            </a:r>
            <a:r>
              <a:rPr lang="en-US" dirty="0" smtClean="0"/>
              <a:t>available for testing. </a:t>
            </a:r>
          </a:p>
          <a:p>
            <a:pPr lvl="1"/>
            <a:r>
              <a:rPr lang="en-US" dirty="0" smtClean="0"/>
              <a:t>Benchmark </a:t>
            </a:r>
            <a:r>
              <a:rPr lang="en-US" dirty="0" smtClean="0"/>
              <a:t>to compare with performance in a traditional </a:t>
            </a:r>
            <a:r>
              <a:rPr lang="en-US" dirty="0" smtClean="0"/>
              <a:t>environment</a:t>
            </a:r>
            <a:endParaRPr lang="en-US" dirty="0" smtClean="0"/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2337913"/>
              </p:ext>
            </p:extLst>
          </p:nvPr>
        </p:nvGraphicFramePr>
        <p:xfrm>
          <a:off x="1531445" y="3602300"/>
          <a:ext cx="6081110" cy="104652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16222"/>
                <a:gridCol w="1216222"/>
                <a:gridCol w="1216222"/>
                <a:gridCol w="1216222"/>
                <a:gridCol w="1216222"/>
              </a:tblGrid>
              <a:tr h="322297">
                <a:tc rowSpan="2"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en-GB" sz="1000" dirty="0">
                          <a:effectLst/>
                        </a:rPr>
                        <a:t>Input test case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en-GB" sz="1000">
                          <a:effectLst/>
                        </a:rPr>
                        <a:t>Read size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en-GB" sz="1000" dirty="0">
                          <a:effectLst/>
                        </a:rPr>
                        <a:t>#Reads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en-GB" sz="1000">
                          <a:effectLst/>
                        </a:rPr>
                        <a:t>RAM Usage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3959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en-GB" sz="1000" dirty="0">
                          <a:effectLst/>
                        </a:rPr>
                        <a:t>MN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en-GB" sz="1000">
                          <a:effectLst/>
                        </a:rPr>
                        <a:t>VM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84637"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en-GB" sz="1000">
                          <a:effectLst/>
                        </a:rPr>
                        <a:t>SRR077421 (Nipponbare)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>
                          <a:effectLst/>
                        </a:rPr>
                        <a:t>150 bp (Illumina Gen. Analyzer II)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en-GB" sz="1000">
                          <a:effectLst/>
                        </a:rPr>
                        <a:t>1.10</a:t>
                      </a:r>
                      <a:r>
                        <a:rPr lang="en-GB" sz="1000" baseline="30000">
                          <a:effectLst/>
                        </a:rPr>
                        <a:t>8 </a:t>
                      </a:r>
                      <a:br>
                        <a:rPr lang="en-GB" sz="1000" baseline="30000">
                          <a:effectLst/>
                        </a:rPr>
                      </a:br>
                      <a:r>
                        <a:rPr lang="en-GB" sz="1000">
                          <a:effectLst/>
                        </a:rPr>
                        <a:t>(2x15Gb fastq)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en-GB" sz="1000">
                          <a:effectLst/>
                        </a:rPr>
                        <a:t>49.5 Gb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en-GB" sz="1000" dirty="0">
                          <a:effectLst/>
                        </a:rPr>
                        <a:t>38.3 Gb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7" name="Rectángulo 6"/>
          <p:cNvSpPr/>
          <p:nvPr/>
        </p:nvSpPr>
        <p:spPr>
          <a:xfrm>
            <a:off x="842319" y="5033322"/>
            <a:ext cx="74593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b="1" dirty="0">
                <a:latin typeface="Times New Roman" panose="02020603050405020304" pitchFamily="18" charset="0"/>
                <a:ea typeface="Cambria" panose="02040503050406030204" pitchFamily="18" charset="0"/>
              </a:rPr>
              <a:t>MN</a:t>
            </a:r>
            <a:r>
              <a:rPr lang="en-GB" sz="1200" dirty="0">
                <a:latin typeface="Times New Roman" panose="02020603050405020304" pitchFamily="18" charset="0"/>
                <a:ea typeface="Cambria" panose="02040503050406030204" pitchFamily="18" charset="0"/>
              </a:rPr>
              <a:t>: SUSE Linux Enterprise 11, Intel Sandy Bridge-EP 2.6 GHz, 16 cores per node / 32 Gb RAM. </a:t>
            </a:r>
            <a:r>
              <a:rPr lang="en-GB" sz="1200" dirty="0" err="1">
                <a:latin typeface="Times New Roman" panose="02020603050405020304" pitchFamily="18" charset="0"/>
                <a:ea typeface="Cambria" panose="02040503050406030204" pitchFamily="18" charset="0"/>
              </a:rPr>
              <a:t>gcc</a:t>
            </a:r>
            <a:r>
              <a:rPr lang="en-GB" sz="1200" dirty="0">
                <a:latin typeface="Times New Roman" panose="02020603050405020304" pitchFamily="18" charset="0"/>
                <a:ea typeface="Cambria" panose="02040503050406030204" pitchFamily="18" charset="0"/>
              </a:rPr>
              <a:t> 4.3.3 (-O2). </a:t>
            </a:r>
            <a:r>
              <a:rPr lang="en-GB" sz="1200" b="1" dirty="0">
                <a:latin typeface="Times New Roman" panose="02020603050405020304" pitchFamily="18" charset="0"/>
                <a:ea typeface="Cambria" panose="02040503050406030204" pitchFamily="18" charset="0"/>
              </a:rPr>
              <a:t>VM:</a:t>
            </a:r>
            <a:r>
              <a:rPr lang="en-GB" sz="1200" dirty="0">
                <a:latin typeface="Times New Roman" panose="02020603050405020304" pitchFamily="18" charset="0"/>
                <a:ea typeface="Cambria" panose="02040503050406030204" pitchFamily="18" charset="0"/>
              </a:rPr>
              <a:t> </a:t>
            </a:r>
            <a:r>
              <a:rPr lang="en-GB" sz="1200" dirty="0" err="1">
                <a:latin typeface="Times New Roman" panose="02020603050405020304" pitchFamily="18" charset="0"/>
                <a:ea typeface="Cambria" panose="02040503050406030204" pitchFamily="18" charset="0"/>
              </a:rPr>
              <a:t>Debian</a:t>
            </a:r>
            <a:r>
              <a:rPr lang="en-GB" sz="1200" dirty="0">
                <a:latin typeface="Times New Roman" panose="02020603050405020304" pitchFamily="18" charset="0"/>
                <a:ea typeface="Cambria" panose="02040503050406030204" pitchFamily="18" charset="0"/>
              </a:rPr>
              <a:t> 4.4.5 (virtual), QEMU Virtual CPU version 0.12.5 (virtual). Host: Intel(R) Xeon(R) CPU E5649 @ 2.53GHz, 12 cores per node / 96GB RAM. </a:t>
            </a:r>
            <a:r>
              <a:rPr lang="en-GB" sz="1200" dirty="0" err="1">
                <a:latin typeface="Times New Roman" panose="02020603050405020304" pitchFamily="18" charset="0"/>
                <a:ea typeface="Cambria" panose="02040503050406030204" pitchFamily="18" charset="0"/>
              </a:rPr>
              <a:t>gcc</a:t>
            </a:r>
            <a:r>
              <a:rPr lang="en-GB" sz="1200" dirty="0">
                <a:latin typeface="Times New Roman" panose="02020603050405020304" pitchFamily="18" charset="0"/>
                <a:ea typeface="Cambria" panose="02040503050406030204" pitchFamily="18" charset="0"/>
              </a:rPr>
              <a:t> 4.4.5 (-O2). </a:t>
            </a:r>
            <a:r>
              <a:rPr lang="en-GB" sz="1200" b="1" dirty="0">
                <a:latin typeface="Times New Roman" panose="02020603050405020304" pitchFamily="18" charset="0"/>
                <a:ea typeface="Cambria" panose="02040503050406030204" pitchFamily="18" charset="0"/>
              </a:rPr>
              <a:t>Run details:</a:t>
            </a:r>
            <a:r>
              <a:rPr lang="en-GB" sz="1200" dirty="0">
                <a:latin typeface="Times New Roman" panose="02020603050405020304" pitchFamily="18" charset="0"/>
                <a:ea typeface="Cambria" panose="02040503050406030204" pitchFamily="18" charset="0"/>
              </a:rPr>
              <a:t> #CPU: 8, k-</a:t>
            </a:r>
            <a:r>
              <a:rPr lang="en-GB" sz="1200" dirty="0" err="1">
                <a:latin typeface="Times New Roman" panose="02020603050405020304" pitchFamily="18" charset="0"/>
                <a:ea typeface="Cambria" panose="02040503050406030204" pitchFamily="18" charset="0"/>
              </a:rPr>
              <a:t>mer</a:t>
            </a:r>
            <a:r>
              <a:rPr lang="en-GB" sz="1200" dirty="0">
                <a:latin typeface="Times New Roman" panose="02020603050405020304" pitchFamily="18" charset="0"/>
                <a:ea typeface="Cambria" panose="02040503050406030204" pitchFamily="18" charset="0"/>
              </a:rPr>
              <a:t>=31</a:t>
            </a:r>
            <a:endParaRPr lang="en-US" sz="120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8983" y="1297983"/>
            <a:ext cx="2502299" cy="764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7292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s-ES_tradnl" dirty="0" err="1" smtClean="0"/>
              <a:t>Applications</a:t>
            </a:r>
            <a:endParaRPr lang="es-ES_tradnl" dirty="0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5575223"/>
              </p:ext>
            </p:extLst>
          </p:nvPr>
        </p:nvGraphicFramePr>
        <p:xfrm>
          <a:off x="574227" y="937045"/>
          <a:ext cx="7764888" cy="46617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41222"/>
                <a:gridCol w="1941222"/>
                <a:gridCol w="1941222"/>
                <a:gridCol w="1941222"/>
              </a:tblGrid>
              <a:tr h="150046"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en-GB" sz="1000" dirty="0" smtClean="0">
                          <a:effectLst/>
                        </a:rPr>
                        <a:t>Application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21" marR="6752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en-GB" sz="1000" dirty="0" smtClean="0">
                          <a:effectLst/>
                        </a:rPr>
                        <a:t>Implementation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21" marR="6752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en-GB" sz="1000" dirty="0" smtClean="0">
                          <a:effectLst/>
                        </a:rPr>
                        <a:t>Requirements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21" marR="6752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en-US" sz="1000" dirty="0" smtClean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Storage</a:t>
                      </a:r>
                      <a:endParaRPr lang="en-US" sz="1000" dirty="0"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7521" marR="67521" marT="0" marB="0" anchor="ctr"/>
                </a:tc>
              </a:tr>
              <a:tr h="300092">
                <a:tc>
                  <a:txBody>
                    <a:bodyPr/>
                    <a:lstStyle/>
                    <a:p>
                      <a:pPr algn="l">
                        <a:spcAft>
                          <a:spcPts val="1200"/>
                        </a:spcAft>
                      </a:pPr>
                      <a:r>
                        <a:rPr lang="en-GB" sz="1000" dirty="0" smtClean="0">
                          <a:effectLst/>
                        </a:rPr>
                        <a:t>Blast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21" marR="67521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1200"/>
                        </a:spcAft>
                      </a:pPr>
                      <a:r>
                        <a:rPr lang="en-GB" sz="1000" dirty="0" smtClean="0">
                          <a:effectLst/>
                        </a:rPr>
                        <a:t>COMPSs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21" marR="67521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1200"/>
                        </a:spcAft>
                      </a:pPr>
                      <a:r>
                        <a:rPr lang="en-US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 Core, 4GB</a:t>
                      </a:r>
                      <a:r>
                        <a:rPr lang="en-US" sz="12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RAM. 4VMs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21" marR="67521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1200"/>
                        </a:spcAft>
                      </a:pPr>
                      <a:r>
                        <a:rPr lang="en-US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4GB</a:t>
                      </a:r>
                      <a:r>
                        <a:rPr lang="en-US" sz="12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Dataset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21" marR="67521" marT="0" marB="0" anchor="ctr"/>
                </a:tc>
              </a:tr>
              <a:tr h="300092">
                <a:tc>
                  <a:txBody>
                    <a:bodyPr/>
                    <a:lstStyle/>
                    <a:p>
                      <a:pPr algn="l">
                        <a:spcAft>
                          <a:spcPts val="1200"/>
                        </a:spcAft>
                      </a:pPr>
                      <a:r>
                        <a:rPr lang="en-GB" sz="1000" dirty="0">
                          <a:effectLst/>
                        </a:rPr>
                        <a:t>G</a:t>
                      </a:r>
                      <a:r>
                        <a:rPr lang="en-GB" sz="1000" dirty="0" smtClean="0">
                          <a:effectLst/>
                        </a:rPr>
                        <a:t>ene-detection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21" marR="67521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1200"/>
                        </a:spcAft>
                      </a:pPr>
                      <a:r>
                        <a:rPr lang="en-GB" sz="1000" dirty="0" smtClean="0">
                          <a:effectLst/>
                        </a:rPr>
                        <a:t>COMPSs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21" marR="67521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1200"/>
                        </a:spcAft>
                      </a:pPr>
                      <a:r>
                        <a:rPr lang="en-US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 Core, 8GB RAM. 8 VMs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21" marR="67521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1200"/>
                        </a:spcAft>
                      </a:pPr>
                      <a:r>
                        <a:rPr lang="en-US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8GB Dataset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21" marR="67521" marT="0" marB="0" anchor="ctr"/>
                </a:tc>
              </a:tr>
              <a:tr h="750231">
                <a:tc>
                  <a:txBody>
                    <a:bodyPr/>
                    <a:lstStyle/>
                    <a:p>
                      <a:pPr algn="l">
                        <a:spcAft>
                          <a:spcPts val="1200"/>
                        </a:spcAft>
                      </a:pPr>
                      <a:r>
                        <a:rPr lang="en-GB" sz="1000" dirty="0" err="1" smtClean="0">
                          <a:effectLst/>
                        </a:rPr>
                        <a:t>Repet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21" marR="67521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1200"/>
                        </a:spcAft>
                      </a:pPr>
                      <a:r>
                        <a:rPr lang="en-GB" sz="1000" dirty="0" smtClean="0">
                          <a:effectLst/>
                        </a:rPr>
                        <a:t>COMPSs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21" marR="67521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1200"/>
                        </a:spcAft>
                      </a:pPr>
                      <a:r>
                        <a:rPr lang="en-US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 Cores, 8GB RAM. 16 VMs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21" marR="67521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1200"/>
                        </a:spcAft>
                      </a:pPr>
                      <a:r>
                        <a:rPr lang="en-US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50GB Dataset in shared storage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21" marR="67521" marT="0" marB="0" anchor="ctr"/>
                </a:tc>
              </a:tr>
              <a:tr h="300092">
                <a:tc>
                  <a:txBody>
                    <a:bodyPr/>
                    <a:lstStyle/>
                    <a:p>
                      <a:pPr algn="l">
                        <a:spcAft>
                          <a:spcPts val="1200"/>
                        </a:spcAft>
                      </a:pPr>
                      <a:r>
                        <a:rPr lang="en-GB" sz="1000" dirty="0" smtClean="0">
                          <a:effectLst/>
                        </a:rPr>
                        <a:t>Abyss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21" marR="67521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1200"/>
                        </a:spcAft>
                      </a:pPr>
                      <a:r>
                        <a:rPr lang="en-GB" sz="1000" dirty="0" smtClean="0">
                          <a:effectLst/>
                        </a:rPr>
                        <a:t>COMPSs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21" marR="67521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1200"/>
                        </a:spcAft>
                      </a:pPr>
                      <a:r>
                        <a:rPr lang="en-US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16</a:t>
                      </a:r>
                      <a:r>
                        <a:rPr lang="en-US" sz="12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Cores, 4GB, </a:t>
                      </a:r>
                      <a:r>
                        <a:rPr lang="en-US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MPI. 2 VMs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21" marR="67521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1200"/>
                        </a:spcAft>
                      </a:pPr>
                      <a:r>
                        <a:rPr lang="en-US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4GB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21" marR="67521" marT="0" marB="0" anchor="ctr"/>
                </a:tc>
              </a:tr>
              <a:tr h="485848">
                <a:tc>
                  <a:txBody>
                    <a:bodyPr/>
                    <a:lstStyle/>
                    <a:p>
                      <a:pPr algn="l">
                        <a:spcAft>
                          <a:spcPts val="1200"/>
                        </a:spcAft>
                      </a:pPr>
                      <a:r>
                        <a:rPr lang="en-US" sz="10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Maker</a:t>
                      </a:r>
                      <a:endParaRPr lang="en-US" sz="10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7521" marR="67521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1200"/>
                        </a:spcAft>
                      </a:pPr>
                      <a:r>
                        <a:rPr lang="en-US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Stand</a:t>
                      </a:r>
                      <a:r>
                        <a:rPr lang="en-US" sz="12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alone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21" marR="67521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1200"/>
                        </a:spcAft>
                      </a:pPr>
                      <a:r>
                        <a:rPr lang="en-US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 Cores, 8GB RAM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21" marR="67521" marT="0" marB="0" anchor="ctr"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spcAft>
                          <a:spcPts val="1200"/>
                        </a:spcAft>
                      </a:pPr>
                      <a:r>
                        <a:rPr lang="en-GB" sz="12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 </a:t>
                      </a:r>
                      <a:r>
                        <a:rPr lang="en-GB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16GB Dataset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7521" marR="67521" marT="0" marB="0" anchor="ctr"/>
                </a:tc>
              </a:tr>
              <a:tr h="300530">
                <a:tc>
                  <a:txBody>
                    <a:bodyPr/>
                    <a:lstStyle/>
                    <a:p>
                      <a:pPr algn="l">
                        <a:spcAft>
                          <a:spcPts val="1200"/>
                        </a:spcAft>
                      </a:pPr>
                      <a:r>
                        <a:rPr lang="en-GB" sz="1000" dirty="0" smtClean="0">
                          <a:effectLst/>
                        </a:rPr>
                        <a:t>Exonerate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21" marR="67521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Stand</a:t>
                      </a:r>
                      <a:r>
                        <a:rPr lang="en-US" sz="12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2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alone single VM</a:t>
                      </a:r>
                      <a:endParaRPr lang="en-US" sz="12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21" marR="67521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 Cores, 4GB RAM</a:t>
                      </a:r>
                    </a:p>
                  </a:txBody>
                  <a:tcPr marL="67521" marR="67521" marT="0" marB="0" anchor="ctr"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spcAft>
                          <a:spcPts val="1200"/>
                        </a:spcAft>
                      </a:pP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7521" marR="67521" marT="0" marB="0" anchor="ctr"/>
                </a:tc>
              </a:tr>
              <a:tr h="549450">
                <a:tc>
                  <a:txBody>
                    <a:bodyPr/>
                    <a:lstStyle/>
                    <a:p>
                      <a:pPr algn="l">
                        <a:spcAft>
                          <a:spcPts val="1200"/>
                        </a:spcAft>
                      </a:pPr>
                      <a:r>
                        <a:rPr lang="en-GB" sz="1000" dirty="0" smtClean="0">
                          <a:effectLst/>
                        </a:rPr>
                        <a:t>Augustus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21" marR="67521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Stand</a:t>
                      </a:r>
                      <a:r>
                        <a:rPr lang="en-US" sz="12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2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alone single VM</a:t>
                      </a:r>
                      <a:endParaRPr lang="en-US" sz="12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21" marR="67521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</a:t>
                      </a:r>
                      <a:r>
                        <a:rPr lang="en-US" sz="12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Cores, 4GB</a:t>
                      </a:r>
                      <a:r>
                        <a:rPr lang="en-US" sz="12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RAM</a:t>
                      </a:r>
                      <a:endParaRPr lang="en-US" sz="12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21" marR="67521" marT="0" marB="0" anchor="ctr"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spcAft>
                          <a:spcPts val="1200"/>
                        </a:spcAft>
                      </a:pP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7521" marR="67521" marT="0" marB="0" anchor="ctr"/>
                </a:tc>
              </a:tr>
              <a:tr h="300092">
                <a:tc>
                  <a:txBody>
                    <a:bodyPr/>
                    <a:lstStyle/>
                    <a:p>
                      <a:pPr algn="l">
                        <a:spcAft>
                          <a:spcPts val="1200"/>
                        </a:spcAft>
                      </a:pPr>
                      <a:r>
                        <a:rPr lang="en-GB" sz="1000" dirty="0" smtClean="0">
                          <a:effectLst/>
                        </a:rPr>
                        <a:t>Bowtie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21" marR="67521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Stand</a:t>
                      </a:r>
                      <a:r>
                        <a:rPr lang="en-US" sz="12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2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alone single VM</a:t>
                      </a:r>
                      <a:endParaRPr lang="en-US" sz="12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21" marR="67521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1200"/>
                        </a:spcAft>
                      </a:pPr>
                      <a:r>
                        <a:rPr lang="en-US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 Cores, 8GB RAM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21" marR="67521" marT="0" marB="0" anchor="ctr"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spcAft>
                          <a:spcPts val="1200"/>
                        </a:spcAft>
                      </a:pP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7521" marR="67521" marT="0" marB="0" anchor="ctr"/>
                </a:tc>
              </a:tr>
              <a:tr h="322657">
                <a:tc>
                  <a:txBody>
                    <a:bodyPr/>
                    <a:lstStyle/>
                    <a:p>
                      <a:pPr algn="l">
                        <a:spcAft>
                          <a:spcPts val="1200"/>
                        </a:spcAft>
                      </a:pPr>
                      <a:r>
                        <a:rPr lang="en-GB" sz="1000" dirty="0" err="1" smtClean="0">
                          <a:effectLst/>
                          <a:latin typeface="+mn-lt"/>
                          <a:ea typeface="+mn-ea"/>
                        </a:rPr>
                        <a:t>TopHat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21" marR="67521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Stand</a:t>
                      </a:r>
                      <a:r>
                        <a:rPr lang="en-US" sz="12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2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alone single VM</a:t>
                      </a:r>
                      <a:endParaRPr lang="en-US" sz="12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21" marR="67521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1200"/>
                        </a:spcAft>
                      </a:pPr>
                      <a:r>
                        <a:rPr lang="en-US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 Cores, 4GB RAM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21" marR="67521" marT="0" marB="0" anchor="ctr"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spcAft>
                          <a:spcPts val="1200"/>
                        </a:spcAft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50GB Dataset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7521" marR="67521" marT="0" marB="0" anchor="ctr"/>
                </a:tc>
              </a:tr>
              <a:tr h="300092"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spcAft>
                          <a:spcPts val="1200"/>
                        </a:spcAft>
                      </a:pPr>
                      <a:r>
                        <a:rPr lang="en-US" sz="10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GatK</a:t>
                      </a:r>
                      <a:endParaRPr lang="en-US" sz="10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7521" marR="67521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Stand</a:t>
                      </a:r>
                      <a:r>
                        <a:rPr lang="en-US" sz="12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2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alone single VM</a:t>
                      </a:r>
                      <a:endParaRPr lang="en-US" sz="12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21" marR="67521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 Cores</a:t>
                      </a:r>
                    </a:p>
                  </a:txBody>
                  <a:tcPr marL="67521" marR="67521" marT="0" marB="0" anchor="ctr"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spcAft>
                          <a:spcPts val="1200"/>
                        </a:spcAft>
                      </a:pP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7521" marR="67521" marT="0" marB="0" anchor="ctr"/>
                </a:tc>
              </a:tr>
              <a:tr h="300092"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spcAft>
                          <a:spcPts val="1200"/>
                        </a:spcAft>
                      </a:pPr>
                      <a:r>
                        <a:rPr lang="en-US" sz="10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Cufflinks</a:t>
                      </a:r>
                      <a:endParaRPr lang="en-US" sz="10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7521" marR="67521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Stand</a:t>
                      </a:r>
                      <a:r>
                        <a:rPr lang="en-US" sz="12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2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alone single VM</a:t>
                      </a:r>
                      <a:endParaRPr lang="en-US" sz="12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21" marR="67521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1200"/>
                        </a:spcAft>
                      </a:pPr>
                      <a:r>
                        <a:rPr lang="en-US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 Cores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21" marR="67521" marT="0" marB="0" anchor="ctr"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spcAft>
                          <a:spcPts val="1200"/>
                        </a:spcAft>
                      </a:pP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7521" marR="67521" marT="0" marB="0" anchor="ctr"/>
                </a:tc>
              </a:tr>
              <a:tr h="300092"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spcAft>
                          <a:spcPts val="1200"/>
                        </a:spcAft>
                      </a:pPr>
                      <a:r>
                        <a:rPr lang="en-US" sz="10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BWA</a:t>
                      </a:r>
                      <a:endParaRPr lang="en-US" sz="10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7521" marR="67521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Stand</a:t>
                      </a:r>
                      <a:r>
                        <a:rPr lang="en-US" sz="12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alone single VM</a:t>
                      </a:r>
                      <a:endParaRPr lang="en-US" sz="12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21" marR="67521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 Cores, 4GB</a:t>
                      </a:r>
                      <a:r>
                        <a:rPr lang="en-US" sz="12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RAM</a:t>
                      </a:r>
                      <a:endParaRPr lang="en-US" sz="12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21" marR="67521" marT="0" marB="0" anchor="ctr"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spcAft>
                          <a:spcPts val="1200"/>
                        </a:spcAft>
                      </a:pP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7521" marR="67521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94834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-5448"/>
            <a:ext cx="8229600" cy="1143000"/>
          </a:xfrm>
        </p:spPr>
        <p:txBody>
          <a:bodyPr/>
          <a:lstStyle/>
          <a:p>
            <a:r>
              <a:rPr lang="es-ES_tradnl" dirty="0" err="1" smtClean="0"/>
              <a:t>Sustainability</a:t>
            </a:r>
            <a:endParaRPr lang="es-ES_tradn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244600"/>
            <a:ext cx="8229600" cy="4881563"/>
          </a:xfrm>
        </p:spPr>
        <p:txBody>
          <a:bodyPr>
            <a:normAutofit fontScale="77500" lnSpcReduction="20000"/>
          </a:bodyPr>
          <a:lstStyle/>
          <a:p>
            <a:r>
              <a:rPr lang="es-ES" dirty="0" err="1"/>
              <a:t>Permanent</a:t>
            </a:r>
            <a:r>
              <a:rPr lang="es-ES" dirty="0"/>
              <a:t> </a:t>
            </a:r>
            <a:r>
              <a:rPr lang="es-ES" dirty="0" err="1" smtClean="0"/>
              <a:t>installation</a:t>
            </a:r>
            <a:r>
              <a:rPr lang="es-ES" dirty="0" smtClean="0"/>
              <a:t> </a:t>
            </a:r>
            <a:r>
              <a:rPr lang="es-ES" dirty="0"/>
              <a:t>at BSC. </a:t>
            </a:r>
            <a:r>
              <a:rPr lang="es-ES" dirty="0" err="1"/>
              <a:t>Will</a:t>
            </a:r>
            <a:r>
              <a:rPr lang="es-ES" dirty="0"/>
              <a:t> be moved to a </a:t>
            </a:r>
            <a:r>
              <a:rPr lang="es-ES" dirty="0" err="1"/>
              <a:t>larger</a:t>
            </a:r>
            <a:r>
              <a:rPr lang="es-ES" dirty="0"/>
              <a:t> hardware </a:t>
            </a:r>
            <a:r>
              <a:rPr lang="es-ES" dirty="0" err="1"/>
              <a:t>facility</a:t>
            </a:r>
            <a:r>
              <a:rPr lang="es-ES" dirty="0"/>
              <a:t> </a:t>
            </a:r>
            <a:r>
              <a:rPr lang="es-ES" dirty="0" err="1"/>
              <a:t>when</a:t>
            </a:r>
            <a:r>
              <a:rPr lang="es-ES" dirty="0"/>
              <a:t> </a:t>
            </a:r>
            <a:r>
              <a:rPr lang="es-ES" dirty="0" err="1"/>
              <a:t>available</a:t>
            </a:r>
            <a:r>
              <a:rPr lang="es-ES" dirty="0"/>
              <a:t>. </a:t>
            </a:r>
          </a:p>
          <a:p>
            <a:r>
              <a:rPr lang="es-ES" dirty="0" err="1" smtClean="0"/>
              <a:t>Installable</a:t>
            </a:r>
            <a:r>
              <a:rPr lang="es-ES" dirty="0" smtClean="0"/>
              <a:t> </a:t>
            </a:r>
            <a:r>
              <a:rPr lang="es-ES" dirty="0" err="1"/>
              <a:t>packages</a:t>
            </a:r>
            <a:r>
              <a:rPr lang="es-ES" dirty="0"/>
              <a:t> </a:t>
            </a:r>
            <a:r>
              <a:rPr lang="es-ES" dirty="0" err="1"/>
              <a:t>or</a:t>
            </a:r>
            <a:r>
              <a:rPr lang="es-ES" dirty="0"/>
              <a:t> </a:t>
            </a:r>
            <a:r>
              <a:rPr lang="es-ES" dirty="0" err="1"/>
              <a:t>VMs</a:t>
            </a:r>
            <a:r>
              <a:rPr lang="es-ES" dirty="0"/>
              <a:t> </a:t>
            </a:r>
            <a:r>
              <a:rPr lang="es-ES" dirty="0" err="1" smtClean="0"/>
              <a:t>available</a:t>
            </a:r>
            <a:endParaRPr lang="es-ES" dirty="0"/>
          </a:p>
          <a:p>
            <a:r>
              <a:rPr lang="es-ES" dirty="0" err="1" smtClean="0"/>
              <a:t>COMPSs</a:t>
            </a:r>
            <a:r>
              <a:rPr lang="es-ES" dirty="0" smtClean="0"/>
              <a:t>/PMES </a:t>
            </a:r>
            <a:r>
              <a:rPr lang="es-ES" dirty="0" err="1" smtClean="0"/>
              <a:t>available</a:t>
            </a:r>
            <a:r>
              <a:rPr lang="es-ES" dirty="0" smtClean="0"/>
              <a:t> </a:t>
            </a:r>
            <a:r>
              <a:rPr lang="es-ES" dirty="0" err="1"/>
              <a:t>on</a:t>
            </a:r>
            <a:r>
              <a:rPr lang="es-ES" dirty="0"/>
              <a:t> </a:t>
            </a:r>
            <a:r>
              <a:rPr lang="es-ES" dirty="0" smtClean="0"/>
              <a:t>EGI</a:t>
            </a:r>
            <a:r>
              <a:rPr lang="es-ES" dirty="0"/>
              <a:t> </a:t>
            </a:r>
            <a:r>
              <a:rPr lang="es-ES" dirty="0" smtClean="0"/>
              <a:t> </a:t>
            </a:r>
            <a:r>
              <a:rPr lang="es-ES" dirty="0" err="1" smtClean="0"/>
              <a:t>Fedcloud</a:t>
            </a:r>
            <a:r>
              <a:rPr lang="es-ES" dirty="0" smtClean="0"/>
              <a:t> </a:t>
            </a:r>
          </a:p>
          <a:p>
            <a:pPr lvl="1"/>
            <a:r>
              <a:rPr lang="es-ES" dirty="0" err="1" smtClean="0"/>
              <a:t>Easy</a:t>
            </a:r>
            <a:r>
              <a:rPr lang="es-ES" dirty="0" smtClean="0"/>
              <a:t> </a:t>
            </a:r>
            <a:r>
              <a:rPr lang="es-ES" dirty="0" err="1" smtClean="0"/>
              <a:t>porting</a:t>
            </a:r>
            <a:r>
              <a:rPr lang="es-ES" dirty="0" smtClean="0"/>
              <a:t> of </a:t>
            </a:r>
            <a:r>
              <a:rPr lang="es-ES" dirty="0" err="1" smtClean="0"/>
              <a:t>applications</a:t>
            </a:r>
            <a:r>
              <a:rPr lang="es-ES" dirty="0" smtClean="0"/>
              <a:t> </a:t>
            </a:r>
          </a:p>
          <a:p>
            <a:r>
              <a:rPr lang="es-ES" dirty="0" smtClean="0"/>
              <a:t>New VRE </a:t>
            </a:r>
            <a:r>
              <a:rPr lang="es-ES" dirty="0" err="1" smtClean="0"/>
              <a:t>project</a:t>
            </a:r>
            <a:r>
              <a:rPr lang="es-ES" dirty="0" smtClean="0"/>
              <a:t> </a:t>
            </a:r>
            <a:r>
              <a:rPr lang="es-ES" dirty="0"/>
              <a:t>EINFRA-9-2015 </a:t>
            </a:r>
            <a:r>
              <a:rPr lang="es-ES" dirty="0" smtClean="0"/>
              <a:t>(</a:t>
            </a:r>
            <a:r>
              <a:rPr lang="es-ES" dirty="0" err="1" smtClean="0"/>
              <a:t>Multi-Scale</a:t>
            </a:r>
            <a:r>
              <a:rPr lang="es-ES" dirty="0" smtClean="0"/>
              <a:t> </a:t>
            </a:r>
            <a:r>
              <a:rPr lang="es-ES" dirty="0" err="1" smtClean="0"/>
              <a:t>Complex</a:t>
            </a:r>
            <a:r>
              <a:rPr lang="es-ES" dirty="0" smtClean="0"/>
              <a:t> </a:t>
            </a:r>
            <a:r>
              <a:rPr lang="es-ES" dirty="0" err="1" smtClean="0"/>
              <a:t>Genomics</a:t>
            </a:r>
            <a:r>
              <a:rPr lang="es-ES" dirty="0" smtClean="0"/>
              <a:t>) </a:t>
            </a:r>
            <a:r>
              <a:rPr lang="es-ES" dirty="0" err="1" smtClean="0"/>
              <a:t>starting</a:t>
            </a:r>
            <a:r>
              <a:rPr lang="es-ES" dirty="0" smtClean="0"/>
              <a:t> </a:t>
            </a:r>
            <a:r>
              <a:rPr lang="es-ES" dirty="0" err="1" smtClean="0"/>
              <a:t>november</a:t>
            </a:r>
            <a:r>
              <a:rPr lang="es-ES" dirty="0" smtClean="0"/>
              <a:t> 2015</a:t>
            </a:r>
          </a:p>
          <a:p>
            <a:pPr lvl="1"/>
            <a:r>
              <a:rPr lang="es-ES" dirty="0"/>
              <a:t>IRB </a:t>
            </a:r>
            <a:r>
              <a:rPr lang="es-ES" dirty="0" smtClean="0"/>
              <a:t>BARCELONA, BSC, </a:t>
            </a:r>
            <a:r>
              <a:rPr lang="es-ES" dirty="0"/>
              <a:t>PARC CIENTIFIC DE </a:t>
            </a:r>
            <a:r>
              <a:rPr lang="es-ES" dirty="0" smtClean="0"/>
              <a:t>BARCELONA (ES), CNRS (FR), EMBL-EBI (DE), </a:t>
            </a:r>
            <a:r>
              <a:rPr lang="es-ES" dirty="0"/>
              <a:t>UNIVERSITY OF NOTTINGHAM </a:t>
            </a:r>
            <a:r>
              <a:rPr lang="es-ES" dirty="0" smtClean="0"/>
              <a:t>(UK).</a:t>
            </a:r>
          </a:p>
          <a:p>
            <a:pPr lvl="1"/>
            <a:r>
              <a:rPr lang="es-ES" dirty="0" err="1" smtClean="0"/>
              <a:t>Extend</a:t>
            </a:r>
            <a:r>
              <a:rPr lang="es-ES" dirty="0" smtClean="0"/>
              <a:t> and </a:t>
            </a:r>
            <a:r>
              <a:rPr lang="es-ES" dirty="0" err="1" smtClean="0"/>
              <a:t>adapt</a:t>
            </a:r>
            <a:r>
              <a:rPr lang="es-ES" dirty="0" smtClean="0"/>
              <a:t> </a:t>
            </a:r>
            <a:r>
              <a:rPr lang="es-ES" dirty="0" err="1" smtClean="0"/>
              <a:t>transPLANT</a:t>
            </a:r>
            <a:r>
              <a:rPr lang="es-ES" dirty="0" smtClean="0"/>
              <a:t> </a:t>
            </a:r>
            <a:r>
              <a:rPr lang="es-ES" dirty="0" err="1" smtClean="0"/>
              <a:t>computational</a:t>
            </a:r>
            <a:r>
              <a:rPr lang="es-ES" dirty="0" smtClean="0"/>
              <a:t> </a:t>
            </a:r>
            <a:r>
              <a:rPr lang="es-ES" dirty="0" err="1" smtClean="0"/>
              <a:t>infrastructure</a:t>
            </a:r>
            <a:r>
              <a:rPr lang="es-ES" dirty="0" smtClean="0"/>
              <a:t>.</a:t>
            </a:r>
          </a:p>
          <a:p>
            <a:r>
              <a:rPr lang="es-ES" dirty="0"/>
              <a:t>INB </a:t>
            </a:r>
            <a:r>
              <a:rPr lang="es-ES" dirty="0" err="1"/>
              <a:t>Spanish</a:t>
            </a:r>
            <a:r>
              <a:rPr lang="es-ES" dirty="0"/>
              <a:t> ELIXIR </a:t>
            </a:r>
            <a:r>
              <a:rPr lang="es-ES" dirty="0" err="1"/>
              <a:t>node</a:t>
            </a:r>
            <a:r>
              <a:rPr lang="es-ES" dirty="0"/>
              <a:t> </a:t>
            </a:r>
            <a:r>
              <a:rPr lang="es-ES" dirty="0" err="1"/>
              <a:t>will</a:t>
            </a:r>
            <a:r>
              <a:rPr lang="es-ES" dirty="0"/>
              <a:t> </a:t>
            </a:r>
            <a:r>
              <a:rPr lang="es-ES" dirty="0" err="1"/>
              <a:t>include</a:t>
            </a:r>
            <a:r>
              <a:rPr lang="es-ES" dirty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services</a:t>
            </a:r>
            <a:r>
              <a:rPr lang="es-ES" dirty="0" smtClean="0"/>
              <a:t> as </a:t>
            </a:r>
            <a:r>
              <a:rPr lang="es-ES" dirty="0" err="1"/>
              <a:t>technological</a:t>
            </a:r>
            <a:r>
              <a:rPr lang="es-ES" dirty="0"/>
              <a:t> </a:t>
            </a:r>
            <a:r>
              <a:rPr lang="es-ES" dirty="0" err="1" smtClean="0"/>
              <a:t>offer</a:t>
            </a:r>
            <a:r>
              <a:rPr lang="es-ES" dirty="0"/>
              <a:t>.</a:t>
            </a:r>
          </a:p>
          <a:p>
            <a:endParaRPr lang="es-E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468902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-5448"/>
            <a:ext cx="8229600" cy="1143000"/>
          </a:xfrm>
        </p:spPr>
        <p:txBody>
          <a:bodyPr/>
          <a:lstStyle/>
          <a:p>
            <a:r>
              <a:rPr lang="es-ES_tradnl" dirty="0" err="1" smtClean="0"/>
              <a:t>Sustainability</a:t>
            </a:r>
            <a:endParaRPr lang="es-ES_tradnl" dirty="0"/>
          </a:p>
        </p:txBody>
      </p:sp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9400346"/>
              </p:ext>
            </p:extLst>
          </p:nvPr>
        </p:nvGraphicFramePr>
        <p:xfrm>
          <a:off x="685799" y="1710267"/>
          <a:ext cx="7577668" cy="31623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94417"/>
                <a:gridCol w="1894417"/>
                <a:gridCol w="1894417"/>
                <a:gridCol w="1894417"/>
              </a:tblGrid>
              <a:tr h="370840">
                <a:tc>
                  <a:txBody>
                    <a:bodyPr/>
                    <a:lstStyle/>
                    <a:p>
                      <a:r>
                        <a:rPr lang="es-ES" dirty="0" err="1" smtClean="0"/>
                        <a:t>Service</a:t>
                      </a:r>
                      <a:r>
                        <a:rPr lang="es-ES" dirty="0" smtClean="0"/>
                        <a:t>/</a:t>
                      </a:r>
                      <a:r>
                        <a:rPr lang="es-ES" dirty="0" err="1" smtClean="0"/>
                        <a:t>Tool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URL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err="1" smtClean="0"/>
                        <a:t>Number</a:t>
                      </a:r>
                      <a:r>
                        <a:rPr lang="es-ES" dirty="0" smtClean="0"/>
                        <a:t> of </a:t>
                      </a:r>
                      <a:r>
                        <a:rPr lang="es-ES" dirty="0" err="1" smtClean="0"/>
                        <a:t>unique</a:t>
                      </a:r>
                      <a:r>
                        <a:rPr lang="es-ES" dirty="0" smtClean="0"/>
                        <a:t> </a:t>
                      </a:r>
                      <a:r>
                        <a:rPr lang="es-ES" dirty="0" err="1" smtClean="0"/>
                        <a:t>users</a:t>
                      </a:r>
                      <a:r>
                        <a:rPr lang="es-ES" dirty="0" smtClean="0"/>
                        <a:t> (</a:t>
                      </a:r>
                      <a:r>
                        <a:rPr lang="es-ES" dirty="0" err="1" smtClean="0"/>
                        <a:t>by</a:t>
                      </a:r>
                      <a:r>
                        <a:rPr lang="es-ES" dirty="0" smtClean="0"/>
                        <a:t> IP)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8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Number</a:t>
                      </a:r>
                      <a:r>
                        <a:rPr lang="es-ES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of </a:t>
                      </a:r>
                      <a:r>
                        <a:rPr lang="es-ES" sz="18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site</a:t>
                      </a:r>
                      <a:r>
                        <a:rPr lang="es-ES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8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visits</a:t>
                      </a:r>
                      <a:endParaRPr lang="es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LAILAPS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http://lailaps.ipk-gatersleben.de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101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971</a:t>
                      </a: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GnpIS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https://urgi.versailles.inra.fr/Tools/GnpIS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13334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39362</a:t>
                      </a: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GrapeMine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http://urgi.versailles.inra.fr/GrapeMine/begin.do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144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193</a:t>
                      </a: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GWA-Portal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http://gwas.gmi.oeaw.ac.at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1133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106602</a:t>
                      </a: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GWAPP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software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1329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46111</a:t>
                      </a: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REPET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software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559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798</a:t>
                      </a:r>
                    </a:p>
                  </a:txBody>
                  <a:tcPr marL="12700" marR="12700" marT="1270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36092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Project</a:t>
            </a:r>
            <a:endParaRPr lang="es-ES_tradnl" dirty="0"/>
          </a:p>
        </p:txBody>
      </p:sp>
      <p:sp>
        <p:nvSpPr>
          <p:cNvPr id="3" name="CuadroTexto 2"/>
          <p:cNvSpPr txBox="1"/>
          <p:nvPr/>
        </p:nvSpPr>
        <p:spPr>
          <a:xfrm>
            <a:off x="1938867" y="25992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</p:txBody>
      </p:sp>
      <p:sp>
        <p:nvSpPr>
          <p:cNvPr id="4" name="Rectángulo 3"/>
          <p:cNvSpPr/>
          <p:nvPr/>
        </p:nvSpPr>
        <p:spPr>
          <a:xfrm>
            <a:off x="584199" y="1582341"/>
            <a:ext cx="776393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s-ES" dirty="0" err="1"/>
              <a:t>transPLANT</a:t>
            </a:r>
            <a:r>
              <a:rPr lang="es-ES" dirty="0"/>
              <a:t> </a:t>
            </a:r>
            <a:r>
              <a:rPr lang="es-ES" dirty="0" err="1"/>
              <a:t>is</a:t>
            </a:r>
            <a:r>
              <a:rPr lang="es-ES" dirty="0"/>
              <a:t> a </a:t>
            </a:r>
            <a:r>
              <a:rPr lang="es-ES" dirty="0" err="1"/>
              <a:t>consortium</a:t>
            </a:r>
            <a:r>
              <a:rPr lang="es-ES" dirty="0"/>
              <a:t> of 11 </a:t>
            </a:r>
            <a:r>
              <a:rPr lang="es-ES" dirty="0" err="1"/>
              <a:t>European</a:t>
            </a:r>
            <a:r>
              <a:rPr lang="es-ES" dirty="0"/>
              <a:t> </a:t>
            </a:r>
            <a:r>
              <a:rPr lang="es-ES" dirty="0" err="1"/>
              <a:t>partners</a:t>
            </a:r>
            <a:r>
              <a:rPr lang="es-ES" dirty="0"/>
              <a:t> </a:t>
            </a:r>
            <a:r>
              <a:rPr lang="es-ES" dirty="0" err="1"/>
              <a:t>gathered</a:t>
            </a:r>
            <a:r>
              <a:rPr lang="es-ES" dirty="0"/>
              <a:t> to </a:t>
            </a:r>
            <a:r>
              <a:rPr lang="es-ES" dirty="0" err="1"/>
              <a:t>address</a:t>
            </a:r>
            <a:r>
              <a:rPr lang="es-ES" dirty="0"/>
              <a:t> </a:t>
            </a:r>
            <a:r>
              <a:rPr lang="es-ES" dirty="0" err="1" smtClean="0"/>
              <a:t>challenges</a:t>
            </a:r>
            <a:r>
              <a:rPr lang="es-ES" dirty="0" smtClean="0"/>
              <a:t> </a:t>
            </a:r>
            <a:r>
              <a:rPr lang="es-ES" dirty="0" err="1" smtClean="0"/>
              <a:t>related</a:t>
            </a:r>
            <a:r>
              <a:rPr lang="es-ES" dirty="0" smtClean="0"/>
              <a:t> to </a:t>
            </a:r>
            <a:r>
              <a:rPr lang="es-ES" dirty="0" err="1" smtClean="0"/>
              <a:t>plant</a:t>
            </a:r>
            <a:r>
              <a:rPr lang="es-ES" dirty="0" smtClean="0"/>
              <a:t> </a:t>
            </a:r>
            <a:r>
              <a:rPr lang="es-ES" dirty="0" err="1" smtClean="0"/>
              <a:t>genomes</a:t>
            </a:r>
            <a:r>
              <a:rPr lang="es-ES" dirty="0" smtClean="0"/>
              <a:t> </a:t>
            </a:r>
            <a:r>
              <a:rPr lang="es-ES" dirty="0" err="1" smtClean="0"/>
              <a:t>research</a:t>
            </a:r>
            <a:r>
              <a:rPr lang="es-ES" dirty="0" smtClean="0"/>
              <a:t>. </a:t>
            </a:r>
          </a:p>
          <a:p>
            <a:pPr marL="285750" indent="-285750">
              <a:buFont typeface="Arial" charset="0"/>
              <a:buChar char="•"/>
            </a:pPr>
            <a:r>
              <a:rPr lang="es-ES" dirty="0" err="1" smtClean="0"/>
              <a:t>Develop</a:t>
            </a:r>
            <a:r>
              <a:rPr lang="es-ES" dirty="0" smtClean="0"/>
              <a:t> </a:t>
            </a:r>
            <a:r>
              <a:rPr lang="es-ES" dirty="0"/>
              <a:t>a </a:t>
            </a:r>
            <a:r>
              <a:rPr lang="es-ES" dirty="0" err="1"/>
              <a:t>trans-national</a:t>
            </a:r>
            <a:r>
              <a:rPr lang="es-ES" dirty="0"/>
              <a:t> </a:t>
            </a:r>
            <a:r>
              <a:rPr lang="es-ES" dirty="0" err="1"/>
              <a:t>infrastructure</a:t>
            </a:r>
            <a:r>
              <a:rPr lang="es-ES" dirty="0"/>
              <a:t> </a:t>
            </a:r>
            <a:r>
              <a:rPr lang="es-ES" dirty="0" err="1"/>
              <a:t>for</a:t>
            </a:r>
            <a:r>
              <a:rPr lang="es-ES" dirty="0"/>
              <a:t> </a:t>
            </a:r>
            <a:r>
              <a:rPr lang="es-ES" dirty="0" err="1"/>
              <a:t>plant</a:t>
            </a:r>
            <a:r>
              <a:rPr lang="es-ES" dirty="0"/>
              <a:t> </a:t>
            </a:r>
            <a:r>
              <a:rPr lang="es-ES" dirty="0" err="1"/>
              <a:t>genomic</a:t>
            </a:r>
            <a:r>
              <a:rPr lang="es-ES" dirty="0"/>
              <a:t> </a:t>
            </a:r>
            <a:r>
              <a:rPr lang="es-ES" dirty="0" err="1"/>
              <a:t>science</a:t>
            </a:r>
            <a:r>
              <a:rPr lang="es-ES" dirty="0"/>
              <a:t>. </a:t>
            </a:r>
            <a:r>
              <a:rPr lang="es-ES" dirty="0" err="1"/>
              <a:t>Bringing</a:t>
            </a:r>
            <a:r>
              <a:rPr lang="es-ES" dirty="0"/>
              <a:t> </a:t>
            </a:r>
            <a:r>
              <a:rPr lang="es-ES" dirty="0" err="1"/>
              <a:t>together</a:t>
            </a:r>
            <a:r>
              <a:rPr lang="es-ES" dirty="0"/>
              <a:t> </a:t>
            </a:r>
            <a:r>
              <a:rPr lang="es-ES" dirty="0" err="1"/>
              <a:t>groups</a:t>
            </a:r>
            <a:r>
              <a:rPr lang="es-ES" dirty="0"/>
              <a:t> </a:t>
            </a:r>
            <a:r>
              <a:rPr lang="es-ES" dirty="0" err="1"/>
              <a:t>with</a:t>
            </a:r>
            <a:r>
              <a:rPr lang="es-ES" dirty="0"/>
              <a:t> </a:t>
            </a:r>
            <a:r>
              <a:rPr lang="es-ES" dirty="0" err="1"/>
              <a:t>strengths</a:t>
            </a:r>
            <a:r>
              <a:rPr lang="es-ES" dirty="0"/>
              <a:t> in data </a:t>
            </a:r>
            <a:r>
              <a:rPr lang="es-ES" dirty="0" err="1"/>
              <a:t>analysis</a:t>
            </a:r>
            <a:r>
              <a:rPr lang="es-ES" dirty="0"/>
              <a:t>, </a:t>
            </a:r>
            <a:r>
              <a:rPr lang="es-ES" dirty="0" err="1"/>
              <a:t>plant</a:t>
            </a:r>
            <a:r>
              <a:rPr lang="es-ES" dirty="0"/>
              <a:t> </a:t>
            </a:r>
            <a:r>
              <a:rPr lang="es-ES" dirty="0" err="1"/>
              <a:t>science</a:t>
            </a:r>
            <a:r>
              <a:rPr lang="es-ES" dirty="0"/>
              <a:t>, </a:t>
            </a:r>
            <a:r>
              <a:rPr lang="es-ES" dirty="0" err="1"/>
              <a:t>computer</a:t>
            </a:r>
            <a:r>
              <a:rPr lang="es-ES" dirty="0"/>
              <a:t> </a:t>
            </a:r>
            <a:r>
              <a:rPr lang="es-ES" dirty="0" err="1"/>
              <a:t>science</a:t>
            </a:r>
            <a:r>
              <a:rPr lang="es-ES" dirty="0"/>
              <a:t>, and </a:t>
            </a:r>
            <a:r>
              <a:rPr lang="es-ES" dirty="0" err="1"/>
              <a:t>from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academic</a:t>
            </a:r>
            <a:r>
              <a:rPr lang="es-ES" dirty="0"/>
              <a:t> and </a:t>
            </a:r>
            <a:r>
              <a:rPr lang="es-ES" dirty="0" err="1"/>
              <a:t>commercial</a:t>
            </a:r>
            <a:r>
              <a:rPr lang="es-ES" dirty="0"/>
              <a:t> </a:t>
            </a:r>
            <a:r>
              <a:rPr lang="es-ES" dirty="0" err="1"/>
              <a:t>sectors</a:t>
            </a:r>
            <a:r>
              <a:rPr lang="es-ES" dirty="0"/>
              <a:t>. </a:t>
            </a:r>
            <a:endParaRPr lang="es-ES" dirty="0" smtClean="0"/>
          </a:p>
          <a:p>
            <a:pPr marL="285750" indent="-285750">
              <a:buFont typeface="Arial" charset="0"/>
              <a:buChar char="•"/>
            </a:pPr>
            <a:r>
              <a:rPr lang="es-ES" dirty="0" err="1" smtClean="0"/>
              <a:t>transPLANT</a:t>
            </a:r>
            <a:r>
              <a:rPr lang="es-ES" dirty="0" smtClean="0"/>
              <a:t> </a:t>
            </a:r>
            <a:r>
              <a:rPr lang="es-ES" dirty="0" err="1" smtClean="0"/>
              <a:t>develops</a:t>
            </a:r>
            <a:r>
              <a:rPr lang="es-ES" dirty="0" smtClean="0"/>
              <a:t> </a:t>
            </a:r>
            <a:r>
              <a:rPr lang="es-ES" dirty="0" err="1"/>
              <a:t>integrated</a:t>
            </a:r>
            <a:r>
              <a:rPr lang="es-ES" dirty="0"/>
              <a:t> </a:t>
            </a:r>
            <a:r>
              <a:rPr lang="es-ES" dirty="0" err="1"/>
              <a:t>standards</a:t>
            </a:r>
            <a:r>
              <a:rPr lang="es-ES" dirty="0"/>
              <a:t> and </a:t>
            </a:r>
            <a:r>
              <a:rPr lang="es-ES" dirty="0" err="1"/>
              <a:t>services</a:t>
            </a:r>
            <a:r>
              <a:rPr lang="es-ES" dirty="0"/>
              <a:t>, </a:t>
            </a:r>
            <a:r>
              <a:rPr lang="es-ES" dirty="0" err="1"/>
              <a:t>undertaking</a:t>
            </a:r>
            <a:r>
              <a:rPr lang="es-ES" dirty="0"/>
              <a:t> </a:t>
            </a:r>
            <a:r>
              <a:rPr lang="es-ES" dirty="0" err="1"/>
              <a:t>research</a:t>
            </a:r>
            <a:r>
              <a:rPr lang="es-ES" dirty="0"/>
              <a:t> and </a:t>
            </a:r>
            <a:r>
              <a:rPr lang="es-ES" dirty="0" err="1"/>
              <a:t>development</a:t>
            </a:r>
            <a:r>
              <a:rPr lang="es-ES" dirty="0"/>
              <a:t> to </a:t>
            </a:r>
            <a:r>
              <a:rPr lang="es-ES" dirty="0" err="1"/>
              <a:t>capitalise</a:t>
            </a:r>
            <a:r>
              <a:rPr lang="es-ES" dirty="0"/>
              <a:t> </a:t>
            </a:r>
            <a:r>
              <a:rPr lang="es-ES" dirty="0" err="1"/>
              <a:t>on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sequencing</a:t>
            </a:r>
            <a:r>
              <a:rPr lang="es-ES" dirty="0"/>
              <a:t> </a:t>
            </a:r>
            <a:r>
              <a:rPr lang="es-ES" dirty="0" err="1"/>
              <a:t>revolution</a:t>
            </a:r>
            <a:r>
              <a:rPr lang="es-ES" dirty="0"/>
              <a:t> </a:t>
            </a:r>
            <a:r>
              <a:rPr lang="es-ES" dirty="0" err="1"/>
              <a:t>across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spectrum</a:t>
            </a:r>
            <a:r>
              <a:rPr lang="es-ES" dirty="0"/>
              <a:t> of </a:t>
            </a:r>
            <a:r>
              <a:rPr lang="es-ES" dirty="0" err="1"/>
              <a:t>agricultural</a:t>
            </a:r>
            <a:r>
              <a:rPr lang="es-ES" dirty="0"/>
              <a:t> and </a:t>
            </a:r>
            <a:r>
              <a:rPr lang="es-ES" dirty="0" err="1"/>
              <a:t>model</a:t>
            </a:r>
            <a:r>
              <a:rPr lang="es-ES" dirty="0"/>
              <a:t> </a:t>
            </a:r>
            <a:r>
              <a:rPr lang="es-ES" dirty="0" err="1"/>
              <a:t>plant</a:t>
            </a:r>
            <a:r>
              <a:rPr lang="es-ES" dirty="0"/>
              <a:t> </a:t>
            </a:r>
            <a:r>
              <a:rPr lang="es-ES" dirty="0" err="1"/>
              <a:t>species</a:t>
            </a:r>
            <a:r>
              <a:rPr lang="es-E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65659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err="1" smtClean="0"/>
              <a:t>Partners</a:t>
            </a:r>
            <a:endParaRPr lang="es-ES_tradnl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5620" y="401151"/>
            <a:ext cx="5306060" cy="626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71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_tradnl" dirty="0" smtClean="0"/>
              <a:t>Pro</a:t>
            </a:r>
            <a:r>
              <a:rPr lang="en-GB" dirty="0" err="1" smtClean="0"/>
              <a:t>grammatic</a:t>
            </a:r>
            <a:r>
              <a:rPr lang="en-GB" dirty="0" smtClean="0"/>
              <a:t> services for genome-scale data</a:t>
            </a:r>
            <a:r>
              <a:rPr lang="en-US" b="1" i="1" dirty="0" smtClean="0"/>
              <a:t/>
            </a:r>
            <a:br>
              <a:rPr lang="en-US" b="1" i="1" dirty="0" smtClean="0"/>
            </a:br>
            <a:endParaRPr lang="es-ES_tradn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505609"/>
            <a:ext cx="8229600" cy="4525963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GB" dirty="0" smtClean="0"/>
              <a:t>Develop programmatic services, and environments for running programmatic analyses for plant genomes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Provision of a cloud compute environment</a:t>
            </a:r>
          </a:p>
          <a:p>
            <a:endParaRPr lang="es-ES_tradnl" dirty="0" smtClean="0"/>
          </a:p>
          <a:p>
            <a:r>
              <a:rPr lang="en-US" dirty="0" smtClean="0"/>
              <a:t>Implementation of HPC web services</a:t>
            </a:r>
            <a:endParaRPr lang="es-ES_tradnl" dirty="0" smtClean="0"/>
          </a:p>
          <a:p>
            <a:endParaRPr lang="en-US" dirty="0" smtClean="0"/>
          </a:p>
          <a:p>
            <a:r>
              <a:rPr lang="en-US" dirty="0" smtClean="0"/>
              <a:t>Provision of web services for computational analysis</a:t>
            </a:r>
            <a:endParaRPr lang="es-ES_tradnl" dirty="0" smtClean="0"/>
          </a:p>
          <a:p>
            <a:endParaRPr lang="en-US" dirty="0" smtClean="0"/>
          </a:p>
          <a:p>
            <a:pPr marL="0" indent="0">
              <a:buNone/>
            </a:pP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023457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50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Provision </a:t>
            </a:r>
            <a:r>
              <a:rPr lang="en-US" dirty="0" smtClean="0"/>
              <a:t>of a cloud compute environment</a:t>
            </a:r>
            <a:endParaRPr lang="es-ES_tradn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Objective</a:t>
            </a:r>
          </a:p>
          <a:p>
            <a:pPr lvl="1"/>
            <a:r>
              <a:rPr lang="en-US" dirty="0" smtClean="0"/>
              <a:t>Provide a cloud compute environment for parallel, portable processing of large data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Highlights</a:t>
            </a:r>
          </a:p>
          <a:p>
            <a:pPr lvl="1"/>
            <a:r>
              <a:rPr lang="en-US" dirty="0" smtClean="0"/>
              <a:t>Cloud environment to manage hardware resources</a:t>
            </a:r>
          </a:p>
          <a:p>
            <a:pPr lvl="1"/>
            <a:r>
              <a:rPr lang="en-US" dirty="0" smtClean="0"/>
              <a:t>HPC aware workflow manager (COMPSs)</a:t>
            </a:r>
          </a:p>
          <a:p>
            <a:pPr lvl="1"/>
            <a:r>
              <a:rPr lang="en-US" dirty="0" smtClean="0"/>
              <a:t>Compatible with available web-services technologies</a:t>
            </a:r>
          </a:p>
          <a:p>
            <a:pPr lvl="1"/>
            <a:r>
              <a:rPr lang="en-US" dirty="0" smtClean="0"/>
              <a:t>Compatible with applications’ native execution</a:t>
            </a:r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8987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91" t="29244" r="25936" b="14784"/>
          <a:stretch/>
        </p:blipFill>
        <p:spPr bwMode="auto">
          <a:xfrm>
            <a:off x="1610687" y="1350628"/>
            <a:ext cx="5643550" cy="4412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5871517" y="506835"/>
            <a:ext cx="2969702" cy="83889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_tradnl" sz="1600" dirty="0" err="1" smtClean="0"/>
              <a:t>Programmatic</a:t>
            </a:r>
            <a:r>
              <a:rPr lang="es-ES_tradnl" sz="1600" dirty="0" smtClean="0"/>
              <a:t> </a:t>
            </a:r>
            <a:r>
              <a:rPr lang="es-ES_tradnl" sz="1600" dirty="0" err="1" smtClean="0"/>
              <a:t>access</a:t>
            </a:r>
            <a:r>
              <a:rPr lang="es-ES_tradnl" sz="1600" dirty="0" smtClean="0"/>
              <a:t> </a:t>
            </a:r>
            <a:r>
              <a:rPr lang="es-ES_tradnl" sz="1600" dirty="0" err="1" smtClean="0"/>
              <a:t>from</a:t>
            </a:r>
            <a:r>
              <a:rPr lang="es-ES_tradnl" sz="1600" dirty="0" smtClean="0"/>
              <a:t> </a:t>
            </a:r>
            <a:r>
              <a:rPr lang="es-ES_tradnl" sz="1600" dirty="0" err="1" smtClean="0"/>
              <a:t>any</a:t>
            </a:r>
            <a:r>
              <a:rPr lang="es-ES_tradnl" sz="1600" dirty="0" smtClean="0"/>
              <a:t> WS-</a:t>
            </a:r>
            <a:r>
              <a:rPr lang="es-ES_tradnl" sz="1600" dirty="0" err="1" smtClean="0"/>
              <a:t>aware</a:t>
            </a:r>
            <a:r>
              <a:rPr lang="es-ES_tradnl" sz="1600" dirty="0" smtClean="0"/>
              <a:t> </a:t>
            </a:r>
            <a:r>
              <a:rPr lang="es-ES_tradnl" sz="1600" dirty="0" err="1" smtClean="0"/>
              <a:t>prog</a:t>
            </a:r>
            <a:r>
              <a:rPr lang="es-ES_tradnl" sz="1600" dirty="0" smtClean="0"/>
              <a:t>. </a:t>
            </a:r>
            <a:r>
              <a:rPr lang="es-ES_tradnl" sz="1600" dirty="0" err="1" smtClean="0"/>
              <a:t>language</a:t>
            </a:r>
            <a:r>
              <a:rPr lang="es-ES_tradnl" sz="1600" dirty="0" smtClean="0"/>
              <a:t> </a:t>
            </a:r>
            <a:r>
              <a:rPr lang="es-ES_tradnl" sz="1600" dirty="0" err="1" smtClean="0"/>
              <a:t>or</a:t>
            </a:r>
            <a:r>
              <a:rPr lang="es-ES_tradnl" sz="1600" dirty="0" smtClean="0"/>
              <a:t> WS </a:t>
            </a:r>
            <a:r>
              <a:rPr lang="es-ES_tradnl" sz="1600" dirty="0" err="1" smtClean="0"/>
              <a:t>clients</a:t>
            </a:r>
            <a:endParaRPr lang="en-GB" sz="1600" dirty="0"/>
          </a:p>
        </p:txBody>
      </p:sp>
      <p:sp>
        <p:nvSpPr>
          <p:cNvPr id="4" name="3 CuadroTexto"/>
          <p:cNvSpPr txBox="1"/>
          <p:nvPr/>
        </p:nvSpPr>
        <p:spPr>
          <a:xfrm>
            <a:off x="3400105" y="747645"/>
            <a:ext cx="1708032" cy="33855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ES_tradnl" sz="1600" dirty="0" smtClean="0"/>
              <a:t>Web-</a:t>
            </a:r>
            <a:r>
              <a:rPr lang="es-ES_tradnl" sz="1600" dirty="0" err="1" smtClean="0"/>
              <a:t>based</a:t>
            </a:r>
            <a:r>
              <a:rPr lang="es-ES_tradnl" sz="1600" dirty="0" smtClean="0"/>
              <a:t> </a:t>
            </a:r>
            <a:r>
              <a:rPr lang="es-ES_tradnl" sz="1600" dirty="0" err="1" smtClean="0"/>
              <a:t>access</a:t>
            </a:r>
            <a:endParaRPr lang="en-GB" sz="1600" dirty="0"/>
          </a:p>
        </p:txBody>
      </p:sp>
      <p:sp>
        <p:nvSpPr>
          <p:cNvPr id="5" name="4 CuadroTexto"/>
          <p:cNvSpPr txBox="1"/>
          <p:nvPr/>
        </p:nvSpPr>
        <p:spPr>
          <a:xfrm>
            <a:off x="75502" y="3314733"/>
            <a:ext cx="2038524" cy="58477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_tradnl" sz="1600" dirty="0" smtClean="0"/>
              <a:t>Data </a:t>
            </a:r>
            <a:r>
              <a:rPr lang="es-ES_tradnl" sz="1600" dirty="0" err="1" smtClean="0"/>
              <a:t>from</a:t>
            </a:r>
            <a:r>
              <a:rPr lang="es-ES_tradnl" sz="1600" dirty="0" smtClean="0"/>
              <a:t> </a:t>
            </a:r>
            <a:r>
              <a:rPr lang="es-ES_tradnl" sz="1600" dirty="0" err="1" smtClean="0"/>
              <a:t>external</a:t>
            </a:r>
            <a:r>
              <a:rPr lang="es-ES_tradnl" sz="1600" dirty="0" smtClean="0"/>
              <a:t> of local </a:t>
            </a:r>
            <a:r>
              <a:rPr lang="es-ES_tradnl" sz="1600" dirty="0" err="1" smtClean="0"/>
              <a:t>repositories</a:t>
            </a:r>
            <a:endParaRPr lang="en-GB" sz="1600" dirty="0"/>
          </a:p>
        </p:txBody>
      </p:sp>
      <p:sp>
        <p:nvSpPr>
          <p:cNvPr id="6" name="5 CuadroTexto"/>
          <p:cNvSpPr txBox="1"/>
          <p:nvPr/>
        </p:nvSpPr>
        <p:spPr>
          <a:xfrm>
            <a:off x="433664" y="809455"/>
            <a:ext cx="1945213" cy="58477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s-ES_tradnl" sz="1600" dirty="0" smtClean="0"/>
              <a:t>Apps. as </a:t>
            </a:r>
            <a:r>
              <a:rPr lang="es-ES_tradnl" sz="1600" dirty="0" err="1" smtClean="0"/>
              <a:t>collection</a:t>
            </a:r>
            <a:r>
              <a:rPr lang="es-ES_tradnl" sz="1600" dirty="0" smtClean="0"/>
              <a:t> of</a:t>
            </a:r>
          </a:p>
          <a:p>
            <a:pPr algn="ctr"/>
            <a:r>
              <a:rPr lang="es-ES_tradnl" sz="1600" dirty="0" err="1" smtClean="0"/>
              <a:t>VM’s</a:t>
            </a:r>
            <a:endParaRPr lang="en-GB" sz="1600" dirty="0"/>
          </a:p>
        </p:txBody>
      </p:sp>
      <p:sp>
        <p:nvSpPr>
          <p:cNvPr id="7" name="6 CuadroTexto"/>
          <p:cNvSpPr txBox="1"/>
          <p:nvPr/>
        </p:nvSpPr>
        <p:spPr>
          <a:xfrm>
            <a:off x="1244290" y="4109841"/>
            <a:ext cx="2046914" cy="83099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_tradnl" sz="1600" dirty="0" err="1" smtClean="0"/>
              <a:t>COMPSs</a:t>
            </a:r>
            <a:r>
              <a:rPr lang="es-ES_tradnl" sz="1600" dirty="0" smtClean="0"/>
              <a:t> </a:t>
            </a:r>
            <a:r>
              <a:rPr lang="es-ES_tradnl" sz="1600" dirty="0" err="1" smtClean="0"/>
              <a:t>workflows</a:t>
            </a:r>
            <a:r>
              <a:rPr lang="es-ES_tradnl" sz="1600" dirty="0" smtClean="0"/>
              <a:t> usable in HPC </a:t>
            </a:r>
            <a:r>
              <a:rPr lang="es-ES_tradnl" sz="1600" dirty="0" err="1" smtClean="0"/>
              <a:t>without</a:t>
            </a:r>
            <a:r>
              <a:rPr lang="es-ES_tradnl" sz="1600" dirty="0" smtClean="0"/>
              <a:t> </a:t>
            </a:r>
            <a:r>
              <a:rPr lang="es-ES_tradnl" sz="1600" dirty="0" err="1" smtClean="0"/>
              <a:t>change</a:t>
            </a:r>
            <a:endParaRPr lang="en-GB" sz="1600" dirty="0"/>
          </a:p>
        </p:txBody>
      </p:sp>
      <p:sp>
        <p:nvSpPr>
          <p:cNvPr id="8" name="7 CuadroTexto"/>
          <p:cNvSpPr txBox="1"/>
          <p:nvPr/>
        </p:nvSpPr>
        <p:spPr>
          <a:xfrm>
            <a:off x="7061200" y="3899508"/>
            <a:ext cx="1780019" cy="83099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_tradnl" sz="1600" dirty="0" err="1" smtClean="0"/>
              <a:t>OpenNebula</a:t>
            </a:r>
            <a:r>
              <a:rPr lang="es-ES_tradnl" sz="1600" dirty="0" smtClean="0"/>
              <a:t> to </a:t>
            </a:r>
            <a:r>
              <a:rPr lang="es-ES_tradnl" sz="1600" dirty="0" err="1" smtClean="0"/>
              <a:t>manage</a:t>
            </a:r>
            <a:r>
              <a:rPr lang="es-ES_tradnl" sz="1600" dirty="0" smtClean="0"/>
              <a:t> hardware </a:t>
            </a:r>
            <a:r>
              <a:rPr lang="es-ES_tradnl" sz="1600" dirty="0" err="1" smtClean="0"/>
              <a:t>resources</a:t>
            </a:r>
            <a:endParaRPr lang="en-GB" sz="1600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16" y="5252596"/>
            <a:ext cx="2842983" cy="868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13 Conector angular"/>
          <p:cNvCxnSpPr>
            <a:stCxn id="3" idx="2"/>
          </p:cNvCxnSpPr>
          <p:nvPr/>
        </p:nvCxnSpPr>
        <p:spPr>
          <a:xfrm rot="5400000">
            <a:off x="6717485" y="1291517"/>
            <a:ext cx="584666" cy="693101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15 Conector angular"/>
          <p:cNvCxnSpPr>
            <a:stCxn id="4" idx="2"/>
          </p:cNvCxnSpPr>
          <p:nvPr/>
        </p:nvCxnSpPr>
        <p:spPr>
          <a:xfrm rot="16200000" flipH="1">
            <a:off x="3997391" y="1342928"/>
            <a:ext cx="691801" cy="178341"/>
          </a:xfrm>
          <a:prstGeom prst="bent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17 Conector angular"/>
          <p:cNvCxnSpPr>
            <a:stCxn id="6" idx="2"/>
          </p:cNvCxnSpPr>
          <p:nvPr/>
        </p:nvCxnSpPr>
        <p:spPr>
          <a:xfrm rot="16200000" flipH="1">
            <a:off x="1417184" y="1383317"/>
            <a:ext cx="536171" cy="557996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19 Conector angular"/>
          <p:cNvCxnSpPr>
            <a:stCxn id="5" idx="0"/>
          </p:cNvCxnSpPr>
          <p:nvPr/>
        </p:nvCxnSpPr>
        <p:spPr>
          <a:xfrm rot="5400000" flipH="1" flipV="1">
            <a:off x="1362283" y="2712748"/>
            <a:ext cx="334466" cy="869504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21 Conector angular"/>
          <p:cNvCxnSpPr>
            <a:stCxn id="7" idx="3"/>
          </p:cNvCxnSpPr>
          <p:nvPr/>
        </p:nvCxnSpPr>
        <p:spPr>
          <a:xfrm flipV="1">
            <a:off x="3291204" y="3420533"/>
            <a:ext cx="1052087" cy="1104807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25 Conector angular"/>
          <p:cNvCxnSpPr>
            <a:stCxn id="7" idx="2"/>
            <a:endCxn id="11" idx="0"/>
          </p:cNvCxnSpPr>
          <p:nvPr/>
        </p:nvCxnSpPr>
        <p:spPr>
          <a:xfrm rot="5400000">
            <a:off x="1746999" y="4731848"/>
            <a:ext cx="311758" cy="729739"/>
          </a:xfrm>
          <a:prstGeom prst="bent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27 Conector angular"/>
          <p:cNvCxnSpPr>
            <a:stCxn id="8" idx="1"/>
          </p:cNvCxnSpPr>
          <p:nvPr/>
        </p:nvCxnSpPr>
        <p:spPr>
          <a:xfrm rot="10800000">
            <a:off x="6070600" y="4109841"/>
            <a:ext cx="990600" cy="205166"/>
          </a:xfrm>
          <a:prstGeom prst="bent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5186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475" y="1154027"/>
            <a:ext cx="4473748" cy="3224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1027"/>
            <a:ext cx="8229600" cy="1143000"/>
          </a:xfrm>
        </p:spPr>
        <p:txBody>
          <a:bodyPr/>
          <a:lstStyle/>
          <a:p>
            <a:r>
              <a:rPr lang="es-ES_tradnl" dirty="0" smtClean="0"/>
              <a:t>PMES </a:t>
            </a:r>
            <a:r>
              <a:rPr lang="es-ES_tradnl" dirty="0" err="1" smtClean="0"/>
              <a:t>Dashboard</a:t>
            </a:r>
            <a:r>
              <a:rPr lang="es-ES_tradnl" dirty="0" smtClean="0"/>
              <a:t/>
            </a:r>
            <a:br>
              <a:rPr lang="es-ES_tradnl" dirty="0" smtClean="0"/>
            </a:br>
            <a:r>
              <a:rPr lang="es-ES_tradnl" sz="2000" dirty="0" smtClean="0"/>
              <a:t>http://transplantdb.bsc.es/pmes</a:t>
            </a:r>
            <a:endParaRPr lang="en-GB" sz="2000" dirty="0"/>
          </a:p>
        </p:txBody>
      </p:sp>
      <p:pic>
        <p:nvPicPr>
          <p:cNvPr id="5" name="Imagen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3321" y="1830257"/>
            <a:ext cx="4248958" cy="319894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n 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8150" y="2712203"/>
            <a:ext cx="5105884" cy="28090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87149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7638"/>
            <a:ext cx="4651018" cy="333299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3" name="2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5694" y="2600587"/>
            <a:ext cx="4815133" cy="3261413"/>
          </a:xfrm>
          <a:prstGeom prst="rect">
            <a:avLst/>
          </a:prstGeom>
        </p:spPr>
      </p:pic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432486" y="8634"/>
            <a:ext cx="8229600" cy="1143000"/>
          </a:xfrm>
        </p:spPr>
        <p:txBody>
          <a:bodyPr/>
          <a:lstStyle/>
          <a:p>
            <a:r>
              <a:rPr lang="es-ES_tradnl" dirty="0" err="1" smtClean="0"/>
              <a:t>Programmatic</a:t>
            </a:r>
            <a:r>
              <a:rPr lang="es-ES_tradnl" dirty="0" smtClean="0"/>
              <a:t> </a:t>
            </a:r>
            <a:r>
              <a:rPr lang="es-ES_tradnl" dirty="0" err="1" smtClean="0"/>
              <a:t>access</a:t>
            </a:r>
            <a:r>
              <a:rPr lang="es-ES_tradnl" dirty="0" smtClean="0"/>
              <a:t> to PMES</a:t>
            </a:r>
            <a:endParaRPr lang="en-GB" dirty="0"/>
          </a:p>
        </p:txBody>
      </p:sp>
      <p:sp>
        <p:nvSpPr>
          <p:cNvPr id="5" name="4 CuadroTexto"/>
          <p:cNvSpPr txBox="1"/>
          <p:nvPr/>
        </p:nvSpPr>
        <p:spPr>
          <a:xfrm>
            <a:off x="4924338" y="1577130"/>
            <a:ext cx="1929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 err="1" smtClean="0"/>
              <a:t>Example</a:t>
            </a:r>
            <a:r>
              <a:rPr lang="es-ES_tradnl" dirty="0" smtClean="0"/>
              <a:t> Java </a:t>
            </a:r>
            <a:r>
              <a:rPr lang="es-ES_tradnl" dirty="0" err="1" smtClean="0"/>
              <a:t>code</a:t>
            </a:r>
            <a:endParaRPr lang="en-GB" dirty="0"/>
          </a:p>
        </p:txBody>
      </p:sp>
      <p:sp>
        <p:nvSpPr>
          <p:cNvPr id="6" name="5 CuadroTexto"/>
          <p:cNvSpPr txBox="1"/>
          <p:nvPr/>
        </p:nvSpPr>
        <p:spPr>
          <a:xfrm>
            <a:off x="1568742" y="5360565"/>
            <a:ext cx="2048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 err="1" smtClean="0"/>
              <a:t>Taverna</a:t>
            </a:r>
            <a:r>
              <a:rPr lang="es-ES_tradnl" dirty="0" smtClean="0"/>
              <a:t> </a:t>
            </a:r>
            <a:r>
              <a:rPr lang="es-ES_tradnl" dirty="0" err="1" smtClean="0"/>
              <a:t>Workbench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83965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432486" y="863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ES_tradnl" dirty="0" smtClean="0"/>
              <a:t>Galaxy interface and </a:t>
            </a:r>
            <a:r>
              <a:rPr lang="es-ES_tradnl" dirty="0" err="1" smtClean="0"/>
              <a:t>access</a:t>
            </a:r>
            <a:r>
              <a:rPr lang="es-ES_tradnl" dirty="0" smtClean="0"/>
              <a:t> to PMES</a:t>
            </a:r>
            <a:endParaRPr lang="en-GB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7150"/>
            <a:ext cx="9144000" cy="5203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433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12473</TotalTime>
  <Words>697</Words>
  <Application>Microsoft Macintosh PowerPoint</Application>
  <PresentationFormat>Presentación en pantalla (4:3)</PresentationFormat>
  <Paragraphs>149</Paragraphs>
  <Slides>14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9" baseType="lpstr">
      <vt:lpstr>Calibri</vt:lpstr>
      <vt:lpstr>Cambria</vt:lpstr>
      <vt:lpstr>Times New Roman</vt:lpstr>
      <vt:lpstr>Arial</vt:lpstr>
      <vt:lpstr>Office Theme</vt:lpstr>
      <vt:lpstr>EGI FedCloud User Support</vt:lpstr>
      <vt:lpstr>Project</vt:lpstr>
      <vt:lpstr>Partners</vt:lpstr>
      <vt:lpstr>Programmatic services for genome-scale data </vt:lpstr>
      <vt:lpstr>Provision of a cloud compute environment</vt:lpstr>
      <vt:lpstr>Presentación de PowerPoint</vt:lpstr>
      <vt:lpstr>PMES Dashboard http://transplantdb.bsc.es/pmes</vt:lpstr>
      <vt:lpstr>Programmatic access to PMES</vt:lpstr>
      <vt:lpstr>Galaxy interface and access to PMES</vt:lpstr>
      <vt:lpstr>Implementation of HPC services</vt:lpstr>
      <vt:lpstr>Implementation of HPC  services</vt:lpstr>
      <vt:lpstr>Applications</vt:lpstr>
      <vt:lpstr>Sustainability</vt:lpstr>
      <vt:lpstr>Sustainability</vt:lpstr>
    </vt:vector>
  </TitlesOfParts>
  <Company>EMBL-EBI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Pascal Kahlem</dc:creator>
  <cp:lastModifiedBy>Daniele Lezzi</cp:lastModifiedBy>
  <cp:revision>297</cp:revision>
  <cp:lastPrinted>2012-10-18T09:45:49Z</cp:lastPrinted>
  <dcterms:created xsi:type="dcterms:W3CDTF">2012-05-30T08:37:25Z</dcterms:created>
  <dcterms:modified xsi:type="dcterms:W3CDTF">2015-07-01T09:19:55Z</dcterms:modified>
</cp:coreProperties>
</file>