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75" r:id="rId2"/>
    <p:sldId id="276" r:id="rId3"/>
    <p:sldId id="281" r:id="rId4"/>
    <p:sldId id="267" r:id="rId5"/>
    <p:sldId id="282" r:id="rId6"/>
    <p:sldId id="287" r:id="rId7"/>
    <p:sldId id="283" r:id="rId8"/>
    <p:sldId id="284" r:id="rId9"/>
    <p:sldId id="285" r:id="rId10"/>
    <p:sldId id="286" r:id="rId11"/>
  </p:sldIdLst>
  <p:sldSz cx="9144000" cy="6858000" type="screen4x3"/>
  <p:notesSz cx="6858000" cy="9144000"/>
  <p:defaultTextStyle>
    <a:defPPr>
      <a:defRPr lang="en-US"/>
    </a:defPPr>
    <a:lvl1pPr marL="0" algn="l" defTabSz="457106" rtl="0" eaLnBrk="1" latinLnBrk="0" hangingPunct="1">
      <a:defRPr sz="1800" kern="1200">
        <a:solidFill>
          <a:schemeClr val="tx1"/>
        </a:solidFill>
        <a:latin typeface="+mn-lt"/>
        <a:ea typeface="+mn-ea"/>
        <a:cs typeface="+mn-cs"/>
      </a:defRPr>
    </a:lvl1pPr>
    <a:lvl2pPr marL="457106" algn="l" defTabSz="457106" rtl="0" eaLnBrk="1" latinLnBrk="0" hangingPunct="1">
      <a:defRPr sz="1800" kern="1200">
        <a:solidFill>
          <a:schemeClr val="tx1"/>
        </a:solidFill>
        <a:latin typeface="+mn-lt"/>
        <a:ea typeface="+mn-ea"/>
        <a:cs typeface="+mn-cs"/>
      </a:defRPr>
    </a:lvl2pPr>
    <a:lvl3pPr marL="914212" algn="l" defTabSz="457106" rtl="0" eaLnBrk="1" latinLnBrk="0" hangingPunct="1">
      <a:defRPr sz="1800" kern="1200">
        <a:solidFill>
          <a:schemeClr val="tx1"/>
        </a:solidFill>
        <a:latin typeface="+mn-lt"/>
        <a:ea typeface="+mn-ea"/>
        <a:cs typeface="+mn-cs"/>
      </a:defRPr>
    </a:lvl3pPr>
    <a:lvl4pPr marL="1371320" algn="l" defTabSz="457106" rtl="0" eaLnBrk="1" latinLnBrk="0" hangingPunct="1">
      <a:defRPr sz="1800" kern="1200">
        <a:solidFill>
          <a:schemeClr val="tx1"/>
        </a:solidFill>
        <a:latin typeface="+mn-lt"/>
        <a:ea typeface="+mn-ea"/>
        <a:cs typeface="+mn-cs"/>
      </a:defRPr>
    </a:lvl4pPr>
    <a:lvl5pPr marL="1828426" algn="l" defTabSz="457106" rtl="0" eaLnBrk="1" latinLnBrk="0" hangingPunct="1">
      <a:defRPr sz="1800" kern="1200">
        <a:solidFill>
          <a:schemeClr val="tx1"/>
        </a:solidFill>
        <a:latin typeface="+mn-lt"/>
        <a:ea typeface="+mn-ea"/>
        <a:cs typeface="+mn-cs"/>
      </a:defRPr>
    </a:lvl5pPr>
    <a:lvl6pPr marL="2285532" algn="l" defTabSz="457106" rtl="0" eaLnBrk="1" latinLnBrk="0" hangingPunct="1">
      <a:defRPr sz="1800" kern="1200">
        <a:solidFill>
          <a:schemeClr val="tx1"/>
        </a:solidFill>
        <a:latin typeface="+mn-lt"/>
        <a:ea typeface="+mn-ea"/>
        <a:cs typeface="+mn-cs"/>
      </a:defRPr>
    </a:lvl6pPr>
    <a:lvl7pPr marL="2742640" algn="l" defTabSz="457106" rtl="0" eaLnBrk="1" latinLnBrk="0" hangingPunct="1">
      <a:defRPr sz="1800" kern="1200">
        <a:solidFill>
          <a:schemeClr val="tx1"/>
        </a:solidFill>
        <a:latin typeface="+mn-lt"/>
        <a:ea typeface="+mn-ea"/>
        <a:cs typeface="+mn-cs"/>
      </a:defRPr>
    </a:lvl7pPr>
    <a:lvl8pPr marL="3199744" algn="l" defTabSz="457106" rtl="0" eaLnBrk="1" latinLnBrk="0" hangingPunct="1">
      <a:defRPr sz="1800" kern="1200">
        <a:solidFill>
          <a:schemeClr val="tx1"/>
        </a:solidFill>
        <a:latin typeface="+mn-lt"/>
        <a:ea typeface="+mn-ea"/>
        <a:cs typeface="+mn-cs"/>
      </a:defRPr>
    </a:lvl8pPr>
    <a:lvl9pPr marL="3656852" algn="l" defTabSz="457106"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ED6F0-C64C-924A-A6A6-A68779F228A4}" type="datetimeFigureOut">
              <a:rPr lang="en-US" smtClean="0"/>
              <a:t>7/7/15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D53207-787E-054E-8BEF-A1C2156F1822}" type="slidenum">
              <a:rPr lang="en-US" smtClean="0"/>
              <a:t>‹#›</a:t>
            </a:fld>
            <a:endParaRPr lang="en-US"/>
          </a:p>
        </p:txBody>
      </p:sp>
    </p:spTree>
    <p:extLst>
      <p:ext uri="{BB962C8B-B14F-4D97-AF65-F5344CB8AC3E}">
        <p14:creationId xmlns:p14="http://schemas.microsoft.com/office/powerpoint/2010/main" val="29012818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ltLang="zh-TW"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06" indent="0" algn="ctr">
              <a:buNone/>
              <a:defRPr>
                <a:solidFill>
                  <a:schemeClr val="tx1">
                    <a:tint val="75000"/>
                  </a:schemeClr>
                </a:solidFill>
              </a:defRPr>
            </a:lvl2pPr>
            <a:lvl3pPr marL="914212" indent="0" algn="ctr">
              <a:buNone/>
              <a:defRPr>
                <a:solidFill>
                  <a:schemeClr val="tx1">
                    <a:tint val="75000"/>
                  </a:schemeClr>
                </a:solidFill>
              </a:defRPr>
            </a:lvl3pPr>
            <a:lvl4pPr marL="1371320" indent="0" algn="ctr">
              <a:buNone/>
              <a:defRPr>
                <a:solidFill>
                  <a:schemeClr val="tx1">
                    <a:tint val="75000"/>
                  </a:schemeClr>
                </a:solidFill>
              </a:defRPr>
            </a:lvl4pPr>
            <a:lvl5pPr marL="1828426" indent="0" algn="ctr">
              <a:buNone/>
              <a:defRPr>
                <a:solidFill>
                  <a:schemeClr val="tx1">
                    <a:tint val="75000"/>
                  </a:schemeClr>
                </a:solidFill>
              </a:defRPr>
            </a:lvl5pPr>
            <a:lvl6pPr marL="2285532" indent="0" algn="ctr">
              <a:buNone/>
              <a:defRPr>
                <a:solidFill>
                  <a:schemeClr val="tx1">
                    <a:tint val="75000"/>
                  </a:schemeClr>
                </a:solidFill>
              </a:defRPr>
            </a:lvl6pPr>
            <a:lvl7pPr marL="2742640" indent="0" algn="ctr">
              <a:buNone/>
              <a:defRPr>
                <a:solidFill>
                  <a:schemeClr val="tx1">
                    <a:tint val="75000"/>
                  </a:schemeClr>
                </a:solidFill>
              </a:defRPr>
            </a:lvl7pPr>
            <a:lvl8pPr marL="3199744" indent="0" algn="ctr">
              <a:buNone/>
              <a:defRPr>
                <a:solidFill>
                  <a:schemeClr val="tx1">
                    <a:tint val="75000"/>
                  </a:schemeClr>
                </a:solidFill>
              </a:defRPr>
            </a:lvl8pPr>
            <a:lvl9pPr marL="3656852" indent="0" algn="ctr">
              <a:buNone/>
              <a:defRPr>
                <a:solidFill>
                  <a:schemeClr val="tx1">
                    <a:tint val="75000"/>
                  </a:schemeClr>
                </a:solidFill>
              </a:defRPr>
            </a:lvl9pPr>
          </a:lstStyle>
          <a:p>
            <a:r>
              <a:rPr lang="en-US" altLang="zh-TW" smtClean="0"/>
              <a:t>Click to edit Master subtitle style</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7/7/15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060161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7/7/15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124032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9"/>
            <a:ext cx="2925762" cy="8321675"/>
          </a:xfrm>
        </p:spPr>
        <p:txBody>
          <a:bodyPr vert="eaVert"/>
          <a:lstStyle/>
          <a:p>
            <a:r>
              <a:rPr lang="en-US" altLang="zh-TW" smtClean="0"/>
              <a:t>Click to edit Master title style</a:t>
            </a:r>
            <a:endParaRPr lang="en-US"/>
          </a:p>
        </p:txBody>
      </p:sp>
      <p:sp>
        <p:nvSpPr>
          <p:cNvPr id="3" name="Vertical Text Placeholder 2"/>
          <p:cNvSpPr>
            <a:spLocks noGrp="1"/>
          </p:cNvSpPr>
          <p:nvPr>
            <p:ph type="body" orient="vert" idx="1"/>
          </p:nvPr>
        </p:nvSpPr>
        <p:spPr>
          <a:xfrm>
            <a:off x="650875" y="390529"/>
            <a:ext cx="8624888" cy="8321675"/>
          </a:xfrm>
        </p:spPr>
        <p:txBody>
          <a:bodyPr vert="eaVert"/>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7/7/15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06207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Content Placeholder 2"/>
          <p:cNvSpPr>
            <a:spLocks noGrp="1"/>
          </p:cNvSpPr>
          <p:nvPr>
            <p:ph idx="1"/>
          </p:nvPr>
        </p:nvSpPr>
        <p:spPr/>
        <p:txBody>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10"/>
          </p:nvPr>
        </p:nvSpPr>
        <p:spPr/>
        <p:txBody>
          <a:bodyPr/>
          <a:lstStyle/>
          <a:p>
            <a:fld id="{4F14D27E-AF75-3149-98DA-6DD6CAF6B77B}" type="datetimeFigureOut">
              <a:rPr lang="en-US" smtClean="0"/>
              <a:t>7/7/15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5230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ltLang="zh-TW" smtClean="0"/>
              <a:t>Click to edit Master title style</a:t>
            </a:r>
            <a:endParaRPr lang="en-US"/>
          </a:p>
        </p:txBody>
      </p:sp>
      <p:sp>
        <p:nvSpPr>
          <p:cNvPr id="3" name="Text Placeholder 2"/>
          <p:cNvSpPr>
            <a:spLocks noGrp="1"/>
          </p:cNvSpPr>
          <p:nvPr>
            <p:ph type="body" idx="1"/>
          </p:nvPr>
        </p:nvSpPr>
        <p:spPr>
          <a:xfrm>
            <a:off x="722313" y="2906717"/>
            <a:ext cx="77724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2" indent="0">
              <a:buNone/>
              <a:defRPr sz="1600">
                <a:solidFill>
                  <a:schemeClr val="tx1">
                    <a:tint val="75000"/>
                  </a:schemeClr>
                </a:solidFill>
              </a:defRPr>
            </a:lvl3pPr>
            <a:lvl4pPr marL="1371320" indent="0">
              <a:buNone/>
              <a:defRPr sz="1400">
                <a:solidFill>
                  <a:schemeClr val="tx1">
                    <a:tint val="75000"/>
                  </a:schemeClr>
                </a:solidFill>
              </a:defRPr>
            </a:lvl4pPr>
            <a:lvl5pPr marL="1828426" indent="0">
              <a:buNone/>
              <a:defRPr sz="1400">
                <a:solidFill>
                  <a:schemeClr val="tx1">
                    <a:tint val="75000"/>
                  </a:schemeClr>
                </a:solidFill>
              </a:defRPr>
            </a:lvl5pPr>
            <a:lvl6pPr marL="2285532" indent="0">
              <a:buNone/>
              <a:defRPr sz="1400">
                <a:solidFill>
                  <a:schemeClr val="tx1">
                    <a:tint val="75000"/>
                  </a:schemeClr>
                </a:solidFill>
              </a:defRPr>
            </a:lvl6pPr>
            <a:lvl7pPr marL="2742640" indent="0">
              <a:buNone/>
              <a:defRPr sz="1400">
                <a:solidFill>
                  <a:schemeClr val="tx1">
                    <a:tint val="75000"/>
                  </a:schemeClr>
                </a:solidFill>
              </a:defRPr>
            </a:lvl7pPr>
            <a:lvl8pPr marL="3199744" indent="0">
              <a:buNone/>
              <a:defRPr sz="1400">
                <a:solidFill>
                  <a:schemeClr val="tx1">
                    <a:tint val="75000"/>
                  </a:schemeClr>
                </a:solidFill>
              </a:defRPr>
            </a:lvl8pPr>
            <a:lvl9pPr marL="3656852" indent="0">
              <a:buNone/>
              <a:defRPr sz="1400">
                <a:solidFill>
                  <a:schemeClr val="tx1">
                    <a:tint val="75000"/>
                  </a:schemeClr>
                </a:solidFill>
              </a:defRPr>
            </a:lvl9pPr>
          </a:lstStyle>
          <a:p>
            <a:pPr lvl="0"/>
            <a:r>
              <a:rPr lang="en-US" altLang="zh-TW" smtClean="0"/>
              <a:t>Click to edit Master text styles</a:t>
            </a:r>
          </a:p>
        </p:txBody>
      </p:sp>
      <p:sp>
        <p:nvSpPr>
          <p:cNvPr id="4" name="Date Placeholder 3"/>
          <p:cNvSpPr>
            <a:spLocks noGrp="1"/>
          </p:cNvSpPr>
          <p:nvPr>
            <p:ph type="dt" sz="half" idx="10"/>
          </p:nvPr>
        </p:nvSpPr>
        <p:spPr/>
        <p:txBody>
          <a:bodyPr/>
          <a:lstStyle/>
          <a:p>
            <a:fld id="{4F14D27E-AF75-3149-98DA-6DD6CAF6B77B}" type="datetimeFigureOut">
              <a:rPr lang="en-US" smtClean="0"/>
              <a:t>7/7/15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3372944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Content Placeholder 2"/>
          <p:cNvSpPr>
            <a:spLocks noGrp="1"/>
          </p:cNvSpPr>
          <p:nvPr>
            <p:ph sz="half" idx="1"/>
          </p:nvPr>
        </p:nvSpPr>
        <p:spPr>
          <a:xfrm>
            <a:off x="650875" y="2276479"/>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Content Placeholder 3"/>
          <p:cNvSpPr>
            <a:spLocks noGrp="1"/>
          </p:cNvSpPr>
          <p:nvPr>
            <p:ph sz="half" idx="2"/>
          </p:nvPr>
        </p:nvSpPr>
        <p:spPr>
          <a:xfrm>
            <a:off x="6578601" y="2276479"/>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5" name="Date Placeholder 4"/>
          <p:cNvSpPr>
            <a:spLocks noGrp="1"/>
          </p:cNvSpPr>
          <p:nvPr>
            <p:ph type="dt" sz="half" idx="10"/>
          </p:nvPr>
        </p:nvSpPr>
        <p:spPr/>
        <p:txBody>
          <a:bodyPr/>
          <a:lstStyle/>
          <a:p>
            <a:fld id="{4F14D27E-AF75-3149-98DA-6DD6CAF6B77B}" type="datetimeFigureOut">
              <a:rPr lang="en-US" smtClean="0"/>
              <a:t>7/7/15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137476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ltLang="zh-TW"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06" indent="0">
              <a:buNone/>
              <a:defRPr sz="2000" b="1"/>
            </a:lvl2pPr>
            <a:lvl3pPr marL="914212" indent="0">
              <a:buNone/>
              <a:defRPr sz="1800" b="1"/>
            </a:lvl3pPr>
            <a:lvl4pPr marL="1371320" indent="0">
              <a:buNone/>
              <a:defRPr sz="1600" b="1"/>
            </a:lvl4pPr>
            <a:lvl5pPr marL="1828426" indent="0">
              <a:buNone/>
              <a:defRPr sz="1600" b="1"/>
            </a:lvl5pPr>
            <a:lvl6pPr marL="2285532" indent="0">
              <a:buNone/>
              <a:defRPr sz="1600" b="1"/>
            </a:lvl6pPr>
            <a:lvl7pPr marL="2742640" indent="0">
              <a:buNone/>
              <a:defRPr sz="1600" b="1"/>
            </a:lvl7pPr>
            <a:lvl8pPr marL="3199744" indent="0">
              <a:buNone/>
              <a:defRPr sz="1600" b="1"/>
            </a:lvl8pPr>
            <a:lvl9pPr marL="3656852" indent="0">
              <a:buNone/>
              <a:defRPr sz="1600" b="1"/>
            </a:lvl9pPr>
          </a:lstStyle>
          <a:p>
            <a:pPr lvl="0"/>
            <a:r>
              <a:rPr lang="en-US" altLang="zh-TW"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06" indent="0">
              <a:buNone/>
              <a:defRPr sz="2000" b="1"/>
            </a:lvl2pPr>
            <a:lvl3pPr marL="914212" indent="0">
              <a:buNone/>
              <a:defRPr sz="1800" b="1"/>
            </a:lvl3pPr>
            <a:lvl4pPr marL="1371320" indent="0">
              <a:buNone/>
              <a:defRPr sz="1600" b="1"/>
            </a:lvl4pPr>
            <a:lvl5pPr marL="1828426" indent="0">
              <a:buNone/>
              <a:defRPr sz="1600" b="1"/>
            </a:lvl5pPr>
            <a:lvl6pPr marL="2285532" indent="0">
              <a:buNone/>
              <a:defRPr sz="1600" b="1"/>
            </a:lvl6pPr>
            <a:lvl7pPr marL="2742640" indent="0">
              <a:buNone/>
              <a:defRPr sz="1600" b="1"/>
            </a:lvl7pPr>
            <a:lvl8pPr marL="3199744" indent="0">
              <a:buNone/>
              <a:defRPr sz="1600" b="1"/>
            </a:lvl8pPr>
            <a:lvl9pPr marL="3656852" indent="0">
              <a:buNone/>
              <a:defRPr sz="1600" b="1"/>
            </a:lvl9pPr>
          </a:lstStyle>
          <a:p>
            <a:pPr lvl="0"/>
            <a:r>
              <a:rPr lang="en-US" altLang="zh-TW"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7" name="Date Placeholder 6"/>
          <p:cNvSpPr>
            <a:spLocks noGrp="1"/>
          </p:cNvSpPr>
          <p:nvPr>
            <p:ph type="dt" sz="half" idx="10"/>
          </p:nvPr>
        </p:nvSpPr>
        <p:spPr/>
        <p:txBody>
          <a:bodyPr/>
          <a:lstStyle/>
          <a:p>
            <a:fld id="{4F14D27E-AF75-3149-98DA-6DD6CAF6B77B}" type="datetimeFigureOut">
              <a:rPr lang="en-US" smtClean="0"/>
              <a:t>7/7/15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379356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smtClean="0"/>
              <a:t>Click to edit Master title style</a:t>
            </a:r>
            <a:endParaRPr lang="en-US"/>
          </a:p>
        </p:txBody>
      </p:sp>
      <p:sp>
        <p:nvSpPr>
          <p:cNvPr id="3" name="Date Placeholder 2"/>
          <p:cNvSpPr>
            <a:spLocks noGrp="1"/>
          </p:cNvSpPr>
          <p:nvPr>
            <p:ph type="dt" sz="half" idx="10"/>
          </p:nvPr>
        </p:nvSpPr>
        <p:spPr/>
        <p:txBody>
          <a:bodyPr/>
          <a:lstStyle/>
          <a:p>
            <a:fld id="{4F14D27E-AF75-3149-98DA-6DD6CAF6B77B}" type="datetimeFigureOut">
              <a:rPr lang="en-US" smtClean="0"/>
              <a:t>7/7/15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865426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4D27E-AF75-3149-98DA-6DD6CAF6B77B}" type="datetimeFigureOut">
              <a:rPr lang="en-US" smtClean="0"/>
              <a:t>7/7/15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734700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ltLang="zh-TW" smtClean="0"/>
              <a:t>Click to edit Master title style</a:t>
            </a:r>
            <a:endParaRPr lang="en-US"/>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106" indent="0">
              <a:buNone/>
              <a:defRPr sz="1200"/>
            </a:lvl2pPr>
            <a:lvl3pPr marL="914212" indent="0">
              <a:buNone/>
              <a:defRPr sz="1000"/>
            </a:lvl3pPr>
            <a:lvl4pPr marL="1371320" indent="0">
              <a:buNone/>
              <a:defRPr sz="900"/>
            </a:lvl4pPr>
            <a:lvl5pPr marL="1828426" indent="0">
              <a:buNone/>
              <a:defRPr sz="900"/>
            </a:lvl5pPr>
            <a:lvl6pPr marL="2285532" indent="0">
              <a:buNone/>
              <a:defRPr sz="900"/>
            </a:lvl6pPr>
            <a:lvl7pPr marL="2742640" indent="0">
              <a:buNone/>
              <a:defRPr sz="900"/>
            </a:lvl7pPr>
            <a:lvl8pPr marL="3199744" indent="0">
              <a:buNone/>
              <a:defRPr sz="900"/>
            </a:lvl8pPr>
            <a:lvl9pPr marL="3656852"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4F14D27E-AF75-3149-98DA-6DD6CAF6B77B}" type="datetimeFigureOut">
              <a:rPr lang="en-US" smtClean="0"/>
              <a:t>7/7/15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280633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TW"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06" indent="0">
              <a:buNone/>
              <a:defRPr sz="2800"/>
            </a:lvl2pPr>
            <a:lvl3pPr marL="914212" indent="0">
              <a:buNone/>
              <a:defRPr sz="2400"/>
            </a:lvl3pPr>
            <a:lvl4pPr marL="1371320" indent="0">
              <a:buNone/>
              <a:defRPr sz="2000"/>
            </a:lvl4pPr>
            <a:lvl5pPr marL="1828426" indent="0">
              <a:buNone/>
              <a:defRPr sz="2000"/>
            </a:lvl5pPr>
            <a:lvl6pPr marL="2285532" indent="0">
              <a:buNone/>
              <a:defRPr sz="2000"/>
            </a:lvl6pPr>
            <a:lvl7pPr marL="2742640" indent="0">
              <a:buNone/>
              <a:defRPr sz="2000"/>
            </a:lvl7pPr>
            <a:lvl8pPr marL="3199744" indent="0">
              <a:buNone/>
              <a:defRPr sz="2000"/>
            </a:lvl8pPr>
            <a:lvl9pPr marL="3656852"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06" indent="0">
              <a:buNone/>
              <a:defRPr sz="1200"/>
            </a:lvl2pPr>
            <a:lvl3pPr marL="914212" indent="0">
              <a:buNone/>
              <a:defRPr sz="1000"/>
            </a:lvl3pPr>
            <a:lvl4pPr marL="1371320" indent="0">
              <a:buNone/>
              <a:defRPr sz="900"/>
            </a:lvl4pPr>
            <a:lvl5pPr marL="1828426" indent="0">
              <a:buNone/>
              <a:defRPr sz="900"/>
            </a:lvl5pPr>
            <a:lvl6pPr marL="2285532" indent="0">
              <a:buNone/>
              <a:defRPr sz="900"/>
            </a:lvl6pPr>
            <a:lvl7pPr marL="2742640" indent="0">
              <a:buNone/>
              <a:defRPr sz="900"/>
            </a:lvl7pPr>
            <a:lvl8pPr marL="3199744" indent="0">
              <a:buNone/>
              <a:defRPr sz="900"/>
            </a:lvl8pPr>
            <a:lvl9pPr marL="3656852" indent="0">
              <a:buNone/>
              <a:defRPr sz="900"/>
            </a:lvl9pPr>
          </a:lstStyle>
          <a:p>
            <a:pPr lvl="0"/>
            <a:r>
              <a:rPr lang="en-US" altLang="zh-TW" smtClean="0"/>
              <a:t>Click to edit Master text styles</a:t>
            </a:r>
          </a:p>
        </p:txBody>
      </p:sp>
      <p:sp>
        <p:nvSpPr>
          <p:cNvPr id="5" name="Date Placeholder 4"/>
          <p:cNvSpPr>
            <a:spLocks noGrp="1"/>
          </p:cNvSpPr>
          <p:nvPr>
            <p:ph type="dt" sz="half" idx="10"/>
          </p:nvPr>
        </p:nvSpPr>
        <p:spPr/>
        <p:txBody>
          <a:bodyPr/>
          <a:lstStyle/>
          <a:p>
            <a:fld id="{4F14D27E-AF75-3149-98DA-6DD6CAF6B77B}" type="datetimeFigureOut">
              <a:rPr lang="en-US" smtClean="0"/>
              <a:t>7/7/15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06A8ED-C037-3244-929B-3EDB5DFF184B}" type="slidenum">
              <a:rPr lang="en-US" smtClean="0"/>
              <a:t>‹#›</a:t>
            </a:fld>
            <a:endParaRPr lang="en-US"/>
          </a:p>
        </p:txBody>
      </p:sp>
    </p:spTree>
    <p:extLst>
      <p:ext uri="{BB962C8B-B14F-4D97-AF65-F5344CB8AC3E}">
        <p14:creationId xmlns:p14="http://schemas.microsoft.com/office/powerpoint/2010/main" val="42397823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1" tIns="45711" rIns="91421" bIns="45711" rtlCol="0" anchor="ctr">
            <a:normAutofit/>
          </a:bodyPr>
          <a:lstStyle/>
          <a:p>
            <a:r>
              <a:rPr lang="en-US" altLang="zh-TW" smtClean="0"/>
              <a:t>Click to edit Master title style</a:t>
            </a:r>
            <a:endParaRPr lang="en-US"/>
          </a:p>
        </p:txBody>
      </p:sp>
      <p:sp>
        <p:nvSpPr>
          <p:cNvPr id="3" name="Text Placeholder 2"/>
          <p:cNvSpPr>
            <a:spLocks noGrp="1"/>
          </p:cNvSpPr>
          <p:nvPr>
            <p:ph type="body" idx="1"/>
          </p:nvPr>
        </p:nvSpPr>
        <p:spPr>
          <a:xfrm>
            <a:off x="457200" y="1600204"/>
            <a:ext cx="8229600" cy="4525963"/>
          </a:xfrm>
          <a:prstGeom prst="rect">
            <a:avLst/>
          </a:prstGeom>
        </p:spPr>
        <p:txBody>
          <a:bodyPr vert="horz" lIns="91421" tIns="45711" rIns="91421" bIns="45711" rtlCol="0">
            <a:normAutofit/>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endParaRPr lang="en-US"/>
          </a:p>
        </p:txBody>
      </p:sp>
      <p:sp>
        <p:nvSpPr>
          <p:cNvPr id="4" name="Date Placeholder 3"/>
          <p:cNvSpPr>
            <a:spLocks noGrp="1"/>
          </p:cNvSpPr>
          <p:nvPr>
            <p:ph type="dt" sz="half" idx="2"/>
          </p:nvPr>
        </p:nvSpPr>
        <p:spPr>
          <a:xfrm>
            <a:off x="457200" y="6356354"/>
            <a:ext cx="2133600" cy="365125"/>
          </a:xfrm>
          <a:prstGeom prst="rect">
            <a:avLst/>
          </a:prstGeom>
        </p:spPr>
        <p:txBody>
          <a:bodyPr vert="horz" lIns="91421" tIns="45711" rIns="91421" bIns="45711" rtlCol="0" anchor="ctr"/>
          <a:lstStyle>
            <a:lvl1pPr algn="l">
              <a:defRPr sz="1200">
                <a:solidFill>
                  <a:schemeClr val="tx1">
                    <a:tint val="75000"/>
                  </a:schemeClr>
                </a:solidFill>
              </a:defRPr>
            </a:lvl1pPr>
          </a:lstStyle>
          <a:p>
            <a:fld id="{4F14D27E-AF75-3149-98DA-6DD6CAF6B77B}" type="datetimeFigureOut">
              <a:rPr lang="en-US" smtClean="0"/>
              <a:t>7/7/15</a:t>
            </a:fld>
            <a:endParaRPr lang="en-US"/>
          </a:p>
        </p:txBody>
      </p:sp>
      <p:sp>
        <p:nvSpPr>
          <p:cNvPr id="5" name="Footer Placeholder 4"/>
          <p:cNvSpPr>
            <a:spLocks noGrp="1"/>
          </p:cNvSpPr>
          <p:nvPr>
            <p:ph type="ftr" sz="quarter" idx="3"/>
          </p:nvPr>
        </p:nvSpPr>
        <p:spPr>
          <a:xfrm>
            <a:off x="3124201" y="6356354"/>
            <a:ext cx="2895600" cy="365125"/>
          </a:xfrm>
          <a:prstGeom prst="rect">
            <a:avLst/>
          </a:prstGeom>
        </p:spPr>
        <p:txBody>
          <a:bodyPr vert="horz" lIns="91421" tIns="45711" rIns="91421" bIns="45711"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21" tIns="45711" rIns="91421" bIns="45711" rtlCol="0" anchor="ctr"/>
          <a:lstStyle>
            <a:lvl1pPr algn="r">
              <a:defRPr sz="1200">
                <a:solidFill>
                  <a:schemeClr val="tx1">
                    <a:tint val="75000"/>
                  </a:schemeClr>
                </a:solidFill>
              </a:defRPr>
            </a:lvl1pPr>
          </a:lstStyle>
          <a:p>
            <a:fld id="{0D06A8ED-C037-3244-929B-3EDB5DFF184B}" type="slidenum">
              <a:rPr lang="en-US" smtClean="0"/>
              <a:t>‹#›</a:t>
            </a:fld>
            <a:endParaRPr lang="en-US"/>
          </a:p>
        </p:txBody>
      </p:sp>
    </p:spTree>
    <p:extLst>
      <p:ext uri="{BB962C8B-B14F-4D97-AF65-F5344CB8AC3E}">
        <p14:creationId xmlns:p14="http://schemas.microsoft.com/office/powerpoint/2010/main" val="3469210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106" rtl="0" eaLnBrk="1" latinLnBrk="0" hangingPunct="1">
        <a:spcBef>
          <a:spcPct val="0"/>
        </a:spcBef>
        <a:buNone/>
        <a:defRPr sz="4400" kern="1200">
          <a:solidFill>
            <a:schemeClr val="tx1"/>
          </a:solidFill>
          <a:latin typeface="+mj-lt"/>
          <a:ea typeface="+mj-ea"/>
          <a:cs typeface="+mj-cs"/>
        </a:defRPr>
      </a:lvl1pPr>
    </p:titleStyle>
    <p:bodyStyle>
      <a:lvl1pPr marL="342830" indent="-342830" algn="l" defTabSz="457106" rtl="0" eaLnBrk="1" latinLnBrk="0" hangingPunct="1">
        <a:spcBef>
          <a:spcPct val="20000"/>
        </a:spcBef>
        <a:buFont typeface="Arial"/>
        <a:buChar char="•"/>
        <a:defRPr sz="3200" kern="1200">
          <a:solidFill>
            <a:schemeClr val="tx1"/>
          </a:solidFill>
          <a:latin typeface="+mn-lt"/>
          <a:ea typeface="+mn-ea"/>
          <a:cs typeface="+mn-cs"/>
        </a:defRPr>
      </a:lvl1pPr>
      <a:lvl2pPr marL="742798" indent="-285692" algn="l" defTabSz="457106" rtl="0" eaLnBrk="1" latinLnBrk="0" hangingPunct="1">
        <a:spcBef>
          <a:spcPct val="20000"/>
        </a:spcBef>
        <a:buFont typeface="Arial"/>
        <a:buChar char="–"/>
        <a:defRPr sz="2800" kern="1200">
          <a:solidFill>
            <a:schemeClr val="tx1"/>
          </a:solidFill>
          <a:latin typeface="+mn-lt"/>
          <a:ea typeface="+mn-ea"/>
          <a:cs typeface="+mn-cs"/>
        </a:defRPr>
      </a:lvl2pPr>
      <a:lvl3pPr marL="1142765" indent="-228552" algn="l" defTabSz="457106" rtl="0" eaLnBrk="1" latinLnBrk="0" hangingPunct="1">
        <a:spcBef>
          <a:spcPct val="20000"/>
        </a:spcBef>
        <a:buFont typeface="Arial"/>
        <a:buChar char="•"/>
        <a:defRPr sz="2400" kern="1200">
          <a:solidFill>
            <a:schemeClr val="tx1"/>
          </a:solidFill>
          <a:latin typeface="+mn-lt"/>
          <a:ea typeface="+mn-ea"/>
          <a:cs typeface="+mn-cs"/>
        </a:defRPr>
      </a:lvl3pPr>
      <a:lvl4pPr marL="1599872" indent="-228552" algn="l" defTabSz="457106" rtl="0" eaLnBrk="1" latinLnBrk="0" hangingPunct="1">
        <a:spcBef>
          <a:spcPct val="20000"/>
        </a:spcBef>
        <a:buFont typeface="Arial"/>
        <a:buChar char="–"/>
        <a:defRPr sz="2000" kern="1200">
          <a:solidFill>
            <a:schemeClr val="tx1"/>
          </a:solidFill>
          <a:latin typeface="+mn-lt"/>
          <a:ea typeface="+mn-ea"/>
          <a:cs typeface="+mn-cs"/>
        </a:defRPr>
      </a:lvl4pPr>
      <a:lvl5pPr marL="2056980" indent="-228552" algn="l" defTabSz="457106" rtl="0" eaLnBrk="1" latinLnBrk="0" hangingPunct="1">
        <a:spcBef>
          <a:spcPct val="20000"/>
        </a:spcBef>
        <a:buFont typeface="Arial"/>
        <a:buChar char="»"/>
        <a:defRPr sz="2000" kern="1200">
          <a:solidFill>
            <a:schemeClr val="tx1"/>
          </a:solidFill>
          <a:latin typeface="+mn-lt"/>
          <a:ea typeface="+mn-ea"/>
          <a:cs typeface="+mn-cs"/>
        </a:defRPr>
      </a:lvl5pPr>
      <a:lvl6pPr marL="2514087" indent="-228552" algn="l" defTabSz="457106" rtl="0" eaLnBrk="1" latinLnBrk="0" hangingPunct="1">
        <a:spcBef>
          <a:spcPct val="20000"/>
        </a:spcBef>
        <a:buFont typeface="Arial"/>
        <a:buChar char="•"/>
        <a:defRPr sz="2000" kern="1200">
          <a:solidFill>
            <a:schemeClr val="tx1"/>
          </a:solidFill>
          <a:latin typeface="+mn-lt"/>
          <a:ea typeface="+mn-ea"/>
          <a:cs typeface="+mn-cs"/>
        </a:defRPr>
      </a:lvl6pPr>
      <a:lvl7pPr marL="2971192" indent="-228552" algn="l" defTabSz="457106" rtl="0" eaLnBrk="1" latinLnBrk="0" hangingPunct="1">
        <a:spcBef>
          <a:spcPct val="20000"/>
        </a:spcBef>
        <a:buFont typeface="Arial"/>
        <a:buChar char="•"/>
        <a:defRPr sz="2000" kern="1200">
          <a:solidFill>
            <a:schemeClr val="tx1"/>
          </a:solidFill>
          <a:latin typeface="+mn-lt"/>
          <a:ea typeface="+mn-ea"/>
          <a:cs typeface="+mn-cs"/>
        </a:defRPr>
      </a:lvl7pPr>
      <a:lvl8pPr marL="3428299" indent="-228552" algn="l" defTabSz="457106" rtl="0" eaLnBrk="1" latinLnBrk="0" hangingPunct="1">
        <a:spcBef>
          <a:spcPct val="20000"/>
        </a:spcBef>
        <a:buFont typeface="Arial"/>
        <a:buChar char="•"/>
        <a:defRPr sz="2000" kern="1200">
          <a:solidFill>
            <a:schemeClr val="tx1"/>
          </a:solidFill>
          <a:latin typeface="+mn-lt"/>
          <a:ea typeface="+mn-ea"/>
          <a:cs typeface="+mn-cs"/>
        </a:defRPr>
      </a:lvl8pPr>
      <a:lvl9pPr marL="3885404" indent="-228552" algn="l" defTabSz="457106"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06" rtl="0" eaLnBrk="1" latinLnBrk="0" hangingPunct="1">
        <a:defRPr sz="1800" kern="1200">
          <a:solidFill>
            <a:schemeClr val="tx1"/>
          </a:solidFill>
          <a:latin typeface="+mn-lt"/>
          <a:ea typeface="+mn-ea"/>
          <a:cs typeface="+mn-cs"/>
        </a:defRPr>
      </a:lvl1pPr>
      <a:lvl2pPr marL="457106" algn="l" defTabSz="457106" rtl="0" eaLnBrk="1" latinLnBrk="0" hangingPunct="1">
        <a:defRPr sz="1800" kern="1200">
          <a:solidFill>
            <a:schemeClr val="tx1"/>
          </a:solidFill>
          <a:latin typeface="+mn-lt"/>
          <a:ea typeface="+mn-ea"/>
          <a:cs typeface="+mn-cs"/>
        </a:defRPr>
      </a:lvl2pPr>
      <a:lvl3pPr marL="914212" algn="l" defTabSz="457106" rtl="0" eaLnBrk="1" latinLnBrk="0" hangingPunct="1">
        <a:defRPr sz="1800" kern="1200">
          <a:solidFill>
            <a:schemeClr val="tx1"/>
          </a:solidFill>
          <a:latin typeface="+mn-lt"/>
          <a:ea typeface="+mn-ea"/>
          <a:cs typeface="+mn-cs"/>
        </a:defRPr>
      </a:lvl3pPr>
      <a:lvl4pPr marL="1371320" algn="l" defTabSz="457106" rtl="0" eaLnBrk="1" latinLnBrk="0" hangingPunct="1">
        <a:defRPr sz="1800" kern="1200">
          <a:solidFill>
            <a:schemeClr val="tx1"/>
          </a:solidFill>
          <a:latin typeface="+mn-lt"/>
          <a:ea typeface="+mn-ea"/>
          <a:cs typeface="+mn-cs"/>
        </a:defRPr>
      </a:lvl4pPr>
      <a:lvl5pPr marL="1828426" algn="l" defTabSz="457106" rtl="0" eaLnBrk="1" latinLnBrk="0" hangingPunct="1">
        <a:defRPr sz="1800" kern="1200">
          <a:solidFill>
            <a:schemeClr val="tx1"/>
          </a:solidFill>
          <a:latin typeface="+mn-lt"/>
          <a:ea typeface="+mn-ea"/>
          <a:cs typeface="+mn-cs"/>
        </a:defRPr>
      </a:lvl5pPr>
      <a:lvl6pPr marL="2285532" algn="l" defTabSz="457106" rtl="0" eaLnBrk="1" latinLnBrk="0" hangingPunct="1">
        <a:defRPr sz="1800" kern="1200">
          <a:solidFill>
            <a:schemeClr val="tx1"/>
          </a:solidFill>
          <a:latin typeface="+mn-lt"/>
          <a:ea typeface="+mn-ea"/>
          <a:cs typeface="+mn-cs"/>
        </a:defRPr>
      </a:lvl6pPr>
      <a:lvl7pPr marL="2742640" algn="l" defTabSz="457106" rtl="0" eaLnBrk="1" latinLnBrk="0" hangingPunct="1">
        <a:defRPr sz="1800" kern="1200">
          <a:solidFill>
            <a:schemeClr val="tx1"/>
          </a:solidFill>
          <a:latin typeface="+mn-lt"/>
          <a:ea typeface="+mn-ea"/>
          <a:cs typeface="+mn-cs"/>
        </a:defRPr>
      </a:lvl7pPr>
      <a:lvl8pPr marL="3199744" algn="l" defTabSz="457106" rtl="0" eaLnBrk="1" latinLnBrk="0" hangingPunct="1">
        <a:defRPr sz="1800" kern="1200">
          <a:solidFill>
            <a:schemeClr val="tx1"/>
          </a:solidFill>
          <a:latin typeface="+mn-lt"/>
          <a:ea typeface="+mn-ea"/>
          <a:cs typeface="+mn-cs"/>
        </a:defRPr>
      </a:lvl8pPr>
      <a:lvl9pPr marL="3656852" algn="l" defTabSz="45710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pan.net/meetings/KualaLumpur2015/"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2011_Thailand_floods" TargetMode="External"/><Relationship Id="rId3" Type="http://schemas.openxmlformats.org/officeDocument/2006/relationships/hyperlink" Target="https://en.wikipedia.org/wiki/2014%E2%80%9315_Malaysia_flood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hape 32"/>
          <p:cNvSpPr>
            <a:spLocks noGrp="1"/>
          </p:cNvSpPr>
          <p:nvPr>
            <p:ph type="ctrTitle"/>
          </p:nvPr>
        </p:nvSpPr>
        <p:spPr>
          <a:xfrm>
            <a:off x="515155" y="941155"/>
            <a:ext cx="8219583" cy="2659305"/>
          </a:xfrm>
          <a:prstGeom prst="rect">
            <a:avLst/>
          </a:prstGeom>
        </p:spPr>
        <p:txBody>
          <a:bodyPr>
            <a:noAutofit/>
          </a:bodyPr>
          <a:lstStyle/>
          <a:p>
            <a:pPr defTabSz="312026">
              <a:defRPr sz="1800" cap="none">
                <a:solidFill>
                  <a:srgbClr val="000000"/>
                </a:solidFill>
              </a:defRPr>
            </a:pPr>
            <a:r>
              <a:rPr sz="3800" b="1" dirty="0">
                <a:solidFill>
                  <a:srgbClr val="FF8000"/>
                </a:solidFill>
              </a:rPr>
              <a:t>Disaster Mitigation</a:t>
            </a:r>
            <a:r>
              <a:rPr lang="en-US" sz="3800" b="1" dirty="0">
                <a:solidFill>
                  <a:srgbClr val="FF8000"/>
                </a:solidFill>
              </a:rPr>
              <a:t> </a:t>
            </a:r>
            <a:r>
              <a:rPr sz="3800" b="1" dirty="0">
                <a:solidFill>
                  <a:srgbClr val="FF8000"/>
                </a:solidFill>
              </a:rPr>
              <a:t>Competence Centre</a:t>
            </a:r>
            <a:r>
              <a:rPr lang="en-US" sz="3800" b="1" dirty="0">
                <a:solidFill>
                  <a:srgbClr val="FF8000"/>
                </a:solidFill>
              </a:rPr>
              <a:t/>
            </a:r>
            <a:br>
              <a:rPr lang="en-US" sz="3800" b="1" dirty="0">
                <a:solidFill>
                  <a:srgbClr val="FF8000"/>
                </a:solidFill>
              </a:rPr>
            </a:br>
            <a:r>
              <a:rPr lang="en-US" sz="3800" b="1" dirty="0">
                <a:solidFill>
                  <a:srgbClr val="FF8000"/>
                </a:solidFill>
              </a:rPr>
              <a:t>Project Meeting</a:t>
            </a:r>
            <a:endParaRPr sz="3800" b="1" dirty="0">
              <a:solidFill>
                <a:srgbClr val="FF8000"/>
              </a:solidFill>
            </a:endParaRPr>
          </a:p>
          <a:p>
            <a:pPr defTabSz="312026">
              <a:defRPr sz="1800" cap="none">
                <a:solidFill>
                  <a:srgbClr val="000000"/>
                </a:solidFill>
              </a:defRPr>
            </a:pPr>
            <a:endParaRPr sz="3800" b="1" dirty="0">
              <a:solidFill>
                <a:srgbClr val="FF8000"/>
              </a:solidFill>
            </a:endParaRPr>
          </a:p>
          <a:p>
            <a:pPr defTabSz="312026">
              <a:defRPr sz="1800" cap="none">
                <a:solidFill>
                  <a:srgbClr val="000000"/>
                </a:solidFill>
              </a:defRPr>
            </a:pPr>
            <a:r>
              <a:rPr sz="3100" b="1" dirty="0">
                <a:solidFill>
                  <a:schemeClr val="accent3">
                    <a:lumMod val="50000"/>
                  </a:schemeClr>
                </a:solidFill>
              </a:rPr>
              <a:t>Coordinator: Simon Lin</a:t>
            </a:r>
          </a:p>
        </p:txBody>
      </p:sp>
      <p:sp>
        <p:nvSpPr>
          <p:cNvPr id="33" name="Shape 33"/>
          <p:cNvSpPr>
            <a:spLocks noGrp="1"/>
          </p:cNvSpPr>
          <p:nvPr>
            <p:ph type="subTitle" idx="1"/>
          </p:nvPr>
        </p:nvSpPr>
        <p:spPr>
          <a:prstGeom prst="rect">
            <a:avLst/>
          </a:prstGeom>
        </p:spPr>
        <p:txBody>
          <a:bodyPr>
            <a:normAutofit/>
          </a:bodyPr>
          <a:lstStyle/>
          <a:p>
            <a:pPr lvl="0">
              <a:defRPr sz="1800">
                <a:solidFill>
                  <a:srgbClr val="000000"/>
                </a:solidFill>
              </a:defRPr>
            </a:pPr>
            <a:endParaRPr lang="en-US" sz="2800" dirty="0">
              <a:solidFill>
                <a:srgbClr val="0433FF"/>
              </a:solidFill>
            </a:endParaRPr>
          </a:p>
          <a:p>
            <a:pPr lvl="0">
              <a:defRPr sz="1800">
                <a:solidFill>
                  <a:srgbClr val="000000"/>
                </a:solidFill>
              </a:defRPr>
            </a:pPr>
            <a:r>
              <a:rPr lang="en-US" sz="2800" dirty="0" smtClean="0">
                <a:solidFill>
                  <a:srgbClr val="0433FF"/>
                </a:solidFill>
              </a:rPr>
              <a:t>July 7</a:t>
            </a:r>
            <a:r>
              <a:rPr sz="2800" dirty="0" smtClean="0">
                <a:solidFill>
                  <a:srgbClr val="0433FF"/>
                </a:solidFill>
              </a:rPr>
              <a:t>, </a:t>
            </a:r>
            <a:r>
              <a:rPr sz="2800" dirty="0">
                <a:solidFill>
                  <a:srgbClr val="0433FF"/>
                </a:solidFill>
              </a:rPr>
              <a:t>2015</a:t>
            </a:r>
          </a:p>
        </p:txBody>
      </p:sp>
    </p:spTree>
    <p:extLst>
      <p:ext uri="{BB962C8B-B14F-4D97-AF65-F5344CB8AC3E}">
        <p14:creationId xmlns:p14="http://schemas.microsoft.com/office/powerpoint/2010/main" val="1853871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294"/>
            <a:ext cx="8229600" cy="1143000"/>
          </a:xfrm>
        </p:spPr>
        <p:txBody>
          <a:bodyPr/>
          <a:lstStyle/>
          <a:p>
            <a:r>
              <a:rPr lang="en-US" b="1" dirty="0" smtClean="0">
                <a:solidFill>
                  <a:srgbClr val="FF8000"/>
                </a:solidFill>
              </a:rPr>
              <a:t>Next Meeting &amp; Future Events</a:t>
            </a:r>
            <a:endParaRPr lang="en-US" b="1" dirty="0">
              <a:solidFill>
                <a:srgbClr val="FF8000"/>
              </a:solidFill>
            </a:endParaRPr>
          </a:p>
        </p:txBody>
      </p:sp>
      <p:sp>
        <p:nvSpPr>
          <p:cNvPr id="3" name="Content Placeholder 2"/>
          <p:cNvSpPr>
            <a:spLocks noGrp="1"/>
          </p:cNvSpPr>
          <p:nvPr>
            <p:ph idx="1"/>
          </p:nvPr>
        </p:nvSpPr>
        <p:spPr>
          <a:xfrm>
            <a:off x="457200" y="1600204"/>
            <a:ext cx="8229600" cy="4935940"/>
          </a:xfrm>
        </p:spPr>
        <p:txBody>
          <a:bodyPr>
            <a:normAutofit/>
          </a:bodyPr>
          <a:lstStyle/>
          <a:p>
            <a:r>
              <a:rPr lang="en-US" dirty="0" smtClean="0"/>
              <a:t>July </a:t>
            </a:r>
            <a:r>
              <a:rPr lang="en-US" dirty="0"/>
              <a:t>21, </a:t>
            </a:r>
            <a:r>
              <a:rPr lang="en-US" dirty="0" smtClean="0"/>
              <a:t>Progress Checking</a:t>
            </a:r>
          </a:p>
          <a:p>
            <a:r>
              <a:rPr lang="en-US" dirty="0" smtClean="0"/>
              <a:t>Aug. 10-14, APAN40, Kuala Lumpur, MY</a:t>
            </a:r>
          </a:p>
          <a:p>
            <a:pPr lvl="1"/>
            <a:r>
              <a:rPr lang="en-US" dirty="0" smtClean="0"/>
              <a:t>Aug. 11, DMCC face-to-face meeting (&amp; training)</a:t>
            </a:r>
          </a:p>
          <a:p>
            <a:r>
              <a:rPr lang="en-US" dirty="0" smtClean="0"/>
              <a:t>Aug. 25</a:t>
            </a:r>
            <a:r>
              <a:rPr lang="en-US" dirty="0"/>
              <a:t>, Progress </a:t>
            </a:r>
            <a:r>
              <a:rPr lang="en-US" dirty="0" smtClean="0"/>
              <a:t>Checking</a:t>
            </a:r>
          </a:p>
          <a:p>
            <a:r>
              <a:rPr lang="en-US" dirty="0" smtClean="0"/>
              <a:t>Sep. 8, Progress Checking</a:t>
            </a:r>
          </a:p>
          <a:p>
            <a:r>
              <a:rPr lang="en-US" dirty="0" smtClean="0"/>
              <a:t>EGI CF2015, 10-13, Nov. 2015, Bari, Italy</a:t>
            </a:r>
          </a:p>
          <a:p>
            <a:r>
              <a:rPr lang="en-US" dirty="0" smtClean="0"/>
              <a:t>Environmental Computing Workshop, ISGC 2016</a:t>
            </a:r>
            <a:endParaRPr lang="en-US" dirty="0"/>
          </a:p>
        </p:txBody>
      </p:sp>
    </p:spTree>
    <p:extLst>
      <p:ext uri="{BB962C8B-B14F-4D97-AF65-F5344CB8AC3E}">
        <p14:creationId xmlns:p14="http://schemas.microsoft.com/office/powerpoint/2010/main" val="348407547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294"/>
            <a:ext cx="8229600" cy="1143000"/>
          </a:xfrm>
        </p:spPr>
        <p:txBody>
          <a:bodyPr/>
          <a:lstStyle/>
          <a:p>
            <a:r>
              <a:rPr lang="en-US" b="1" dirty="0" smtClean="0">
                <a:solidFill>
                  <a:srgbClr val="FF8000"/>
                </a:solidFill>
              </a:rPr>
              <a:t>Reminder</a:t>
            </a:r>
            <a:endParaRPr lang="en-US" b="1" dirty="0">
              <a:solidFill>
                <a:srgbClr val="FF8000"/>
              </a:solidFill>
            </a:endParaRPr>
          </a:p>
        </p:txBody>
      </p:sp>
      <p:sp>
        <p:nvSpPr>
          <p:cNvPr id="3" name="Content Placeholder 2"/>
          <p:cNvSpPr>
            <a:spLocks noGrp="1"/>
          </p:cNvSpPr>
          <p:nvPr>
            <p:ph idx="1"/>
          </p:nvPr>
        </p:nvSpPr>
        <p:spPr>
          <a:xfrm>
            <a:off x="217509" y="1600208"/>
            <a:ext cx="8734738" cy="4765482"/>
          </a:xfrm>
        </p:spPr>
        <p:txBody>
          <a:bodyPr>
            <a:normAutofit/>
          </a:bodyPr>
          <a:lstStyle/>
          <a:p>
            <a:r>
              <a:rPr lang="en-US" sz="3400" dirty="0" smtClean="0"/>
              <a:t>Please mute your microphone if you are not speaking</a:t>
            </a:r>
          </a:p>
          <a:p>
            <a:r>
              <a:rPr lang="en-US" sz="3400" dirty="0" smtClean="0"/>
              <a:t>Please do not turn video on to ensure good audio quality</a:t>
            </a:r>
          </a:p>
          <a:p>
            <a:r>
              <a:rPr lang="en-US" sz="3400" dirty="0" smtClean="0"/>
              <a:t>Should you have any material to share, please send it to everyone. Eric will put it on the </a:t>
            </a:r>
            <a:r>
              <a:rPr lang="en-US" sz="3400" dirty="0" err="1" smtClean="0"/>
              <a:t>Indico</a:t>
            </a:r>
            <a:r>
              <a:rPr lang="en-US" sz="3400" dirty="0" smtClean="0"/>
              <a:t> page </a:t>
            </a:r>
            <a:endParaRPr lang="en-US" sz="3400" dirty="0"/>
          </a:p>
        </p:txBody>
      </p:sp>
    </p:spTree>
    <p:extLst>
      <p:ext uri="{BB962C8B-B14F-4D97-AF65-F5344CB8AC3E}">
        <p14:creationId xmlns:p14="http://schemas.microsoft.com/office/powerpoint/2010/main" val="402804696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294"/>
            <a:ext cx="8229600" cy="1143000"/>
          </a:xfrm>
        </p:spPr>
        <p:txBody>
          <a:bodyPr/>
          <a:lstStyle/>
          <a:p>
            <a:r>
              <a:rPr lang="en-US" b="1" dirty="0" smtClean="0">
                <a:solidFill>
                  <a:srgbClr val="FF8000"/>
                </a:solidFill>
              </a:rPr>
              <a:t>Agenda</a:t>
            </a:r>
            <a:endParaRPr lang="en-US" b="1" dirty="0">
              <a:solidFill>
                <a:srgbClr val="FF8000"/>
              </a:solidFill>
            </a:endParaRPr>
          </a:p>
        </p:txBody>
      </p:sp>
      <p:sp>
        <p:nvSpPr>
          <p:cNvPr id="3" name="Content Placeholder 2"/>
          <p:cNvSpPr>
            <a:spLocks noGrp="1"/>
          </p:cNvSpPr>
          <p:nvPr>
            <p:ph idx="1"/>
          </p:nvPr>
        </p:nvSpPr>
        <p:spPr>
          <a:xfrm>
            <a:off x="217509" y="1600208"/>
            <a:ext cx="8734738" cy="4765482"/>
          </a:xfrm>
        </p:spPr>
        <p:txBody>
          <a:bodyPr>
            <a:normAutofit lnSpcReduction="10000"/>
          </a:bodyPr>
          <a:lstStyle/>
          <a:p>
            <a:r>
              <a:rPr lang="en-US" sz="3400" dirty="0"/>
              <a:t>Introduction (Simon Lin)</a:t>
            </a:r>
          </a:p>
          <a:p>
            <a:r>
              <a:rPr lang="en-US" sz="3400" dirty="0"/>
              <a:t>From Previous Meeting on </a:t>
            </a:r>
            <a:r>
              <a:rPr lang="en-US" sz="3400" dirty="0" smtClean="0"/>
              <a:t>June 23, </a:t>
            </a:r>
            <a:r>
              <a:rPr lang="en-US" sz="3400" dirty="0"/>
              <a:t>2015 (Eric Yen)</a:t>
            </a:r>
          </a:p>
          <a:p>
            <a:r>
              <a:rPr lang="en-US" sz="3400" dirty="0"/>
              <a:t>Progress Report (Eric Yen)</a:t>
            </a:r>
          </a:p>
          <a:p>
            <a:r>
              <a:rPr lang="en-US" sz="3400" dirty="0"/>
              <a:t>Partner Status Report</a:t>
            </a:r>
          </a:p>
          <a:p>
            <a:r>
              <a:rPr lang="en-US" sz="3400" dirty="0"/>
              <a:t>Discussion </a:t>
            </a:r>
          </a:p>
          <a:p>
            <a:r>
              <a:rPr lang="en-US" sz="3400" dirty="0"/>
              <a:t>Future Events</a:t>
            </a:r>
          </a:p>
          <a:p>
            <a:r>
              <a:rPr lang="en-US" sz="3400" dirty="0"/>
              <a:t>AOB</a:t>
            </a:r>
          </a:p>
        </p:txBody>
      </p:sp>
    </p:spTree>
    <p:extLst>
      <p:ext uri="{BB962C8B-B14F-4D97-AF65-F5344CB8AC3E}">
        <p14:creationId xmlns:p14="http://schemas.microsoft.com/office/powerpoint/2010/main" val="9967521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895"/>
            <a:ext cx="9143999" cy="935509"/>
          </a:xfrm>
        </p:spPr>
        <p:txBody>
          <a:bodyPr>
            <a:noAutofit/>
          </a:bodyPr>
          <a:lstStyle/>
          <a:p>
            <a:r>
              <a:rPr lang="en-US" sz="3800" b="1" dirty="0" smtClean="0">
                <a:solidFill>
                  <a:srgbClr val="FF8000"/>
                </a:solidFill>
              </a:rPr>
              <a:t>Minute of DMCC Project Meeting on June 23</a:t>
            </a:r>
            <a:endParaRPr lang="en-US" sz="3800" b="1" dirty="0">
              <a:solidFill>
                <a:srgbClr val="FF8000"/>
              </a:solidFill>
            </a:endParaRPr>
          </a:p>
        </p:txBody>
      </p:sp>
      <p:sp>
        <p:nvSpPr>
          <p:cNvPr id="3" name="Content Placeholder 2"/>
          <p:cNvSpPr>
            <a:spLocks noGrp="1"/>
          </p:cNvSpPr>
          <p:nvPr>
            <p:ph idx="1"/>
          </p:nvPr>
        </p:nvSpPr>
        <p:spPr>
          <a:xfrm>
            <a:off x="263137" y="1042404"/>
            <a:ext cx="8649187" cy="5815596"/>
          </a:xfrm>
        </p:spPr>
        <p:txBody>
          <a:bodyPr>
            <a:normAutofit fontScale="77500" lnSpcReduction="20000"/>
          </a:bodyPr>
          <a:lstStyle/>
          <a:p>
            <a:r>
              <a:rPr lang="en-US" dirty="0" smtClean="0"/>
              <a:t>1630-1730, June 23, 2015 (Taipei Time) at WebEx Virtual Room</a:t>
            </a:r>
          </a:p>
          <a:p>
            <a:r>
              <a:rPr lang="en-US" dirty="0" smtClean="0"/>
              <a:t>Participants: Simon, Stella, Vicky and Eric (TW), Cerlane (DE</a:t>
            </a:r>
            <a:r>
              <a:rPr lang="en-US" dirty="0" smtClean="0"/>
              <a:t>), Rafael (PH)</a:t>
            </a:r>
            <a:endParaRPr lang="en-US" dirty="0" smtClean="0"/>
          </a:p>
          <a:p>
            <a:pPr lvl="1"/>
            <a:r>
              <a:rPr lang="en-US" dirty="0" smtClean="0"/>
              <a:t>Apologies: </a:t>
            </a:r>
            <a:r>
              <a:rPr lang="en-US" dirty="0" err="1" smtClean="0"/>
              <a:t>Basuki</a:t>
            </a:r>
            <a:r>
              <a:rPr lang="en-US" dirty="0" smtClean="0"/>
              <a:t> (ID), Rahim (MY</a:t>
            </a:r>
            <a:r>
              <a:rPr lang="en-US" dirty="0" smtClean="0"/>
              <a:t>)</a:t>
            </a:r>
          </a:p>
          <a:p>
            <a:r>
              <a:rPr lang="en-US" dirty="0" smtClean="0"/>
              <a:t> Progress </a:t>
            </a:r>
            <a:r>
              <a:rPr lang="en-US" dirty="0" smtClean="0"/>
              <a:t>Report &amp; Discussion: </a:t>
            </a:r>
          </a:p>
          <a:p>
            <a:pPr marL="971456" lvl="1" indent="-514350">
              <a:buFont typeface="+mj-lt"/>
              <a:buAutoNum type="arabicPeriod"/>
            </a:pPr>
            <a:r>
              <a:rPr lang="en-US" dirty="0" smtClean="0"/>
              <a:t>Case studies identified, together with participating partners </a:t>
            </a:r>
          </a:p>
          <a:p>
            <a:pPr marL="971456" lvl="1" indent="-514350">
              <a:buFont typeface="+mj-lt"/>
              <a:buAutoNum type="arabicPeriod"/>
            </a:pPr>
            <a:r>
              <a:rPr lang="en-US" dirty="0" smtClean="0"/>
              <a:t>Training Plan at APAN40 and ISGC2016</a:t>
            </a:r>
          </a:p>
          <a:p>
            <a:pPr marL="971456" lvl="1" indent="-514350">
              <a:buFont typeface="+mj-lt"/>
              <a:buAutoNum type="arabicPeriod"/>
            </a:pPr>
            <a:r>
              <a:rPr lang="en-US" dirty="0" smtClean="0"/>
              <a:t>Agenda of next DMCC F2F meeting at APAN40</a:t>
            </a:r>
          </a:p>
          <a:p>
            <a:pPr marL="971456" lvl="1" indent="-514350">
              <a:buFont typeface="+mj-lt"/>
              <a:buAutoNum type="arabicPeriod"/>
            </a:pPr>
            <a:r>
              <a:rPr lang="en-US" dirty="0" smtClean="0"/>
              <a:t>Potential new partner of IAMI, Vietnam</a:t>
            </a:r>
          </a:p>
          <a:p>
            <a:pPr marL="971456" lvl="1" indent="-514350">
              <a:buFont typeface="+mj-lt"/>
              <a:buAutoNum type="arabicPeriod"/>
            </a:pPr>
            <a:r>
              <a:rPr lang="en-US" dirty="0" smtClean="0"/>
              <a:t>Task force for regional infrastructure and application integration</a:t>
            </a:r>
          </a:p>
          <a:p>
            <a:pPr marL="971456" lvl="1" indent="-514350">
              <a:buFont typeface="+mj-lt"/>
              <a:buAutoNum type="arabicPeriod"/>
            </a:pPr>
            <a:r>
              <a:rPr lang="en-US" dirty="0" smtClean="0"/>
              <a:t>DMCC activity at EGI Community Forum 2015 </a:t>
            </a:r>
          </a:p>
          <a:p>
            <a:r>
              <a:rPr lang="en-US" dirty="0" smtClean="0"/>
              <a:t>Action Items</a:t>
            </a:r>
          </a:p>
          <a:p>
            <a:pPr lvl="1"/>
            <a:r>
              <a:rPr lang="en-US" dirty="0" smtClean="0"/>
              <a:t>Case Study: workflow, training and data collection</a:t>
            </a:r>
          </a:p>
          <a:p>
            <a:pPr lvl="1"/>
            <a:r>
              <a:rPr lang="en-US" dirty="0" smtClean="0"/>
              <a:t>F2F @ APAN40: bring your user(s)</a:t>
            </a:r>
          </a:p>
          <a:p>
            <a:r>
              <a:rPr lang="en-US" dirty="0" smtClean="0"/>
              <a:t>Next Meeting: July 7, 2015</a:t>
            </a:r>
            <a:endParaRPr lang="en-US" dirty="0"/>
          </a:p>
        </p:txBody>
      </p:sp>
      <p:sp>
        <p:nvSpPr>
          <p:cNvPr id="4" name="Slide Number Placeholder 3"/>
          <p:cNvSpPr>
            <a:spLocks noGrp="1"/>
          </p:cNvSpPr>
          <p:nvPr>
            <p:ph type="sldNum" sz="quarter" idx="12"/>
          </p:nvPr>
        </p:nvSpPr>
        <p:spPr/>
        <p:txBody>
          <a:bodyPr/>
          <a:lstStyle/>
          <a:p>
            <a:fld id="{0D06A8ED-C037-3244-929B-3EDB5DFF184B}" type="slidenum">
              <a:rPr lang="en-US" smtClean="0"/>
              <a:t>4</a:t>
            </a:fld>
            <a:endParaRPr lang="en-US"/>
          </a:p>
        </p:txBody>
      </p:sp>
    </p:spTree>
    <p:extLst>
      <p:ext uri="{BB962C8B-B14F-4D97-AF65-F5344CB8AC3E}">
        <p14:creationId xmlns:p14="http://schemas.microsoft.com/office/powerpoint/2010/main" val="2526322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84" y="114338"/>
            <a:ext cx="9018151" cy="1143000"/>
          </a:xfrm>
        </p:spPr>
        <p:txBody>
          <a:bodyPr>
            <a:normAutofit fontScale="90000"/>
          </a:bodyPr>
          <a:lstStyle/>
          <a:p>
            <a:r>
              <a:rPr lang="en-US" b="1" dirty="0" smtClean="0">
                <a:solidFill>
                  <a:srgbClr val="FF8000"/>
                </a:solidFill>
              </a:rPr>
              <a:t>Agenda of DMCC F2F Meeting at APAN40</a:t>
            </a:r>
            <a:endParaRPr lang="en-US" b="1" dirty="0">
              <a:solidFill>
                <a:srgbClr val="FF8000"/>
              </a:solidFill>
            </a:endParaRPr>
          </a:p>
        </p:txBody>
      </p:sp>
      <p:sp>
        <p:nvSpPr>
          <p:cNvPr id="3" name="Content Placeholder 2"/>
          <p:cNvSpPr>
            <a:spLocks noGrp="1"/>
          </p:cNvSpPr>
          <p:nvPr>
            <p:ph idx="1"/>
          </p:nvPr>
        </p:nvSpPr>
        <p:spPr>
          <a:xfrm>
            <a:off x="217509" y="1257338"/>
            <a:ext cx="8734738" cy="5424743"/>
          </a:xfrm>
        </p:spPr>
        <p:txBody>
          <a:bodyPr>
            <a:normAutofit fontScale="70000" lnSpcReduction="20000"/>
          </a:bodyPr>
          <a:lstStyle/>
          <a:p>
            <a:r>
              <a:rPr lang="en-US" sz="3400" dirty="0" smtClean="0"/>
              <a:t>Date &amp; Time: 1400-1730, Aug. 11, 2015</a:t>
            </a:r>
          </a:p>
          <a:p>
            <a:r>
              <a:rPr lang="en-US" sz="3400" dirty="0" smtClean="0"/>
              <a:t>Please register at APAN40 as a regular participant (for 5 days, Aug. 10-14)</a:t>
            </a:r>
          </a:p>
          <a:p>
            <a:pPr lvl="1"/>
            <a:r>
              <a:rPr lang="en-US" sz="3000" dirty="0">
                <a:hlinkClick r:id="rId2"/>
              </a:rPr>
              <a:t>http://www.apan.net/meetings/KualaLumpur2015</a:t>
            </a:r>
            <a:r>
              <a:rPr lang="en-US" sz="3000" dirty="0" smtClean="0">
                <a:hlinkClick r:id="rId2"/>
              </a:rPr>
              <a:t>/</a:t>
            </a:r>
            <a:endParaRPr lang="en-US" sz="3000" dirty="0" smtClean="0"/>
          </a:p>
          <a:p>
            <a:pPr lvl="1"/>
            <a:r>
              <a:rPr lang="en-US" sz="3000" dirty="0" smtClean="0"/>
              <a:t>Early Bird Registration is due on July 15, 2015</a:t>
            </a:r>
          </a:p>
          <a:p>
            <a:r>
              <a:rPr lang="en-US" sz="3400" dirty="0" smtClean="0"/>
              <a:t>Tentative Agenda</a:t>
            </a:r>
          </a:p>
          <a:p>
            <a:pPr lvl="1"/>
            <a:r>
              <a:rPr lang="en-US" dirty="0" smtClean="0"/>
              <a:t>DMCC Status </a:t>
            </a:r>
            <a:r>
              <a:rPr lang="en-US" dirty="0"/>
              <a:t>Report (ASGC): 20 min</a:t>
            </a:r>
          </a:p>
          <a:p>
            <a:pPr lvl="1"/>
            <a:r>
              <a:rPr lang="en-US" dirty="0"/>
              <a:t>Progress Report from all </a:t>
            </a:r>
            <a:r>
              <a:rPr lang="en-US" dirty="0" smtClean="0"/>
              <a:t>members (10 min/each): 60 </a:t>
            </a:r>
            <a:r>
              <a:rPr lang="en-US" dirty="0"/>
              <a:t>min</a:t>
            </a:r>
          </a:p>
          <a:p>
            <a:pPr lvl="2"/>
            <a:r>
              <a:rPr lang="en-US" dirty="0"/>
              <a:t>Case study, user community engagement, requirements, etc.</a:t>
            </a:r>
          </a:p>
          <a:p>
            <a:pPr lvl="1"/>
            <a:r>
              <a:rPr lang="en-US" dirty="0" smtClean="0"/>
              <a:t>Thematic Talk 1 -- Tsunami and Storm Surge Simulation (Prof. TR Wu from NCU, TW): 30 min</a:t>
            </a:r>
          </a:p>
          <a:p>
            <a:pPr lvl="1"/>
            <a:r>
              <a:rPr lang="en-US" dirty="0" smtClean="0"/>
              <a:t>Thematic Talk 2 -- Weather Simulation and Analysis (Prof. CY Lin from AS, TW): 30 min</a:t>
            </a:r>
          </a:p>
          <a:p>
            <a:pPr lvl="1"/>
            <a:r>
              <a:rPr lang="en-US" dirty="0" smtClean="0"/>
              <a:t>Training by Demonstration of </a:t>
            </a:r>
            <a:r>
              <a:rPr lang="en-US" dirty="0" err="1" smtClean="0"/>
              <a:t>iCOMCOT</a:t>
            </a:r>
            <a:r>
              <a:rPr lang="en-US" dirty="0" smtClean="0"/>
              <a:t>: 30 min </a:t>
            </a:r>
          </a:p>
          <a:p>
            <a:pPr lvl="1"/>
            <a:r>
              <a:rPr lang="en-US" dirty="0"/>
              <a:t>Discussion: 10 </a:t>
            </a:r>
            <a:r>
              <a:rPr lang="en-US" dirty="0" smtClean="0"/>
              <a:t>min</a:t>
            </a:r>
          </a:p>
          <a:p>
            <a:r>
              <a:rPr lang="en-US" dirty="0" smtClean="0"/>
              <a:t>Please bring your users with requirement and question, etc. to the meeting</a:t>
            </a:r>
            <a:endParaRPr lang="en-US" dirty="0"/>
          </a:p>
        </p:txBody>
      </p:sp>
    </p:spTree>
    <p:extLst>
      <p:ext uri="{BB962C8B-B14F-4D97-AF65-F5344CB8AC3E}">
        <p14:creationId xmlns:p14="http://schemas.microsoft.com/office/powerpoint/2010/main" val="7205981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32206" y="3386808"/>
            <a:ext cx="7769361" cy="3745800"/>
          </a:xfrm>
          <a:prstGeom prst="rect">
            <a:avLst/>
          </a:prstGeom>
        </p:spPr>
      </p:pic>
      <p:sp>
        <p:nvSpPr>
          <p:cNvPr id="5" name="Title 1"/>
          <p:cNvSpPr>
            <a:spLocks noGrp="1"/>
          </p:cNvSpPr>
          <p:nvPr>
            <p:ph type="title"/>
          </p:nvPr>
        </p:nvSpPr>
        <p:spPr>
          <a:xfrm>
            <a:off x="80084" y="251722"/>
            <a:ext cx="9018151" cy="2070987"/>
          </a:xfrm>
        </p:spPr>
        <p:txBody>
          <a:bodyPr>
            <a:normAutofit fontScale="90000"/>
          </a:bodyPr>
          <a:lstStyle/>
          <a:p>
            <a:r>
              <a:rPr lang="en-US" b="1" dirty="0" err="1" smtClean="0">
                <a:solidFill>
                  <a:srgbClr val="FF8000"/>
                </a:solidFill>
              </a:rPr>
              <a:t>iCOMCOT</a:t>
            </a:r>
            <a:r>
              <a:rPr lang="en-US" b="1" dirty="0" smtClean="0">
                <a:solidFill>
                  <a:srgbClr val="FF8000"/>
                </a:solidFill>
              </a:rPr>
              <a:t> for Tsunami Simulation</a:t>
            </a:r>
            <a:br>
              <a:rPr lang="en-US" b="1" dirty="0" smtClean="0">
                <a:solidFill>
                  <a:srgbClr val="FF8000"/>
                </a:solidFill>
              </a:rPr>
            </a:br>
            <a:r>
              <a:rPr lang="en-US" sz="3600" b="1" dirty="0" smtClean="0">
                <a:solidFill>
                  <a:srgbClr val="0000FF"/>
                </a:solidFill>
              </a:rPr>
              <a:t>http://</a:t>
            </a:r>
            <a:r>
              <a:rPr lang="en-US" sz="3600" b="1" dirty="0" err="1" smtClean="0">
                <a:solidFill>
                  <a:srgbClr val="0000FF"/>
                </a:solidFill>
              </a:rPr>
              <a:t>icomcot.twgrid.org</a:t>
            </a:r>
            <a:r>
              <a:rPr lang="en-US" b="1" dirty="0" smtClean="0">
                <a:solidFill>
                  <a:srgbClr val="0000FF"/>
                </a:solidFill>
              </a:rPr>
              <a:t/>
            </a:r>
            <a:br>
              <a:rPr lang="en-US" b="1" dirty="0" smtClean="0">
                <a:solidFill>
                  <a:srgbClr val="0000FF"/>
                </a:solidFill>
              </a:rPr>
            </a:br>
            <a:r>
              <a:rPr lang="en-US" sz="3100" b="1" dirty="0" smtClean="0">
                <a:solidFill>
                  <a:srgbClr val="008080"/>
                </a:solidFill>
              </a:rPr>
              <a:t>Please apply your account and start to work.</a:t>
            </a:r>
            <a:br>
              <a:rPr lang="en-US" sz="3100" b="1" dirty="0" smtClean="0">
                <a:solidFill>
                  <a:srgbClr val="008080"/>
                </a:solidFill>
              </a:rPr>
            </a:br>
            <a:r>
              <a:rPr lang="en-US" sz="3100" b="1" dirty="0" smtClean="0">
                <a:solidFill>
                  <a:srgbClr val="008080"/>
                </a:solidFill>
              </a:rPr>
              <a:t>Demonstration/Training will be arrangement in next F2F or future meetings.</a:t>
            </a:r>
            <a:endParaRPr lang="en-US" sz="3100" b="1" dirty="0">
              <a:solidFill>
                <a:srgbClr val="008080"/>
              </a:solidFill>
            </a:endParaRPr>
          </a:p>
        </p:txBody>
      </p:sp>
    </p:spTree>
    <p:extLst>
      <p:ext uri="{BB962C8B-B14F-4D97-AF65-F5344CB8AC3E}">
        <p14:creationId xmlns:p14="http://schemas.microsoft.com/office/powerpoint/2010/main" val="3138508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28"/>
            <a:ext cx="9143999" cy="740181"/>
          </a:xfrm>
        </p:spPr>
        <p:txBody>
          <a:bodyPr>
            <a:noAutofit/>
          </a:bodyPr>
          <a:lstStyle/>
          <a:p>
            <a:r>
              <a:rPr lang="en-US" sz="3800" b="1" dirty="0" smtClean="0">
                <a:solidFill>
                  <a:srgbClr val="FF8000"/>
                </a:solidFill>
              </a:rPr>
              <a:t>Discussion I: Progress of Case Study</a:t>
            </a:r>
            <a:endParaRPr lang="en-US" sz="3800" b="1" dirty="0">
              <a:solidFill>
                <a:srgbClr val="FF8000"/>
              </a:solidFill>
            </a:endParaRPr>
          </a:p>
        </p:txBody>
      </p:sp>
      <p:sp>
        <p:nvSpPr>
          <p:cNvPr id="3" name="Content Placeholder 2"/>
          <p:cNvSpPr>
            <a:spLocks noGrp="1"/>
          </p:cNvSpPr>
          <p:nvPr>
            <p:ph idx="1"/>
          </p:nvPr>
        </p:nvSpPr>
        <p:spPr>
          <a:xfrm>
            <a:off x="177548" y="780609"/>
            <a:ext cx="8864496" cy="5941950"/>
          </a:xfrm>
        </p:spPr>
        <p:txBody>
          <a:bodyPr>
            <a:normAutofit fontScale="85000" lnSpcReduction="20000"/>
          </a:bodyPr>
          <a:lstStyle/>
          <a:p>
            <a:r>
              <a:rPr lang="en-US" dirty="0" smtClean="0"/>
              <a:t>Buildup reliable modeling and simulation for future events analysis </a:t>
            </a:r>
          </a:p>
          <a:p>
            <a:r>
              <a:rPr lang="en-US" dirty="0"/>
              <a:t>Data Collection: observation data from tidal gauge, rainfall (hourly, daily), radar, satellite, etc., the more the </a:t>
            </a:r>
            <a:r>
              <a:rPr lang="en-US" dirty="0" smtClean="0"/>
              <a:t>better</a:t>
            </a:r>
          </a:p>
          <a:p>
            <a:r>
              <a:rPr lang="en-US" dirty="0" smtClean="0"/>
              <a:t>Impact Assessments of Tsunami Hazards from Manila Trench (AS)</a:t>
            </a:r>
          </a:p>
          <a:p>
            <a:pPr lvl="1"/>
            <a:r>
              <a:rPr lang="en-US" dirty="0" smtClean="0"/>
              <a:t>Tidal gauge data in PH, VN, TW, and </a:t>
            </a:r>
            <a:r>
              <a:rPr lang="en-US" dirty="0" err="1" smtClean="0"/>
              <a:t>iCOMCOT</a:t>
            </a:r>
            <a:endParaRPr lang="en-US" dirty="0" smtClean="0"/>
          </a:p>
          <a:p>
            <a:r>
              <a:rPr lang="en-US" dirty="0" smtClean="0"/>
              <a:t>Historical Tsunami in South China Sea (AS)</a:t>
            </a:r>
          </a:p>
          <a:p>
            <a:pPr lvl="1"/>
            <a:r>
              <a:rPr lang="en-US" dirty="0" smtClean="0"/>
              <a:t>By Reverse Tracking Method for potential tsunami sources</a:t>
            </a:r>
            <a:r>
              <a:rPr lang="en-US" dirty="0"/>
              <a:t> </a:t>
            </a:r>
            <a:r>
              <a:rPr lang="en-US" dirty="0" smtClean="0"/>
              <a:t>with </a:t>
            </a:r>
            <a:r>
              <a:rPr lang="en-US" dirty="0" err="1" smtClean="0"/>
              <a:t>iCOMCOT</a:t>
            </a:r>
            <a:endParaRPr lang="en-US" dirty="0" smtClean="0"/>
          </a:p>
          <a:p>
            <a:r>
              <a:rPr lang="en-US" dirty="0" smtClean="0"/>
              <a:t>Storm Surges Cases in PH and TW (AS)</a:t>
            </a:r>
          </a:p>
          <a:p>
            <a:r>
              <a:rPr lang="en-US" dirty="0" smtClean="0"/>
              <a:t>Thailand Floods in 2011 (TH)</a:t>
            </a:r>
          </a:p>
          <a:p>
            <a:pPr lvl="1"/>
            <a:r>
              <a:rPr lang="en-US" sz="2400" dirty="0" smtClean="0">
                <a:hlinkClick r:id="rId2"/>
              </a:rPr>
              <a:t>https</a:t>
            </a:r>
            <a:r>
              <a:rPr lang="en-US" sz="2400" dirty="0">
                <a:hlinkClick r:id="rId2"/>
              </a:rPr>
              <a:t>://en.wikipedia.org/wiki/</a:t>
            </a:r>
            <a:r>
              <a:rPr lang="en-US" sz="2400" dirty="0" smtClean="0">
                <a:hlinkClick r:id="rId2"/>
              </a:rPr>
              <a:t>2011_Thailand_floods</a:t>
            </a:r>
            <a:endParaRPr lang="en-US" sz="2400" dirty="0" smtClean="0"/>
          </a:p>
          <a:p>
            <a:r>
              <a:rPr lang="en-US" dirty="0" smtClean="0"/>
              <a:t>Malaysia Floods in 2014-15 (MY)</a:t>
            </a:r>
          </a:p>
          <a:p>
            <a:pPr lvl="1"/>
            <a:r>
              <a:rPr lang="en-US" sz="2400" dirty="0">
                <a:hlinkClick r:id="rId3"/>
              </a:rPr>
              <a:t>https://en.wikipedia.org/wiki/2014–</a:t>
            </a:r>
            <a:r>
              <a:rPr lang="en-US" sz="2400" dirty="0" smtClean="0">
                <a:hlinkClick r:id="rId3"/>
              </a:rPr>
              <a:t>15_Malaysia_floods</a:t>
            </a:r>
            <a:endParaRPr lang="en-US" sz="2400" dirty="0" smtClean="0"/>
          </a:p>
        </p:txBody>
      </p:sp>
      <p:sp>
        <p:nvSpPr>
          <p:cNvPr id="4" name="Slide Number Placeholder 3"/>
          <p:cNvSpPr>
            <a:spLocks noGrp="1"/>
          </p:cNvSpPr>
          <p:nvPr>
            <p:ph type="sldNum" sz="quarter" idx="12"/>
          </p:nvPr>
        </p:nvSpPr>
        <p:spPr/>
        <p:txBody>
          <a:bodyPr/>
          <a:lstStyle/>
          <a:p>
            <a:fld id="{0D06A8ED-C037-3244-929B-3EDB5DFF184B}" type="slidenum">
              <a:rPr lang="en-US" smtClean="0"/>
              <a:t>7</a:t>
            </a:fld>
            <a:endParaRPr lang="en-US" dirty="0"/>
          </a:p>
        </p:txBody>
      </p:sp>
    </p:spTree>
    <p:extLst>
      <p:ext uri="{BB962C8B-B14F-4D97-AF65-F5344CB8AC3E}">
        <p14:creationId xmlns:p14="http://schemas.microsoft.com/office/powerpoint/2010/main" val="308087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31"/>
            <a:ext cx="9143999" cy="776861"/>
          </a:xfrm>
        </p:spPr>
        <p:txBody>
          <a:bodyPr>
            <a:noAutofit/>
          </a:bodyPr>
          <a:lstStyle/>
          <a:p>
            <a:r>
              <a:rPr lang="en-US" sz="3800" b="1" dirty="0" smtClean="0">
                <a:solidFill>
                  <a:srgbClr val="FF8000"/>
                </a:solidFill>
              </a:rPr>
              <a:t>Discussion II</a:t>
            </a:r>
            <a:endParaRPr lang="en-US" sz="3800" b="1" dirty="0">
              <a:solidFill>
                <a:srgbClr val="FF8000"/>
              </a:solidFill>
            </a:endParaRPr>
          </a:p>
        </p:txBody>
      </p:sp>
      <p:sp>
        <p:nvSpPr>
          <p:cNvPr id="3" name="Content Placeholder 2"/>
          <p:cNvSpPr>
            <a:spLocks noGrp="1"/>
          </p:cNvSpPr>
          <p:nvPr>
            <p:ph idx="1"/>
          </p:nvPr>
        </p:nvSpPr>
        <p:spPr>
          <a:xfrm>
            <a:off x="218103" y="656367"/>
            <a:ext cx="8468697" cy="6156648"/>
          </a:xfrm>
        </p:spPr>
        <p:txBody>
          <a:bodyPr>
            <a:normAutofit fontScale="77500" lnSpcReduction="20000"/>
          </a:bodyPr>
          <a:lstStyle/>
          <a:p>
            <a:r>
              <a:rPr lang="en-US" dirty="0" smtClean="0"/>
              <a:t>Training</a:t>
            </a:r>
          </a:p>
          <a:p>
            <a:pPr lvl="1"/>
            <a:r>
              <a:rPr lang="en-US" dirty="0" smtClean="0"/>
              <a:t>The first chance of the application portal training would be APAN40. </a:t>
            </a:r>
          </a:p>
          <a:p>
            <a:pPr lvl="1"/>
            <a:r>
              <a:rPr lang="en-US" dirty="0" smtClean="0"/>
              <a:t>Next one should be at ISGC2016</a:t>
            </a:r>
          </a:p>
          <a:p>
            <a:r>
              <a:rPr lang="en-US" dirty="0" smtClean="0"/>
              <a:t>Logo of DMCC</a:t>
            </a:r>
          </a:p>
          <a:p>
            <a:r>
              <a:rPr lang="en-US" dirty="0" smtClean="0"/>
              <a:t>New Partner and Recommendation</a:t>
            </a:r>
          </a:p>
          <a:p>
            <a:pPr lvl="1"/>
            <a:r>
              <a:rPr lang="en-US" dirty="0" smtClean="0"/>
              <a:t>IAMI (Institute of Applied Mechanics and Informatics) of VAST (Vietnam Academy of Science and Technology), together with scientists from IOIT (Institute of Information Technology), DFCK (Dep. Computational and Knowledge Engineering), DOME (Dep. Ocean Mechanics and Engineering), HCMIRG (HCM Institute of Resource Geography), GIRS (GIS &amp; Remote Sensing Research Center) and SRHC (Southern Regional </a:t>
            </a:r>
            <a:r>
              <a:rPr lang="en-US" dirty="0" err="1" smtClean="0"/>
              <a:t>Hydrometerological</a:t>
            </a:r>
            <a:r>
              <a:rPr lang="en-US" dirty="0" smtClean="0"/>
              <a:t> Center) are interested in joining the collaboration.</a:t>
            </a:r>
          </a:p>
          <a:p>
            <a:pPr lvl="1"/>
            <a:r>
              <a:rPr lang="en-US" dirty="0" smtClean="0"/>
              <a:t>Topics: Sea level rise, Remote sensing and GIS on hazard mitigation, </a:t>
            </a:r>
            <a:r>
              <a:rPr lang="en-US" dirty="0"/>
              <a:t>F</a:t>
            </a:r>
            <a:r>
              <a:rPr lang="en-US" dirty="0" smtClean="0"/>
              <a:t>lood mitigation</a:t>
            </a:r>
          </a:p>
          <a:p>
            <a:pPr lvl="1"/>
            <a:r>
              <a:rPr lang="en-US" dirty="0" smtClean="0"/>
              <a:t>Instruments: Ocean ADCP and river ADCP to collect: tidal gauge data, river discharge rate, river velocity etc.</a:t>
            </a:r>
          </a:p>
          <a:p>
            <a:pPr lvl="1"/>
            <a:r>
              <a:rPr lang="en-US" dirty="0" smtClean="0"/>
              <a:t>Recommendation of new partners are welcomed</a:t>
            </a:r>
          </a:p>
        </p:txBody>
      </p:sp>
      <p:sp>
        <p:nvSpPr>
          <p:cNvPr id="4" name="Slide Number Placeholder 3"/>
          <p:cNvSpPr>
            <a:spLocks noGrp="1"/>
          </p:cNvSpPr>
          <p:nvPr>
            <p:ph type="sldNum" sz="quarter" idx="12"/>
          </p:nvPr>
        </p:nvSpPr>
        <p:spPr/>
        <p:txBody>
          <a:bodyPr/>
          <a:lstStyle/>
          <a:p>
            <a:fld id="{0D06A8ED-C037-3244-929B-3EDB5DFF184B}" type="slidenum">
              <a:rPr lang="en-US" smtClean="0"/>
              <a:t>8</a:t>
            </a:fld>
            <a:endParaRPr lang="en-US" dirty="0"/>
          </a:p>
        </p:txBody>
      </p:sp>
    </p:spTree>
    <p:extLst>
      <p:ext uri="{BB962C8B-B14F-4D97-AF65-F5344CB8AC3E}">
        <p14:creationId xmlns:p14="http://schemas.microsoft.com/office/powerpoint/2010/main" val="247873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31"/>
            <a:ext cx="9143999" cy="776861"/>
          </a:xfrm>
        </p:spPr>
        <p:txBody>
          <a:bodyPr>
            <a:noAutofit/>
          </a:bodyPr>
          <a:lstStyle/>
          <a:p>
            <a:r>
              <a:rPr lang="en-US" sz="3800" b="1" dirty="0" smtClean="0">
                <a:solidFill>
                  <a:srgbClr val="FF8000"/>
                </a:solidFill>
              </a:rPr>
              <a:t>Discussion III</a:t>
            </a:r>
            <a:endParaRPr lang="en-US" sz="3800" b="1" dirty="0">
              <a:solidFill>
                <a:srgbClr val="FF8000"/>
              </a:solidFill>
            </a:endParaRPr>
          </a:p>
        </p:txBody>
      </p:sp>
      <p:sp>
        <p:nvSpPr>
          <p:cNvPr id="3" name="Content Placeholder 2"/>
          <p:cNvSpPr>
            <a:spLocks noGrp="1"/>
          </p:cNvSpPr>
          <p:nvPr>
            <p:ph idx="1"/>
          </p:nvPr>
        </p:nvSpPr>
        <p:spPr>
          <a:xfrm>
            <a:off x="218103" y="690693"/>
            <a:ext cx="8842952" cy="6156648"/>
          </a:xfrm>
        </p:spPr>
        <p:txBody>
          <a:bodyPr>
            <a:normAutofit fontScale="85000" lnSpcReduction="20000"/>
          </a:bodyPr>
          <a:lstStyle/>
          <a:p>
            <a:r>
              <a:rPr lang="en-US" dirty="0" smtClean="0"/>
              <a:t>Regional Infrastructure and Integration with Application Portal: simplified and flexible infrastructure, Application platform and resource access</a:t>
            </a:r>
          </a:p>
          <a:p>
            <a:pPr lvl="1"/>
            <a:r>
              <a:rPr lang="en-US" dirty="0" smtClean="0"/>
              <a:t>AAI, VO, Operation, Data Management, AP development, Federated Cloud Architecture, etc.</a:t>
            </a:r>
          </a:p>
          <a:p>
            <a:pPr lvl="1"/>
            <a:r>
              <a:rPr lang="en-US" dirty="0" smtClean="0"/>
              <a:t>Need a task force to review the EGI services and related EU project products, then plan for the implementation: 3 months ? </a:t>
            </a:r>
          </a:p>
          <a:p>
            <a:r>
              <a:rPr lang="en-US" dirty="0" smtClean="0"/>
              <a:t>EGI CF2015</a:t>
            </a:r>
          </a:p>
          <a:p>
            <a:pPr lvl="1"/>
            <a:r>
              <a:rPr lang="en-US" dirty="0" smtClean="0"/>
              <a:t>Time &amp; Place: 10-13 Nov. 2015, Bari, Italy</a:t>
            </a:r>
          </a:p>
          <a:p>
            <a:pPr lvl="1"/>
            <a:r>
              <a:rPr lang="en-US" dirty="0" smtClean="0"/>
              <a:t>contributions </a:t>
            </a:r>
            <a:r>
              <a:rPr lang="en-US" dirty="0"/>
              <a:t>in the form of workshops, user community meetings, tutorials, posters and demonstrations for the following </a:t>
            </a:r>
            <a:r>
              <a:rPr lang="en-US" dirty="0" smtClean="0"/>
              <a:t>topics are welcomed</a:t>
            </a:r>
            <a:endParaRPr lang="en-US" dirty="0"/>
          </a:p>
          <a:p>
            <a:pPr lvl="2"/>
            <a:r>
              <a:rPr lang="en-US" dirty="0" smtClean="0"/>
              <a:t>Community </a:t>
            </a:r>
            <a:r>
              <a:rPr lang="en-US" dirty="0"/>
              <a:t>Engagement and Innovation</a:t>
            </a:r>
          </a:p>
          <a:p>
            <a:pPr lvl="2"/>
            <a:r>
              <a:rPr lang="en-US" dirty="0" smtClean="0"/>
              <a:t>Virtual </a:t>
            </a:r>
            <a:r>
              <a:rPr lang="en-US" dirty="0"/>
              <a:t>Research Environments</a:t>
            </a:r>
          </a:p>
          <a:p>
            <a:pPr lvl="2"/>
            <a:r>
              <a:rPr lang="en-US" dirty="0" smtClean="0"/>
              <a:t>Data </a:t>
            </a:r>
            <a:r>
              <a:rPr lang="en-US" dirty="0"/>
              <a:t>and Computing </a:t>
            </a:r>
          </a:p>
          <a:p>
            <a:pPr lvl="2"/>
            <a:r>
              <a:rPr lang="en-US" dirty="0" smtClean="0"/>
              <a:t>Identity </a:t>
            </a:r>
            <a:r>
              <a:rPr lang="en-US" dirty="0"/>
              <a:t>provisioning, Authentication, Authorization and Accounting</a:t>
            </a:r>
          </a:p>
          <a:p>
            <a:pPr lvl="2"/>
            <a:r>
              <a:rPr lang="en-US" dirty="0" smtClean="0"/>
              <a:t>Open </a:t>
            </a:r>
            <a:r>
              <a:rPr lang="en-US" dirty="0"/>
              <a:t>Science </a:t>
            </a:r>
            <a:r>
              <a:rPr lang="en-US" dirty="0" smtClean="0"/>
              <a:t>Commons</a:t>
            </a:r>
          </a:p>
          <a:p>
            <a:pPr lvl="1"/>
            <a:r>
              <a:rPr lang="en-US" dirty="0" smtClean="0"/>
              <a:t>What’s DMCC’s contribution ?</a:t>
            </a:r>
          </a:p>
          <a:p>
            <a:pPr lvl="1"/>
            <a:endParaRPr lang="en-US" dirty="0"/>
          </a:p>
        </p:txBody>
      </p:sp>
      <p:sp>
        <p:nvSpPr>
          <p:cNvPr id="4" name="Slide Number Placeholder 3"/>
          <p:cNvSpPr>
            <a:spLocks noGrp="1"/>
          </p:cNvSpPr>
          <p:nvPr>
            <p:ph type="sldNum" sz="quarter" idx="12"/>
          </p:nvPr>
        </p:nvSpPr>
        <p:spPr/>
        <p:txBody>
          <a:bodyPr/>
          <a:lstStyle/>
          <a:p>
            <a:fld id="{0D06A8ED-C037-3244-929B-3EDB5DFF184B}" type="slidenum">
              <a:rPr lang="en-US" smtClean="0"/>
              <a:t>9</a:t>
            </a:fld>
            <a:endParaRPr lang="en-US"/>
          </a:p>
        </p:txBody>
      </p:sp>
    </p:spTree>
    <p:extLst>
      <p:ext uri="{BB962C8B-B14F-4D97-AF65-F5344CB8AC3E}">
        <p14:creationId xmlns:p14="http://schemas.microsoft.com/office/powerpoint/2010/main" val="547055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2367</TotalTime>
  <Words>873</Words>
  <Application>Microsoft Macintosh PowerPoint</Application>
  <PresentationFormat>On-screen Show (4:3)</PresentationFormat>
  <Paragraphs>94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Disaster Mitigation Competence Centre Project Meeting  Coordinator: Simon Lin</vt:lpstr>
      <vt:lpstr>Reminder</vt:lpstr>
      <vt:lpstr>Agenda</vt:lpstr>
      <vt:lpstr>Minute of DMCC Project Meeting on June 23</vt:lpstr>
      <vt:lpstr>Agenda of DMCC F2F Meeting at APAN40</vt:lpstr>
      <vt:lpstr>iCOMCOT for Tsunami Simulation http://icomcot.twgrid.org Please apply your account and start to work. Demonstration/Training will be arrangement in next F2F or future meetings.</vt:lpstr>
      <vt:lpstr>Discussion I: Progress of Case Study</vt:lpstr>
      <vt:lpstr>Discussion II</vt:lpstr>
      <vt:lpstr>Discussion III</vt:lpstr>
      <vt:lpstr>Next Meeting &amp; Future Events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101</cp:revision>
  <dcterms:created xsi:type="dcterms:W3CDTF">2015-05-10T14:27:49Z</dcterms:created>
  <dcterms:modified xsi:type="dcterms:W3CDTF">2015-07-07T08:13:32Z</dcterms:modified>
</cp:coreProperties>
</file>