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4v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10" r:id="rId3"/>
    <p:sldId id="319" r:id="rId4"/>
    <p:sldId id="320" r:id="rId5"/>
    <p:sldId id="321" r:id="rId6"/>
    <p:sldId id="325" r:id="rId7"/>
    <p:sldId id="291" r:id="rId8"/>
    <p:sldId id="326" r:id="rId9"/>
    <p:sldId id="327" r:id="rId10"/>
    <p:sldId id="267" r:id="rId11"/>
    <p:sldId id="290" r:id="rId12"/>
    <p:sldId id="323" r:id="rId13"/>
    <p:sldId id="309" r:id="rId14"/>
    <p:sldId id="322" r:id="rId15"/>
    <p:sldId id="324" r:id="rId16"/>
    <p:sldId id="298" r:id="rId17"/>
    <p:sldId id="288" r:id="rId18"/>
  </p:sldIdLst>
  <p:sldSz cx="9906000" cy="6858000" type="A4"/>
  <p:notesSz cx="6858000" cy="9144000"/>
  <p:defaultTextStyle>
    <a:lvl1pPr defTabSz="336774">
      <a:defRPr sz="900">
        <a:latin typeface="+mn-lt"/>
        <a:ea typeface="+mn-ea"/>
        <a:cs typeface="+mn-cs"/>
        <a:sym typeface="Helvetica"/>
      </a:defRPr>
    </a:lvl1pPr>
    <a:lvl2pPr indent="168387" defTabSz="336774">
      <a:defRPr sz="900">
        <a:latin typeface="+mn-lt"/>
        <a:ea typeface="+mn-ea"/>
        <a:cs typeface="+mn-cs"/>
        <a:sym typeface="Helvetica"/>
      </a:defRPr>
    </a:lvl2pPr>
    <a:lvl3pPr indent="336774" defTabSz="336774">
      <a:defRPr sz="900">
        <a:latin typeface="+mn-lt"/>
        <a:ea typeface="+mn-ea"/>
        <a:cs typeface="+mn-cs"/>
        <a:sym typeface="Helvetica"/>
      </a:defRPr>
    </a:lvl3pPr>
    <a:lvl4pPr indent="505160" defTabSz="336774">
      <a:defRPr sz="900">
        <a:latin typeface="+mn-lt"/>
        <a:ea typeface="+mn-ea"/>
        <a:cs typeface="+mn-cs"/>
        <a:sym typeface="Helvetica"/>
      </a:defRPr>
    </a:lvl4pPr>
    <a:lvl5pPr indent="673547" defTabSz="336774">
      <a:defRPr sz="900">
        <a:latin typeface="+mn-lt"/>
        <a:ea typeface="+mn-ea"/>
        <a:cs typeface="+mn-cs"/>
        <a:sym typeface="Helvetica"/>
      </a:defRPr>
    </a:lvl5pPr>
    <a:lvl6pPr indent="841934" defTabSz="336774">
      <a:defRPr sz="900">
        <a:latin typeface="+mn-lt"/>
        <a:ea typeface="+mn-ea"/>
        <a:cs typeface="+mn-cs"/>
        <a:sym typeface="Helvetica"/>
      </a:defRPr>
    </a:lvl6pPr>
    <a:lvl7pPr indent="1010321" defTabSz="336774">
      <a:defRPr sz="900">
        <a:latin typeface="+mn-lt"/>
        <a:ea typeface="+mn-ea"/>
        <a:cs typeface="+mn-cs"/>
        <a:sym typeface="Helvetica"/>
      </a:defRPr>
    </a:lvl7pPr>
    <a:lvl8pPr indent="1178707" defTabSz="336774">
      <a:defRPr sz="900">
        <a:latin typeface="+mn-lt"/>
        <a:ea typeface="+mn-ea"/>
        <a:cs typeface="+mn-cs"/>
        <a:sym typeface="Helvetica"/>
      </a:defRPr>
    </a:lvl8pPr>
    <a:lvl9pPr indent="1347094" defTabSz="336774">
      <a:defRPr sz="900"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EF"/>
          </a:solidFill>
        </a:fill>
      </a:tcStyle>
    </a:wholeTbl>
    <a:band2H>
      <a:tcTxStyle/>
      <a:tcStyle>
        <a:tcBdr/>
        <a:fill>
          <a:solidFill>
            <a:srgbClr val="EFF5F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68FAF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68FA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68FAF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320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03523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1pPr>
    <a:lvl2pPr indent="168387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2pPr>
    <a:lvl3pPr indent="336774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3pPr>
    <a:lvl4pPr indent="505160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4pPr>
    <a:lvl5pPr indent="673547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5pPr>
    <a:lvl6pPr indent="841934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6pPr>
    <a:lvl7pPr indent="1010321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7pPr>
    <a:lvl8pPr indent="1178707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8pPr>
    <a:lvl9pPr indent="1347094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6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57663"/>
            <a:ext cx="9906000" cy="707202"/>
          </a:xfrm>
          <a:prstGeom prst="rect">
            <a:avLst/>
          </a:prstGeom>
          <a:ln w="12700">
            <a:round/>
          </a:ln>
        </p:spPr>
      </p:pic>
      <p:pic>
        <p:nvPicPr>
          <p:cNvPr id="11" name="image2.png"/>
          <p:cNvPicPr/>
          <p:nvPr/>
        </p:nvPicPr>
        <p:blipFill>
          <a:blip r:embed="rId3">
            <a:alphaModFix amt="50000"/>
            <a:extLst/>
          </a:blip>
          <a:srcRect l="2384" r="128"/>
          <a:stretch>
            <a:fillRect/>
          </a:stretch>
        </p:blipFill>
        <p:spPr>
          <a:xfrm>
            <a:off x="0" y="545630"/>
            <a:ext cx="1977126" cy="2521185"/>
          </a:xfrm>
          <a:prstGeom prst="rect">
            <a:avLst/>
          </a:prstGeom>
          <a:ln w="12700">
            <a:round/>
          </a:ln>
        </p:spPr>
      </p:pic>
      <p:grpSp>
        <p:nvGrpSpPr>
          <p:cNvPr id="16" name="Group 16"/>
          <p:cNvGrpSpPr/>
          <p:nvPr/>
        </p:nvGrpSpPr>
        <p:grpSpPr>
          <a:xfrm rot="5400000">
            <a:off x="6755018" y="3014590"/>
            <a:ext cx="3212937" cy="3089029"/>
            <a:chOff x="0" y="0"/>
            <a:chExt cx="4569509" cy="4055339"/>
          </a:xfrm>
        </p:grpSpPr>
        <p:grpSp>
          <p:nvGrpSpPr>
            <p:cNvPr id="14" name="Group 14"/>
            <p:cNvGrpSpPr/>
            <p:nvPr/>
          </p:nvGrpSpPr>
          <p:grpSpPr>
            <a:xfrm rot="10800000" flipH="1">
              <a:off x="109156" y="0"/>
              <a:ext cx="4460354" cy="3740634"/>
              <a:chOff x="0" y="0"/>
              <a:chExt cx="4460352" cy="374063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0"/>
                <a:ext cx="4460353" cy="374063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77096">
                  <a:defRPr sz="2400">
                    <a:solidFill>
                      <a:srgbClr val="E0E0E0"/>
                    </a:solidFill>
                    <a:effectLst>
                      <a:outerShdw blurRad="63500" dir="3600000" rotWithShape="0">
                        <a:srgbClr val="000000">
                          <a:alpha val="70000"/>
                        </a:srgbClr>
                      </a:outerShdw>
                    </a:effectLst>
                    <a:uFill>
                      <a:solidFill>
                        <a:srgbClr val="E0E0E0"/>
                      </a:solidFill>
                    </a:u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pic>
            <p:nvPicPr>
              <p:cNvPr id="13" name="image3.jpg"/>
              <p:cNvPicPr/>
              <p:nvPr/>
            </p:nvPicPr>
            <p:blipFill>
              <a:blip r:embed="rId4">
                <a:alphaModFix amt="51000"/>
                <a:extLst/>
              </a:blip>
              <a:stretch>
                <a:fillRect/>
              </a:stretch>
            </p:blipFill>
            <p:spPr>
              <a:xfrm>
                <a:off x="0" y="0"/>
                <a:ext cx="4460353" cy="3740634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</p:grpSp>
        <p:sp>
          <p:nvSpPr>
            <p:cNvPr id="15" name="Shape 15"/>
            <p:cNvSpPr/>
            <p:nvPr/>
          </p:nvSpPr>
          <p:spPr>
            <a:xfrm>
              <a:off x="-1" y="2944262"/>
              <a:ext cx="1789646" cy="111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77096">
                <a:defRPr sz="2400">
                  <a:solidFill>
                    <a:srgbClr val="E0E0E0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uFill>
                    <a:solidFill>
                      <a:srgbClr val="E0E0E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8" name="Shape 18"/>
          <p:cNvSpPr/>
          <p:nvPr/>
        </p:nvSpPr>
        <p:spPr>
          <a:xfrm>
            <a:off x="841478" y="6337092"/>
            <a:ext cx="6065491" cy="3798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spAutoFit/>
          </a:bodyPr>
          <a:lstStyle/>
          <a:p>
            <a:pPr lvl="0" defTabSz="477096">
              <a:spcBef>
                <a:spcPts val="442"/>
              </a:spcBef>
              <a:buClr>
                <a:srgbClr val="368FAF"/>
              </a:buClr>
              <a:defRPr sz="1800"/>
            </a:pPr>
            <a:r>
              <a:rPr sz="2100">
                <a:solidFill>
                  <a:srgbClr val="E0E0E0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E0E0E0"/>
                  </a:solidFill>
                </a:uFill>
                <a:latin typeface="+mj-lt"/>
                <a:ea typeface="+mj-ea"/>
                <a:cs typeface="+mj-cs"/>
                <a:sym typeface="News Gothic MT"/>
              </a:rPr>
              <a:t>IT-SDC : Support for Distributed Computing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681574" y="3884414"/>
            <a:ext cx="6461323" cy="1750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737"/>
              </a:spcBef>
              <a:buSzTx/>
              <a:buFontTx/>
              <a:buNone/>
              <a:defRPr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defRPr>
            </a:lvl1pPr>
            <a:lvl2pPr marL="477096" indent="0" algn="ctr">
              <a:spcBef>
                <a:spcPts val="663"/>
              </a:spcBef>
              <a:buClr>
                <a:srgbClr val="2E5C6B"/>
              </a:buClr>
              <a:buSzTx/>
              <a:buFontTx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2pPr>
            <a:lvl3pPr marL="954192" indent="0" algn="ctr">
              <a:spcBef>
                <a:spcPts val="589"/>
              </a:spcBef>
              <a:buSzTx/>
              <a:buFontTx/>
              <a:buNone/>
              <a:defRPr sz="25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3pPr>
            <a:lvl4pPr marL="1440642" indent="0" algn="ctr">
              <a:spcBef>
                <a:spcPts val="442"/>
              </a:spcBef>
              <a:buClr>
                <a:srgbClr val="2E5C6B"/>
              </a:buClr>
              <a:buSzTx/>
              <a:buFontTx/>
              <a:buNone/>
              <a:defRPr sz="2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4pPr>
            <a:lvl5pPr marL="1917738" indent="0" algn="ctr">
              <a:spcBef>
                <a:spcPts val="442"/>
              </a:spcBef>
              <a:buSzTx/>
              <a:buFontTx/>
              <a:buNone/>
              <a:defRPr sz="2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5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Five</a:t>
            </a:r>
          </a:p>
        </p:txBody>
      </p:sp>
      <p:pic>
        <p:nvPicPr>
          <p:cNvPr id="20" name="image2.png"/>
          <p:cNvPicPr/>
          <p:nvPr userDrawn="1"/>
        </p:nvPicPr>
        <p:blipFill>
          <a:blip r:embed="rId3">
            <a:alphaModFix amt="50000"/>
            <a:extLst/>
          </a:blip>
          <a:srcRect l="2384" r="128"/>
          <a:stretch>
            <a:fillRect/>
          </a:stretch>
        </p:blipFill>
        <p:spPr>
          <a:xfrm rot="10800000">
            <a:off x="8861201" y="0"/>
            <a:ext cx="1044799" cy="1223944"/>
          </a:xfrm>
          <a:prstGeom prst="rect">
            <a:avLst/>
          </a:prstGeom>
          <a:ln w="12700">
            <a:round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200" b="1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47257" indent="-210483">
              <a:spcBef>
                <a:spcPts val="884"/>
              </a:spcBef>
              <a:buClr>
                <a:srgbClr val="2E5C6B"/>
              </a:buClr>
              <a:defRPr sz="2800"/>
            </a:lvl2pPr>
            <a:lvl3pPr marL="841934" indent="-168387">
              <a:spcBef>
                <a:spcPts val="884"/>
              </a:spcBef>
              <a:defRPr sz="2500"/>
            </a:lvl3pPr>
            <a:lvl4pPr marL="1178707" indent="-168387">
              <a:spcBef>
                <a:spcPts val="442"/>
              </a:spcBef>
              <a:buClr>
                <a:srgbClr val="2E5C6B"/>
              </a:buClr>
              <a:defRPr sz="2100"/>
            </a:lvl4pPr>
            <a:lvl5pPr marL="1515481" indent="-168387">
              <a:spcBef>
                <a:spcPts val="0"/>
              </a:spcBef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5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57663"/>
            <a:ext cx="9906000" cy="707202"/>
          </a:xfrm>
          <a:prstGeom prst="rect">
            <a:avLst/>
          </a:prstGeom>
          <a:ln w="12700">
            <a:round/>
          </a:ln>
        </p:spPr>
      </p:pic>
      <p:sp>
        <p:nvSpPr>
          <p:cNvPr id="29" name="Shape 29"/>
          <p:cNvSpPr/>
          <p:nvPr/>
        </p:nvSpPr>
        <p:spPr>
          <a:xfrm>
            <a:off x="2129212" y="6405872"/>
            <a:ext cx="4595069" cy="2413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 anchor="ctr">
            <a:spAutoFit/>
          </a:bodyPr>
          <a:lstStyle>
            <a:lvl1pPr algn="ctr" defTabSz="825500">
              <a:buClr>
                <a:srgbClr val="F5F5F5"/>
              </a:buClr>
              <a:defRPr sz="160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200" dirty="0" err="1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Dynafed</a:t>
            </a:r>
            <a:r>
              <a:rPr lang="en-US" sz="120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 and FTS for HBP</a:t>
            </a:r>
            <a:endParaRPr lang="en-US" sz="1200" dirty="0">
              <a:solidFill>
                <a:srgbClr val="F5F5F5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  <a:uFill>
                <a:solidFill>
                  <a:srgbClr val="F5F5F5"/>
                </a:solidFill>
              </a:uFill>
            </a:endParaRPr>
          </a:p>
        </p:txBody>
      </p:sp>
      <p:sp>
        <p:nvSpPr>
          <p:cNvPr id="30" name="Shape 30"/>
          <p:cNvSpPr/>
          <p:nvPr/>
        </p:nvSpPr>
        <p:spPr>
          <a:xfrm>
            <a:off x="841480" y="6337092"/>
            <a:ext cx="1276946" cy="3798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spAutoFit/>
          </a:bodyPr>
          <a:lstStyle>
            <a:lvl1pPr defTabSz="647700">
              <a:spcBef>
                <a:spcPts val="600"/>
              </a:spcBef>
              <a:buClr>
                <a:srgbClr val="368FAF"/>
              </a:buClr>
              <a:defRPr sz="2800">
                <a:solidFill>
                  <a:srgbClr val="E0E0E0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E0E0E0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2100">
                <a:solidFill>
                  <a:srgbClr val="E0E0E0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E0E0E0"/>
                  </a:solidFill>
                </a:uFill>
              </a:rPr>
              <a:t>IT-SDC</a:t>
            </a:r>
          </a:p>
        </p:txBody>
      </p:sp>
      <p:sp>
        <p:nvSpPr>
          <p:cNvPr id="31" name="Shape 31"/>
          <p:cNvSpPr/>
          <p:nvPr/>
        </p:nvSpPr>
        <p:spPr>
          <a:xfrm>
            <a:off x="6848544" y="6401949"/>
            <a:ext cx="1567161" cy="2413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 anchor="ctr">
            <a:spAutoFit/>
          </a:bodyPr>
          <a:lstStyle>
            <a:lvl1pPr algn="r" defTabSz="825500">
              <a:buClr>
                <a:srgbClr val="F5F5F5"/>
              </a:buClr>
              <a:defRPr sz="160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20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13 Jul</a:t>
            </a:r>
            <a:r>
              <a:rPr sz="120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 201</a:t>
            </a:r>
            <a:r>
              <a:rPr lang="en-US" sz="120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5</a:t>
            </a:r>
            <a:endParaRPr sz="1200" dirty="0">
              <a:solidFill>
                <a:srgbClr val="F5F5F5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  <a:uFill>
                <a:solidFill>
                  <a:srgbClr val="F5F5F5"/>
                </a:solidFill>
              </a:uFill>
            </a:endParaRP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AA4C9F8-E874-4D5B-9C22-C27BB7AA6620}" type="datetimeFigureOut">
              <a:rPr lang="en-GB" smtClean="0"/>
              <a:t>15/07/15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7610-8890-41F2-97FA-8586DFC3D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7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216780" y="636237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15/07/15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14652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45095" y="6400414"/>
            <a:ext cx="36560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6157663"/>
            <a:ext cx="9906000" cy="707202"/>
          </a:xfrm>
          <a:prstGeom prst="rect">
            <a:avLst/>
          </a:prstGeom>
          <a:ln w="12700">
            <a:round/>
          </a:ln>
        </p:spPr>
      </p:pic>
      <p:sp>
        <p:nvSpPr>
          <p:cNvPr id="3" name="Shape 3"/>
          <p:cNvSpPr/>
          <p:nvPr/>
        </p:nvSpPr>
        <p:spPr>
          <a:xfrm>
            <a:off x="6848544" y="6401949"/>
            <a:ext cx="1567161" cy="2413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 anchor="ctr">
            <a:spAutoFit/>
          </a:bodyPr>
          <a:lstStyle>
            <a:lvl1pPr algn="r" defTabSz="825500">
              <a:buClr>
                <a:srgbClr val="F5F5F5"/>
              </a:buClr>
              <a:defRPr sz="160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o-RO" sz="120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13 Jul 2015</a:t>
            </a:r>
            <a:endParaRPr lang="ro-RO" sz="1200" dirty="0">
              <a:solidFill>
                <a:srgbClr val="F5F5F5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  <a:uFill>
                <a:solidFill>
                  <a:srgbClr val="F5F5F5"/>
                </a:solidFill>
              </a:uFill>
            </a:endParaRPr>
          </a:p>
        </p:txBody>
      </p:sp>
      <p:sp>
        <p:nvSpPr>
          <p:cNvPr id="4" name="Shape 4"/>
          <p:cNvSpPr/>
          <p:nvPr/>
        </p:nvSpPr>
        <p:spPr>
          <a:xfrm>
            <a:off x="841480" y="6337092"/>
            <a:ext cx="1276946" cy="3798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spAutoFit/>
          </a:bodyPr>
          <a:lstStyle>
            <a:lvl1pPr defTabSz="647700">
              <a:spcBef>
                <a:spcPts val="600"/>
              </a:spcBef>
              <a:buClr>
                <a:srgbClr val="368FAF"/>
              </a:buClr>
              <a:defRPr sz="2800">
                <a:solidFill>
                  <a:srgbClr val="E0E0E0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E0E0E0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2100">
                <a:solidFill>
                  <a:srgbClr val="E0E0E0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E0E0E0"/>
                  </a:solidFill>
                </a:uFill>
              </a:rPr>
              <a:t>IT-SDC</a:t>
            </a:r>
          </a:p>
        </p:txBody>
      </p:sp>
      <p:sp>
        <p:nvSpPr>
          <p:cNvPr id="5" name="Shape 5"/>
          <p:cNvSpPr/>
          <p:nvPr/>
        </p:nvSpPr>
        <p:spPr>
          <a:xfrm>
            <a:off x="2129212" y="6405872"/>
            <a:ext cx="4595069" cy="2413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 anchor="ctr">
            <a:spAutoFit/>
          </a:bodyPr>
          <a:lstStyle>
            <a:lvl1pPr algn="ctr" defTabSz="825500">
              <a:buClr>
                <a:srgbClr val="F5F5F5"/>
              </a:buClr>
              <a:defRPr sz="160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200" dirty="0" err="1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Dynafed</a:t>
            </a:r>
            <a:r>
              <a:rPr lang="en-US" sz="120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 and FTS for HBP</a:t>
            </a:r>
            <a:endParaRPr sz="1200" dirty="0">
              <a:solidFill>
                <a:srgbClr val="F5F5F5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  <a:uFill>
                <a:solidFill>
                  <a:srgbClr val="F5F5F5"/>
                </a:solidFill>
              </a:u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93365" y="274638"/>
            <a:ext cx="8919270" cy="705446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 anchor="ctr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200" b="1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93365" y="1041698"/>
            <a:ext cx="8919270" cy="4955977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normAutofit/>
          </a:bodyPr>
          <a:lstStyle>
            <a:lvl2pPr marL="742950" indent="-285750">
              <a:spcBef>
                <a:spcPts val="1200"/>
              </a:spcBef>
              <a:buClr>
                <a:srgbClr val="2E5C6B"/>
              </a:buClr>
              <a:defRPr sz="3800"/>
            </a:lvl2pPr>
            <a:lvl3pPr marL="1143000" indent="-228600">
              <a:spcBef>
                <a:spcPts val="1200"/>
              </a:spcBef>
              <a:defRPr sz="3400"/>
            </a:lvl3pPr>
            <a:lvl4pPr marL="1600200" indent="-228600">
              <a:spcBef>
                <a:spcPts val="600"/>
              </a:spcBef>
              <a:buClr>
                <a:srgbClr val="2E5C6B"/>
              </a:buClr>
              <a:defRPr sz="2800"/>
            </a:lvl4pPr>
            <a:lvl5pPr marL="2057400" indent="-228600">
              <a:spcBef>
                <a:spcPts val="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5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9192432" y="6405872"/>
            <a:ext cx="237615" cy="241342"/>
          </a:xfrm>
          <a:prstGeom prst="rect">
            <a:avLst/>
          </a:prstGeom>
          <a:ln w="12700">
            <a:round/>
          </a:ln>
        </p:spPr>
        <p:txBody>
          <a:bodyPr wrap="none" lIns="28064" tIns="28064" rIns="28064" bIns="28064" anchor="ctr">
            <a:spAutoFit/>
          </a:bodyPr>
          <a:lstStyle>
            <a:lvl1pPr algn="r" defTabSz="477096">
              <a:defRPr sz="1200">
                <a:solidFill>
                  <a:srgbClr val="F5F5F5"/>
                </a:solidFill>
                <a:uFill>
                  <a:solidFill>
                    <a:srgbClr val="F5F5F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 xmlns:p14="http://schemas.microsoft.com/office/powerpoint/2010/main" spd="med"/>
  <p:txStyles>
    <p:titleStyle>
      <a:lvl1pPr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1pPr>
      <a:lvl2pPr indent="168387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2pPr>
      <a:lvl3pPr indent="336774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3pPr>
      <a:lvl4pPr indent="505160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4pPr>
      <a:lvl5pPr indent="673547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5pPr>
      <a:lvl6pPr indent="841934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6pPr>
      <a:lvl7pPr indent="1010321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7pPr>
      <a:lvl8pPr indent="1178707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8pPr>
      <a:lvl9pPr indent="1347094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9pPr>
    </p:titleStyle>
    <p:bodyStyle>
      <a:lvl1pPr marL="252580" indent="-252580" defTabSz="477096">
        <a:spcBef>
          <a:spcPts val="1473"/>
        </a:spcBef>
        <a:buClr>
          <a:srgbClr val="368FAF"/>
        </a:buClr>
        <a:buSzPct val="100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1pPr>
      <a:lvl2pPr marL="580491" indent="-243717" defTabSz="477096">
        <a:spcBef>
          <a:spcPts val="1473"/>
        </a:spcBef>
        <a:buClr>
          <a:srgbClr val="368FAF"/>
        </a:buClr>
        <a:buSzPct val="100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2pPr>
      <a:lvl3pPr marL="891459" indent="-217912" defTabSz="477096">
        <a:spcBef>
          <a:spcPts val="1473"/>
        </a:spcBef>
        <a:buClr>
          <a:srgbClr val="368FAF"/>
        </a:buClr>
        <a:buSzPct val="100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3pPr>
      <a:lvl4pPr marL="1274928" indent="-264607" defTabSz="477096">
        <a:spcBef>
          <a:spcPts val="1473"/>
        </a:spcBef>
        <a:buClr>
          <a:srgbClr val="368FAF"/>
        </a:buClr>
        <a:buSzPct val="100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4pPr>
      <a:lvl5pPr marL="1611701" indent="-264607" defTabSz="477096">
        <a:spcBef>
          <a:spcPts val="1473"/>
        </a:spcBef>
        <a:buClr>
          <a:srgbClr val="368FAF"/>
        </a:buClr>
        <a:buSzPct val="100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5pPr>
      <a:lvl6pPr marL="2466999" indent="-661519" defTabSz="477096">
        <a:spcBef>
          <a:spcPts val="1473"/>
        </a:spcBef>
        <a:buClr>
          <a:srgbClr val="368FAF"/>
        </a:buClr>
        <a:buSzPct val="171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6pPr>
      <a:lvl7pPr marL="2728934" indent="-661519" defTabSz="477096">
        <a:spcBef>
          <a:spcPts val="1473"/>
        </a:spcBef>
        <a:buClr>
          <a:srgbClr val="368FAF"/>
        </a:buClr>
        <a:buSzPct val="171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7pPr>
      <a:lvl8pPr marL="2990869" indent="-661519" defTabSz="477096">
        <a:spcBef>
          <a:spcPts val="1473"/>
        </a:spcBef>
        <a:buClr>
          <a:srgbClr val="368FAF"/>
        </a:buClr>
        <a:buSzPct val="171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8pPr>
      <a:lvl9pPr marL="3252804" indent="-661519" defTabSz="477096">
        <a:spcBef>
          <a:spcPts val="1473"/>
        </a:spcBef>
        <a:buClr>
          <a:srgbClr val="368FAF"/>
        </a:buClr>
        <a:buSzPct val="171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9pPr>
    </p:bodyStyle>
    <p:otherStyle>
      <a:lvl1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1pPr>
      <a:lvl2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2pPr>
      <a:lvl3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3pPr>
      <a:lvl4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4pPr>
      <a:lvl5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5pPr>
      <a:lvl6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6pPr>
      <a:lvl7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7pPr>
      <a:lvl8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8pPr>
      <a:lvl9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igo.desy.de:2880/pnfs/desy.de/data/dteam/dynafeds_demo/everywhere/file_1000.txt" TargetMode="External"/><Relationship Id="rId4" Type="http://schemas.openxmlformats.org/officeDocument/2006/relationships/hyperlink" Target="http://federation.desy.de/fed/dynafeds_demo/everywhere/file_1000.tx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xfsra04a04.cern.ch/dpm/cern.ch/home/dteam/dynafeds_demo/everywhere/file_1000.tx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cgdm.web.cern.ch/dynamic-federations" TargetMode="External"/><Relationship Id="rId4" Type="http://schemas.openxmlformats.org/officeDocument/2006/relationships/hyperlink" Target="https://svnweb.cern.ch/world/wsvn/lcgdm/ugr/trunk/doc/whitepaper/Doc_DynaFeds.pdf" TargetMode="External"/><Relationship Id="rId5" Type="http://schemas.openxmlformats.org/officeDocument/2006/relationships/hyperlink" Target="http://fts3-service.web.cern.ch/" TargetMode="External"/><Relationship Id="rId6" Type="http://schemas.openxmlformats.org/officeDocument/2006/relationships/hyperlink" Target="https://webfts.cern.ch/" TargetMode="External"/><Relationship Id="rId7" Type="http://schemas.openxmlformats.org/officeDocument/2006/relationships/hyperlink" Target="mailto:fts-support@cern.ch" TargetMode="External"/><Relationship Id="rId8" Type="http://schemas.openxmlformats.org/officeDocument/2006/relationships/hyperlink" Target="http://dmc.web.cern.ch/projects/davix/hom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ebfts.cern.ch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791308" y="6202"/>
            <a:ext cx="8342923" cy="2372097"/>
          </a:xfrm>
        </p:spPr>
        <p:txBody>
          <a:bodyPr/>
          <a:lstStyle/>
          <a:p>
            <a:pPr lvl="0"/>
            <a:r>
              <a:rPr lang="en-US" sz="3500" dirty="0" err="1" smtClean="0"/>
              <a:t>Dynafed</a:t>
            </a:r>
            <a:endParaRPr lang="en-US" sz="3500" dirty="0" smtClean="0"/>
          </a:p>
          <a:p>
            <a:pPr lvl="0"/>
            <a:r>
              <a:rPr lang="en-US" sz="3500" dirty="0" smtClean="0"/>
              <a:t>FTS3</a:t>
            </a:r>
          </a:p>
          <a:p>
            <a:pPr lvl="0"/>
            <a:r>
              <a:rPr lang="en-US" sz="3500" dirty="0" smtClean="0"/>
              <a:t>Human Brain Project use cases</a:t>
            </a:r>
            <a:endParaRPr lang="en-US" sz="3500" dirty="0"/>
          </a:p>
        </p:txBody>
      </p:sp>
      <p:sp>
        <p:nvSpPr>
          <p:cNvPr id="5" name="Shape 36"/>
          <p:cNvSpPr txBox="1">
            <a:spLocks/>
          </p:cNvSpPr>
          <p:nvPr/>
        </p:nvSpPr>
        <p:spPr>
          <a:xfrm>
            <a:off x="1797660" y="3208666"/>
            <a:ext cx="6461323" cy="708795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noAutofit/>
          </a:bodyPr>
          <a:lstStyle>
            <a:lvl1pPr marL="0" indent="0" algn="ctr" defTabSz="647700">
              <a:spcBef>
                <a:spcPts val="1000"/>
              </a:spcBef>
              <a:buClr>
                <a:srgbClr val="368FAF"/>
              </a:buClr>
              <a:buSzTx/>
              <a:buFontTx/>
              <a:buNone/>
              <a:defRPr sz="4400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1pPr>
            <a:lvl2pPr marL="647700" indent="0" algn="ctr" defTabSz="647700">
              <a:spcBef>
                <a:spcPts val="900"/>
              </a:spcBef>
              <a:buClr>
                <a:srgbClr val="2E5C6B"/>
              </a:buClr>
              <a:buSzTx/>
              <a:buFontTx/>
              <a:buNone/>
              <a:defRPr sz="3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2pPr>
            <a:lvl3pPr marL="1295400" indent="0" algn="ctr" defTabSz="647700">
              <a:spcBef>
                <a:spcPts val="800"/>
              </a:spcBef>
              <a:buClr>
                <a:srgbClr val="368FAF"/>
              </a:buClr>
              <a:buSzTx/>
              <a:buFontTx/>
              <a:buNone/>
              <a:defRPr sz="3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3pPr>
            <a:lvl4pPr marL="1955800" indent="0" algn="ctr" defTabSz="647700">
              <a:spcBef>
                <a:spcPts val="600"/>
              </a:spcBef>
              <a:buClr>
                <a:srgbClr val="2E5C6B"/>
              </a:buClr>
              <a:buSzTx/>
              <a:buFontTx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4pPr>
            <a:lvl5pPr marL="2603500" indent="0" algn="ctr" defTabSz="647700">
              <a:spcBef>
                <a:spcPts val="600"/>
              </a:spcBef>
              <a:buClr>
                <a:srgbClr val="368FAF"/>
              </a:buClr>
              <a:buSzTx/>
              <a:buFontTx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5pPr>
            <a:lvl6pPr marL="3349171" indent="-898071" defTabSz="647700">
              <a:spcBef>
                <a:spcPts val="2000"/>
              </a:spcBef>
              <a:buClr>
                <a:srgbClr val="368FAF"/>
              </a:buClr>
              <a:buSzPct val="171000"/>
              <a:buFont typeface="Wingdings"/>
              <a:buChar char=""/>
              <a:defRPr sz="44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6pPr>
            <a:lvl7pPr marL="3704771" indent="-898071" defTabSz="647700">
              <a:spcBef>
                <a:spcPts val="2000"/>
              </a:spcBef>
              <a:buClr>
                <a:srgbClr val="368FAF"/>
              </a:buClr>
              <a:buSzPct val="171000"/>
              <a:buFont typeface="Wingdings"/>
              <a:buChar char=""/>
              <a:defRPr sz="44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7pPr>
            <a:lvl8pPr marL="4060371" indent="-898071" defTabSz="647700">
              <a:spcBef>
                <a:spcPts val="2000"/>
              </a:spcBef>
              <a:buClr>
                <a:srgbClr val="368FAF"/>
              </a:buClr>
              <a:buSzPct val="171000"/>
              <a:buFont typeface="Wingdings"/>
              <a:buChar char=""/>
              <a:defRPr sz="44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8pPr>
            <a:lvl9pPr marL="4415971" indent="-898071" defTabSz="647700">
              <a:spcBef>
                <a:spcPts val="2000"/>
              </a:spcBef>
              <a:buClr>
                <a:srgbClr val="368FAF"/>
              </a:buClr>
              <a:buSzPct val="171000"/>
              <a:buFont typeface="Wingdings"/>
              <a:buChar char=""/>
              <a:defRPr sz="44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9pPr>
          </a:lstStyle>
          <a:p>
            <a:r>
              <a:rPr lang="en-US" sz="1500" dirty="0" smtClean="0"/>
              <a:t>Fabrizio Furano</a:t>
            </a:r>
          </a:p>
          <a:p>
            <a:r>
              <a:rPr lang="en-US" sz="1500" dirty="0" smtClean="0"/>
              <a:t>Alejandro Alvarez</a:t>
            </a:r>
            <a:endParaRPr lang="en-US" sz="15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Dynamic Federations</a:t>
            </a:r>
            <a:endParaRPr lang="en-US"/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An interactively </a:t>
            </a:r>
            <a:r>
              <a:rPr lang="en-US" dirty="0" err="1" smtClean="0"/>
              <a:t>browsable</a:t>
            </a:r>
            <a:r>
              <a:rPr lang="en-US" dirty="0" smtClean="0"/>
              <a:t> system able to dynamically discover its metadata content and transparently present it to the clients</a:t>
            </a:r>
          </a:p>
          <a:p>
            <a:pPr lvl="0"/>
            <a:r>
              <a:rPr lang="en-US" dirty="0" smtClean="0"/>
              <a:t>Supports HTTP(s) and S3, replicas, hierarchical listings and writing into the federation</a:t>
            </a:r>
          </a:p>
          <a:p>
            <a:pPr lvl="0"/>
            <a:r>
              <a:rPr lang="en-US" dirty="0" smtClean="0"/>
              <a:t>Browse and access a huge repository made of many sites without requiring a static index</a:t>
            </a:r>
          </a:p>
          <a:p>
            <a:pPr lvl="1"/>
            <a:r>
              <a:rPr lang="en-US" dirty="0" smtClean="0"/>
              <a:t>No “registration”, no maintenance of catalogues</a:t>
            </a:r>
          </a:p>
          <a:p>
            <a:pPr lvl="1"/>
            <a:r>
              <a:rPr lang="en-US" dirty="0" smtClean="0"/>
              <a:t>If catalogues are needed, can talk to more than one at the same time or just be agnostic</a:t>
            </a:r>
          </a:p>
          <a:p>
            <a:pPr lvl="0"/>
            <a:r>
              <a:rPr lang="en-US" dirty="0" smtClean="0"/>
              <a:t>Redirect intelligently clients asking for replicas</a:t>
            </a:r>
          </a:p>
          <a:p>
            <a:pPr lvl="1"/>
            <a:r>
              <a:rPr lang="en-US" dirty="0" smtClean="0"/>
              <a:t>Automatically detect and avoid sites that go offline</a:t>
            </a:r>
          </a:p>
          <a:p>
            <a:pPr lvl="0"/>
            <a:r>
              <a:rPr lang="en-US" dirty="0" smtClean="0"/>
              <a:t>Efficient with algorithmic name translations</a:t>
            </a:r>
          </a:p>
          <a:p>
            <a:pPr lvl="1"/>
            <a:r>
              <a:rPr lang="en-US" dirty="0" smtClean="0"/>
              <a:t>Can also accommodate non algorithmic ones</a:t>
            </a:r>
          </a:p>
          <a:p>
            <a:pPr lvl="0"/>
            <a:r>
              <a:rPr lang="en-US" dirty="0" smtClean="0"/>
              <a:t>Accommodate client-geography-based redirection choices</a:t>
            </a:r>
          </a:p>
          <a:p>
            <a:pPr lvl="0"/>
            <a:r>
              <a:rPr lang="en-US" dirty="0" smtClean="0"/>
              <a:t>Dynamic partial namespace caching: fast and scalable</a:t>
            </a:r>
          </a:p>
          <a:p>
            <a:pPr lvl="1"/>
            <a:r>
              <a:rPr lang="en-US" dirty="0" smtClean="0"/>
              <a:t>Top constant speed is in the order of 7-10K transactions per sec per frontend machine</a:t>
            </a:r>
            <a:endParaRPr lang="en-US" dirty="0"/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9217379" y="6405872"/>
            <a:ext cx="212668" cy="241342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creen Shot 2011-11-29 at 3.07.4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47892"/>
            <a:ext cx="9906000" cy="2911608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ounded Rectangle 44"/>
          <p:cNvSpPr/>
          <p:nvPr/>
        </p:nvSpPr>
        <p:spPr>
          <a:xfrm>
            <a:off x="7388225" y="1265528"/>
            <a:ext cx="2517776" cy="4641582"/>
          </a:xfrm>
          <a:prstGeom prst="roundRect">
            <a:avLst>
              <a:gd name="adj" fmla="val 6594"/>
            </a:avLst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DESY Prototype: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14/15 </a:t>
            </a:r>
            <a:r>
              <a:rPr lang="en-US" sz="1800" dirty="0" err="1">
                <a:solidFill>
                  <a:srgbClr val="000000"/>
                </a:solidFill>
              </a:rPr>
              <a:t>LHCb</a:t>
            </a:r>
            <a:r>
              <a:rPr lang="en-US" sz="1800" dirty="0">
                <a:solidFill>
                  <a:srgbClr val="000000"/>
                </a:solidFill>
              </a:rPr>
              <a:t> sites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60 ATLAS sites</a:t>
            </a: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Geography-based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Client-aware redirections</a:t>
            </a: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Improves as HTTP deployment improves</a:t>
            </a: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Curl/</a:t>
            </a:r>
            <a:r>
              <a:rPr lang="en-US" sz="1800" dirty="0" err="1">
                <a:solidFill>
                  <a:srgbClr val="000000"/>
                </a:solidFill>
              </a:rPr>
              <a:t>Wget</a:t>
            </a:r>
            <a:r>
              <a:rPr lang="en-US" sz="1800" dirty="0">
                <a:solidFill>
                  <a:srgbClr val="000000"/>
                </a:solidFill>
              </a:rPr>
              <a:t> clients just work</a:t>
            </a: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Full WebDAV power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Using DAVIX</a:t>
            </a:r>
          </a:p>
        </p:txBody>
      </p:sp>
      <p:pic>
        <p:nvPicPr>
          <p:cNvPr id="46" name="Picture 45" descr="Ospox cloud ERP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17" y="3428863"/>
            <a:ext cx="3695250" cy="2728800"/>
          </a:xfrm>
          <a:prstGeom prst="rect">
            <a:avLst/>
          </a:prstGeom>
        </p:spPr>
      </p:pic>
      <p:pic>
        <p:nvPicPr>
          <p:cNvPr id="47" name="Picture 46" descr="Ospox cloud ER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" y="3429741"/>
            <a:ext cx="3696550" cy="272976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179375" y="13761416"/>
            <a:ext cx="990600" cy="914400"/>
          </a:xfrm>
          <a:prstGeom prst="rect">
            <a:avLst/>
          </a:prstGeom>
        </p:spPr>
        <p:txBody>
          <a:bodyPr wrap="none" lIns="95792" tIns="47896" rIns="95792" bIns="47896" rtlCol="0">
            <a:noAutofit/>
          </a:bodyPr>
          <a:lstStyle/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9" name="Picture 48" descr="BU00198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77" y="241200"/>
            <a:ext cx="3121990" cy="2695578"/>
          </a:xfrm>
          <a:prstGeom prst="rect">
            <a:avLst/>
          </a:prstGeom>
        </p:spPr>
      </p:pic>
      <p:sp>
        <p:nvSpPr>
          <p:cNvPr id="51" name="Shape 58"/>
          <p:cNvSpPr/>
          <p:nvPr/>
        </p:nvSpPr>
        <p:spPr>
          <a:xfrm>
            <a:off x="583663" y="4419136"/>
            <a:ext cx="2424997" cy="6346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913" tIns="39913" rIns="39913" bIns="39913" numCol="1" anchor="t">
            <a:spAutoFit/>
          </a:bodyPr>
          <a:lstStyle/>
          <a:p>
            <a:pPr algn="ctr" defTabSz="1357051">
              <a:buClr>
                <a:srgbClr val="000000"/>
              </a:buClr>
              <a:defRPr sz="1800"/>
            </a:pPr>
            <a:r>
              <a:rPr lang="en-US" sz="18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.../dir1/file1</a:t>
            </a:r>
          </a:p>
          <a:p>
            <a:pPr algn="ctr" defTabSz="1357051">
              <a:buClr>
                <a:srgbClr val="000000"/>
              </a:buClr>
              <a:defRPr sz="1800"/>
            </a:pPr>
            <a:r>
              <a:rPr lang="en-US" sz="18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.../dir1/file2</a:t>
            </a:r>
          </a:p>
        </p:txBody>
      </p:sp>
      <p:sp>
        <p:nvSpPr>
          <p:cNvPr id="52" name="Shape 58"/>
          <p:cNvSpPr/>
          <p:nvPr/>
        </p:nvSpPr>
        <p:spPr>
          <a:xfrm>
            <a:off x="3994834" y="4419136"/>
            <a:ext cx="2729448" cy="6346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913" tIns="39913" rIns="39913" bIns="39913" numCol="1" anchor="t">
            <a:spAutoFit/>
          </a:bodyPr>
          <a:lstStyle/>
          <a:p>
            <a:pPr algn="ctr" defTabSz="1357051">
              <a:buClr>
                <a:srgbClr val="000000"/>
              </a:buClr>
              <a:defRPr sz="1800"/>
            </a:pPr>
            <a:r>
              <a:rPr lang="en-US" sz="18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.../dir1/file2</a:t>
            </a:r>
          </a:p>
          <a:p>
            <a:pPr algn="ctr" defTabSz="1357051">
              <a:buClr>
                <a:srgbClr val="000000"/>
              </a:buClr>
              <a:defRPr sz="1800"/>
            </a:pPr>
            <a:r>
              <a:rPr lang="en-US" sz="18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.../dir1/file3</a:t>
            </a:r>
          </a:p>
        </p:txBody>
      </p:sp>
      <p:sp>
        <p:nvSpPr>
          <p:cNvPr id="53" name="Shape 67"/>
          <p:cNvSpPr/>
          <p:nvPr/>
        </p:nvSpPr>
        <p:spPr>
          <a:xfrm>
            <a:off x="6468556" y="25401"/>
            <a:ext cx="1947150" cy="1213790"/>
          </a:xfrm>
          <a:prstGeom prst="wedgeEllipseCallout">
            <a:avLst>
              <a:gd name="adj1" fmla="val -94129"/>
              <a:gd name="adj2" fmla="val 76493"/>
            </a:avLst>
          </a:prstGeom>
          <a:solidFill>
            <a:srgbClr val="FFFF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913" tIns="39913" rIns="39913" bIns="39913" anchor="ctr"/>
          <a:lstStyle>
            <a:lvl1pPr algn="ctr" defTabSz="1295400">
              <a:buClr>
                <a:srgbClr val="000000"/>
              </a:buClr>
              <a:def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900" dirty="0"/>
              <a:t>With 2 replicas</a:t>
            </a:r>
          </a:p>
        </p:txBody>
      </p:sp>
      <p:sp>
        <p:nvSpPr>
          <p:cNvPr id="54" name="Shape 69"/>
          <p:cNvSpPr/>
          <p:nvPr/>
        </p:nvSpPr>
        <p:spPr>
          <a:xfrm flipH="1">
            <a:off x="2731382" y="965200"/>
            <a:ext cx="4656844" cy="3928525"/>
          </a:xfrm>
          <a:prstGeom prst="line">
            <a:avLst/>
          </a:prstGeom>
          <a:ln w="76200" cmpd="sng">
            <a:solidFill>
              <a:srgbClr val="FF2600"/>
            </a:solidFill>
            <a:round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5" name="Shape 69"/>
          <p:cNvSpPr/>
          <p:nvPr/>
        </p:nvSpPr>
        <p:spPr>
          <a:xfrm flipH="1">
            <a:off x="6301367" y="965201"/>
            <a:ext cx="1086858" cy="3595856"/>
          </a:xfrm>
          <a:prstGeom prst="line">
            <a:avLst/>
          </a:prstGeom>
          <a:ln w="76200" cmpd="sng">
            <a:solidFill>
              <a:srgbClr val="FF2600"/>
            </a:solidFill>
            <a:round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1183850" y="3559642"/>
            <a:ext cx="1224492" cy="673840"/>
          </a:xfrm>
          <a:prstGeom prst="rect">
            <a:avLst/>
          </a:prstGeom>
        </p:spPr>
        <p:txBody>
          <a:bodyPr wrap="none" lIns="95792" tIns="47896" rIns="95792" bIns="47896" rtlCol="0">
            <a:noAutofit/>
          </a:bodyPr>
          <a:lstStyle/>
          <a:p>
            <a:r>
              <a:rPr lang="en-US" sz="1800" b="1" i="1" dirty="0">
                <a:latin typeface="Courier"/>
                <a:cs typeface="Courier"/>
              </a:rPr>
              <a:t>Site A</a:t>
            </a:r>
          </a:p>
          <a:p>
            <a:r>
              <a:rPr lang="en-US" sz="1800" b="1" i="1" dirty="0">
                <a:latin typeface="Courier"/>
                <a:cs typeface="Courier"/>
              </a:rPr>
              <a:t>(HTTP/S3)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36229" y="3530028"/>
            <a:ext cx="1264379" cy="703454"/>
          </a:xfrm>
          <a:prstGeom prst="rect">
            <a:avLst/>
          </a:prstGeom>
        </p:spPr>
        <p:txBody>
          <a:bodyPr wrap="none" lIns="95792" tIns="47896" rIns="95792" bIns="47896" rtlCol="0">
            <a:noAutofit/>
          </a:bodyPr>
          <a:lstStyle/>
          <a:p>
            <a:r>
              <a:rPr lang="en-US" sz="1800" b="1" i="1" dirty="0">
                <a:latin typeface="Courier"/>
                <a:cs typeface="Courier"/>
              </a:rPr>
              <a:t>Site B</a:t>
            </a:r>
          </a:p>
          <a:p>
            <a:r>
              <a:rPr lang="en-US" sz="1800" b="1" i="1" dirty="0">
                <a:latin typeface="Courier"/>
                <a:cs typeface="Courier"/>
              </a:rPr>
              <a:t>(HTTP/S3)</a:t>
            </a:r>
          </a:p>
        </p:txBody>
      </p:sp>
      <p:sp>
        <p:nvSpPr>
          <p:cNvPr id="58" name="Shape 58"/>
          <p:cNvSpPr/>
          <p:nvPr/>
        </p:nvSpPr>
        <p:spPr>
          <a:xfrm>
            <a:off x="3898545" y="834260"/>
            <a:ext cx="1905120" cy="1373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913" tIns="39913" rIns="39913" bIns="39913" numCol="1" anchor="t">
            <a:spAutoFit/>
          </a:bodyPr>
          <a:lstStyle/>
          <a:p>
            <a:pPr defTabSz="1357051">
              <a:buClr>
                <a:srgbClr val="000000"/>
              </a:buClr>
              <a:defRPr sz="1800"/>
            </a:pPr>
            <a:r>
              <a:rPr sz="21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/dir1</a:t>
            </a:r>
          </a:p>
          <a:p>
            <a:pPr defTabSz="1357051">
              <a:buClr>
                <a:srgbClr val="000000"/>
              </a:buClr>
              <a:defRPr sz="1800"/>
            </a:pPr>
            <a:r>
              <a:rPr sz="21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/dir1/file1</a:t>
            </a:r>
          </a:p>
          <a:p>
            <a:pPr defTabSz="1357051">
              <a:buClr>
                <a:srgbClr val="000000"/>
              </a:buClr>
              <a:defRPr sz="1800"/>
            </a:pPr>
            <a:r>
              <a:rPr sz="21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/dir1/file2</a:t>
            </a:r>
          </a:p>
          <a:p>
            <a:pPr defTabSz="1357051">
              <a:buClr>
                <a:srgbClr val="000000"/>
              </a:buClr>
              <a:defRPr sz="1800"/>
            </a:pPr>
            <a:r>
              <a:rPr sz="21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/dir1/file3</a:t>
            </a:r>
          </a:p>
        </p:txBody>
      </p:sp>
      <p:sp>
        <p:nvSpPr>
          <p:cNvPr id="59" name="Shape 67"/>
          <p:cNvSpPr/>
          <p:nvPr/>
        </p:nvSpPr>
        <p:spPr>
          <a:xfrm>
            <a:off x="33580" y="25399"/>
            <a:ext cx="3379687" cy="2469612"/>
          </a:xfrm>
          <a:prstGeom prst="wedgeEllipseCallout">
            <a:avLst>
              <a:gd name="adj1" fmla="val 76515"/>
              <a:gd name="adj2" fmla="val -19523"/>
            </a:avLst>
          </a:prstGeom>
          <a:solidFill>
            <a:srgbClr val="FFFF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913" tIns="39913" rIns="39913" bIns="39913" anchor="ctr"/>
          <a:lstStyle>
            <a:lvl1pPr algn="ctr" defTabSz="1295400">
              <a:buClr>
                <a:srgbClr val="000000"/>
              </a:buClr>
              <a:def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lang="en-US" sz="1900" dirty="0"/>
              <a:t>On the fly friendly visualization</a:t>
            </a:r>
          </a:p>
          <a:p>
            <a:pPr lvl="0">
              <a:defRPr sz="1800">
                <a:uFillTx/>
              </a:defRPr>
            </a:pPr>
            <a:r>
              <a:rPr lang="en-US" sz="1900" dirty="0"/>
              <a:t> Full </a:t>
            </a:r>
            <a:r>
              <a:rPr lang="en-US" sz="1900" b="1" dirty="0"/>
              <a:t>WebDAV</a:t>
            </a:r>
            <a:r>
              <a:rPr lang="en-US" sz="1900" dirty="0"/>
              <a:t> access</a:t>
            </a:r>
          </a:p>
          <a:p>
            <a:pPr lvl="0">
              <a:defRPr sz="1800">
                <a:uFillTx/>
              </a:defRPr>
            </a:pPr>
            <a:r>
              <a:rPr lang="en-US" sz="1900" dirty="0"/>
              <a:t>Redirection-based</a:t>
            </a:r>
          </a:p>
          <a:p>
            <a:pPr lvl="0">
              <a:defRPr sz="1800">
                <a:uFillTx/>
              </a:defRPr>
            </a:pPr>
            <a:r>
              <a:rPr lang="en-US" sz="1900" dirty="0"/>
              <a:t>Robust against failures</a:t>
            </a:r>
          </a:p>
          <a:p>
            <a:pPr lvl="0">
              <a:defRPr sz="1800">
                <a:uFillTx/>
              </a:defRPr>
            </a:pPr>
            <a:r>
              <a:rPr lang="en-US" sz="1900" dirty="0"/>
              <a:t>Fully scalable</a:t>
            </a: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12670576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 advAuto="0"/>
      <p:bldP spid="54" grpId="0" animBg="1" advAuto="0"/>
      <p:bldP spid="55" grpId="0" animBg="1" advAuto="0"/>
      <p:bldP spid="5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Dynafed</a:t>
            </a:r>
            <a:r>
              <a:rPr lang="en-US" dirty="0" smtClean="0"/>
              <a:t> HBP use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Dynafed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matches </a:t>
            </a:r>
            <a:r>
              <a:rPr lang="en-US" b="1" dirty="0" smtClean="0">
                <a:solidFill>
                  <a:srgbClr val="FF0000"/>
                </a:solidFill>
              </a:rPr>
              <a:t>UC2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i="1" dirty="0">
                <a:solidFill>
                  <a:srgbClr val="FF0000"/>
                </a:solidFill>
              </a:rPr>
              <a:t>there are brain researchers interested in navigating through existing brain </a:t>
            </a:r>
            <a:r>
              <a:rPr lang="en-US" b="1" i="1" dirty="0" smtClean="0">
                <a:solidFill>
                  <a:srgbClr val="FF0000"/>
                </a:solidFill>
              </a:rPr>
              <a:t>scans using a Web browser</a:t>
            </a:r>
          </a:p>
          <a:p>
            <a:r>
              <a:rPr lang="en-US" dirty="0" err="1" smtClean="0"/>
              <a:t>Dynafed</a:t>
            </a:r>
            <a:r>
              <a:rPr lang="en-US" dirty="0" smtClean="0"/>
              <a:t> is designed to ease access to large worldwide distributed repos through browsers and HTTP/WebDAV clients</a:t>
            </a:r>
          </a:p>
          <a:p>
            <a:r>
              <a:rPr lang="en-US" dirty="0" smtClean="0"/>
              <a:t>It can show the full HBP repositories in a browser</a:t>
            </a:r>
          </a:p>
          <a:p>
            <a:r>
              <a:rPr lang="en-US" dirty="0"/>
              <a:t>R</a:t>
            </a:r>
            <a:r>
              <a:rPr lang="en-US" dirty="0" smtClean="0"/>
              <a:t>esilient to site downtimes and glitches</a:t>
            </a:r>
          </a:p>
          <a:p>
            <a:r>
              <a:rPr lang="en-US" dirty="0" smtClean="0"/>
              <a:t>Agnostic to the data management system that is used to populate storage in the sites</a:t>
            </a:r>
          </a:p>
          <a:p>
            <a:pPr lvl="1"/>
            <a:r>
              <a:rPr lang="en-US" dirty="0" smtClean="0"/>
              <a:t>HBP has their own</a:t>
            </a:r>
          </a:p>
          <a:p>
            <a:pPr lvl="1"/>
            <a:r>
              <a:rPr lang="en-US" dirty="0" smtClean="0"/>
              <a:t>Works better if the DM system does not mangle filenames</a:t>
            </a:r>
          </a:p>
          <a:p>
            <a:r>
              <a:rPr lang="en-US" dirty="0" smtClean="0"/>
              <a:t>Agnostic to the foreseen POSIX access to the data locally in the sites</a:t>
            </a:r>
          </a:p>
          <a:p>
            <a:r>
              <a:rPr lang="en-US" dirty="0" smtClean="0"/>
              <a:t>Agnostic to the presence of FTS moving files around</a:t>
            </a:r>
          </a:p>
          <a:p>
            <a:r>
              <a:rPr lang="en-US" dirty="0" smtClean="0"/>
              <a:t>Can build Web apps on top of it, using normal Web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764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Each site’s content is accessible via HTTP/DAV to the other sites (at least)</a:t>
            </a:r>
          </a:p>
          <a:p>
            <a:r>
              <a:rPr lang="en-US" dirty="0" smtClean="0"/>
              <a:t>Same path/name means same file (modulo a site prefix)</a:t>
            </a:r>
          </a:p>
          <a:p>
            <a:pPr lvl="2"/>
            <a:r>
              <a:rPr lang="en-US" dirty="0" smtClean="0"/>
              <a:t>/&lt;</a:t>
            </a:r>
            <a:r>
              <a:rPr lang="en-US" dirty="0" err="1" smtClean="0"/>
              <a:t>pfx</a:t>
            </a:r>
            <a:r>
              <a:rPr lang="en-US" dirty="0" smtClean="0"/>
              <a:t> of site A&gt;/data/prod01/</a:t>
            </a:r>
            <a:r>
              <a:rPr lang="en-US" dirty="0" err="1" smtClean="0"/>
              <a:t>myimage.jpg</a:t>
            </a:r>
            <a:endParaRPr lang="en-US" dirty="0" smtClean="0"/>
          </a:p>
          <a:p>
            <a:pPr lvl="2"/>
            <a:r>
              <a:rPr lang="en-US" dirty="0" smtClean="0"/>
              <a:t>/&lt;</a:t>
            </a:r>
            <a:r>
              <a:rPr lang="en-US" dirty="0" err="1" smtClean="0"/>
              <a:t>pfx</a:t>
            </a:r>
            <a:r>
              <a:rPr lang="en-US" dirty="0" smtClean="0"/>
              <a:t> of site B&gt;/data/prod01/</a:t>
            </a:r>
            <a:r>
              <a:rPr lang="en-US" dirty="0" err="1" smtClean="0"/>
              <a:t>myimage.jpg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http://lxfsra04a04.cern.ch/dpm/cern.ch/home/dteam/dynafeds_demo/everywhere/file_1000.</a:t>
            </a:r>
            <a:r>
              <a:rPr lang="en-US" dirty="0" smtClean="0">
                <a:hlinkClick r:id="rId2"/>
              </a:rPr>
              <a:t>txt</a:t>
            </a:r>
            <a:endParaRPr lang="en-US" dirty="0" smtClean="0"/>
          </a:p>
          <a:p>
            <a:pPr lvl="2"/>
            <a:r>
              <a:rPr lang="en-US" dirty="0">
                <a:hlinkClick r:id="rId3"/>
              </a:rPr>
              <a:t>http://sligo.desy.de:2880/pnfs/desy.de/data/dteam/dynafeds_demo/everywhere/file_1000.</a:t>
            </a:r>
            <a:r>
              <a:rPr lang="en-US" dirty="0" smtClean="0">
                <a:hlinkClick r:id="rId3"/>
              </a:rPr>
              <a:t>txt</a:t>
            </a:r>
            <a:endParaRPr lang="en-US" dirty="0" smtClean="0"/>
          </a:p>
          <a:p>
            <a:pPr lvl="2"/>
            <a:r>
              <a:rPr lang="en-US" dirty="0">
                <a:sym typeface="Wingdings"/>
              </a:rPr>
              <a:t>Federated as: </a:t>
            </a:r>
            <a:r>
              <a:rPr lang="en-US" dirty="0">
                <a:sym typeface="Wingdings"/>
                <a:hlinkClick r:id="rId4"/>
              </a:rPr>
              <a:t>http://federation.desy.de/fed/dynafeds_demo/everywhere/file_1000.</a:t>
            </a:r>
            <a:r>
              <a:rPr lang="en-US" dirty="0" smtClean="0">
                <a:sym typeface="Wingdings"/>
                <a:hlinkClick r:id="rId4"/>
              </a:rPr>
              <a:t>txt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/>
              <a:t>More complex forms of translation are possible. Simpler is better.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Replicas and folders across sites must have homogeneous access rights (e.g. groups)</a:t>
            </a:r>
          </a:p>
          <a:p>
            <a:pPr lvl="1"/>
            <a:r>
              <a:rPr lang="en-US" dirty="0" smtClean="0"/>
              <a:t>In the S3 case the federator can apply S3 delegation</a:t>
            </a:r>
          </a:p>
          <a:p>
            <a:endParaRPr lang="en-US" dirty="0" smtClean="0"/>
          </a:p>
          <a:p>
            <a:r>
              <a:rPr lang="en-US" dirty="0" smtClean="0"/>
              <a:t>All participating sites allow the federator to read file metadata (HEAD and PROPFIND) in the federated folders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781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Dynafed</a:t>
            </a:r>
            <a:r>
              <a:rPr lang="en-US" dirty="0" smtClean="0"/>
              <a:t>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If the assumptions are met, deployment is a matter of well planning a worldwide structure of storage elements exposing HTTP/WebDAV</a:t>
            </a:r>
          </a:p>
          <a:p>
            <a:pPr lvl="1"/>
            <a:r>
              <a:rPr lang="en-US" dirty="0" smtClean="0"/>
              <a:t>If some are not met, things just become more difficult. Advice: keep it simple.</a:t>
            </a:r>
          </a:p>
          <a:p>
            <a:r>
              <a:rPr lang="en-US" dirty="0" err="1" smtClean="0"/>
              <a:t>Dynafed</a:t>
            </a:r>
            <a:r>
              <a:rPr lang="en-US" dirty="0" smtClean="0"/>
              <a:t> is lightweight, multicore-friendly and trivially scalable</a:t>
            </a:r>
          </a:p>
          <a:p>
            <a:r>
              <a:rPr lang="en-US" dirty="0" smtClean="0"/>
              <a:t>Best start is to setup one federator in a place that minimizes latency to its clients</a:t>
            </a:r>
          </a:p>
          <a:p>
            <a:r>
              <a:rPr lang="en-US" dirty="0" smtClean="0"/>
              <a:t>The federator is configured with:</a:t>
            </a:r>
          </a:p>
          <a:p>
            <a:pPr lvl="1"/>
            <a:r>
              <a:rPr lang="en-US" dirty="0" smtClean="0"/>
              <a:t>Proper credential accepted for reading metadata</a:t>
            </a:r>
          </a:p>
          <a:p>
            <a:pPr lvl="1"/>
            <a:r>
              <a:rPr lang="en-US" dirty="0" smtClean="0"/>
              <a:t>a list of WebDAV URLs that compose the federation</a:t>
            </a:r>
          </a:p>
          <a:p>
            <a:pPr lvl="1"/>
            <a:r>
              <a:rPr lang="en-US" dirty="0" smtClean="0"/>
              <a:t>A recent version of </a:t>
            </a:r>
            <a:r>
              <a:rPr lang="en-US" dirty="0" err="1" smtClean="0"/>
              <a:t>GeoLiteCity</a:t>
            </a:r>
            <a:r>
              <a:rPr lang="en-US" dirty="0" smtClean="0"/>
              <a:t> ™ Also works with the free one (less precise)</a:t>
            </a:r>
          </a:p>
          <a:p>
            <a:r>
              <a:rPr lang="en-US" dirty="0" smtClean="0"/>
              <a:t>Hardware: best is &gt;8 cores, &gt;16GB, non virtualized (very high transaction rate, low throughput)</a:t>
            </a:r>
          </a:p>
          <a:p>
            <a:pPr lvl="1"/>
            <a:r>
              <a:rPr lang="en-US" dirty="0" smtClean="0"/>
              <a:t>If several DNS-balanced frontends are needed in the same site, one will be dedicated to </a:t>
            </a:r>
            <a:r>
              <a:rPr lang="en-US" dirty="0" err="1" smtClean="0"/>
              <a:t>memcached</a:t>
            </a:r>
            <a:r>
              <a:rPr lang="en-US" dirty="0" smtClean="0"/>
              <a:t> for all the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527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site exposing HTTP/WebDAV is responsible for:</a:t>
            </a:r>
          </a:p>
          <a:p>
            <a:pPr lvl="1"/>
            <a:r>
              <a:rPr lang="en-US" dirty="0" smtClean="0"/>
              <a:t>Managing group (</a:t>
            </a:r>
            <a:r>
              <a:rPr lang="en-US" dirty="0" err="1" smtClean="0"/>
              <a:t>ev</a:t>
            </a:r>
            <a:r>
              <a:rPr lang="en-US" dirty="0" smtClean="0"/>
              <a:t>. VOMS) permissions (</a:t>
            </a:r>
            <a:r>
              <a:rPr lang="en-US" dirty="0" err="1" smtClean="0"/>
              <a:t>ev</a:t>
            </a:r>
            <a:r>
              <a:rPr lang="en-US" dirty="0" smtClean="0"/>
              <a:t>. ACLs) for the HBP directories</a:t>
            </a:r>
          </a:p>
          <a:p>
            <a:pPr lvl="1"/>
            <a:r>
              <a:rPr lang="en-US" dirty="0" smtClean="0"/>
              <a:t>Following HBP rules for allowing access to shared folders</a:t>
            </a:r>
          </a:p>
          <a:p>
            <a:pPr lvl="1"/>
            <a:r>
              <a:rPr lang="en-US" dirty="0" smtClean="0"/>
              <a:t>Translate them into proper ACLs/groups/etc.</a:t>
            </a:r>
          </a:p>
          <a:p>
            <a:pPr lvl="1"/>
            <a:r>
              <a:rPr lang="en-US" dirty="0" smtClean="0"/>
              <a:t>Allow the Dynamic Federator to do HEAD and PROPFIND on all the material that has to be seen through HTTP/WebDAV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41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access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3365" y="1041698"/>
            <a:ext cx="3868995" cy="4955977"/>
          </a:xfrm>
        </p:spPr>
        <p:txBody>
          <a:bodyPr>
            <a:normAutofit/>
          </a:bodyPr>
          <a:lstStyle/>
          <a:p>
            <a:r>
              <a:rPr lang="en-US" sz="1800" dirty="0"/>
              <a:t>Main </a:t>
            </a:r>
            <a:r>
              <a:rPr lang="en-US" sz="1800" dirty="0" err="1"/>
              <a:t>Dynafed</a:t>
            </a:r>
            <a:r>
              <a:rPr lang="en-US" sz="1800" dirty="0"/>
              <a:t> </a:t>
            </a:r>
            <a:r>
              <a:rPr lang="en-US" sz="1800" dirty="0" err="1"/>
              <a:t>testbed</a:t>
            </a:r>
            <a:r>
              <a:rPr lang="en-US" sz="1800" dirty="0"/>
              <a:t> with dozens of Grid endpoints and several demos</a:t>
            </a:r>
          </a:p>
          <a:p>
            <a:r>
              <a:rPr lang="en-US" sz="1800" dirty="0"/>
              <a:t>The file being accessed is hosted in an </a:t>
            </a:r>
            <a:r>
              <a:rPr lang="en-US" sz="1800" dirty="0" err="1"/>
              <a:t>XrdHTTP</a:t>
            </a:r>
            <a:r>
              <a:rPr lang="en-US" sz="1800" dirty="0"/>
              <a:t> instance… </a:t>
            </a:r>
            <a:r>
              <a:rPr lang="en-US" sz="1800" dirty="0" smtClean="0"/>
              <a:t>somewhere. We don’t know and we don’t want to. Just want the file.</a:t>
            </a:r>
            <a:endParaRPr lang="en-US" sz="1800" dirty="0"/>
          </a:p>
          <a:p>
            <a:r>
              <a:rPr lang="en-US" sz="1800" dirty="0"/>
              <a:t>Data discovery is dynamic, no static indexing involved</a:t>
            </a:r>
          </a:p>
          <a:p>
            <a:r>
              <a:rPr lang="en-US" sz="1800" dirty="0"/>
              <a:t>The HTTP ecosystem can give unprecedented flexibility to Grid data access, fully supporting the historical Grid workflows</a:t>
            </a:r>
          </a:p>
        </p:txBody>
      </p:sp>
      <p:pic>
        <p:nvPicPr>
          <p:cNvPr id="2" name="fed_smartphone_small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5473071" y="1635431"/>
            <a:ext cx="5196882" cy="29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7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Dynafed</a:t>
            </a:r>
            <a:r>
              <a:rPr lang="en-US" dirty="0" smtClean="0"/>
              <a:t> homepage: </a:t>
            </a:r>
            <a:r>
              <a:rPr lang="en-US" dirty="0" smtClean="0">
                <a:hlinkClick r:id="rId3"/>
              </a:rPr>
              <a:t>http://lcgdm.web.cern.ch/dynamic-federations</a:t>
            </a:r>
            <a:endParaRPr lang="en-US" dirty="0" smtClean="0"/>
          </a:p>
          <a:p>
            <a:r>
              <a:rPr lang="en-US" dirty="0" smtClean="0"/>
              <a:t>Full </a:t>
            </a:r>
            <a:r>
              <a:rPr lang="en-US" dirty="0" err="1" smtClean="0"/>
              <a:t>Dynafed</a:t>
            </a:r>
            <a:r>
              <a:rPr lang="en-US" dirty="0" smtClean="0"/>
              <a:t> documentation: </a:t>
            </a:r>
            <a:r>
              <a:rPr lang="en-US" dirty="0" smtClean="0">
                <a:hlinkClick r:id="rId4"/>
              </a:rPr>
              <a:t>https://svnweb.cern.ch/world/wsvn/lcgdm/ugr/trunk/doc/whitepaper/Doc_DynaFeds.pdf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FTS: </a:t>
            </a:r>
            <a:r>
              <a:rPr lang="en-US" dirty="0">
                <a:hlinkClick r:id="rId5"/>
              </a:rPr>
              <a:t>http://fts3-service.web.cern.ch/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Web FTS homepage: </a:t>
            </a:r>
            <a:r>
              <a:rPr lang="en-US" dirty="0" smtClean="0">
                <a:hlinkClick r:id="rId6"/>
              </a:rPr>
              <a:t>https://webfts.cern.ch/</a:t>
            </a:r>
            <a:endParaRPr lang="en-US" dirty="0" smtClean="0"/>
          </a:p>
          <a:p>
            <a:r>
              <a:rPr lang="en-US" dirty="0">
                <a:hlinkClick r:id="rId7"/>
              </a:rPr>
              <a:t>fts-support@</a:t>
            </a:r>
            <a:r>
              <a:rPr lang="en-US" dirty="0" smtClean="0">
                <a:hlinkClick r:id="rId7"/>
              </a:rPr>
              <a:t>cern.ch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DAVIX (powerful client) : </a:t>
            </a:r>
            <a:r>
              <a:rPr lang="en-US" dirty="0" smtClean="0">
                <a:hlinkClick r:id="rId8"/>
              </a:rPr>
              <a:t>http://dmc.web.cern.ch/projects/davix/home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9217379" y="6405872"/>
            <a:ext cx="212668" cy="241342"/>
          </a:xfrm>
        </p:spPr>
        <p:txBody>
          <a:bodyPr/>
          <a:lstStyle/>
          <a:p>
            <a:fld id="{1EF85638-2995-764F-975A-3D74C15A7C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17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activity inside EGI is collecting requirements for the HBP distributed computing</a:t>
            </a:r>
          </a:p>
          <a:p>
            <a:r>
              <a:rPr lang="en-US" dirty="0" err="1" smtClean="0"/>
              <a:t>Dynafed</a:t>
            </a:r>
            <a:r>
              <a:rPr lang="en-US" dirty="0" smtClean="0"/>
              <a:t> and FTS3 have been mentioned several times</a:t>
            </a:r>
          </a:p>
          <a:p>
            <a:r>
              <a:rPr lang="en-US" dirty="0" smtClean="0"/>
              <a:t>They match well some of the HBP use cases</a:t>
            </a:r>
          </a:p>
        </p:txBody>
      </p:sp>
    </p:spTree>
    <p:extLst>
      <p:ext uri="{BB962C8B-B14F-4D97-AF65-F5344CB8AC3E}">
        <p14:creationId xmlns:p14="http://schemas.microsoft.com/office/powerpoint/2010/main" val="436809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FTS3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365" y="1041699"/>
            <a:ext cx="8919270" cy="83848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FTS stands for “File Transfer Service”</a:t>
            </a:r>
          </a:p>
          <a:p>
            <a:r>
              <a:rPr lang="en-US" dirty="0"/>
              <a:t>Used by ATLAS, CMS and </a:t>
            </a:r>
            <a:r>
              <a:rPr lang="en-US" dirty="0" err="1" smtClean="0"/>
              <a:t>LHCb</a:t>
            </a:r>
            <a:r>
              <a:rPr lang="en-US" dirty="0" smtClean="0"/>
              <a:t>. CERN </a:t>
            </a:r>
            <a:r>
              <a:rPr lang="en-US" dirty="0"/>
              <a:t>production instance transferred ~10PB during </a:t>
            </a:r>
            <a:r>
              <a:rPr lang="en-US" dirty="0" smtClean="0"/>
              <a:t>June</a:t>
            </a:r>
            <a:endParaRPr lang="en-GB" dirty="0"/>
          </a:p>
        </p:txBody>
      </p:sp>
      <p:pic>
        <p:nvPicPr>
          <p:cNvPr id="4" name="Picture 2" descr="D:\Profiles\aalvarez\AppData\Local\Microsoft\Windows\Temporary Internet Files\Content.IE5\LQQMCHUU\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50" y="253856"/>
            <a:ext cx="923938" cy="9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5-07-13 at 17.2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182"/>
            <a:ext cx="9906000" cy="49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784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FTS3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FTS3 matches at least HBP UC1</a:t>
            </a:r>
            <a:r>
              <a:rPr lang="en-US" dirty="0" smtClean="0">
                <a:solidFill>
                  <a:srgbClr val="FF0000"/>
                </a:solidFill>
              </a:rPr>
              <a:t>, being specialized for high throughput, mission critical massive transfers</a:t>
            </a:r>
          </a:p>
          <a:p>
            <a:r>
              <a:rPr lang="en-US" dirty="0" smtClean="0"/>
              <a:t>Just </a:t>
            </a:r>
            <a:r>
              <a:rPr lang="en-US" dirty="0"/>
              <a:t>submit source and destination files to the queue</a:t>
            </a:r>
          </a:p>
          <a:p>
            <a:r>
              <a:rPr lang="en-US" dirty="0"/>
              <a:t>The smart scheduler automatically adapts to the storage and network link </a:t>
            </a:r>
            <a:r>
              <a:rPr lang="en-US" dirty="0" smtClean="0"/>
              <a:t>capacities</a:t>
            </a:r>
          </a:p>
          <a:p>
            <a:r>
              <a:rPr lang="en-US" dirty="0" smtClean="0"/>
              <a:t>Third-party transfers (for max throughput)</a:t>
            </a:r>
            <a:endParaRPr lang="en-US" dirty="0"/>
          </a:p>
          <a:p>
            <a:r>
              <a:rPr lang="en-US" dirty="0"/>
              <a:t>Built-in retry mechanism</a:t>
            </a:r>
          </a:p>
          <a:p>
            <a:r>
              <a:rPr lang="en-US" dirty="0" smtClean="0"/>
              <a:t>Transfer protocol</a:t>
            </a:r>
            <a:r>
              <a:rPr lang="en-US" dirty="0"/>
              <a:t>-</a:t>
            </a:r>
            <a:r>
              <a:rPr lang="en-US" dirty="0" smtClean="0"/>
              <a:t>agnostic</a:t>
            </a:r>
          </a:p>
          <a:p>
            <a:r>
              <a:rPr lang="en-US" dirty="0" smtClean="0"/>
              <a:t>Extremely rugged and well tested</a:t>
            </a:r>
            <a:endParaRPr lang="en-GB" dirty="0"/>
          </a:p>
        </p:txBody>
      </p:sp>
      <p:pic>
        <p:nvPicPr>
          <p:cNvPr id="4" name="Picture 2" descr="D:\Profiles\aalvarez\AppData\Local\Microsoft\Windows\Temporary Internet Files\Content.IE5\LQQMCHUU\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50" y="253856"/>
            <a:ext cx="923938" cy="9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612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FTS3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 a complete REST API</a:t>
            </a:r>
          </a:p>
          <a:p>
            <a:pPr lvl="1"/>
            <a:r>
              <a:rPr lang="en-US" dirty="0"/>
              <a:t>JSON messages</a:t>
            </a:r>
          </a:p>
          <a:p>
            <a:r>
              <a:rPr lang="en-US" dirty="0"/>
              <a:t>Easy to integrate in other platforms</a:t>
            </a:r>
          </a:p>
          <a:p>
            <a:r>
              <a:rPr lang="en-US" dirty="0"/>
              <a:t>Messaging supported</a:t>
            </a:r>
          </a:p>
          <a:p>
            <a:pPr lvl="1"/>
            <a:r>
              <a:rPr lang="en-US" dirty="0"/>
              <a:t>No need for </a:t>
            </a:r>
            <a:r>
              <a:rPr lang="en-US" dirty="0" smtClean="0"/>
              <a:t>polling if client uses it</a:t>
            </a:r>
            <a:endParaRPr lang="en-US" dirty="0"/>
          </a:p>
          <a:p>
            <a:r>
              <a:rPr lang="en-US" dirty="0"/>
              <a:t>No need for </a:t>
            </a:r>
            <a:r>
              <a:rPr lang="en-US" dirty="0" smtClean="0"/>
              <a:t>deep technical knowledge</a:t>
            </a:r>
            <a:r>
              <a:rPr lang="en-GB" dirty="0"/>
              <a:t> </a:t>
            </a:r>
            <a:r>
              <a:rPr lang="en-GB" dirty="0" smtClean="0"/>
              <a:t>to operate it</a:t>
            </a:r>
            <a:endParaRPr lang="en-US" dirty="0"/>
          </a:p>
        </p:txBody>
      </p:sp>
      <p:pic>
        <p:nvPicPr>
          <p:cNvPr id="4" name="Picture 2" descr="D:\Profiles\aalvarez\AppData\Local\Microsoft\Windows\Temporary Internet Files\Content.IE5\LQQMCHUU\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50" y="253856"/>
            <a:ext cx="923938" cy="9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099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1851505"/>
            <a:ext cx="6482161" cy="429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FTS service deployment diagram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365" y="1041699"/>
            <a:ext cx="8919270" cy="8315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typical deployment of the FTS service</a:t>
            </a:r>
          </a:p>
          <a:p>
            <a:r>
              <a:rPr lang="en-US" dirty="0" smtClean="0"/>
              <a:t>Can be replicated in more than one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605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WebFTS?</a:t>
            </a:r>
            <a:endParaRPr lang="en-GB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https://webfts.cern.ch</a:t>
            </a:r>
            <a:endParaRPr lang="en-GB" dirty="0" smtClean="0"/>
          </a:p>
          <a:p>
            <a:r>
              <a:rPr lang="en-GB" dirty="0" smtClean="0"/>
              <a:t>Web based tool to transfer files between grid/cloud storages</a:t>
            </a:r>
          </a:p>
          <a:p>
            <a:r>
              <a:rPr lang="en-US" dirty="0" smtClean="0"/>
              <a:t>Modular protocol support</a:t>
            </a:r>
          </a:p>
          <a:p>
            <a:pPr lvl="1"/>
            <a:r>
              <a:rPr lang="en-US" dirty="0" err="1" smtClean="0"/>
              <a:t>gsiftp</a:t>
            </a:r>
            <a:r>
              <a:rPr lang="en-US" dirty="0" smtClean="0"/>
              <a:t>, http(s), </a:t>
            </a:r>
            <a:r>
              <a:rPr lang="en-US" dirty="0" err="1" smtClean="0"/>
              <a:t>xrootd</a:t>
            </a:r>
            <a:r>
              <a:rPr lang="en-US" dirty="0" smtClean="0"/>
              <a:t> and </a:t>
            </a:r>
            <a:r>
              <a:rPr lang="en-US" dirty="0" err="1" smtClean="0"/>
              <a:t>srm</a:t>
            </a:r>
            <a:endParaRPr lang="en-US" dirty="0" smtClean="0"/>
          </a:p>
          <a:p>
            <a:pPr lvl="1"/>
            <a:r>
              <a:rPr lang="en-US" dirty="0" smtClean="0"/>
              <a:t>Cloud extensions: </a:t>
            </a:r>
            <a:r>
              <a:rPr lang="en-US" dirty="0" err="1" smtClean="0"/>
              <a:t>dropbox</a:t>
            </a:r>
            <a:r>
              <a:rPr lang="en-US" dirty="0" smtClean="0"/>
              <a:t>, </a:t>
            </a:r>
            <a:r>
              <a:rPr lang="en-US" dirty="0" err="1" smtClean="0"/>
              <a:t>CERNBox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Initial development funded by </a:t>
            </a:r>
          </a:p>
          <a:p>
            <a:endParaRPr lang="en-GB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2"/>
          </p:nvPr>
        </p:nvSpPr>
        <p:spPr>
          <a:xfrm>
            <a:off x="9217379" y="6405872"/>
            <a:ext cx="212668" cy="241342"/>
          </a:xfrm>
        </p:spPr>
        <p:txBody>
          <a:bodyPr/>
          <a:lstStyle/>
          <a:p>
            <a:fld id="{559957F1-8591-4C4E-9A2C-2FB71B25FE5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2452688"/>
            <a:ext cx="1812661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73" y="4833938"/>
            <a:ext cx="175590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24" y="0"/>
            <a:ext cx="1921576" cy="12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736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WebFTS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 descr="D:\Profiles\aalvarez\AppData\Local\Microsoft\Windows\Temporary Internet Files\Content.IE5\LQQMCHUU\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772" y="140668"/>
            <a:ext cx="1000933" cy="9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2" y="1528020"/>
            <a:ext cx="8703617" cy="43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3618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WebFTS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" descr="D:\Profiles\aalvarez\AppData\Local\Microsoft\Windows\Temporary Internet Files\Content.IE5\LQQMCHUU\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14" y="140668"/>
            <a:ext cx="1000933" cy="9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" y="1675317"/>
            <a:ext cx="8440111" cy="385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0268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ews Gothic MT"/>
        <a:ea typeface="News Gothic MT"/>
        <a:cs typeface="News Gothic M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477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ews Gothic MT"/>
        <a:ea typeface="News Gothic MT"/>
        <a:cs typeface="News Gothic M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477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14374</TotalTime>
  <Words>1147</Words>
  <Application>Microsoft Macintosh PowerPoint</Application>
  <PresentationFormat>A4 Paper (210x297 mm)</PresentationFormat>
  <Paragraphs>145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PowerPoint Presentation</vt:lpstr>
      <vt:lpstr>Intro</vt:lpstr>
      <vt:lpstr>FTS3</vt:lpstr>
      <vt:lpstr>FTS3</vt:lpstr>
      <vt:lpstr>FTS3</vt:lpstr>
      <vt:lpstr>FTS service deployment diagram</vt:lpstr>
      <vt:lpstr>What is WebFTS?</vt:lpstr>
      <vt:lpstr>WebFTS</vt:lpstr>
      <vt:lpstr>WebFTS</vt:lpstr>
      <vt:lpstr>Dynamic Federations</vt:lpstr>
      <vt:lpstr>PowerPoint Presentation</vt:lpstr>
      <vt:lpstr>Dynafed HBP use case</vt:lpstr>
      <vt:lpstr>Simple assumptions</vt:lpstr>
      <vt:lpstr>Dynafed Deployment</vt:lpstr>
      <vt:lpstr>Security deployment</vt:lpstr>
      <vt:lpstr>Easy access</vt:lpstr>
      <vt:lpstr>For more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Fabrizio Furano</cp:lastModifiedBy>
  <cp:revision>293</cp:revision>
  <cp:lastPrinted>2015-06-25T14:34:18Z</cp:lastPrinted>
  <dcterms:modified xsi:type="dcterms:W3CDTF">2015-07-15T09:15:23Z</dcterms:modified>
</cp:coreProperties>
</file>