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3"/>
  </p:notesMasterIdLst>
  <p:handoutMasterIdLst>
    <p:handoutMasterId r:id="rId14"/>
  </p:handoutMasterIdLst>
  <p:sldIdLst>
    <p:sldId id="280" r:id="rId4"/>
    <p:sldId id="303" r:id="rId5"/>
    <p:sldId id="289" r:id="rId6"/>
    <p:sldId id="305" r:id="rId7"/>
    <p:sldId id="304" r:id="rId8"/>
    <p:sldId id="308" r:id="rId9"/>
    <p:sldId id="309" r:id="rId10"/>
    <p:sldId id="306" r:id="rId11"/>
    <p:sldId id="28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4707" autoAdjust="0"/>
  </p:normalViewPr>
  <p:slideViewPr>
    <p:cSldViewPr showGuides="1">
      <p:cViewPr varScale="1">
        <p:scale>
          <a:sx n="142" d="100"/>
          <a:sy n="142" d="100"/>
        </p:scale>
        <p:origin x="-1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2015.07.23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2015.07.23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EGI Open Data Platform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Visi</a:t>
            </a:r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2015.07.23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6"/>
          <a:stretch/>
        </p:blipFill>
        <p:spPr>
          <a:xfrm>
            <a:off x="117780" y="188640"/>
            <a:ext cx="1082732" cy="7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9459" y="4076992"/>
            <a:ext cx="5689178" cy="1297968"/>
          </a:xfrm>
        </p:spPr>
        <p:txBody>
          <a:bodyPr/>
          <a:lstStyle/>
          <a:p>
            <a:r>
              <a:rPr lang="en-GB" dirty="0" smtClean="0"/>
              <a:t>Cyfronet AGH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Onedata </a:t>
            </a:r>
            <a:br>
              <a:rPr lang="en-GB" dirty="0" smtClean="0"/>
            </a:br>
            <a:r>
              <a:rPr lang="en-GB" dirty="0" smtClean="0"/>
              <a:t>for Human Brain Project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504056"/>
          </a:xfrm>
        </p:spPr>
        <p:txBody>
          <a:bodyPr/>
          <a:lstStyle/>
          <a:p>
            <a:r>
              <a:rPr lang="en-GB" dirty="0" smtClean="0"/>
              <a:t>Lukasz Dutka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4208" y="562670"/>
            <a:ext cx="2448272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Distributed HBP Infrastructure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7384"/>
            <a:ext cx="6214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Components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Onedata for Human Brain Project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0888"/>
            <a:ext cx="3194396" cy="249351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44208" y="5589240"/>
            <a:ext cx="742346" cy="605408"/>
          </a:xfrm>
          <a:prstGeom prst="rect">
            <a:avLst/>
          </a:prstGeom>
        </p:spPr>
      </p:pic>
      <p:cxnSp>
        <p:nvCxnSpPr>
          <p:cNvPr id="14" name="Łącznik prosty ze strzałką 13"/>
          <p:cNvCxnSpPr/>
          <p:nvPr/>
        </p:nvCxnSpPr>
        <p:spPr>
          <a:xfrm flipH="1">
            <a:off x="4860032" y="4149080"/>
            <a:ext cx="2016224" cy="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268760"/>
            <a:ext cx="825506" cy="668660"/>
          </a:xfrm>
          <a:prstGeom prst="rect">
            <a:avLst/>
          </a:prstGeom>
        </p:spPr>
      </p:pic>
      <p:cxnSp>
        <p:nvCxnSpPr>
          <p:cNvPr id="18" name="Łącznik prosty ze strzałką 17"/>
          <p:cNvCxnSpPr>
            <a:endCxn id="12" idx="3"/>
          </p:cNvCxnSpPr>
          <p:nvPr/>
        </p:nvCxnSpPr>
        <p:spPr>
          <a:xfrm>
            <a:off x="3059832" y="4869160"/>
            <a:ext cx="3384376" cy="1022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Obraz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268760"/>
            <a:ext cx="2274804" cy="118454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2420888"/>
            <a:ext cx="1728192" cy="2095725"/>
          </a:xfrm>
          <a:prstGeom prst="rect">
            <a:avLst/>
          </a:prstGeom>
        </p:spPr>
      </p:pic>
      <p:cxnSp>
        <p:nvCxnSpPr>
          <p:cNvPr id="24" name="Łącznik prosty ze strzałką 23"/>
          <p:cNvCxnSpPr/>
          <p:nvPr/>
        </p:nvCxnSpPr>
        <p:spPr>
          <a:xfrm>
            <a:off x="7092280" y="3861048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 flipV="1">
            <a:off x="1403648" y="2420888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endCxn id="16" idx="1"/>
          </p:cNvCxnSpPr>
          <p:nvPr/>
        </p:nvCxnSpPr>
        <p:spPr>
          <a:xfrm flipV="1">
            <a:off x="2771800" y="1603090"/>
            <a:ext cx="2376264" cy="25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endCxn id="16" idx="2"/>
          </p:cNvCxnSpPr>
          <p:nvPr/>
        </p:nvCxnSpPr>
        <p:spPr>
          <a:xfrm flipH="1" flipV="1">
            <a:off x="5560817" y="1937420"/>
            <a:ext cx="1171423" cy="7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oleTekstowe 37"/>
          <p:cNvSpPr txBox="1"/>
          <p:nvPr/>
        </p:nvSpPr>
        <p:spPr>
          <a:xfrm rot="16200000">
            <a:off x="6142454" y="4306820"/>
            <a:ext cx="18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Direct access </a:t>
            </a:r>
          </a:p>
          <a:p>
            <a:r>
              <a:rPr lang="en-GB" sz="1400" dirty="0" smtClean="0"/>
              <a:t>only if possible</a:t>
            </a:r>
            <a:endParaRPr lang="en-GB" sz="1400" dirty="0"/>
          </a:p>
        </p:txBody>
      </p:sp>
      <p:sp>
        <p:nvSpPr>
          <p:cNvPr id="39" name="PoleTekstowe 38"/>
          <p:cNvSpPr txBox="1"/>
          <p:nvPr/>
        </p:nvSpPr>
        <p:spPr>
          <a:xfrm>
            <a:off x="5076056" y="6021288"/>
            <a:ext cx="9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44" name="PoleTekstowe 43"/>
          <p:cNvSpPr txBox="1"/>
          <p:nvPr/>
        </p:nvSpPr>
        <p:spPr>
          <a:xfrm>
            <a:off x="5940152" y="1124744"/>
            <a:ext cx="1656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Authentication</a:t>
            </a:r>
            <a:endParaRPr lang="en-GB" sz="1600" dirty="0"/>
          </a:p>
        </p:txBody>
      </p:sp>
      <p:sp>
        <p:nvSpPr>
          <p:cNvPr id="46" name="PoleTekstowe 45"/>
          <p:cNvSpPr txBox="1"/>
          <p:nvPr/>
        </p:nvSpPr>
        <p:spPr>
          <a:xfrm>
            <a:off x="7271792" y="299695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POSIX Virtual FS</a:t>
            </a:r>
            <a:endParaRPr lang="en-GB" sz="1600" dirty="0"/>
          </a:p>
        </p:txBody>
      </p:sp>
      <p:sp>
        <p:nvSpPr>
          <p:cNvPr id="47" name="PoleTekstowe 46"/>
          <p:cNvSpPr txBox="1"/>
          <p:nvPr/>
        </p:nvSpPr>
        <p:spPr>
          <a:xfrm>
            <a:off x="251520" y="3212976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In-site Orchestration</a:t>
            </a:r>
          </a:p>
          <a:p>
            <a:r>
              <a:rPr lang="en-GB" sz="1600" dirty="0" smtClean="0"/>
              <a:t>and data migration</a:t>
            </a:r>
            <a:endParaRPr lang="en-GB" sz="1600" dirty="0"/>
          </a:p>
        </p:txBody>
      </p:sp>
      <p:sp>
        <p:nvSpPr>
          <p:cNvPr id="48" name="PoleTekstowe 47"/>
          <p:cNvSpPr txBox="1"/>
          <p:nvPr/>
        </p:nvSpPr>
        <p:spPr>
          <a:xfrm>
            <a:off x="1115616" y="620688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Community Data Spaces Mgmt.</a:t>
            </a:r>
            <a:endParaRPr lang="en-GB" sz="1600" dirty="0"/>
          </a:p>
        </p:txBody>
      </p:sp>
      <p:sp>
        <p:nvSpPr>
          <p:cNvPr id="50" name="PoleTekstowe 49"/>
          <p:cNvSpPr txBox="1"/>
          <p:nvPr/>
        </p:nvSpPr>
        <p:spPr>
          <a:xfrm>
            <a:off x="3203848" y="1196752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Works with </a:t>
            </a:r>
            <a:r>
              <a:rPr lang="en-GB" sz="1200" dirty="0" err="1" smtClean="0"/>
              <a:t>OpenID</a:t>
            </a:r>
            <a:endParaRPr lang="en-GB" sz="1200" dirty="0" smtClean="0"/>
          </a:p>
          <a:p>
            <a:r>
              <a:rPr lang="en-GB" sz="1200" dirty="0"/>
              <a:t>o</a:t>
            </a:r>
            <a:r>
              <a:rPr lang="en-GB" sz="1200" dirty="0" smtClean="0"/>
              <a:t>ut </a:t>
            </a:r>
            <a:r>
              <a:rPr lang="en-GB" sz="1200" dirty="0" smtClean="0"/>
              <a:t>of the </a:t>
            </a:r>
            <a:r>
              <a:rPr lang="en-GB" sz="1200" dirty="0" smtClean="0"/>
              <a:t>box but groups</a:t>
            </a:r>
          </a:p>
          <a:p>
            <a:r>
              <a:rPr lang="en-GB" sz="1200" dirty="0" smtClean="0"/>
              <a:t>might need to </a:t>
            </a:r>
            <a:r>
              <a:rPr lang="en-GB" sz="1200" dirty="0" smtClean="0"/>
              <a:t>integrated </a:t>
            </a:r>
          </a:p>
          <a:p>
            <a:r>
              <a:rPr lang="en-GB" sz="1200" dirty="0" smtClean="0"/>
              <a:t>(LDAP or API)</a:t>
            </a:r>
            <a:endParaRPr lang="en-GB" sz="1200" dirty="0"/>
          </a:p>
        </p:txBody>
      </p:sp>
      <p:pic>
        <p:nvPicPr>
          <p:cNvPr id="51" name="Obraz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5229200"/>
            <a:ext cx="1185168" cy="853117"/>
          </a:xfrm>
          <a:prstGeom prst="rect">
            <a:avLst/>
          </a:prstGeom>
        </p:spPr>
      </p:pic>
      <p:cxnSp>
        <p:nvCxnSpPr>
          <p:cNvPr id="52" name="Łącznik prosty ze strzałką 51"/>
          <p:cNvCxnSpPr>
            <a:endCxn id="51" idx="0"/>
          </p:cNvCxnSpPr>
          <p:nvPr/>
        </p:nvCxnSpPr>
        <p:spPr>
          <a:xfrm flipH="1">
            <a:off x="1276152" y="4221088"/>
            <a:ext cx="91958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oleTekstowe 56"/>
          <p:cNvSpPr txBox="1"/>
          <p:nvPr/>
        </p:nvSpPr>
        <p:spPr>
          <a:xfrm>
            <a:off x="1547664" y="5733256"/>
            <a:ext cx="1656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metadata indexing</a:t>
            </a:r>
            <a:endParaRPr lang="en-GB" sz="1600" dirty="0"/>
          </a:p>
        </p:txBody>
      </p:sp>
      <p:sp>
        <p:nvSpPr>
          <p:cNvPr id="30" name="PoleTekstowe 29"/>
          <p:cNvSpPr txBox="1"/>
          <p:nvPr/>
        </p:nvSpPr>
        <p:spPr>
          <a:xfrm>
            <a:off x="4932040" y="3861048"/>
            <a:ext cx="18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Metadata, Control</a:t>
            </a:r>
          </a:p>
          <a:p>
            <a:r>
              <a:rPr lang="en-GB" sz="1400" dirty="0" smtClean="0"/>
              <a:t>Data if no direct way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425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nedata Deployment For HB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615511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Onedata Components Deployed on HBP Infrastructure</a:t>
            </a:r>
            <a:endParaRPr lang="en-GB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sp>
        <p:nvSpPr>
          <p:cNvPr id="7" name="PoleTekstowe 6"/>
          <p:cNvSpPr txBox="1"/>
          <p:nvPr/>
        </p:nvSpPr>
        <p:spPr>
          <a:xfrm>
            <a:off x="179512" y="3356992"/>
            <a:ext cx="2304256" cy="120032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Provider is scalable</a:t>
            </a:r>
          </a:p>
          <a:p>
            <a:r>
              <a:rPr lang="en-GB" dirty="0" smtClean="0"/>
              <a:t>It can work as </a:t>
            </a:r>
          </a:p>
          <a:p>
            <a:r>
              <a:rPr lang="en-GB" dirty="0" smtClean="0"/>
              <a:t>a gateway to </a:t>
            </a:r>
          </a:p>
          <a:p>
            <a:r>
              <a:rPr lang="en-GB" dirty="0" smtClean="0"/>
              <a:t>NAS Storage</a:t>
            </a:r>
            <a:endParaRPr lang="en-GB" dirty="0"/>
          </a:p>
        </p:txBody>
      </p:sp>
      <p:sp>
        <p:nvSpPr>
          <p:cNvPr id="8" name="PoleTekstowe 7"/>
          <p:cNvSpPr txBox="1"/>
          <p:nvPr/>
        </p:nvSpPr>
        <p:spPr>
          <a:xfrm>
            <a:off x="5220072" y="3861048"/>
            <a:ext cx="2664296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Can work as a data orchestrator in large data centres</a:t>
            </a:r>
            <a:endParaRPr lang="en-GB" dirty="0"/>
          </a:p>
        </p:txBody>
      </p:sp>
      <p:sp>
        <p:nvSpPr>
          <p:cNvPr id="9" name="PoleTekstowe 8"/>
          <p:cNvSpPr txBox="1"/>
          <p:nvPr/>
        </p:nvSpPr>
        <p:spPr>
          <a:xfrm>
            <a:off x="6228184" y="1412776"/>
            <a:ext cx="1296144" cy="646331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OpenID</a:t>
            </a:r>
            <a:r>
              <a:rPr lang="en-GB" dirty="0" smtClean="0"/>
              <a:t> at all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Spaces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847691"/>
            <a:ext cx="1185168" cy="853117"/>
          </a:xfrm>
          <a:prstGeom prst="rect">
            <a:avLst/>
          </a:prstGeom>
        </p:spPr>
      </p:pic>
      <p:cxnSp>
        <p:nvCxnSpPr>
          <p:cNvPr id="20" name="Łącznik łamany 19"/>
          <p:cNvCxnSpPr/>
          <p:nvPr/>
        </p:nvCxnSpPr>
        <p:spPr>
          <a:xfrm rot="10800000">
            <a:off x="4499992" y="1124744"/>
            <a:ext cx="3816424" cy="2664296"/>
          </a:xfrm>
          <a:prstGeom prst="bentConnector3">
            <a:avLst>
              <a:gd name="adj1" fmla="val -1671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łamany 24"/>
          <p:cNvCxnSpPr/>
          <p:nvPr/>
        </p:nvCxnSpPr>
        <p:spPr>
          <a:xfrm flipV="1">
            <a:off x="899592" y="1124744"/>
            <a:ext cx="3096344" cy="2664296"/>
          </a:xfrm>
          <a:prstGeom prst="bentConnector3">
            <a:avLst>
              <a:gd name="adj1" fmla="val -2483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oleTekstowe 28"/>
          <p:cNvSpPr txBox="1"/>
          <p:nvPr/>
        </p:nvSpPr>
        <p:spPr>
          <a:xfrm>
            <a:off x="971600" y="908720"/>
            <a:ext cx="2448272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etadata change feed</a:t>
            </a:r>
            <a:endParaRPr lang="en-GB" dirty="0"/>
          </a:p>
        </p:txBody>
      </p:sp>
      <p:sp>
        <p:nvSpPr>
          <p:cNvPr id="30" name="PoleTekstowe 29"/>
          <p:cNvSpPr txBox="1"/>
          <p:nvPr/>
        </p:nvSpPr>
        <p:spPr>
          <a:xfrm>
            <a:off x="5868144" y="899428"/>
            <a:ext cx="2448272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etadata change feed</a:t>
            </a:r>
            <a:endParaRPr lang="en-GB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12168"/>
            <a:ext cx="777059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Prerequisites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8424936" cy="4784400"/>
          </a:xfrm>
        </p:spPr>
        <p:txBody>
          <a:bodyPr/>
          <a:lstStyle/>
          <a:p>
            <a:r>
              <a:rPr lang="en-GB" sz="2400" dirty="0" smtClean="0"/>
              <a:t>Sites involved in the loop should deploy </a:t>
            </a:r>
            <a:r>
              <a:rPr lang="en-GB" sz="2400" dirty="0"/>
              <a:t>O</a:t>
            </a:r>
            <a:r>
              <a:rPr lang="en-GB" sz="2400" dirty="0" smtClean="0"/>
              <a:t>nedata Provider basing on the resources they have</a:t>
            </a:r>
          </a:p>
          <a:p>
            <a:r>
              <a:rPr lang="en-GB" sz="2400" dirty="0" smtClean="0"/>
              <a:t>Users are registered in HBP </a:t>
            </a:r>
            <a:r>
              <a:rPr lang="en-GB" sz="2400" dirty="0" err="1" smtClean="0"/>
              <a:t>OpenID</a:t>
            </a:r>
            <a:r>
              <a:rPr lang="en-GB" sz="2400" dirty="0" smtClean="0"/>
              <a:t> Registry</a:t>
            </a:r>
          </a:p>
          <a:p>
            <a:r>
              <a:rPr lang="en-GB" sz="2400" dirty="0" smtClean="0"/>
              <a:t>It should be defined strategy for creation data spaces:</a:t>
            </a:r>
          </a:p>
          <a:p>
            <a:pPr lvl="1"/>
            <a:r>
              <a:rPr lang="en-GB" sz="2000" dirty="0" smtClean="0"/>
              <a:t>based on the ownership of data. </a:t>
            </a:r>
          </a:p>
          <a:p>
            <a:pPr lvl="1"/>
            <a:r>
              <a:rPr lang="en-GB" sz="2000" dirty="0" smtClean="0"/>
              <a:t>each data space has own administrator managing rights</a:t>
            </a:r>
          </a:p>
          <a:p>
            <a:pPr lvl="1"/>
            <a:r>
              <a:rPr lang="en-GB" sz="2000" dirty="0" err="1" smtClean="0"/>
              <a:t>onedata</a:t>
            </a:r>
            <a:r>
              <a:rPr lang="en-GB" sz="2000" dirty="0" smtClean="0"/>
              <a:t> providers might support individual data spaces according their own policy</a:t>
            </a:r>
          </a:p>
          <a:p>
            <a:pPr lvl="1"/>
            <a:r>
              <a:rPr lang="en-GB" sz="2000" dirty="0" smtClean="0"/>
              <a:t>each space should be supported at least by one “Active Repository” and “Brain Research Facility” for transfer data.</a:t>
            </a:r>
          </a:p>
          <a:p>
            <a:r>
              <a:rPr lang="en-GB" sz="2400" dirty="0" smtClean="0"/>
              <a:t>Community metadata indexing service </a:t>
            </a:r>
          </a:p>
          <a:p>
            <a:pPr lvl="1"/>
            <a:r>
              <a:rPr lang="en-GB" sz="2000" dirty="0" smtClean="0"/>
              <a:t>(for example based on </a:t>
            </a:r>
            <a:r>
              <a:rPr lang="en-GB" sz="2000" dirty="0" err="1"/>
              <a:t>e</a:t>
            </a:r>
            <a:r>
              <a:rPr lang="en-GB" sz="2000" dirty="0" err="1" smtClean="0"/>
              <a:t>lasticsearch</a:t>
            </a:r>
            <a:r>
              <a:rPr lang="en-GB" sz="2000" dirty="0" smtClean="0"/>
              <a:t>) </a:t>
            </a:r>
          </a:p>
          <a:p>
            <a:pPr lvl="1"/>
            <a:r>
              <a:rPr lang="en-GB" sz="2000" dirty="0" smtClean="0"/>
              <a:t>should register to the </a:t>
            </a:r>
            <a:r>
              <a:rPr lang="en-GB" sz="2000" dirty="0" err="1" smtClean="0"/>
              <a:t>dataspaces</a:t>
            </a:r>
            <a:r>
              <a:rPr lang="en-GB" sz="2000" dirty="0" smtClean="0"/>
              <a:t>’ live feeds in order to index in one place metadata </a:t>
            </a:r>
            <a:r>
              <a:rPr lang="en-GB" sz="2000" dirty="0" err="1" smtClean="0"/>
              <a:t>crom</a:t>
            </a:r>
            <a:r>
              <a:rPr lang="en-GB" sz="2000" dirty="0" smtClean="0"/>
              <a:t> many data spaces</a:t>
            </a:r>
          </a:p>
          <a:p>
            <a:endParaRPr lang="en-GB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Onedata for Human Brain Project</a:t>
            </a:r>
          </a:p>
        </p:txBody>
      </p:sp>
    </p:spTree>
    <p:extLst>
      <p:ext uri="{BB962C8B-B14F-4D97-AF65-F5344CB8AC3E}">
        <p14:creationId xmlns:p14="http://schemas.microsoft.com/office/powerpoint/2010/main" val="27457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Onedata for Human Brain Project</a:t>
            </a:r>
          </a:p>
        </p:txBody>
      </p:sp>
      <p:pic>
        <p:nvPicPr>
          <p:cNvPr id="9" name="Obraz 8" descr="Onedata HBP Use Case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 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836712"/>
            <a:ext cx="8424936" cy="4784400"/>
          </a:xfrm>
        </p:spPr>
        <p:txBody>
          <a:bodyPr/>
          <a:lstStyle/>
          <a:p>
            <a:r>
              <a:rPr lang="en-GB" sz="2000" dirty="0"/>
              <a:t>UC1: Brain Scan </a:t>
            </a:r>
            <a:r>
              <a:rPr lang="en-GB" sz="2000" dirty="0" smtClean="0"/>
              <a:t>Creation</a:t>
            </a:r>
          </a:p>
          <a:p>
            <a:pPr lvl="1"/>
            <a:r>
              <a:rPr lang="en-GB" sz="1800" dirty="0" smtClean="0"/>
              <a:t>Fully supported including efficient data transfer between sites and metadata management</a:t>
            </a:r>
            <a:endParaRPr lang="en-GB" sz="1800" dirty="0"/>
          </a:p>
          <a:p>
            <a:r>
              <a:rPr lang="en-GB" sz="2000" dirty="0"/>
              <a:t>UC2: Remote interactive </a:t>
            </a:r>
            <a:r>
              <a:rPr lang="en-GB" sz="2000" dirty="0" err="1"/>
              <a:t>multiresolution</a:t>
            </a:r>
            <a:r>
              <a:rPr lang="en-GB" sz="2000" dirty="0"/>
              <a:t> visualization of large volumetric </a:t>
            </a:r>
            <a:r>
              <a:rPr lang="en-GB" sz="2000" dirty="0" smtClean="0"/>
              <a:t>datasets</a:t>
            </a:r>
          </a:p>
          <a:p>
            <a:pPr lvl="1"/>
            <a:r>
              <a:rPr lang="en-GB" sz="1800" dirty="0" smtClean="0"/>
              <a:t>Fully supported including ACL aware access to the data</a:t>
            </a:r>
          </a:p>
          <a:p>
            <a:r>
              <a:rPr lang="en-GB" sz="2000" dirty="0" smtClean="0"/>
              <a:t>UC3</a:t>
            </a:r>
            <a:r>
              <a:rPr lang="en-GB" sz="2000" dirty="0"/>
              <a:t>: Feature extraction and analysis of large volumetric </a:t>
            </a:r>
            <a:r>
              <a:rPr lang="en-GB" sz="2000" dirty="0" smtClean="0"/>
              <a:t>datasets</a:t>
            </a:r>
          </a:p>
          <a:p>
            <a:pPr lvl="1"/>
            <a:r>
              <a:rPr lang="en-GB" sz="1800" dirty="0"/>
              <a:t>Fully supported including cloud or grid </a:t>
            </a:r>
            <a:r>
              <a:rPr lang="en-GB" sz="1800" dirty="0" smtClean="0"/>
              <a:t>infrastructures</a:t>
            </a:r>
            <a:endParaRPr lang="en-GB" sz="1800" dirty="0"/>
          </a:p>
          <a:p>
            <a:r>
              <a:rPr lang="en-GB" sz="2000" dirty="0"/>
              <a:t>UC4: Publication and citation of </a:t>
            </a:r>
            <a:r>
              <a:rPr lang="en-GB" sz="2000" dirty="0" smtClean="0"/>
              <a:t>data</a:t>
            </a:r>
          </a:p>
          <a:p>
            <a:pPr lvl="1"/>
            <a:r>
              <a:rPr lang="en-GB" sz="1800" dirty="0" smtClean="0"/>
              <a:t>Not supported yet, It will be supported by </a:t>
            </a:r>
            <a:r>
              <a:rPr lang="en-GB" sz="1800" dirty="0" err="1" smtClean="0"/>
              <a:t>onedata</a:t>
            </a:r>
            <a:r>
              <a:rPr lang="en-GB" sz="1800" dirty="0" smtClean="0"/>
              <a:t> extension developed for EGI Engage called Open Data Platform</a:t>
            </a:r>
            <a:endParaRPr lang="en-GB" sz="1800" dirty="0"/>
          </a:p>
          <a:p>
            <a:r>
              <a:rPr lang="en-GB" sz="2000" dirty="0"/>
              <a:t>UC5: Management of Access Control </a:t>
            </a:r>
            <a:r>
              <a:rPr lang="en-GB" sz="2000" dirty="0" smtClean="0"/>
              <a:t>Rights</a:t>
            </a:r>
          </a:p>
          <a:p>
            <a:pPr lvl="1"/>
            <a:r>
              <a:rPr lang="en-GB" sz="1800" dirty="0" smtClean="0"/>
              <a:t>Fully supported, keeping ACL aware at all access level. </a:t>
            </a:r>
          </a:p>
          <a:p>
            <a:pPr lvl="1"/>
            <a:r>
              <a:rPr lang="en-GB" sz="1800" dirty="0" smtClean="0"/>
              <a:t>Integrated with </a:t>
            </a:r>
            <a:r>
              <a:rPr lang="en-GB" sz="1800" dirty="0" err="1" smtClean="0"/>
              <a:t>OpenID</a:t>
            </a:r>
            <a:r>
              <a:rPr lang="en-GB" sz="1800" dirty="0" smtClean="0"/>
              <a:t> out of the box</a:t>
            </a:r>
          </a:p>
          <a:p>
            <a:pPr lvl="1"/>
            <a:r>
              <a:rPr lang="en-GB" sz="1800" dirty="0" smtClean="0"/>
              <a:t>Supporting concepts of multiple communities keeping ACL to their data by their own</a:t>
            </a:r>
          </a:p>
          <a:p>
            <a:pPr lvl="1"/>
            <a:r>
              <a:rPr lang="en-GB" sz="1800" dirty="0" smtClean="0"/>
              <a:t>ACLs at levels of data spaces and individual files</a:t>
            </a:r>
            <a:endParaRPr lang="en-GB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Onedata for Human Brain Project</a:t>
            </a:r>
          </a:p>
        </p:txBody>
      </p:sp>
    </p:spTree>
    <p:extLst>
      <p:ext uri="{BB962C8B-B14F-4D97-AF65-F5344CB8AC3E}">
        <p14:creationId xmlns:p14="http://schemas.microsoft.com/office/powerpoint/2010/main" val="59141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Opendata Platform Vision v2.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Opendata Platform Vision v2.0.potx</Template>
  <TotalTime>1896</TotalTime>
  <Words>375</Words>
  <Application>Microsoft Macintosh PowerPoint</Application>
  <PresentationFormat>Pokaz na ekranie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EGI Opendata Platform Vision v2.0</vt:lpstr>
      <vt:lpstr>EGI Powerpoint Presentation (body)</vt:lpstr>
      <vt:lpstr>EGI Powerpoint Presentation (closing)</vt:lpstr>
      <vt:lpstr>Onedata  for Human Brain Project</vt:lpstr>
      <vt:lpstr>Distributed HBP Infrastructure</vt:lpstr>
      <vt:lpstr>Onedata Components</vt:lpstr>
      <vt:lpstr>Onedata Components Deployed on HBP Infrastructure</vt:lpstr>
      <vt:lpstr>Onedata Spaces</vt:lpstr>
      <vt:lpstr>Prerequisites</vt:lpstr>
      <vt:lpstr>Prezentacja programu PowerPoint</vt:lpstr>
      <vt:lpstr>Use Cases Summary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Łukasz Dutka</cp:lastModifiedBy>
  <cp:revision>151</cp:revision>
  <dcterms:created xsi:type="dcterms:W3CDTF">2015-05-07T09:24:15Z</dcterms:created>
  <dcterms:modified xsi:type="dcterms:W3CDTF">2015-07-23T08:56:05Z</dcterms:modified>
</cp:coreProperties>
</file>