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1" r:id="rId2"/>
    <p:sldId id="267" r:id="rId3"/>
    <p:sldId id="269" r:id="rId4"/>
    <p:sldId id="270" r:id="rId5"/>
    <p:sldId id="271" r:id="rId6"/>
    <p:sldId id="272" r:id="rId7"/>
    <p:sldId id="274" r:id="rId8"/>
    <p:sldId id="273" r:id="rId9"/>
    <p:sldId id="275" r:id="rId10"/>
    <p:sldId id="276" r:id="rId11"/>
    <p:sldId id="277" r:id="rId12"/>
    <p:sldId id="282" r:id="rId13"/>
    <p:sldId id="283" r:id="rId14"/>
    <p:sldId id="284" r:id="rId15"/>
    <p:sldId id="285" r:id="rId16"/>
    <p:sldId id="286" r:id="rId17"/>
    <p:sldId id="287" r:id="rId18"/>
    <p:sldId id="28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2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6B844-703C-4A50-9D6E-BB66060506FA}" type="datetimeFigureOut">
              <a:rPr lang="zh-TW" altLang="en-US" smtClean="0"/>
              <a:t>7/28/15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A2FE-EC53-46C3-A2DC-4187B344C7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0441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9111-A0D8-4CB4-8A75-141E69EA11B0}" type="datetimeFigureOut">
              <a:rPr lang="zh-TW" altLang="en-US" smtClean="0"/>
              <a:t>7/28/15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19C0-D157-4BF3-93AC-A4CE25B3A5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44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9111-A0D8-4CB4-8A75-141E69EA11B0}" type="datetimeFigureOut">
              <a:rPr lang="zh-TW" altLang="en-US" smtClean="0"/>
              <a:t>7/28/15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19C0-D157-4BF3-93AC-A4CE25B3A5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6149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9111-A0D8-4CB4-8A75-141E69EA11B0}" type="datetimeFigureOut">
              <a:rPr lang="zh-TW" altLang="en-US" smtClean="0"/>
              <a:t>7/28/15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19C0-D157-4BF3-93AC-A4CE25B3A5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286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9111-A0D8-4CB4-8A75-141E69EA11B0}" type="datetimeFigureOut">
              <a:rPr lang="zh-TW" altLang="en-US" smtClean="0"/>
              <a:t>7/28/15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19C0-D157-4BF3-93AC-A4CE25B3A5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0983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9111-A0D8-4CB4-8A75-141E69EA11B0}" type="datetimeFigureOut">
              <a:rPr lang="zh-TW" altLang="en-US" smtClean="0"/>
              <a:t>7/28/15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19C0-D157-4BF3-93AC-A4CE25B3A5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059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9111-A0D8-4CB4-8A75-141E69EA11B0}" type="datetimeFigureOut">
              <a:rPr lang="zh-TW" altLang="en-US" smtClean="0"/>
              <a:t>7/28/15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19C0-D157-4BF3-93AC-A4CE25B3A5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309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9111-A0D8-4CB4-8A75-141E69EA11B0}" type="datetimeFigureOut">
              <a:rPr lang="zh-TW" altLang="en-US" smtClean="0"/>
              <a:t>7/28/15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19C0-D157-4BF3-93AC-A4CE25B3A5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0619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9111-A0D8-4CB4-8A75-141E69EA11B0}" type="datetimeFigureOut">
              <a:rPr lang="zh-TW" altLang="en-US" smtClean="0"/>
              <a:t>7/28/15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19C0-D157-4BF3-93AC-A4CE25B3A5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1806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9111-A0D8-4CB4-8A75-141E69EA11B0}" type="datetimeFigureOut">
              <a:rPr lang="zh-TW" altLang="en-US" smtClean="0"/>
              <a:t>7/28/15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19C0-D157-4BF3-93AC-A4CE25B3A5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0770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9111-A0D8-4CB4-8A75-141E69EA11B0}" type="datetimeFigureOut">
              <a:rPr lang="zh-TW" altLang="en-US" smtClean="0"/>
              <a:t>7/28/15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19C0-D157-4BF3-93AC-A4CE25B3A5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2972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9111-A0D8-4CB4-8A75-141E69EA11B0}" type="datetimeFigureOut">
              <a:rPr lang="zh-TW" altLang="en-US" smtClean="0"/>
              <a:t>7/28/15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19C0-D157-4BF3-93AC-A4CE25B3A5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4396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39111-A0D8-4CB4-8A75-141E69EA11B0}" type="datetimeFigureOut">
              <a:rPr lang="zh-TW" altLang="en-US" smtClean="0"/>
              <a:t>7/28/15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819C0-D157-4BF3-93AC-A4CE25B3A5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524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hyperlink" Target="https://worker01.grid.sinica.edu.tw/icomcot/login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5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>
            <a:hlinkClick r:id="rId3"/>
          </p:cNvPr>
          <p:cNvSpPr txBox="1"/>
          <p:nvPr/>
        </p:nvSpPr>
        <p:spPr>
          <a:xfrm>
            <a:off x="1997224" y="3164409"/>
            <a:ext cx="5544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Using iCOMCOT</a:t>
            </a:r>
            <a:endParaRPr lang="zh-TW" alt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4905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411136" y="18864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/>
              <a:t>Submit and Start Simulation</a:t>
            </a:r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479578" cy="587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向下箭號 6"/>
          <p:cNvSpPr/>
          <p:nvPr/>
        </p:nvSpPr>
        <p:spPr>
          <a:xfrm rot="3926001">
            <a:off x="7212351" y="1149519"/>
            <a:ext cx="342383" cy="660571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下箭號 8"/>
          <p:cNvSpPr/>
          <p:nvPr/>
        </p:nvSpPr>
        <p:spPr>
          <a:xfrm rot="3926001">
            <a:off x="3983185" y="5839998"/>
            <a:ext cx="342383" cy="660571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0426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52" y="1631950"/>
            <a:ext cx="843280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411136" y="18864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/>
              <a:t>Checking Status of the Simulation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1547664" y="3606308"/>
            <a:ext cx="2753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Status is “Done” when simulation is finished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 flipV="1">
            <a:off x="2411760" y="3212976"/>
            <a:ext cx="0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52" y="5013176"/>
            <a:ext cx="8255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群組 14"/>
          <p:cNvGrpSpPr/>
          <p:nvPr/>
        </p:nvGrpSpPr>
        <p:grpSpPr>
          <a:xfrm>
            <a:off x="6516216" y="4383432"/>
            <a:ext cx="2664296" cy="2057843"/>
            <a:chOff x="6516216" y="4383432"/>
            <a:chExt cx="2664296" cy="2057843"/>
          </a:xfrm>
        </p:grpSpPr>
        <p:sp>
          <p:nvSpPr>
            <p:cNvPr id="11" name="矩形 10"/>
            <p:cNvSpPr/>
            <p:nvPr/>
          </p:nvSpPr>
          <p:spPr>
            <a:xfrm>
              <a:off x="6712784" y="5794944"/>
              <a:ext cx="24677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Save Results in your local computer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直線單箭頭接點 11"/>
            <p:cNvCxnSpPr/>
            <p:nvPr/>
          </p:nvCxnSpPr>
          <p:spPr>
            <a:xfrm flipV="1">
              <a:off x="7956376" y="5495652"/>
              <a:ext cx="0" cy="21602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6516216" y="4383432"/>
              <a:ext cx="158417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Check Results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直線單箭頭接點 13"/>
            <p:cNvCxnSpPr/>
            <p:nvPr/>
          </p:nvCxnSpPr>
          <p:spPr>
            <a:xfrm>
              <a:off x="7164288" y="4752764"/>
              <a:ext cx="0" cy="26041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0062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2772" y="4462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Result: Initial </a:t>
            </a:r>
            <a:r>
              <a:rPr lang="en-US" altLang="zh-TW" dirty="0" smtClean="0"/>
              <a:t>surface 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45" y="1593850"/>
            <a:ext cx="788035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向右箭號 5"/>
          <p:cNvSpPr/>
          <p:nvPr/>
        </p:nvSpPr>
        <p:spPr>
          <a:xfrm>
            <a:off x="539552" y="1773388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9370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12776"/>
            <a:ext cx="777240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442772" y="44624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/>
              <a:t>Result: Maximum </a:t>
            </a:r>
            <a:r>
              <a:rPr lang="en-US" altLang="zh-TW" dirty="0" smtClean="0"/>
              <a:t>wave height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6884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88773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442772" y="44624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/>
              <a:t>Result: Tide </a:t>
            </a:r>
            <a:r>
              <a:rPr lang="en-US" altLang="zh-TW" dirty="0" smtClean="0"/>
              <a:t>stations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4076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377950"/>
            <a:ext cx="8820150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442772" y="44624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/>
              <a:t>Result: Wave Height of one Tide station (</a:t>
            </a:r>
            <a:r>
              <a:rPr lang="en-US" altLang="zh-TW" dirty="0" err="1" smtClean="0"/>
              <a:t>Ilan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557572" y="2204864"/>
            <a:ext cx="3398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solidFill>
                  <a:srgbClr val="FF0000"/>
                </a:solidFill>
              </a:rPr>
              <a:t>Only 1 hour simulation in this case according to the input parameter 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709972" y="3573016"/>
            <a:ext cx="3398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solidFill>
                  <a:srgbClr val="FF0000"/>
                </a:solidFill>
              </a:rPr>
              <a:t>Time of the maximum wave height and the changes of the wave height could be observed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038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847725"/>
            <a:ext cx="89662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442772" y="44624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/>
              <a:t>Result: Wave Height of one Tide station (</a:t>
            </a:r>
            <a:r>
              <a:rPr lang="en-US" altLang="zh-TW" dirty="0" err="1" smtClean="0"/>
              <a:t>Hualien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72886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775700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442772" y="44624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/>
              <a:t>Result: Wave Height of one Tide station (</a:t>
            </a:r>
            <a:r>
              <a:rPr lang="en-US" altLang="zh-TW" dirty="0" err="1" smtClean="0"/>
              <a:t>Taitung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9824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0" y="1124744"/>
            <a:ext cx="7924800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442772" y="44624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/>
              <a:t>Wave </a:t>
            </a:r>
            <a:r>
              <a:rPr lang="en-US" altLang="zh-TW" dirty="0" smtClean="0"/>
              <a:t>propagation in Animation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35808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11770"/>
            <a:ext cx="8229600" cy="652934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http://icomcot.twgrid.org/</a:t>
            </a:r>
            <a:endParaRPr lang="zh-TW" alt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8" y="908720"/>
            <a:ext cx="9144000" cy="235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79512" y="260648"/>
            <a:ext cx="216024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iCOMCOT Homepage</a:t>
            </a:r>
            <a:endParaRPr lang="zh-TW" altLang="en-US" dirty="0"/>
          </a:p>
        </p:txBody>
      </p:sp>
      <p:sp>
        <p:nvSpPr>
          <p:cNvPr id="8" name="向下箭號 7"/>
          <p:cNvSpPr/>
          <p:nvPr/>
        </p:nvSpPr>
        <p:spPr>
          <a:xfrm rot="12661935">
            <a:off x="8316415" y="1157764"/>
            <a:ext cx="288032" cy="57606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7452320" y="1766848"/>
            <a:ext cx="158417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Log in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5748160" cy="324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2627784" y="5301208"/>
            <a:ext cx="237626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Account Application</a:t>
            </a:r>
            <a:endParaRPr lang="zh-TW" altLang="en-US" dirty="0"/>
          </a:p>
        </p:txBody>
      </p:sp>
      <p:sp>
        <p:nvSpPr>
          <p:cNvPr id="12" name="向下箭號 11"/>
          <p:cNvSpPr/>
          <p:nvPr/>
        </p:nvSpPr>
        <p:spPr>
          <a:xfrm rot="5400000">
            <a:off x="2339751" y="5341858"/>
            <a:ext cx="288032" cy="28803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429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1136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Are you ready? Let’s go!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043608" y="4989344"/>
            <a:ext cx="439248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Simulation starts from filling in the parameters of </a:t>
            </a:r>
            <a:r>
              <a:rPr lang="en-US" altLang="zh-TW" dirty="0" smtClean="0"/>
              <a:t>Focal </a:t>
            </a:r>
            <a:r>
              <a:rPr lang="en-US" altLang="zh-TW" dirty="0"/>
              <a:t>mechanism </a:t>
            </a:r>
            <a:endParaRPr lang="zh-TW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36" y="980728"/>
            <a:ext cx="7010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向下箭號 7"/>
          <p:cNvSpPr/>
          <p:nvPr/>
        </p:nvSpPr>
        <p:spPr>
          <a:xfrm rot="3523506">
            <a:off x="5290041" y="1827483"/>
            <a:ext cx="324036" cy="648072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5445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880120"/>
            <a:ext cx="4038600" cy="4525963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2867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04406"/>
            <a:ext cx="81089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44" y="4829856"/>
            <a:ext cx="785495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518652" y="4460525"/>
            <a:ext cx="4501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Name of the earthquake  </a:t>
            </a:r>
            <a:endParaRPr lang="zh-TW" altLang="en-US" sz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 flipH="1">
            <a:off x="2518652" y="4737523"/>
            <a:ext cx="109132" cy="2036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899592" y="6095037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Longitude &amp; Latitude  of epicenter)</a:t>
            </a:r>
            <a:endParaRPr lang="zh-TW" altLang="en-US" sz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4" name="直線單箭頭接點 13"/>
          <p:cNvCxnSpPr/>
          <p:nvPr/>
        </p:nvCxnSpPr>
        <p:spPr>
          <a:xfrm flipV="1">
            <a:off x="1475656" y="5877272"/>
            <a:ext cx="0" cy="2670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2123728" y="620744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Depth of hypocenter</a:t>
            </a:r>
            <a:endParaRPr lang="zh-TW" altLang="en-US" sz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9" name="直線單箭頭接點 18"/>
          <p:cNvCxnSpPr/>
          <p:nvPr/>
        </p:nvCxnSpPr>
        <p:spPr>
          <a:xfrm flipH="1" flipV="1">
            <a:off x="2123728" y="5877272"/>
            <a:ext cx="181140" cy="3594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2983248" y="4941168"/>
            <a:ext cx="317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Dimension of fault: L(km) x W(km) x D(m) </a:t>
            </a:r>
            <a:endParaRPr lang="zh-TW" altLang="en-US" sz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4" name="直線單箭頭接點 23"/>
          <p:cNvCxnSpPr/>
          <p:nvPr/>
        </p:nvCxnSpPr>
        <p:spPr>
          <a:xfrm flipH="1">
            <a:off x="3529004" y="5219279"/>
            <a:ext cx="109132" cy="2036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4229742" y="6207441"/>
            <a:ext cx="2126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Angle of </a:t>
            </a:r>
            <a:r>
              <a:rPr lang="en-US" altLang="zh-TW" sz="1200" dirty="0" err="1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Stike</a:t>
            </a:r>
            <a:r>
              <a:rPr lang="en-US" altLang="zh-TW" sz="1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Dip and Rake</a:t>
            </a:r>
            <a:endParaRPr lang="zh-TW" altLang="en-US" sz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6" name="直線單箭頭接點 25"/>
          <p:cNvCxnSpPr/>
          <p:nvPr/>
        </p:nvCxnSpPr>
        <p:spPr>
          <a:xfrm flipH="1" flipV="1">
            <a:off x="4731586" y="5877273"/>
            <a:ext cx="378138" cy="3594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5580112" y="321297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solidFill>
                  <a:srgbClr val="FF0000"/>
                </a:solidFill>
              </a:rPr>
              <a:t>我們先來設計一個花蓮外海的地震，斷層的長寬和滑移量，對等於一個規模</a:t>
            </a:r>
            <a:r>
              <a:rPr lang="en-US" altLang="zh-TW" sz="1200" dirty="0" smtClean="0">
                <a:solidFill>
                  <a:srgbClr val="FF0000"/>
                </a:solidFill>
              </a:rPr>
              <a:t>7.1</a:t>
            </a:r>
            <a:r>
              <a:rPr lang="zh-TW" altLang="en-US" sz="1200" dirty="0" smtClean="0">
                <a:solidFill>
                  <a:srgbClr val="FF0000"/>
                </a:solidFill>
              </a:rPr>
              <a:t>的地震</a:t>
            </a:r>
            <a:r>
              <a:rPr lang="en-US" altLang="zh-TW" sz="1200" dirty="0" smtClean="0">
                <a:solidFill>
                  <a:srgbClr val="FF0000"/>
                </a:solidFill>
              </a:rPr>
              <a:t>!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329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2408" y="454956"/>
            <a:ext cx="388955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Define the Simulation Space</a:t>
            </a:r>
            <a:endParaRPr lang="zh-TW" alt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26" y="980728"/>
            <a:ext cx="870308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向下箭號 6"/>
          <p:cNvSpPr/>
          <p:nvPr/>
        </p:nvSpPr>
        <p:spPr>
          <a:xfrm rot="4898831">
            <a:off x="5027057" y="2312992"/>
            <a:ext cx="324036" cy="648072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9452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484784"/>
            <a:ext cx="82169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322408" y="980728"/>
            <a:ext cx="403356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Example of areas surrounding Taiwan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2267744" y="616530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Range in degree of Long &amp; </a:t>
            </a:r>
            <a:r>
              <a:rPr lang="en-US" altLang="zh-TW" sz="1200" dirty="0" err="1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Lat</a:t>
            </a:r>
            <a:endParaRPr lang="zh-TW" altLang="en-US" sz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 flipH="1" flipV="1">
            <a:off x="2214298" y="5817479"/>
            <a:ext cx="485494" cy="3594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V="1">
            <a:off x="3491880" y="5817479"/>
            <a:ext cx="432048" cy="3594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4860032" y="6190795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Generate a wave height per 30 minute (around 50km)</a:t>
            </a:r>
          </a:p>
        </p:txBody>
      </p:sp>
      <p:cxnSp>
        <p:nvCxnSpPr>
          <p:cNvPr id="14" name="直線單箭頭接點 13"/>
          <p:cNvCxnSpPr/>
          <p:nvPr/>
        </p:nvCxnSpPr>
        <p:spPr>
          <a:xfrm flipH="1" flipV="1">
            <a:off x="5436096" y="5817479"/>
            <a:ext cx="108012" cy="2559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624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327016" y="586284"/>
            <a:ext cx="388494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Define the observation point</a:t>
            </a:r>
            <a:endParaRPr lang="zh-TW" alt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36" y="980728"/>
            <a:ext cx="7010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向下箭號 8"/>
          <p:cNvSpPr/>
          <p:nvPr/>
        </p:nvSpPr>
        <p:spPr>
          <a:xfrm rot="7689840">
            <a:off x="4764867" y="2870288"/>
            <a:ext cx="324036" cy="648072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5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044302"/>
            <a:ext cx="82677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54" y="4797152"/>
            <a:ext cx="77089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327016" y="586284"/>
            <a:ext cx="546912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Three observation sites selected in east coast of Taiwan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3491880" y="5157192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Exact location defined by long &amp; lat.</a:t>
            </a:r>
            <a:endParaRPr lang="zh-TW" altLang="en-US" sz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 flipH="1">
            <a:off x="3491880" y="5434191"/>
            <a:ext cx="216024" cy="3599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62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42962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39552" y="750714"/>
            <a:ext cx="8101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Start to run by choosing “Run Simulation” from the menu bar</a:t>
            </a:r>
            <a:endParaRPr lang="en-US" altLang="zh-TW" dirty="0"/>
          </a:p>
        </p:txBody>
      </p:sp>
      <p:sp>
        <p:nvSpPr>
          <p:cNvPr id="6" name="矩形 5"/>
          <p:cNvSpPr/>
          <p:nvPr/>
        </p:nvSpPr>
        <p:spPr>
          <a:xfrm>
            <a:off x="6104736" y="4941168"/>
            <a:ext cx="2934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Generate data set in what cycle (in </a:t>
            </a:r>
            <a:r>
              <a:rPr lang="en-US" altLang="zh-TW" dirty="0" smtClean="0">
                <a:solidFill>
                  <a:srgbClr val="FF0000"/>
                </a:solidFill>
              </a:rPr>
              <a:t>minute)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84168" y="4365104"/>
            <a:ext cx="2753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Time range of simulation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916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267</Words>
  <Application>Microsoft Macintosh PowerPoint</Application>
  <PresentationFormat>On-screen Show (4:3)</PresentationFormat>
  <Paragraphs>38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佈景主題</vt:lpstr>
      <vt:lpstr>PowerPoint Presentation</vt:lpstr>
      <vt:lpstr>http://icomcot.twgrid.org/</vt:lpstr>
      <vt:lpstr>Are you ready? Let’s go!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Result: Initial surface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kate</dc:creator>
  <cp:lastModifiedBy>Mac</cp:lastModifiedBy>
  <cp:revision>41</cp:revision>
  <dcterms:created xsi:type="dcterms:W3CDTF">2014-02-19T14:13:12Z</dcterms:created>
  <dcterms:modified xsi:type="dcterms:W3CDTF">2015-07-28T05:58:05Z</dcterms:modified>
</cp:coreProperties>
</file>