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75" r:id="rId2"/>
    <p:sldId id="276" r:id="rId3"/>
    <p:sldId id="281" r:id="rId4"/>
    <p:sldId id="267" r:id="rId5"/>
    <p:sldId id="289" r:id="rId6"/>
    <p:sldId id="287" r:id="rId7"/>
    <p:sldId id="283" r:id="rId8"/>
    <p:sldId id="285" r:id="rId9"/>
    <p:sldId id="286" r:id="rId10"/>
  </p:sldIdLst>
  <p:sldSz cx="9144000" cy="6858000" type="screen4x3"/>
  <p:notesSz cx="6858000" cy="9144000"/>
  <p:defaultTextStyle>
    <a:defPPr>
      <a:defRPr lang="en-US"/>
    </a:defPPr>
    <a:lvl1pPr marL="0" algn="l" defTabSz="4571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06" algn="l" defTabSz="4571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12" algn="l" defTabSz="4571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20" algn="l" defTabSz="4571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26" algn="l" defTabSz="4571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32" algn="l" defTabSz="4571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40" algn="l" defTabSz="4571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44" algn="l" defTabSz="4571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852" algn="l" defTabSz="4571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2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ED6F0-C64C-924A-A6A6-A68779F228A4}" type="datetimeFigureOut">
              <a:rPr lang="en-US" smtClean="0"/>
              <a:t>7/28/15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D53207-787E-054E-8BEF-A1C2156F1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81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27E-AF75-3149-98DA-6DD6CAF6B77B}" type="datetimeFigureOut">
              <a:rPr lang="en-US" smtClean="0"/>
              <a:t>7/28/15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161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27E-AF75-3149-98DA-6DD6CAF6B77B}" type="datetimeFigureOut">
              <a:rPr lang="en-US" smtClean="0"/>
              <a:t>7/28/15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325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9"/>
            <a:ext cx="2925762" cy="8321675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9"/>
            <a:ext cx="8624888" cy="8321675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27E-AF75-3149-98DA-6DD6CAF6B77B}" type="datetimeFigureOut">
              <a:rPr lang="en-US" smtClean="0"/>
              <a:t>7/28/15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073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27E-AF75-3149-98DA-6DD6CAF6B77B}" type="datetimeFigureOut">
              <a:rPr lang="en-US" smtClean="0"/>
              <a:t>7/28/15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03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0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6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8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27E-AF75-3149-98DA-6DD6CAF6B77B}" type="datetimeFigureOut">
              <a:rPr lang="en-US" smtClean="0"/>
              <a:t>7/28/15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944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9"/>
            <a:ext cx="5775325" cy="6435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1" y="2276479"/>
            <a:ext cx="5775325" cy="6435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27E-AF75-3149-98DA-6DD6CAF6B77B}" type="datetimeFigureOut">
              <a:rPr lang="en-US" smtClean="0"/>
              <a:t>7/28/15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760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6" indent="0">
              <a:buNone/>
              <a:defRPr sz="2000" b="1"/>
            </a:lvl2pPr>
            <a:lvl3pPr marL="914212" indent="0">
              <a:buNone/>
              <a:defRPr sz="1800" b="1"/>
            </a:lvl3pPr>
            <a:lvl4pPr marL="1371320" indent="0">
              <a:buNone/>
              <a:defRPr sz="1600" b="1"/>
            </a:lvl4pPr>
            <a:lvl5pPr marL="1828426" indent="0">
              <a:buNone/>
              <a:defRPr sz="1600" b="1"/>
            </a:lvl5pPr>
            <a:lvl6pPr marL="2285532" indent="0">
              <a:buNone/>
              <a:defRPr sz="1600" b="1"/>
            </a:lvl6pPr>
            <a:lvl7pPr marL="2742640" indent="0">
              <a:buNone/>
              <a:defRPr sz="1600" b="1"/>
            </a:lvl7pPr>
            <a:lvl8pPr marL="3199744" indent="0">
              <a:buNone/>
              <a:defRPr sz="1600" b="1"/>
            </a:lvl8pPr>
            <a:lvl9pPr marL="3656852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6" indent="0">
              <a:buNone/>
              <a:defRPr sz="2000" b="1"/>
            </a:lvl2pPr>
            <a:lvl3pPr marL="914212" indent="0">
              <a:buNone/>
              <a:defRPr sz="1800" b="1"/>
            </a:lvl3pPr>
            <a:lvl4pPr marL="1371320" indent="0">
              <a:buNone/>
              <a:defRPr sz="1600" b="1"/>
            </a:lvl4pPr>
            <a:lvl5pPr marL="1828426" indent="0">
              <a:buNone/>
              <a:defRPr sz="1600" b="1"/>
            </a:lvl5pPr>
            <a:lvl6pPr marL="2285532" indent="0">
              <a:buNone/>
              <a:defRPr sz="1600" b="1"/>
            </a:lvl6pPr>
            <a:lvl7pPr marL="2742640" indent="0">
              <a:buNone/>
              <a:defRPr sz="1600" b="1"/>
            </a:lvl7pPr>
            <a:lvl8pPr marL="3199744" indent="0">
              <a:buNone/>
              <a:defRPr sz="1600" b="1"/>
            </a:lvl8pPr>
            <a:lvl9pPr marL="3656852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27E-AF75-3149-98DA-6DD6CAF6B77B}" type="datetimeFigureOut">
              <a:rPr lang="en-US" smtClean="0"/>
              <a:t>7/28/15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64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27E-AF75-3149-98DA-6DD6CAF6B77B}" type="datetimeFigureOut">
              <a:rPr lang="en-US" smtClean="0"/>
              <a:t>7/28/15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426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27E-AF75-3149-98DA-6DD6CAF6B77B}" type="datetimeFigureOut">
              <a:rPr lang="en-US" smtClean="0"/>
              <a:t>7/28/15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700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06" indent="0">
              <a:buNone/>
              <a:defRPr sz="1200"/>
            </a:lvl2pPr>
            <a:lvl3pPr marL="914212" indent="0">
              <a:buNone/>
              <a:defRPr sz="1000"/>
            </a:lvl3pPr>
            <a:lvl4pPr marL="1371320" indent="0">
              <a:buNone/>
              <a:defRPr sz="900"/>
            </a:lvl4pPr>
            <a:lvl5pPr marL="1828426" indent="0">
              <a:buNone/>
              <a:defRPr sz="900"/>
            </a:lvl5pPr>
            <a:lvl6pPr marL="2285532" indent="0">
              <a:buNone/>
              <a:defRPr sz="900"/>
            </a:lvl6pPr>
            <a:lvl7pPr marL="2742640" indent="0">
              <a:buNone/>
              <a:defRPr sz="900"/>
            </a:lvl7pPr>
            <a:lvl8pPr marL="3199744" indent="0">
              <a:buNone/>
              <a:defRPr sz="900"/>
            </a:lvl8pPr>
            <a:lvl9pPr marL="3656852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27E-AF75-3149-98DA-6DD6CAF6B77B}" type="datetimeFigureOut">
              <a:rPr lang="en-US" smtClean="0"/>
              <a:t>7/28/15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33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06" indent="0">
              <a:buNone/>
              <a:defRPr sz="2800"/>
            </a:lvl2pPr>
            <a:lvl3pPr marL="914212" indent="0">
              <a:buNone/>
              <a:defRPr sz="2400"/>
            </a:lvl3pPr>
            <a:lvl4pPr marL="1371320" indent="0">
              <a:buNone/>
              <a:defRPr sz="2000"/>
            </a:lvl4pPr>
            <a:lvl5pPr marL="1828426" indent="0">
              <a:buNone/>
              <a:defRPr sz="2000"/>
            </a:lvl5pPr>
            <a:lvl6pPr marL="2285532" indent="0">
              <a:buNone/>
              <a:defRPr sz="2000"/>
            </a:lvl6pPr>
            <a:lvl7pPr marL="2742640" indent="0">
              <a:buNone/>
              <a:defRPr sz="2000"/>
            </a:lvl7pPr>
            <a:lvl8pPr marL="3199744" indent="0">
              <a:buNone/>
              <a:defRPr sz="2000"/>
            </a:lvl8pPr>
            <a:lvl9pPr marL="3656852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06" indent="0">
              <a:buNone/>
              <a:defRPr sz="1200"/>
            </a:lvl2pPr>
            <a:lvl3pPr marL="914212" indent="0">
              <a:buNone/>
              <a:defRPr sz="1000"/>
            </a:lvl3pPr>
            <a:lvl4pPr marL="1371320" indent="0">
              <a:buNone/>
              <a:defRPr sz="900"/>
            </a:lvl4pPr>
            <a:lvl5pPr marL="1828426" indent="0">
              <a:buNone/>
              <a:defRPr sz="900"/>
            </a:lvl5pPr>
            <a:lvl6pPr marL="2285532" indent="0">
              <a:buNone/>
              <a:defRPr sz="900"/>
            </a:lvl6pPr>
            <a:lvl7pPr marL="2742640" indent="0">
              <a:buNone/>
              <a:defRPr sz="900"/>
            </a:lvl7pPr>
            <a:lvl8pPr marL="3199744" indent="0">
              <a:buNone/>
              <a:defRPr sz="900"/>
            </a:lvl8pPr>
            <a:lvl9pPr marL="3656852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27E-AF75-3149-98DA-6DD6CAF6B77B}" type="datetimeFigureOut">
              <a:rPr lang="en-US" smtClean="0"/>
              <a:t>7/28/15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782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1" tIns="45711" rIns="91421" bIns="45711" rtlCol="0" anchor="ctr">
            <a:normAutofit/>
          </a:bodyPr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21" tIns="45711" rIns="91421" bIns="45711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21" tIns="45711" rIns="91421" bIns="4571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4D27E-AF75-3149-98DA-6DD6CAF6B77B}" type="datetimeFigureOut">
              <a:rPr lang="en-US" smtClean="0"/>
              <a:t>7/28/15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1" y="6356354"/>
            <a:ext cx="2895600" cy="365125"/>
          </a:xfrm>
          <a:prstGeom prst="rect">
            <a:avLst/>
          </a:prstGeom>
        </p:spPr>
        <p:txBody>
          <a:bodyPr vert="horz" lIns="91421" tIns="45711" rIns="91421" bIns="4571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21" tIns="45711" rIns="91421" bIns="4571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6A8ED-C037-3244-929B-3EDB5DFF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10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10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30" indent="-342830" algn="l" defTabSz="457106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98" indent="-285692" algn="l" defTabSz="457106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65" indent="-228552" algn="l" defTabSz="457106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72" indent="-228552" algn="l" defTabSz="457106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80" indent="-228552" algn="l" defTabSz="457106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87" indent="-228552" algn="l" defTabSz="4571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92" indent="-228552" algn="l" defTabSz="4571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99" indent="-228552" algn="l" defTabSz="4571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04" indent="-228552" algn="l" defTabSz="4571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6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2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0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26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32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40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44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52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n.wikipedia.org/wiki/2011_Thailand_floods" TargetMode="External"/><Relationship Id="rId3" Type="http://schemas.openxmlformats.org/officeDocument/2006/relationships/hyperlink" Target="https://en.wikipedia.org/wiki/2014%E2%80%9315_Malaysia_floods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ctrTitle"/>
          </p:nvPr>
        </p:nvSpPr>
        <p:spPr>
          <a:xfrm>
            <a:off x="515155" y="941155"/>
            <a:ext cx="8219583" cy="2659305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312026">
              <a:defRPr sz="1800" cap="none">
                <a:solidFill>
                  <a:srgbClr val="000000"/>
                </a:solidFill>
              </a:defRPr>
            </a:pPr>
            <a:r>
              <a:rPr sz="3800" b="1" dirty="0">
                <a:solidFill>
                  <a:srgbClr val="FF8000"/>
                </a:solidFill>
              </a:rPr>
              <a:t>Disaster Mitigation</a:t>
            </a:r>
            <a:r>
              <a:rPr lang="en-US" sz="3800" b="1" dirty="0">
                <a:solidFill>
                  <a:srgbClr val="FF8000"/>
                </a:solidFill>
              </a:rPr>
              <a:t> </a:t>
            </a:r>
            <a:r>
              <a:rPr sz="3800" b="1" dirty="0">
                <a:solidFill>
                  <a:srgbClr val="FF8000"/>
                </a:solidFill>
              </a:rPr>
              <a:t>Competence Centre</a:t>
            </a:r>
            <a:r>
              <a:rPr lang="en-US" sz="3800" b="1" dirty="0">
                <a:solidFill>
                  <a:srgbClr val="FF8000"/>
                </a:solidFill>
              </a:rPr>
              <a:t/>
            </a:r>
            <a:br>
              <a:rPr lang="en-US" sz="3800" b="1" dirty="0">
                <a:solidFill>
                  <a:srgbClr val="FF8000"/>
                </a:solidFill>
              </a:rPr>
            </a:br>
            <a:r>
              <a:rPr lang="en-US" sz="3800" b="1" dirty="0">
                <a:solidFill>
                  <a:srgbClr val="FF8000"/>
                </a:solidFill>
              </a:rPr>
              <a:t>Project Meeting</a:t>
            </a:r>
            <a:endParaRPr sz="3800" b="1" dirty="0">
              <a:solidFill>
                <a:srgbClr val="FF8000"/>
              </a:solidFill>
            </a:endParaRPr>
          </a:p>
          <a:p>
            <a:pPr defTabSz="312026">
              <a:defRPr sz="1800" cap="none">
                <a:solidFill>
                  <a:srgbClr val="000000"/>
                </a:solidFill>
              </a:defRPr>
            </a:pPr>
            <a:endParaRPr sz="3800" b="1" dirty="0">
              <a:solidFill>
                <a:srgbClr val="FF8000"/>
              </a:solidFill>
            </a:endParaRPr>
          </a:p>
          <a:p>
            <a:pPr defTabSz="312026">
              <a:defRPr sz="1800" cap="none">
                <a:solidFill>
                  <a:srgbClr val="000000"/>
                </a:solidFill>
              </a:defRPr>
            </a:pPr>
            <a:r>
              <a:rPr sz="3100" b="1" dirty="0">
                <a:solidFill>
                  <a:schemeClr val="accent3">
                    <a:lumMod val="50000"/>
                  </a:schemeClr>
                </a:solidFill>
              </a:rPr>
              <a:t>Coordinator: Simon Lin</a:t>
            </a:r>
          </a:p>
        </p:txBody>
      </p:sp>
      <p:sp>
        <p:nvSpPr>
          <p:cNvPr id="33" name="Shape 33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lang="en-US" sz="2800" dirty="0">
              <a:solidFill>
                <a:srgbClr val="0433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rgbClr val="0433FF"/>
                </a:solidFill>
              </a:rPr>
              <a:t>July </a:t>
            </a:r>
            <a:r>
              <a:rPr lang="en-US" sz="2800" dirty="0" smtClean="0">
                <a:solidFill>
                  <a:srgbClr val="0433FF"/>
                </a:solidFill>
              </a:rPr>
              <a:t>28</a:t>
            </a:r>
            <a:r>
              <a:rPr sz="2800" dirty="0" smtClean="0">
                <a:solidFill>
                  <a:srgbClr val="0433FF"/>
                </a:solidFill>
              </a:rPr>
              <a:t>, </a:t>
            </a:r>
            <a:r>
              <a:rPr sz="2800" dirty="0">
                <a:solidFill>
                  <a:srgbClr val="0433FF"/>
                </a:solidFill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1853871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294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8000"/>
                </a:solidFill>
              </a:rPr>
              <a:t>Reminder</a:t>
            </a:r>
            <a:endParaRPr lang="en-US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509" y="1600208"/>
            <a:ext cx="8734738" cy="4765482"/>
          </a:xfrm>
        </p:spPr>
        <p:txBody>
          <a:bodyPr>
            <a:normAutofit/>
          </a:bodyPr>
          <a:lstStyle/>
          <a:p>
            <a:r>
              <a:rPr lang="en-US" sz="3400" dirty="0" smtClean="0"/>
              <a:t>Please mute your microphone if you are not speaking</a:t>
            </a:r>
          </a:p>
          <a:p>
            <a:r>
              <a:rPr lang="en-US" sz="3400" dirty="0" smtClean="0"/>
              <a:t>Please do not turn video on to ensure good audio quality</a:t>
            </a:r>
          </a:p>
          <a:p>
            <a:r>
              <a:rPr lang="en-US" sz="3400" dirty="0" smtClean="0"/>
              <a:t>Should you have any material to share, please send it to everyone. Eric will put it on the </a:t>
            </a:r>
            <a:r>
              <a:rPr lang="en-US" sz="3400" dirty="0" err="1" smtClean="0"/>
              <a:t>Indico</a:t>
            </a:r>
            <a:r>
              <a:rPr lang="en-US" sz="3400" dirty="0" smtClean="0"/>
              <a:t> page 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4028046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294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8000"/>
                </a:solidFill>
              </a:rPr>
              <a:t>Agenda</a:t>
            </a:r>
            <a:endParaRPr lang="en-US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509" y="1600208"/>
            <a:ext cx="8734738" cy="4765482"/>
          </a:xfrm>
        </p:spPr>
        <p:txBody>
          <a:bodyPr>
            <a:normAutofit lnSpcReduction="10000"/>
          </a:bodyPr>
          <a:lstStyle/>
          <a:p>
            <a:r>
              <a:rPr lang="en-US" sz="3400" dirty="0"/>
              <a:t>Introduction (Simon Lin)</a:t>
            </a:r>
          </a:p>
          <a:p>
            <a:r>
              <a:rPr lang="en-US" sz="3400" dirty="0"/>
              <a:t>From Previous Meeting on </a:t>
            </a:r>
            <a:r>
              <a:rPr lang="en-US" sz="3400" dirty="0" smtClean="0"/>
              <a:t>July 7, </a:t>
            </a:r>
            <a:r>
              <a:rPr lang="en-US" sz="3400" dirty="0"/>
              <a:t>2015 (Eric Yen)</a:t>
            </a:r>
          </a:p>
          <a:p>
            <a:r>
              <a:rPr lang="en-US" sz="3400" dirty="0"/>
              <a:t>Progress Report (Eric Yen)</a:t>
            </a:r>
          </a:p>
          <a:p>
            <a:r>
              <a:rPr lang="en-US" sz="3400" dirty="0"/>
              <a:t>Partner Status Report</a:t>
            </a:r>
          </a:p>
          <a:p>
            <a:r>
              <a:rPr lang="en-US" sz="3400" dirty="0"/>
              <a:t>Discussion </a:t>
            </a:r>
          </a:p>
          <a:p>
            <a:r>
              <a:rPr lang="en-US" sz="3400" dirty="0"/>
              <a:t>Future Events</a:t>
            </a:r>
          </a:p>
          <a:p>
            <a:r>
              <a:rPr lang="en-US" sz="3400" dirty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996752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6895"/>
            <a:ext cx="9143999" cy="935509"/>
          </a:xfrm>
        </p:spPr>
        <p:txBody>
          <a:bodyPr>
            <a:noAutofit/>
          </a:bodyPr>
          <a:lstStyle/>
          <a:p>
            <a:r>
              <a:rPr lang="en-US" sz="3800" b="1" dirty="0" smtClean="0">
                <a:solidFill>
                  <a:srgbClr val="FF8000"/>
                </a:solidFill>
              </a:rPr>
              <a:t>Minute of DMCC Project Meeting on </a:t>
            </a:r>
            <a:r>
              <a:rPr lang="en-US" sz="3800" b="1" dirty="0" smtClean="0">
                <a:solidFill>
                  <a:srgbClr val="FF8000"/>
                </a:solidFill>
              </a:rPr>
              <a:t>July 7</a:t>
            </a:r>
            <a:endParaRPr lang="en-US" sz="3800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137" y="1042404"/>
            <a:ext cx="8649187" cy="581559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1630-1730, June 23, 2015 (Taipei Time) at WebEx Virtual Room</a:t>
            </a:r>
          </a:p>
          <a:p>
            <a:r>
              <a:rPr lang="en-US" dirty="0" smtClean="0"/>
              <a:t>Participants: </a:t>
            </a:r>
            <a:r>
              <a:rPr lang="en-US" dirty="0" smtClean="0"/>
              <a:t>Vicky </a:t>
            </a:r>
            <a:r>
              <a:rPr lang="en-US" dirty="0" smtClean="0"/>
              <a:t>and Eric (TW), Cerlane (DE), Rafael (PH)</a:t>
            </a:r>
          </a:p>
          <a:p>
            <a:r>
              <a:rPr lang="en-US" dirty="0" smtClean="0"/>
              <a:t>Progress </a:t>
            </a:r>
            <a:r>
              <a:rPr lang="en-US" dirty="0" smtClean="0"/>
              <a:t>Report &amp; Discussion: </a:t>
            </a:r>
          </a:p>
          <a:p>
            <a:pPr marL="971456" lvl="1" indent="-514350">
              <a:buFont typeface="+mj-lt"/>
              <a:buAutoNum type="arabicPeriod"/>
            </a:pPr>
            <a:r>
              <a:rPr lang="en-US" dirty="0" smtClean="0"/>
              <a:t>Progress of identified case studies from partners: PH, TW</a:t>
            </a:r>
            <a:endParaRPr lang="en-US" dirty="0" smtClean="0"/>
          </a:p>
          <a:p>
            <a:pPr marL="971456" lvl="1" indent="-514350">
              <a:buFont typeface="+mj-lt"/>
              <a:buAutoNum type="arabicPeriod"/>
            </a:pPr>
            <a:r>
              <a:rPr lang="en-US" dirty="0" smtClean="0"/>
              <a:t>Training Plan at APAN40 and ISGC2016</a:t>
            </a:r>
          </a:p>
          <a:p>
            <a:pPr marL="971456" lvl="1" indent="-514350">
              <a:buFont typeface="+mj-lt"/>
              <a:buAutoNum type="arabicPeriod"/>
            </a:pPr>
            <a:r>
              <a:rPr lang="en-US" dirty="0" smtClean="0"/>
              <a:t>Agenda of next DMCC F2F meeting at </a:t>
            </a:r>
            <a:r>
              <a:rPr lang="en-US" dirty="0" smtClean="0"/>
              <a:t>APAN40</a:t>
            </a:r>
          </a:p>
          <a:p>
            <a:pPr marL="971456" lvl="1" indent="-514350">
              <a:buFont typeface="+mj-lt"/>
              <a:buAutoNum type="arabicPeriod"/>
            </a:pPr>
            <a:r>
              <a:rPr lang="en-US" dirty="0" smtClean="0"/>
              <a:t>Task force initiation for the regional e-Infrastructure implementation</a:t>
            </a:r>
            <a:endParaRPr lang="en-US" dirty="0" smtClean="0"/>
          </a:p>
          <a:p>
            <a:r>
              <a:rPr lang="en-US" dirty="0" smtClean="0"/>
              <a:t>Action </a:t>
            </a:r>
            <a:r>
              <a:rPr lang="en-US" dirty="0" smtClean="0"/>
              <a:t>Items</a:t>
            </a:r>
          </a:p>
          <a:p>
            <a:pPr lvl="1"/>
            <a:r>
              <a:rPr lang="en-US" dirty="0" smtClean="0"/>
              <a:t>Case Study: workflow, training and data collection</a:t>
            </a:r>
          </a:p>
          <a:p>
            <a:pPr lvl="1"/>
            <a:r>
              <a:rPr lang="en-US" dirty="0" smtClean="0"/>
              <a:t>F2F @ APAN40: bring your user(s)</a:t>
            </a:r>
          </a:p>
          <a:p>
            <a:r>
              <a:rPr lang="en-US" dirty="0" smtClean="0"/>
              <a:t>Next Meeting: July </a:t>
            </a:r>
            <a:r>
              <a:rPr lang="en-US" dirty="0" smtClean="0"/>
              <a:t>28,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322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84" y="114338"/>
            <a:ext cx="9018151" cy="78990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8000"/>
                </a:solidFill>
              </a:rPr>
              <a:t>Agenda of DMCC F2F Meeting at APAN40</a:t>
            </a:r>
            <a:endParaRPr lang="en-US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509" y="822960"/>
            <a:ext cx="8734738" cy="5991201"/>
          </a:xfrm>
        </p:spPr>
        <p:txBody>
          <a:bodyPr>
            <a:normAutofit fontScale="85000" lnSpcReduction="20000"/>
          </a:bodyPr>
          <a:lstStyle/>
          <a:p>
            <a:r>
              <a:rPr lang="en-US" sz="3400" dirty="0" smtClean="0"/>
              <a:t>Date &amp; Time: 1330-1730, Aug. 11, 2015</a:t>
            </a:r>
          </a:p>
          <a:p>
            <a:r>
              <a:rPr lang="en-US" sz="3400" dirty="0" smtClean="0"/>
              <a:t>Tentative Agenda</a:t>
            </a:r>
          </a:p>
          <a:p>
            <a:pPr lvl="1"/>
            <a:r>
              <a:rPr lang="en-US" dirty="0" smtClean="0"/>
              <a:t>Session I (13:30 – 15:</a:t>
            </a:r>
            <a:r>
              <a:rPr lang="en-US" dirty="0"/>
              <a:t>3</a:t>
            </a:r>
            <a:r>
              <a:rPr lang="en-US" dirty="0" smtClean="0"/>
              <a:t>0) : Chaired by Prof. Simon C. Lin</a:t>
            </a:r>
          </a:p>
          <a:p>
            <a:pPr lvl="2"/>
            <a:r>
              <a:rPr lang="en-US" dirty="0"/>
              <a:t>DMCC Status Report (ASGC): 20 min</a:t>
            </a:r>
          </a:p>
          <a:p>
            <a:pPr lvl="2"/>
            <a:r>
              <a:rPr lang="en-US" dirty="0"/>
              <a:t>Progress Report from all members </a:t>
            </a:r>
            <a:r>
              <a:rPr lang="en-US" dirty="0" smtClean="0"/>
              <a:t>: 40 </a:t>
            </a:r>
            <a:r>
              <a:rPr lang="en-US" dirty="0"/>
              <a:t>min</a:t>
            </a:r>
          </a:p>
          <a:p>
            <a:pPr lvl="3"/>
            <a:r>
              <a:rPr lang="en-US" dirty="0"/>
              <a:t>Case study, user community engagement, requirements, etc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Thematic </a:t>
            </a:r>
            <a:r>
              <a:rPr lang="en-US" dirty="0"/>
              <a:t>Talk 1 -- Tsunami and Storm Surge Simulation (Prof. TR Wu from NCU, TW): 30 min</a:t>
            </a:r>
          </a:p>
          <a:p>
            <a:pPr lvl="2"/>
            <a:r>
              <a:rPr lang="en-US" dirty="0" smtClean="0"/>
              <a:t>Thematic Talk 2 -- Weather Simulation and Analysis (Prof. CY Lin from AS, TW): 30 min</a:t>
            </a:r>
          </a:p>
          <a:p>
            <a:pPr lvl="1"/>
            <a:r>
              <a:rPr lang="en-US" dirty="0" smtClean="0"/>
              <a:t>Session III (16:00 – 17:30)</a:t>
            </a:r>
            <a:r>
              <a:rPr lang="en-US" dirty="0"/>
              <a:t> : Chaired by Prof. Simon C. </a:t>
            </a:r>
            <a:r>
              <a:rPr lang="en-US" dirty="0" smtClean="0"/>
              <a:t>Lin</a:t>
            </a:r>
            <a:endParaRPr lang="en-US" dirty="0"/>
          </a:p>
          <a:p>
            <a:pPr lvl="2"/>
            <a:r>
              <a:rPr lang="en-US" dirty="0" smtClean="0"/>
              <a:t>Presentation 1 -- Telecommunication Towers Assessment System In Consideration of Earthquake Effects in Malaysia (Malaysia) : 20 min</a:t>
            </a:r>
          </a:p>
          <a:p>
            <a:pPr lvl="2"/>
            <a:r>
              <a:rPr lang="en-US" dirty="0" smtClean="0"/>
              <a:t>Presentation 2 -- </a:t>
            </a:r>
            <a:r>
              <a:rPr lang="en-US" dirty="0"/>
              <a:t>The Importance of Seismic Mapping for Telecommunication Towers Considering Earthquake Effects </a:t>
            </a:r>
            <a:r>
              <a:rPr lang="en-US" dirty="0" smtClean="0"/>
              <a:t>in Malaysia </a:t>
            </a:r>
            <a:r>
              <a:rPr lang="en-US" dirty="0"/>
              <a:t>(Malaysia</a:t>
            </a:r>
            <a:r>
              <a:rPr lang="en-US" dirty="0" smtClean="0"/>
              <a:t>) : 20 min</a:t>
            </a:r>
          </a:p>
          <a:p>
            <a:pPr lvl="2"/>
            <a:r>
              <a:rPr lang="en-US" dirty="0" smtClean="0"/>
              <a:t>Training by Demonstration of iCOMCOT: 30 min </a:t>
            </a:r>
          </a:p>
          <a:p>
            <a:pPr lvl="2"/>
            <a:r>
              <a:rPr lang="en-US" dirty="0" smtClean="0"/>
              <a:t>General Discussion</a:t>
            </a:r>
          </a:p>
        </p:txBody>
      </p:sp>
    </p:spTree>
    <p:extLst>
      <p:ext uri="{BB962C8B-B14F-4D97-AF65-F5344CB8AC3E}">
        <p14:creationId xmlns:p14="http://schemas.microsoft.com/office/powerpoint/2010/main" val="1713996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206" y="2724133"/>
            <a:ext cx="7769361" cy="37458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0084" y="251722"/>
            <a:ext cx="9018151" cy="2070987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8000"/>
                </a:solidFill>
              </a:rPr>
              <a:t>iCOMCOT</a:t>
            </a:r>
            <a:r>
              <a:rPr lang="en-US" b="1" dirty="0" smtClean="0">
                <a:solidFill>
                  <a:srgbClr val="FF8000"/>
                </a:solidFill>
              </a:rPr>
              <a:t> for Tsunami Simulation</a:t>
            </a:r>
            <a:br>
              <a:rPr lang="en-US" b="1" dirty="0" smtClean="0">
                <a:solidFill>
                  <a:srgbClr val="FF8000"/>
                </a:solidFill>
              </a:rPr>
            </a:br>
            <a:r>
              <a:rPr lang="en-US" sz="3600" b="1" dirty="0" smtClean="0">
                <a:solidFill>
                  <a:srgbClr val="0000FF"/>
                </a:solidFill>
              </a:rPr>
              <a:t>http://</a:t>
            </a:r>
            <a:r>
              <a:rPr lang="en-US" sz="3600" b="1" dirty="0" err="1" smtClean="0">
                <a:solidFill>
                  <a:srgbClr val="0000FF"/>
                </a:solidFill>
              </a:rPr>
              <a:t>icomcot.twgrid.org</a:t>
            </a:r>
            <a:r>
              <a:rPr lang="en-US" b="1" dirty="0" smtClean="0">
                <a:solidFill>
                  <a:srgbClr val="0000FF"/>
                </a:solidFill>
              </a:rPr>
              <a:t/>
            </a:r>
            <a:br>
              <a:rPr lang="en-US" b="1" dirty="0" smtClean="0">
                <a:solidFill>
                  <a:srgbClr val="0000FF"/>
                </a:solidFill>
              </a:rPr>
            </a:br>
            <a:r>
              <a:rPr lang="en-US" sz="3100" b="1" dirty="0" smtClean="0">
                <a:solidFill>
                  <a:srgbClr val="008080"/>
                </a:solidFill>
              </a:rPr>
              <a:t>Please apply your account and start to work.</a:t>
            </a:r>
            <a:br>
              <a:rPr lang="en-US" sz="3100" b="1" dirty="0" smtClean="0">
                <a:solidFill>
                  <a:srgbClr val="008080"/>
                </a:solidFill>
              </a:rPr>
            </a:br>
            <a:r>
              <a:rPr lang="en-US" sz="3100" b="1" dirty="0" smtClean="0">
                <a:solidFill>
                  <a:srgbClr val="008080"/>
                </a:solidFill>
              </a:rPr>
              <a:t>Demonstration/Training will be arrangement in next F2F or future meetings.</a:t>
            </a:r>
            <a:endParaRPr lang="en-US" sz="3100" b="1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508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28"/>
            <a:ext cx="9143999" cy="740181"/>
          </a:xfrm>
        </p:spPr>
        <p:txBody>
          <a:bodyPr>
            <a:noAutofit/>
          </a:bodyPr>
          <a:lstStyle/>
          <a:p>
            <a:r>
              <a:rPr lang="en-US" sz="3800" b="1" dirty="0" smtClean="0">
                <a:solidFill>
                  <a:srgbClr val="FF8000"/>
                </a:solidFill>
              </a:rPr>
              <a:t>Discussion I: Progress of Case Study</a:t>
            </a:r>
            <a:endParaRPr lang="en-US" sz="3800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548" y="780609"/>
            <a:ext cx="8864496" cy="594195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Buildup reliable modeling and simulation for future events analysis </a:t>
            </a:r>
          </a:p>
          <a:p>
            <a:r>
              <a:rPr lang="en-US" dirty="0"/>
              <a:t>Data Collection: observation data from tidal gauge, rainfall (hourly, daily), radar, satellite, etc., the more the </a:t>
            </a:r>
            <a:r>
              <a:rPr lang="en-US" dirty="0" smtClean="0"/>
              <a:t>better</a:t>
            </a:r>
          </a:p>
          <a:p>
            <a:r>
              <a:rPr lang="en-US" dirty="0" smtClean="0"/>
              <a:t>Impact Assessments of Tsunami Hazards from Manila Trench (AS)</a:t>
            </a:r>
          </a:p>
          <a:p>
            <a:pPr lvl="1"/>
            <a:r>
              <a:rPr lang="en-US" dirty="0" smtClean="0"/>
              <a:t>Tidal gauge data in PH, VN, TW, and </a:t>
            </a:r>
            <a:r>
              <a:rPr lang="en-US" dirty="0" err="1" smtClean="0"/>
              <a:t>iCOMCOT</a:t>
            </a:r>
            <a:endParaRPr lang="en-US" dirty="0" smtClean="0"/>
          </a:p>
          <a:p>
            <a:r>
              <a:rPr lang="en-US" dirty="0" smtClean="0"/>
              <a:t>Historical Tsunami in South China Sea (AS)</a:t>
            </a:r>
          </a:p>
          <a:p>
            <a:pPr lvl="1"/>
            <a:r>
              <a:rPr lang="en-US" dirty="0" smtClean="0"/>
              <a:t>By Reverse Tracking Method for potential tsunami sources</a:t>
            </a:r>
            <a:r>
              <a:rPr lang="en-US" dirty="0"/>
              <a:t> </a:t>
            </a:r>
            <a:r>
              <a:rPr lang="en-US" dirty="0" smtClean="0"/>
              <a:t>with </a:t>
            </a:r>
            <a:r>
              <a:rPr lang="en-US" dirty="0" err="1" smtClean="0"/>
              <a:t>iCOMCOT</a:t>
            </a:r>
            <a:endParaRPr lang="en-US" dirty="0" smtClean="0"/>
          </a:p>
          <a:p>
            <a:r>
              <a:rPr lang="en-US" dirty="0" smtClean="0"/>
              <a:t>Storm Surges Cases in PH and TW (AS)</a:t>
            </a:r>
          </a:p>
          <a:p>
            <a:r>
              <a:rPr lang="en-US" dirty="0" smtClean="0"/>
              <a:t>Thailand Floods in 2011 (TH)</a:t>
            </a:r>
          </a:p>
          <a:p>
            <a:pPr lvl="1"/>
            <a:r>
              <a:rPr lang="en-US" sz="2400" dirty="0" smtClean="0">
                <a:hlinkClick r:id="rId2"/>
              </a:rPr>
              <a:t>https</a:t>
            </a:r>
            <a:r>
              <a:rPr lang="en-US" sz="2400" dirty="0">
                <a:hlinkClick r:id="rId2"/>
              </a:rPr>
              <a:t>://en.wikipedia.org/wiki/</a:t>
            </a:r>
            <a:r>
              <a:rPr lang="en-US" sz="2400" dirty="0" smtClean="0">
                <a:hlinkClick r:id="rId2"/>
              </a:rPr>
              <a:t>2011_Thailand_floods</a:t>
            </a:r>
            <a:endParaRPr lang="en-US" sz="2400" dirty="0" smtClean="0"/>
          </a:p>
          <a:p>
            <a:r>
              <a:rPr lang="en-US" dirty="0" smtClean="0"/>
              <a:t>Malaysia Floods in 2014-15 (MY)</a:t>
            </a:r>
          </a:p>
          <a:p>
            <a:pPr lvl="1"/>
            <a:r>
              <a:rPr lang="en-US" sz="2400" dirty="0">
                <a:hlinkClick r:id="rId3"/>
              </a:rPr>
              <a:t>https://en.wikipedia.org/wiki/2014–</a:t>
            </a:r>
            <a:r>
              <a:rPr lang="en-US" sz="2400" dirty="0" smtClean="0">
                <a:hlinkClick r:id="rId3"/>
              </a:rPr>
              <a:t>15_Malaysia_floods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87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631"/>
            <a:ext cx="9143999" cy="776861"/>
          </a:xfrm>
        </p:spPr>
        <p:txBody>
          <a:bodyPr>
            <a:noAutofit/>
          </a:bodyPr>
          <a:lstStyle/>
          <a:p>
            <a:r>
              <a:rPr lang="en-US" sz="3800" b="1" dirty="0" smtClean="0">
                <a:solidFill>
                  <a:srgbClr val="FF8000"/>
                </a:solidFill>
              </a:rPr>
              <a:t>Discussion </a:t>
            </a:r>
            <a:r>
              <a:rPr lang="en-US" sz="3800" b="1" dirty="0" smtClean="0">
                <a:solidFill>
                  <a:srgbClr val="FF8000"/>
                </a:solidFill>
              </a:rPr>
              <a:t>II</a:t>
            </a:r>
            <a:endParaRPr lang="en-US" sz="3800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103" y="690693"/>
            <a:ext cx="8842952" cy="615664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Regional Infrastructure and Integration with Application Portal: simplified and flexible infrastructure, Application platform and resource access</a:t>
            </a:r>
          </a:p>
          <a:p>
            <a:pPr lvl="1"/>
            <a:r>
              <a:rPr lang="en-US" dirty="0" smtClean="0"/>
              <a:t>AAI, VO, Operation, Data Management, AP development, Federated Cloud Architecture, etc.</a:t>
            </a:r>
          </a:p>
          <a:p>
            <a:pPr lvl="1"/>
            <a:r>
              <a:rPr lang="en-US" dirty="0" smtClean="0"/>
              <a:t>Need a task force to review the EGI services and related EU project products, then plan for the implementation: 3 months ? </a:t>
            </a:r>
          </a:p>
          <a:p>
            <a:r>
              <a:rPr lang="en-US" dirty="0" smtClean="0"/>
              <a:t>EGI CF2015</a:t>
            </a:r>
          </a:p>
          <a:p>
            <a:pPr lvl="1"/>
            <a:r>
              <a:rPr lang="en-US" dirty="0" smtClean="0"/>
              <a:t>Time &amp; Place: 10-13 Nov. 2015, Bari, Italy</a:t>
            </a:r>
          </a:p>
          <a:p>
            <a:pPr lvl="1"/>
            <a:r>
              <a:rPr lang="en-US" dirty="0" smtClean="0"/>
              <a:t>contributions </a:t>
            </a:r>
            <a:r>
              <a:rPr lang="en-US" dirty="0" smtClean="0"/>
              <a:t>from DMCC</a:t>
            </a:r>
          </a:p>
          <a:p>
            <a:pPr lvl="2"/>
            <a:r>
              <a:rPr lang="en-US" dirty="0" smtClean="0"/>
              <a:t>DMCC Face-to-Face Meeting: 90 min</a:t>
            </a:r>
          </a:p>
          <a:p>
            <a:pPr lvl="2"/>
            <a:r>
              <a:rPr lang="en-US" dirty="0" smtClean="0"/>
              <a:t>Tsunami Simulation by iCOMCOT: Presentation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8ED-C037-3244-929B-3EDB5DFF18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055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294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8000"/>
                </a:solidFill>
              </a:rPr>
              <a:t>Next Meeting &amp; Future Events</a:t>
            </a:r>
            <a:endParaRPr lang="en-US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4"/>
            <a:ext cx="8229600" cy="4935940"/>
          </a:xfrm>
        </p:spPr>
        <p:txBody>
          <a:bodyPr>
            <a:normAutofit/>
          </a:bodyPr>
          <a:lstStyle/>
          <a:p>
            <a:r>
              <a:rPr lang="en-US" dirty="0" smtClean="0"/>
              <a:t>Aug</a:t>
            </a:r>
            <a:r>
              <a:rPr lang="en-US" dirty="0" smtClean="0"/>
              <a:t>. 10-14, APAN40, Kuala Lumpur, MY</a:t>
            </a:r>
          </a:p>
          <a:p>
            <a:pPr lvl="1"/>
            <a:r>
              <a:rPr lang="en-US" dirty="0" smtClean="0"/>
              <a:t>Aug. 11, DMCC face-to-face meeting (&amp; training)</a:t>
            </a:r>
          </a:p>
          <a:p>
            <a:r>
              <a:rPr lang="en-US" dirty="0" smtClean="0"/>
              <a:t>Aug. 25</a:t>
            </a:r>
            <a:r>
              <a:rPr lang="en-US" dirty="0"/>
              <a:t>, Progress </a:t>
            </a:r>
            <a:r>
              <a:rPr lang="en-US" dirty="0" smtClean="0"/>
              <a:t>Checking</a:t>
            </a:r>
          </a:p>
          <a:p>
            <a:r>
              <a:rPr lang="en-US" dirty="0" smtClean="0"/>
              <a:t>Sep. 8, Progress Checking</a:t>
            </a:r>
          </a:p>
          <a:p>
            <a:r>
              <a:rPr lang="en-US" dirty="0" smtClean="0"/>
              <a:t>EGI CF2015, 10-13, Nov. 2015, Bari, Italy</a:t>
            </a:r>
          </a:p>
          <a:p>
            <a:r>
              <a:rPr lang="en-US" dirty="0" smtClean="0"/>
              <a:t>Environmental Computing Workshop, ISGC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075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2383</TotalTime>
  <Words>680</Words>
  <Application>Microsoft Macintosh PowerPoint</Application>
  <PresentationFormat>On-screen Show (4:3)</PresentationFormat>
  <Paragraphs>75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Disaster Mitigation Competence Centre Project Meeting  Coordinator: Simon Lin</vt:lpstr>
      <vt:lpstr>Reminder</vt:lpstr>
      <vt:lpstr>Agenda</vt:lpstr>
      <vt:lpstr>Minute of DMCC Project Meeting on July 7</vt:lpstr>
      <vt:lpstr>Agenda of DMCC F2F Meeting at APAN40</vt:lpstr>
      <vt:lpstr>iCOMCOT for Tsunami Simulation http://icomcot.twgrid.org Please apply your account and start to work. Demonstration/Training will be arrangement in next F2F or future meetings.</vt:lpstr>
      <vt:lpstr>Discussion I: Progress of Case Study</vt:lpstr>
      <vt:lpstr>Discussion II</vt:lpstr>
      <vt:lpstr>Next Meeting &amp; Future Events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</dc:creator>
  <cp:lastModifiedBy>Mac</cp:lastModifiedBy>
  <cp:revision>105</cp:revision>
  <dcterms:created xsi:type="dcterms:W3CDTF">2015-05-10T14:27:49Z</dcterms:created>
  <dcterms:modified xsi:type="dcterms:W3CDTF">2015-07-28T05:18:35Z</dcterms:modified>
</cp:coreProperties>
</file>