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18"/>
  </p:notesMasterIdLst>
  <p:sldIdLst>
    <p:sldId id="257" r:id="rId2"/>
    <p:sldId id="259" r:id="rId3"/>
    <p:sldId id="272" r:id="rId4"/>
    <p:sldId id="273" r:id="rId5"/>
    <p:sldId id="274" r:id="rId6"/>
    <p:sldId id="258" r:id="rId7"/>
    <p:sldId id="271" r:id="rId8"/>
    <p:sldId id="260" r:id="rId9"/>
    <p:sldId id="275" r:id="rId10"/>
    <p:sldId id="276" r:id="rId11"/>
    <p:sldId id="279" r:id="rId12"/>
    <p:sldId id="277" r:id="rId13"/>
    <p:sldId id="278" r:id="rId14"/>
    <p:sldId id="266" r:id="rId15"/>
    <p:sldId id="267" r:id="rId16"/>
    <p:sldId id="261" r:id="rId1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76" d="100"/>
          <a:sy n="76" d="100"/>
        </p:scale>
        <p:origin x="-2622" y="-8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79B0226-F5AA-4EA1-A84C-27F17E330DB6}" type="datetimeFigureOut">
              <a:rPr lang="en-GB" smtClean="0"/>
              <a:t>12/01/2011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C39E7E0-B5C2-45A4-8B48-9F3FD8ACD9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81056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39E7E0-B5C2-45A4-8B48-9F3FD8ACD995}" type="slidenum">
              <a:rPr lang="en-GB" smtClean="0"/>
              <a:t>16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865157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685800"/>
            <a:ext cx="1447800" cy="5794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0" y="6308725"/>
            <a:ext cx="9144000" cy="549275"/>
          </a:xfrm>
          <a:prstGeom prst="rect">
            <a:avLst/>
          </a:prstGeom>
          <a:solidFill>
            <a:srgbClr val="0067B1"/>
          </a:solidFill>
          <a:ln w="9525">
            <a:noFill/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Calibri" charset="0"/>
            </a:endParaRPr>
          </a:p>
        </p:txBody>
      </p:sp>
      <p:grpSp>
        <p:nvGrpSpPr>
          <p:cNvPr id="6" name="Group 21"/>
          <p:cNvGrpSpPr>
            <a:grpSpLocks/>
          </p:cNvGrpSpPr>
          <p:nvPr/>
        </p:nvGrpSpPr>
        <p:grpSpPr bwMode="auto">
          <a:xfrm>
            <a:off x="0" y="0"/>
            <a:ext cx="9215438" cy="1081088"/>
            <a:chOff x="-1" y="0"/>
            <a:chExt cx="9215439" cy="1081088"/>
          </a:xfrm>
        </p:grpSpPr>
        <p:sp>
          <p:nvSpPr>
            <p:cNvPr id="7" name="Rectangle 4"/>
            <p:cNvSpPr>
              <a:spLocks noChangeArrowheads="1"/>
            </p:cNvSpPr>
            <p:nvPr/>
          </p:nvSpPr>
          <p:spPr bwMode="auto">
            <a:xfrm>
              <a:off x="-1" y="0"/>
              <a:ext cx="9144001" cy="1044575"/>
            </a:xfrm>
            <a:prstGeom prst="rect">
              <a:avLst/>
            </a:pr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latin typeface="Calibri" charset="0"/>
              </a:endParaRPr>
            </a:p>
          </p:txBody>
        </p:sp>
        <p:pic>
          <p:nvPicPr>
            <p:cNvPr id="8" name="Picture 5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0" y="0"/>
              <a:ext cx="1735138" cy="97948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  <p:sp>
          <p:nvSpPr>
            <p:cNvPr id="9" name="Rectangle 6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prstGeom prst="rect">
              <a:avLst/>
            </a:prstGeom>
            <a:solidFill>
              <a:srgbClr val="FFFFFF"/>
            </a:solidFill>
            <a:ln w="9360">
              <a:solidFill>
                <a:srgbClr val="FFFFFF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latin typeface="Calibri" charset="0"/>
              </a:endParaRPr>
            </a:p>
          </p:txBody>
        </p:sp>
        <p:sp>
          <p:nvSpPr>
            <p:cNvPr id="10" name="Freeform 7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custGeom>
              <a:avLst/>
              <a:gdLst>
                <a:gd name="T0" fmla="*/ 5000 w 5001"/>
                <a:gd name="T1" fmla="*/ 0 h 2721"/>
                <a:gd name="T2" fmla="*/ 5000 w 5001"/>
                <a:gd name="T3" fmla="*/ 2720 h 2721"/>
                <a:gd name="T4" fmla="*/ 0 w 5001"/>
                <a:gd name="T5" fmla="*/ 2720 h 2721"/>
                <a:gd name="T6" fmla="*/ 2000 w 5001"/>
                <a:gd name="T7" fmla="*/ 0 h 2721"/>
                <a:gd name="T8" fmla="*/ 5000 w 5001"/>
                <a:gd name="T9" fmla="*/ 0 h 272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5001" h="2721">
                  <a:moveTo>
                    <a:pt x="5000" y="0"/>
                  </a:moveTo>
                  <a:lnTo>
                    <a:pt x="5000" y="2720"/>
                  </a:lnTo>
                  <a:lnTo>
                    <a:pt x="0" y="2720"/>
                  </a:lnTo>
                  <a:cubicBezTo>
                    <a:pt x="2000" y="2720"/>
                    <a:pt x="0" y="0"/>
                    <a:pt x="2000" y="0"/>
                  </a:cubicBezTo>
                  <a:cubicBezTo>
                    <a:pt x="2667" y="0"/>
                    <a:pt x="4333" y="0"/>
                    <a:pt x="5000" y="0"/>
                  </a:cubicBezTo>
                </a:path>
              </a:pathLst>
            </a:cu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Text Box 12"/>
            <p:cNvSpPr txBox="1">
              <a:spLocks noChangeArrowheads="1"/>
            </p:cNvSpPr>
            <p:nvPr/>
          </p:nvSpPr>
          <p:spPr bwMode="auto">
            <a:xfrm>
              <a:off x="6551613" y="503238"/>
              <a:ext cx="2663825" cy="57785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lIns="90000" tIns="45000" rIns="90000" bIns="45000">
              <a:prstTxWarp prst="textNoShape">
                <a:avLst/>
              </a:prstTxWarp>
            </a:bodyPr>
            <a:lstStyle/>
            <a:p>
              <a: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en-GB" sz="3200" b="1">
                  <a:solidFill>
                    <a:srgbClr val="FFFFFF"/>
                  </a:solidFill>
                  <a:ea typeface="SimSun" charset="-122"/>
                  <a:cs typeface="Arial" charset="0"/>
                </a:rPr>
                <a:t>EGI-InSPIRE</a:t>
              </a:r>
            </a:p>
          </p:txBody>
        </p:sp>
      </p:grpSp>
      <p:pic>
        <p:nvPicPr>
          <p:cNvPr id="12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243888" y="5713413"/>
            <a:ext cx="781050" cy="523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pic>
        <p:nvPicPr>
          <p:cNvPr id="13" name="Picture 4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516688" y="5640388"/>
            <a:ext cx="1447800" cy="58896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14" name="Rectangle 17"/>
          <p:cNvSpPr>
            <a:spLocks noChangeArrowheads="1"/>
          </p:cNvSpPr>
          <p:nvPr/>
        </p:nvSpPr>
        <p:spPr bwMode="auto">
          <a:xfrm>
            <a:off x="7667625" y="6586538"/>
            <a:ext cx="1447800" cy="279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  <a:spAutoFit/>
          </a:bodyPr>
          <a:lstStyle/>
          <a:p>
            <a:pPr algn="r">
              <a:spcBef>
                <a:spcPts val="875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1200">
                <a:solidFill>
                  <a:srgbClr val="FFFFFF"/>
                </a:solidFill>
                <a:ea typeface="SimSun" charset="-122"/>
                <a:cs typeface="Arial" charset="0"/>
              </a:rPr>
              <a:t>www.egi.eu</a:t>
            </a:r>
          </a:p>
        </p:txBody>
      </p:sp>
      <p:sp>
        <p:nvSpPr>
          <p:cNvPr id="15" name="Rectangle 18"/>
          <p:cNvSpPr>
            <a:spLocks noChangeArrowheads="1"/>
          </p:cNvSpPr>
          <p:nvPr/>
        </p:nvSpPr>
        <p:spPr bwMode="auto">
          <a:xfrm>
            <a:off x="53975" y="6605588"/>
            <a:ext cx="2286000" cy="279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  <a:spAutoFit/>
          </a:bodyPr>
          <a:lstStyle/>
          <a:p>
            <a:pPr>
              <a:spcBef>
                <a:spcPts val="875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1200">
                <a:solidFill>
                  <a:srgbClr val="FFFFFF"/>
                </a:solidFill>
                <a:ea typeface="SimSun" charset="-122"/>
                <a:cs typeface="Arial" charset="0"/>
              </a:rPr>
              <a:t>EGI-InSPIRE RI-261323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19672" y="2130425"/>
            <a:ext cx="7200800" cy="1470025"/>
          </a:xfrm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67744" y="3886200"/>
            <a:ext cx="5832648" cy="1343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78F907D-3A89-D04A-8FFE-E46F7B8B41DE}" type="datetimeFigureOut">
              <a:rPr lang="en-US" smtClean="0"/>
              <a:t>1/12/2011</a:t>
            </a:fld>
            <a:endParaRPr lang="en-US"/>
          </a:p>
        </p:txBody>
      </p:sp>
      <p:sp>
        <p:nvSpPr>
          <p:cNvPr id="1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endParaRPr lang="en-US"/>
          </a:p>
        </p:txBody>
      </p:sp>
      <p:sp>
        <p:nvSpPr>
          <p:cNvPr id="1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75475" y="6356350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fld id="{ABF8D16D-4AB2-0144-84BF-F09548B83F0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ont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188" y="1412776"/>
            <a:ext cx="8075612" cy="4525963"/>
          </a:xfr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78F907D-3A89-D04A-8FFE-E46F7B8B41DE}" type="datetimeFigureOut">
              <a:rPr lang="en-US" smtClean="0"/>
              <a:t>1/12/2011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F8D16D-4AB2-0144-84BF-F09548B83F0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78F907D-3A89-D04A-8FFE-E46F7B8B41DE}" type="datetimeFigureOut">
              <a:rPr lang="en-US" smtClean="0"/>
              <a:t>1/12/2011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F8D16D-4AB2-0144-84BF-F09548B83F0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ext Box 2"/>
          <p:cNvSpPr txBox="1">
            <a:spLocks noChangeArrowheads="1"/>
          </p:cNvSpPr>
          <p:nvPr/>
        </p:nvSpPr>
        <p:spPr bwMode="auto">
          <a:xfrm>
            <a:off x="0" y="6308725"/>
            <a:ext cx="9144000" cy="549275"/>
          </a:xfrm>
          <a:prstGeom prst="rect">
            <a:avLst/>
          </a:prstGeom>
          <a:solidFill>
            <a:srgbClr val="0067B1"/>
          </a:solidFill>
          <a:ln w="9525">
            <a:noFill/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Calibri" charset="0"/>
            </a:endParaRPr>
          </a:p>
        </p:txBody>
      </p:sp>
      <p:grpSp>
        <p:nvGrpSpPr>
          <p:cNvPr id="2" name="Group 12"/>
          <p:cNvGrpSpPr>
            <a:grpSpLocks/>
          </p:cNvGrpSpPr>
          <p:nvPr/>
        </p:nvGrpSpPr>
        <p:grpSpPr bwMode="auto">
          <a:xfrm>
            <a:off x="0" y="0"/>
            <a:ext cx="9144000" cy="1044575"/>
            <a:chOff x="-1" y="0"/>
            <a:chExt cx="9144001" cy="1044575"/>
          </a:xfrm>
        </p:grpSpPr>
        <p:sp>
          <p:nvSpPr>
            <p:cNvPr id="1035" name="Rectangle 4"/>
            <p:cNvSpPr>
              <a:spLocks noChangeArrowheads="1"/>
            </p:cNvSpPr>
            <p:nvPr/>
          </p:nvSpPr>
          <p:spPr bwMode="auto">
            <a:xfrm>
              <a:off x="-1" y="0"/>
              <a:ext cx="9144001" cy="1044575"/>
            </a:xfrm>
            <a:prstGeom prst="rect">
              <a:avLst/>
            </a:pr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latin typeface="Calibri" charset="0"/>
              </a:endParaRPr>
            </a:p>
          </p:txBody>
        </p:sp>
        <p:pic>
          <p:nvPicPr>
            <p:cNvPr id="1036" name="Picture 5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0" y="0"/>
              <a:ext cx="1735138" cy="97948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  <p:sp>
          <p:nvSpPr>
            <p:cNvPr id="1037" name="Rectangle 6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prstGeom prst="rect">
              <a:avLst/>
            </a:prstGeom>
            <a:solidFill>
              <a:srgbClr val="FFFFFF"/>
            </a:solidFill>
            <a:ln w="9360">
              <a:solidFill>
                <a:srgbClr val="FFFFFF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latin typeface="Calibri" charset="0"/>
              </a:endParaRPr>
            </a:p>
          </p:txBody>
        </p:sp>
        <p:sp>
          <p:nvSpPr>
            <p:cNvPr id="1038" name="Freeform 7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custGeom>
              <a:avLst/>
              <a:gdLst>
                <a:gd name="T0" fmla="*/ 5000 w 5001"/>
                <a:gd name="T1" fmla="*/ 0 h 2721"/>
                <a:gd name="T2" fmla="*/ 5000 w 5001"/>
                <a:gd name="T3" fmla="*/ 2720 h 2721"/>
                <a:gd name="T4" fmla="*/ 0 w 5001"/>
                <a:gd name="T5" fmla="*/ 2720 h 2721"/>
                <a:gd name="T6" fmla="*/ 2000 w 5001"/>
                <a:gd name="T7" fmla="*/ 0 h 2721"/>
                <a:gd name="T8" fmla="*/ 5000 w 5001"/>
                <a:gd name="T9" fmla="*/ 0 h 272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5001" h="2721">
                  <a:moveTo>
                    <a:pt x="5000" y="0"/>
                  </a:moveTo>
                  <a:lnTo>
                    <a:pt x="5000" y="2720"/>
                  </a:lnTo>
                  <a:lnTo>
                    <a:pt x="0" y="2720"/>
                  </a:lnTo>
                  <a:cubicBezTo>
                    <a:pt x="2000" y="2720"/>
                    <a:pt x="0" y="0"/>
                    <a:pt x="2000" y="0"/>
                  </a:cubicBezTo>
                  <a:cubicBezTo>
                    <a:pt x="2667" y="0"/>
                    <a:pt x="4333" y="0"/>
                    <a:pt x="5000" y="0"/>
                  </a:cubicBezTo>
                </a:path>
              </a:pathLst>
            </a:cu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2124075" y="115888"/>
            <a:ext cx="6840538" cy="865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11188" y="1600200"/>
            <a:ext cx="8075612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913" y="6376988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bg1"/>
                </a:solidFill>
                <a:ea typeface="Arial" charset="0"/>
                <a:cs typeface="Arial" charset="0"/>
              </a:defRPr>
            </a:lvl1pPr>
          </a:lstStyle>
          <a:p>
            <a:fld id="{D78F907D-3A89-D04A-8FFE-E46F7B8B41DE}" type="datetimeFigureOut">
              <a:rPr lang="en-US" smtClean="0"/>
              <a:t>1/12/2011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19925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bg1"/>
                </a:solidFill>
                <a:ea typeface="Arial" charset="0"/>
                <a:cs typeface="Arial" charset="0"/>
              </a:defRPr>
            </a:lvl1pPr>
          </a:lstStyle>
          <a:p>
            <a:fld id="{ABF8D16D-4AB2-0144-84BF-F09548B83F06}" type="slidenum">
              <a:rPr lang="en-US" smtClean="0"/>
              <a:t>‹#›</a:t>
            </a:fld>
            <a:endParaRPr lang="en-US"/>
          </a:p>
        </p:txBody>
      </p:sp>
      <p:sp>
        <p:nvSpPr>
          <p:cNvPr id="1033" name="Rectangle 17"/>
          <p:cNvSpPr>
            <a:spLocks noChangeArrowheads="1"/>
          </p:cNvSpPr>
          <p:nvPr/>
        </p:nvSpPr>
        <p:spPr bwMode="auto">
          <a:xfrm>
            <a:off x="7667625" y="6586538"/>
            <a:ext cx="1447800" cy="279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  <a:spAutoFit/>
          </a:bodyPr>
          <a:lstStyle/>
          <a:p>
            <a:pPr algn="r">
              <a:spcBef>
                <a:spcPts val="875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1200">
                <a:solidFill>
                  <a:srgbClr val="FFFFFF"/>
                </a:solidFill>
                <a:ea typeface="SimSun" charset="-122"/>
                <a:cs typeface="Arial" charset="0"/>
              </a:rPr>
              <a:t>www.egi.eu</a:t>
            </a:r>
          </a:p>
        </p:txBody>
      </p:sp>
      <p:sp>
        <p:nvSpPr>
          <p:cNvPr id="1034" name="Rectangle 18"/>
          <p:cNvSpPr>
            <a:spLocks noChangeArrowheads="1"/>
          </p:cNvSpPr>
          <p:nvPr/>
        </p:nvSpPr>
        <p:spPr bwMode="auto">
          <a:xfrm>
            <a:off x="53975" y="6605588"/>
            <a:ext cx="2286000" cy="279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  <a:spAutoFit/>
          </a:bodyPr>
          <a:lstStyle/>
          <a:p>
            <a:pPr>
              <a:spcBef>
                <a:spcPts val="875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1200">
                <a:solidFill>
                  <a:srgbClr val="FFFFFF"/>
                </a:solidFill>
                <a:ea typeface="SimSun" charset="-122"/>
                <a:cs typeface="Arial" charset="0"/>
              </a:rPr>
              <a:t>EGI-InSPIRE RI-261323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bg1"/>
          </a:solidFill>
          <a:latin typeface="Arial" pitchFamily="34" charset="0"/>
          <a:ea typeface="Arial" charset="0"/>
          <a:cs typeface="Arial" pitchFamily="34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ea typeface="Arial" charset="0"/>
          <a:cs typeface="Arial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ea typeface="Arial" charset="0"/>
          <a:cs typeface="Arial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ea typeface="Arial" charset="0"/>
          <a:cs typeface="Arial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ea typeface="Arial" charset="0"/>
          <a:cs typeface="Arial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Arial" pitchFamily="34" charset="0"/>
          <a:ea typeface="Arial" charset="0"/>
          <a:cs typeface="Arial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Arial" pitchFamily="34" charset="0"/>
          <a:ea typeface="Arial" charset="0"/>
          <a:cs typeface="Arial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Arial" pitchFamily="34" charset="0"/>
          <a:ea typeface="Arial" charset="0"/>
          <a:cs typeface="Arial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Arial" pitchFamily="34" charset="0"/>
          <a:ea typeface="Arial" charset="0"/>
          <a:cs typeface="Arial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Arial" pitchFamily="34" charset="0"/>
          <a:ea typeface="Arial" charset="0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hyperlink" Target="http://www.europeanprivacyday.org/" TargetMode="External"/><Relationship Id="rId3" Type="http://schemas.openxmlformats.org/officeDocument/2006/relationships/hyperlink" Target="http://ec.europa.eu/information_society/digital-agenda/index_en.htm" TargetMode="External"/><Relationship Id="rId7" Type="http://schemas.openxmlformats.org/officeDocument/2006/relationships/hyperlink" Target="http://www.cpdpconferences.org/Resources/CPDP2011.pdf" TargetMode="External"/><Relationship Id="rId2" Type="http://schemas.openxmlformats.org/officeDocument/2006/relationships/hyperlink" Target="http://ec.europa.eu/europe2020/index_en.htm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eur-lex.europa.eu/LexUriServ/LexUriServ.do?uri=COM:2010:0517:FIN:EN:PDF" TargetMode="External"/><Relationship Id="rId5" Type="http://schemas.openxmlformats.org/officeDocument/2006/relationships/hyperlink" Target="http://ec.europa.eu/justice/news/consulting_public/0006/com_2010_609_en.pdf" TargetMode="External"/><Relationship Id="rId4" Type="http://schemas.openxmlformats.org/officeDocument/2006/relationships/hyperlink" Target="http://www.enisa.europa.eu/" TargetMode="Externa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mailto:policy@egi.eu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sy.holsinger@egi.eu" TargetMode="External"/><Relationship Id="rId5" Type="http://schemas.openxmlformats.org/officeDocument/2006/relationships/hyperlink" Target="mailto:damir.marinovic@egi.eu" TargetMode="External"/><Relationship Id="rId4" Type="http://schemas.openxmlformats.org/officeDocument/2006/relationships/hyperlink" Target="mailto:sergio.andreozzi@egi.eu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Policy Development </a:t>
            </a:r>
            <a:r>
              <a:rPr lang="en-US" sz="3600" dirty="0"/>
              <a:t>T</a:t>
            </a:r>
            <a:r>
              <a:rPr lang="en-US" sz="3600" dirty="0" smtClean="0"/>
              <a:t>eam (PDT)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16387" y="4535487"/>
            <a:ext cx="5834063" cy="2322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ectangle 3"/>
          <p:cNvSpPr/>
          <p:nvPr/>
        </p:nvSpPr>
        <p:spPr>
          <a:xfrm>
            <a:off x="1108127" y="1722327"/>
            <a:ext cx="692615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 Digital </a:t>
            </a:r>
            <a:r>
              <a:rPr lang="en-US" sz="32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Agenda </a:t>
            </a:r>
            <a:r>
              <a:rPr lang="en-US" sz="32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for Europe</a:t>
            </a:r>
          </a:p>
          <a:p>
            <a:pPr algn="ctr"/>
            <a:r>
              <a:rPr lang="en-US" sz="2400" i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Focus on Security and Data Protection</a:t>
            </a:r>
            <a:endParaRPr lang="en-GB" sz="24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200" dirty="0" smtClean="0"/>
              <a:t>EU </a:t>
            </a:r>
            <a:r>
              <a:rPr lang="en-GB" sz="3200" dirty="0"/>
              <a:t>Data Protection </a:t>
            </a:r>
            <a:r>
              <a:rPr lang="en-GB" sz="3200" dirty="0" smtClean="0"/>
              <a:t>Directive</a:t>
            </a:r>
            <a:br>
              <a:rPr lang="en-GB" sz="3200" dirty="0" smtClean="0"/>
            </a:br>
            <a:r>
              <a:rPr lang="en-GB" sz="3200" dirty="0" smtClean="0"/>
              <a:t>Key Objectives 1/2</a:t>
            </a:r>
            <a:endParaRPr lang="en-GB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06335"/>
            <a:ext cx="9144000" cy="5432251"/>
          </a:xfrm>
        </p:spPr>
        <p:txBody>
          <a:bodyPr/>
          <a:lstStyle/>
          <a:p>
            <a:pPr marL="0" indent="0" algn="just">
              <a:buNone/>
            </a:pPr>
            <a:r>
              <a:rPr lang="en-GB" sz="2000" dirty="0"/>
              <a:t>Key objectives of the modernised data privacy strategy are to:</a:t>
            </a:r>
          </a:p>
          <a:p>
            <a:pPr marL="457200" lvl="0" indent="-457200" algn="just">
              <a:buFont typeface="+mj-lt"/>
              <a:buAutoNum type="arabicPeriod"/>
            </a:pPr>
            <a:r>
              <a:rPr lang="en-GB" sz="2000" dirty="0"/>
              <a:t>Strengthen individuals' rights (and clarify what types of information will fall into the definition of ‘personal data’ e.g. user profile information</a:t>
            </a:r>
            <a:r>
              <a:rPr lang="en-GB" sz="2000" dirty="0" smtClean="0"/>
              <a:t>)</a:t>
            </a:r>
            <a:endParaRPr lang="en-GB" sz="2000" dirty="0"/>
          </a:p>
          <a:p>
            <a:pPr marL="457200" lvl="0" indent="-457200" algn="just">
              <a:buFont typeface="+mj-lt"/>
              <a:buAutoNum type="arabicPeriod"/>
            </a:pPr>
            <a:r>
              <a:rPr lang="en-GB" sz="2000" dirty="0"/>
              <a:t>Increase transparency for data subjects, for example, by introducing mandatory personal data breach notification </a:t>
            </a:r>
          </a:p>
          <a:p>
            <a:pPr marL="457200" lvl="0" indent="-457200" algn="just">
              <a:buFont typeface="+mj-lt"/>
              <a:buAutoNum type="arabicPeriod"/>
            </a:pPr>
            <a:r>
              <a:rPr lang="en-GB" sz="2000" dirty="0" smtClean="0"/>
              <a:t>Create </a:t>
            </a:r>
            <a:r>
              <a:rPr lang="en-GB" sz="2000" dirty="0"/>
              <a:t>new responsibilities for data controllers  by making the appointment of an independent Data Protection Officer </a:t>
            </a:r>
            <a:r>
              <a:rPr lang="en-GB" sz="2000" dirty="0" smtClean="0"/>
              <a:t>mandatory</a:t>
            </a:r>
            <a:endParaRPr lang="en-GB" sz="2000" dirty="0"/>
          </a:p>
          <a:p>
            <a:pPr marL="457200" lvl="0" indent="-457200" algn="just">
              <a:buFont typeface="+mj-lt"/>
              <a:buAutoNum type="arabicPeriod"/>
            </a:pPr>
            <a:r>
              <a:rPr lang="en-GB" sz="2000" dirty="0"/>
              <a:t>Place a duty on data controllers to carry out a privacy impact assessment (PIA) where appropriate, and promote the use of Privacy Enhancing Technologies (PET) and the Privacy by Design model of system </a:t>
            </a:r>
            <a:r>
              <a:rPr lang="en-GB" sz="2000" dirty="0" smtClean="0"/>
              <a:t>design</a:t>
            </a:r>
            <a:endParaRPr lang="en-GB" sz="2000" dirty="0"/>
          </a:p>
          <a:p>
            <a:pPr marL="457200" lvl="0" indent="-457200" algn="just">
              <a:buFont typeface="+mj-lt"/>
              <a:buAutoNum type="arabicPeriod"/>
            </a:pPr>
            <a:r>
              <a:rPr lang="en-GB" sz="2000" dirty="0"/>
              <a:t>Enhance individuals’ control over their data including the so-called ‘right to be forgotten’ and empower users with a right to port their personal information (‘data portability</a:t>
            </a:r>
            <a:r>
              <a:rPr lang="en-GB" sz="2000" dirty="0" smtClean="0"/>
              <a:t>’)</a:t>
            </a:r>
            <a:endParaRPr lang="en-GB" sz="2000" dirty="0"/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 bwMode="auto">
          <a:xfrm>
            <a:off x="2517732" y="6413326"/>
            <a:ext cx="3832964" cy="4446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Arial" pitchFamily="34" charset="0"/>
                <a:ea typeface="Arial" charset="0"/>
                <a:cs typeface="Arial" pitchFamily="34" charset="0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Arial" pitchFamily="34" charset="0"/>
                <a:ea typeface="Arial" charset="0"/>
                <a:cs typeface="Arial" pitchFamily="34" charset="0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Arial" pitchFamily="34" charset="0"/>
                <a:ea typeface="Arial" charset="0"/>
                <a:cs typeface="Arial" pitchFamily="34" charset="0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Arial" pitchFamily="34" charset="0"/>
                <a:ea typeface="Arial" charset="0"/>
                <a:cs typeface="Arial" pitchFamily="34" charset="0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Arial" pitchFamily="34" charset="0"/>
                <a:ea typeface="Arial" charset="0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 defTabSz="914400"/>
            <a:r>
              <a:rPr lang="nl-NL" sz="1400" i="1" dirty="0">
                <a:solidFill>
                  <a:prstClr val="black"/>
                </a:solidFill>
              </a:rPr>
              <a:t>Source: http://www.lewissilkin.com </a:t>
            </a:r>
            <a:endParaRPr lang="en-GB" sz="1400" i="1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8415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200" dirty="0">
                <a:solidFill>
                  <a:prstClr val="white"/>
                </a:solidFill>
              </a:rPr>
              <a:t>EU Data Protection Directive</a:t>
            </a:r>
            <a:br>
              <a:rPr lang="en-GB" sz="3200" dirty="0">
                <a:solidFill>
                  <a:prstClr val="white"/>
                </a:solidFill>
              </a:rPr>
            </a:br>
            <a:r>
              <a:rPr lang="en-GB" sz="3200" dirty="0">
                <a:solidFill>
                  <a:prstClr val="white"/>
                </a:solidFill>
              </a:rPr>
              <a:t>Key Objectives </a:t>
            </a:r>
            <a:r>
              <a:rPr lang="en-GB" sz="3200" dirty="0" smtClean="0">
                <a:solidFill>
                  <a:prstClr val="white"/>
                </a:solidFill>
              </a:rPr>
              <a:t>2/2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lvl="0" indent="-457200" algn="just">
              <a:buFont typeface="+mj-lt"/>
              <a:buAutoNum type="arabicPeriod" startAt="6"/>
            </a:pPr>
            <a:r>
              <a:rPr lang="en-GB" sz="2000" dirty="0">
                <a:solidFill>
                  <a:prstClr val="black"/>
                </a:solidFill>
              </a:rPr>
              <a:t>Raise and finance public awareness and promote the application of approved ‘privacy seals’ for organisations which meet certain minimum privacy </a:t>
            </a:r>
            <a:r>
              <a:rPr lang="en-GB" sz="2000" dirty="0" smtClean="0">
                <a:solidFill>
                  <a:prstClr val="black"/>
                </a:solidFill>
              </a:rPr>
              <a:t>standards</a:t>
            </a:r>
            <a:endParaRPr lang="en-GB" sz="2000" dirty="0">
              <a:solidFill>
                <a:prstClr val="black"/>
              </a:solidFill>
            </a:endParaRPr>
          </a:p>
          <a:p>
            <a:pPr marL="457200" lvl="0" indent="-457200" algn="just">
              <a:buFont typeface="+mj-lt"/>
              <a:buAutoNum type="arabicPeriod" startAt="6"/>
            </a:pPr>
            <a:r>
              <a:rPr lang="en-GB" sz="2000" dirty="0">
                <a:solidFill>
                  <a:prstClr val="black"/>
                </a:solidFill>
              </a:rPr>
              <a:t>Ensure informed and free consent (and, in so doing, provide pre-approved data privacy notices on EU standard forms</a:t>
            </a:r>
            <a:r>
              <a:rPr lang="en-GB" sz="2000" dirty="0" smtClean="0">
                <a:solidFill>
                  <a:prstClr val="black"/>
                </a:solidFill>
              </a:rPr>
              <a:t>)</a:t>
            </a:r>
            <a:endParaRPr lang="en-GB" sz="2000" dirty="0">
              <a:solidFill>
                <a:prstClr val="black"/>
              </a:solidFill>
            </a:endParaRPr>
          </a:p>
          <a:p>
            <a:pPr marL="457200" lvl="0" indent="-457200" algn="just">
              <a:buFont typeface="+mj-lt"/>
              <a:buAutoNum type="arabicPeriod" startAt="6"/>
            </a:pPr>
            <a:r>
              <a:rPr lang="en-GB" sz="2000" dirty="0">
                <a:solidFill>
                  <a:prstClr val="black"/>
                </a:solidFill>
              </a:rPr>
              <a:t>Harmonise the conditions for processing sensitive data (and review the categories of information which may be classed as sensitive personal data</a:t>
            </a:r>
            <a:r>
              <a:rPr lang="en-GB" sz="2000" dirty="0" smtClean="0">
                <a:solidFill>
                  <a:prstClr val="black"/>
                </a:solidFill>
              </a:rPr>
              <a:t>)</a:t>
            </a:r>
            <a:endParaRPr lang="en-GB" sz="2000" dirty="0">
              <a:solidFill>
                <a:prstClr val="black"/>
              </a:solidFill>
            </a:endParaRPr>
          </a:p>
          <a:p>
            <a:pPr marL="457200" lvl="0" indent="-457200" algn="just">
              <a:buFont typeface="+mj-lt"/>
              <a:buAutoNum type="arabicPeriod" startAt="6"/>
            </a:pPr>
            <a:r>
              <a:rPr lang="en-GB" sz="2000" dirty="0">
                <a:solidFill>
                  <a:prstClr val="black"/>
                </a:solidFill>
              </a:rPr>
              <a:t>Make remedies and sanctions more effective and promote an active infringement </a:t>
            </a:r>
            <a:r>
              <a:rPr lang="en-GB" sz="2000" dirty="0" smtClean="0">
                <a:solidFill>
                  <a:prstClr val="black"/>
                </a:solidFill>
              </a:rPr>
              <a:t>policy</a:t>
            </a:r>
            <a:endParaRPr lang="en-GB" sz="2000" dirty="0">
              <a:solidFill>
                <a:prstClr val="black"/>
              </a:solidFill>
            </a:endParaRPr>
          </a:p>
          <a:p>
            <a:pPr marL="457200" lvl="0" indent="-457200" algn="just">
              <a:buFont typeface="+mj-lt"/>
              <a:buAutoNum type="arabicPeriod" startAt="6"/>
            </a:pPr>
            <a:r>
              <a:rPr lang="en-GB" sz="2000" dirty="0">
                <a:solidFill>
                  <a:prstClr val="black"/>
                </a:solidFill>
              </a:rPr>
              <a:t>Clarify and simplify the rules for international data transfers</a:t>
            </a:r>
          </a:p>
          <a:p>
            <a:pPr marL="457200" lvl="0" indent="-457200" algn="just">
              <a:buFont typeface="+mj-lt"/>
              <a:buAutoNum type="arabicPeriod" startAt="6"/>
            </a:pPr>
            <a:r>
              <a:rPr lang="en-GB" sz="2000" dirty="0">
                <a:solidFill>
                  <a:prstClr val="black"/>
                </a:solidFill>
              </a:rPr>
              <a:t>Encourage self-regulatory </a:t>
            </a:r>
            <a:r>
              <a:rPr lang="en-GB" sz="2000" dirty="0" smtClean="0">
                <a:solidFill>
                  <a:prstClr val="black"/>
                </a:solidFill>
              </a:rPr>
              <a:t>initiatives  </a:t>
            </a:r>
            <a:endParaRPr lang="en-GB" sz="2000" dirty="0">
              <a:solidFill>
                <a:prstClr val="black"/>
              </a:solidFill>
            </a:endParaRPr>
          </a:p>
          <a:p>
            <a:endParaRPr lang="en-GB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 bwMode="auto">
          <a:xfrm>
            <a:off x="2517732" y="6413326"/>
            <a:ext cx="3832964" cy="4446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Arial" pitchFamily="34" charset="0"/>
                <a:ea typeface="Arial" charset="0"/>
                <a:cs typeface="Arial" pitchFamily="34" charset="0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Arial" pitchFamily="34" charset="0"/>
                <a:ea typeface="Arial" charset="0"/>
                <a:cs typeface="Arial" pitchFamily="34" charset="0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Arial" pitchFamily="34" charset="0"/>
                <a:ea typeface="Arial" charset="0"/>
                <a:cs typeface="Arial" pitchFamily="34" charset="0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Arial" pitchFamily="34" charset="0"/>
                <a:ea typeface="Arial" charset="0"/>
                <a:cs typeface="Arial" pitchFamily="34" charset="0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Arial" pitchFamily="34" charset="0"/>
                <a:ea typeface="Arial" charset="0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 defTabSz="914400"/>
            <a:r>
              <a:rPr lang="nl-NL" sz="1400" i="1" dirty="0">
                <a:solidFill>
                  <a:prstClr val="black"/>
                </a:solidFill>
              </a:rPr>
              <a:t>Source: http://www.lewissilkin.com </a:t>
            </a:r>
            <a:endParaRPr lang="en-GB" sz="1400" i="1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7653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46262" y="107407"/>
            <a:ext cx="6840538" cy="865187"/>
          </a:xfrm>
        </p:spPr>
        <p:txBody>
          <a:bodyPr/>
          <a:lstStyle/>
          <a:p>
            <a:r>
              <a:rPr lang="en-GB" sz="2800" dirty="0"/>
              <a:t>Proposal for a Directive on attacks against information systems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312568"/>
            <a:ext cx="9144000" cy="4525963"/>
          </a:xfrm>
        </p:spPr>
        <p:txBody>
          <a:bodyPr/>
          <a:lstStyle/>
          <a:p>
            <a:r>
              <a:rPr lang="nl-NL" sz="2000" dirty="0" smtClean="0"/>
              <a:t>Proposal of Directive of the European Parliament and of the Council on </a:t>
            </a:r>
            <a:r>
              <a:rPr lang="en-GB" sz="2000" dirty="0" smtClean="0"/>
              <a:t>attacks </a:t>
            </a:r>
            <a:r>
              <a:rPr lang="en-GB" sz="2000" dirty="0"/>
              <a:t>against information </a:t>
            </a:r>
            <a:r>
              <a:rPr lang="en-GB" sz="2000" dirty="0" smtClean="0"/>
              <a:t>systems (30 Sep. 2010)</a:t>
            </a:r>
          </a:p>
          <a:p>
            <a:pPr algn="just"/>
            <a:r>
              <a:rPr lang="en-GB" sz="2000" dirty="0" smtClean="0">
                <a:solidFill>
                  <a:srgbClr val="000000"/>
                </a:solidFill>
              </a:rPr>
              <a:t>Reason for the new Directive is the </a:t>
            </a:r>
            <a:r>
              <a:rPr lang="en-GB" sz="2000" dirty="0">
                <a:solidFill>
                  <a:srgbClr val="000000"/>
                </a:solidFill>
              </a:rPr>
              <a:t>number of attacks against information </a:t>
            </a:r>
            <a:r>
              <a:rPr lang="en-GB" sz="2000" dirty="0" smtClean="0">
                <a:solidFill>
                  <a:srgbClr val="000000"/>
                </a:solidFill>
              </a:rPr>
              <a:t>systems increased </a:t>
            </a:r>
            <a:r>
              <a:rPr lang="en-GB" sz="2000" dirty="0">
                <a:solidFill>
                  <a:srgbClr val="000000"/>
                </a:solidFill>
              </a:rPr>
              <a:t>significantly in the last few years and a number of attacks of previously unknown large and dangerous scale have been </a:t>
            </a:r>
            <a:r>
              <a:rPr lang="en-GB" sz="2000" dirty="0" smtClean="0">
                <a:solidFill>
                  <a:srgbClr val="000000"/>
                </a:solidFill>
              </a:rPr>
              <a:t>observed. </a:t>
            </a:r>
            <a:r>
              <a:rPr lang="en-GB" sz="2000" dirty="0">
                <a:solidFill>
                  <a:srgbClr val="000000"/>
                </a:solidFill>
              </a:rPr>
              <a:t> </a:t>
            </a:r>
            <a:endParaRPr lang="en-GB" sz="2000" dirty="0" smtClean="0">
              <a:solidFill>
                <a:srgbClr val="000000"/>
              </a:solidFill>
            </a:endParaRPr>
          </a:p>
          <a:p>
            <a:pPr algn="just"/>
            <a:r>
              <a:rPr lang="en-GB" sz="2000" dirty="0" smtClean="0">
                <a:solidFill>
                  <a:srgbClr val="000000"/>
                </a:solidFill>
              </a:rPr>
              <a:t>For example, '</a:t>
            </a:r>
            <a:r>
              <a:rPr lang="en-GB" sz="2000" dirty="0" err="1" smtClean="0">
                <a:solidFill>
                  <a:srgbClr val="000000"/>
                </a:solidFill>
              </a:rPr>
              <a:t>Conficker</a:t>
            </a:r>
            <a:r>
              <a:rPr lang="en-GB" sz="2000" dirty="0">
                <a:solidFill>
                  <a:srgbClr val="000000"/>
                </a:solidFill>
              </a:rPr>
              <a:t>' (also known as </a:t>
            </a:r>
            <a:r>
              <a:rPr lang="en-GB" sz="2000" dirty="0" err="1">
                <a:solidFill>
                  <a:srgbClr val="000000"/>
                </a:solidFill>
              </a:rPr>
              <a:t>Downup</a:t>
            </a:r>
            <a:r>
              <a:rPr lang="en-GB" sz="2000" dirty="0">
                <a:solidFill>
                  <a:srgbClr val="000000"/>
                </a:solidFill>
              </a:rPr>
              <a:t>, </a:t>
            </a:r>
            <a:r>
              <a:rPr lang="en-GB" sz="2000" dirty="0" err="1">
                <a:solidFill>
                  <a:srgbClr val="000000"/>
                </a:solidFill>
              </a:rPr>
              <a:t>Downadup</a:t>
            </a:r>
            <a:r>
              <a:rPr lang="en-GB" sz="2000" dirty="0">
                <a:solidFill>
                  <a:srgbClr val="000000"/>
                </a:solidFill>
              </a:rPr>
              <a:t> and Kido</a:t>
            </a:r>
            <a:r>
              <a:rPr lang="en-GB" sz="2000" dirty="0" smtClean="0">
                <a:solidFill>
                  <a:srgbClr val="000000"/>
                </a:solidFill>
              </a:rPr>
              <a:t>), than new </a:t>
            </a:r>
            <a:r>
              <a:rPr lang="en-GB" sz="2000" dirty="0">
                <a:solidFill>
                  <a:srgbClr val="000000"/>
                </a:solidFill>
              </a:rPr>
              <a:t>type of malicious computer warm </a:t>
            </a:r>
            <a:r>
              <a:rPr lang="en-GB" sz="2000" dirty="0" err="1" smtClean="0">
                <a:solidFill>
                  <a:srgbClr val="000000"/>
                </a:solidFill>
              </a:rPr>
              <a:t>Stuxnet</a:t>
            </a:r>
            <a:r>
              <a:rPr lang="en-GB" sz="2000" dirty="0" smtClean="0">
                <a:solidFill>
                  <a:srgbClr val="000000"/>
                </a:solidFill>
              </a:rPr>
              <a:t> </a:t>
            </a:r>
            <a:r>
              <a:rPr lang="en-GB" sz="2000" dirty="0">
                <a:solidFill>
                  <a:srgbClr val="000000"/>
                </a:solidFill>
              </a:rPr>
              <a:t>that is infecting a high number of power plants, pipelines and factories and could be used to control plant operations remotely. </a:t>
            </a:r>
            <a:endParaRPr lang="en-GB" sz="2000" dirty="0" smtClean="0">
              <a:solidFill>
                <a:srgbClr val="000000"/>
              </a:solidFill>
            </a:endParaRPr>
          </a:p>
          <a:p>
            <a:pPr algn="just"/>
            <a:r>
              <a:rPr lang="en-GB" sz="2000" dirty="0" smtClean="0">
                <a:solidFill>
                  <a:srgbClr val="000000"/>
                </a:solidFill>
              </a:rPr>
              <a:t>If </a:t>
            </a:r>
            <a:r>
              <a:rPr lang="en-GB" sz="2000" dirty="0">
                <a:solidFill>
                  <a:srgbClr val="000000"/>
                </a:solidFill>
              </a:rPr>
              <a:t>confirmed, </a:t>
            </a:r>
            <a:r>
              <a:rPr lang="en-GB" sz="2000" dirty="0" err="1">
                <a:solidFill>
                  <a:srgbClr val="000000"/>
                </a:solidFill>
              </a:rPr>
              <a:t>Stuxnet</a:t>
            </a:r>
            <a:r>
              <a:rPr lang="en-GB" sz="2000" dirty="0">
                <a:solidFill>
                  <a:srgbClr val="000000"/>
                </a:solidFill>
              </a:rPr>
              <a:t> would be the first case of a highly sophisticated botnet aimed at industrial targets, a development experts don't hesitate to define ''the first directed cyber weapon''. </a:t>
            </a:r>
            <a:endParaRPr lang="en-GB" sz="2000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 bwMode="auto">
          <a:xfrm>
            <a:off x="2542781" y="6413326"/>
            <a:ext cx="3206665" cy="4446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Arial" pitchFamily="34" charset="0"/>
                <a:ea typeface="Arial" charset="0"/>
                <a:cs typeface="Arial" pitchFamily="34" charset="0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Arial" pitchFamily="34" charset="0"/>
                <a:ea typeface="Arial" charset="0"/>
                <a:cs typeface="Arial" pitchFamily="34" charset="0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Arial" pitchFamily="34" charset="0"/>
                <a:ea typeface="Arial" charset="0"/>
                <a:cs typeface="Arial" pitchFamily="34" charset="0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Arial" pitchFamily="34" charset="0"/>
                <a:ea typeface="Arial" charset="0"/>
                <a:cs typeface="Arial" pitchFamily="34" charset="0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Arial" pitchFamily="34" charset="0"/>
                <a:ea typeface="Arial" charset="0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algn="just" defTabSz="914400">
              <a:buNone/>
            </a:pPr>
            <a:r>
              <a:rPr lang="nl-NL" sz="1400" i="1" dirty="0" smtClean="0">
                <a:solidFill>
                  <a:prstClr val="black"/>
                </a:solidFill>
              </a:rPr>
              <a:t>      Source: http</a:t>
            </a:r>
            <a:r>
              <a:rPr lang="nl-NL" sz="1400" i="1" dirty="0">
                <a:solidFill>
                  <a:prstClr val="black"/>
                </a:solidFill>
              </a:rPr>
              <a:t>://europa.eu/rapid</a:t>
            </a:r>
            <a:r>
              <a:rPr lang="nl-NL" sz="1400" i="1" dirty="0" smtClean="0">
                <a:solidFill>
                  <a:prstClr val="black"/>
                </a:solidFill>
              </a:rPr>
              <a:t>/  </a:t>
            </a:r>
            <a:endParaRPr lang="en-GB" sz="1400" i="1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4806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2400" dirty="0">
                <a:solidFill>
                  <a:prstClr val="white"/>
                </a:solidFill>
              </a:rPr>
              <a:t>Proposal for a Directive on attacks against information </a:t>
            </a:r>
            <a:r>
              <a:rPr lang="en-GB" sz="2400" dirty="0" smtClean="0">
                <a:solidFill>
                  <a:prstClr val="white"/>
                </a:solidFill>
              </a:rPr>
              <a:t>systems – What is new? </a:t>
            </a:r>
            <a:endParaRPr lang="en-GB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7682" y="1172116"/>
            <a:ext cx="9056318" cy="5063181"/>
          </a:xfrm>
        </p:spPr>
        <p:txBody>
          <a:bodyPr/>
          <a:lstStyle/>
          <a:p>
            <a:pPr marL="0" indent="0">
              <a:buNone/>
            </a:pPr>
            <a:r>
              <a:rPr lang="en-GB" sz="2000" dirty="0"/>
              <a:t>The proposed </a:t>
            </a:r>
            <a:r>
              <a:rPr lang="en-GB" sz="2000" dirty="0" smtClean="0"/>
              <a:t>Directive will </a:t>
            </a:r>
            <a:r>
              <a:rPr lang="en-GB" sz="2000" dirty="0"/>
              <a:t>retain its current provisions – namely the penalisation of illegal access, illegal system interference and illegal data interference - and include the following new elements</a:t>
            </a:r>
            <a:r>
              <a:rPr lang="en-GB" sz="2000" dirty="0" smtClean="0"/>
              <a:t>:</a:t>
            </a:r>
            <a:endParaRPr lang="en-GB" sz="2000" dirty="0"/>
          </a:p>
          <a:p>
            <a:r>
              <a:rPr lang="en-GB" sz="2000" dirty="0"/>
              <a:t>Penalisation of the use of tools (such as malicious software – e.g. 'botnets' – or unrightfully obtained computer passwords) for committing the </a:t>
            </a:r>
            <a:r>
              <a:rPr lang="en-GB" sz="2000" dirty="0" smtClean="0"/>
              <a:t>offences</a:t>
            </a:r>
            <a:endParaRPr lang="en-GB" sz="2000" dirty="0"/>
          </a:p>
          <a:p>
            <a:r>
              <a:rPr lang="en-GB" sz="2000" dirty="0"/>
              <a:t>Introduction of 'illegal interception' of information systems as a criminal </a:t>
            </a:r>
            <a:r>
              <a:rPr lang="en-GB" sz="2000" dirty="0" smtClean="0"/>
              <a:t>offence</a:t>
            </a:r>
            <a:endParaRPr lang="en-GB" sz="2000" dirty="0"/>
          </a:p>
          <a:p>
            <a:r>
              <a:rPr lang="en-GB" sz="2000" dirty="0"/>
              <a:t>Improvement of European criminal justice/police cooperation </a:t>
            </a:r>
            <a:r>
              <a:rPr lang="en-GB" sz="2000" dirty="0" smtClean="0"/>
              <a:t>by strengthening </a:t>
            </a:r>
            <a:r>
              <a:rPr lang="en-GB" sz="2000" dirty="0"/>
              <a:t>the existing structure of 24/7 contact points, including an obligation to answer within 8 hours to urgent </a:t>
            </a:r>
            <a:r>
              <a:rPr lang="en-GB" sz="2000" dirty="0" smtClean="0"/>
              <a:t>request</a:t>
            </a:r>
            <a:endParaRPr lang="en-GB" sz="2000" dirty="0"/>
          </a:p>
          <a:p>
            <a:r>
              <a:rPr lang="en-GB" sz="2000" dirty="0"/>
              <a:t>T</a:t>
            </a:r>
            <a:r>
              <a:rPr lang="en-GB" sz="2000" dirty="0" smtClean="0"/>
              <a:t>he </a:t>
            </a:r>
            <a:r>
              <a:rPr lang="en-GB" sz="2000" dirty="0"/>
              <a:t>obligation to collect basic statistical data on cybercrimes</a:t>
            </a:r>
          </a:p>
          <a:p>
            <a:r>
              <a:rPr lang="en-GB" sz="2000" dirty="0" smtClean="0"/>
              <a:t>Raising </a:t>
            </a:r>
            <a:r>
              <a:rPr lang="en-GB" sz="2000" dirty="0"/>
              <a:t>the level of criminal penalties to a maximum term of imprisonment of at least two years. Instigation, aiding, abetting and attempt of those offences will become penalised as </a:t>
            </a:r>
            <a:r>
              <a:rPr lang="en-GB" sz="2000" dirty="0" smtClean="0"/>
              <a:t>well</a:t>
            </a:r>
            <a:endParaRPr lang="en-GB" sz="2000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 bwMode="auto">
          <a:xfrm>
            <a:off x="2542781" y="6413326"/>
            <a:ext cx="3206665" cy="4446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Arial" pitchFamily="34" charset="0"/>
                <a:ea typeface="Arial" charset="0"/>
                <a:cs typeface="Arial" pitchFamily="34" charset="0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Arial" pitchFamily="34" charset="0"/>
                <a:ea typeface="Arial" charset="0"/>
                <a:cs typeface="Arial" pitchFamily="34" charset="0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Arial" pitchFamily="34" charset="0"/>
                <a:ea typeface="Arial" charset="0"/>
                <a:cs typeface="Arial" pitchFamily="34" charset="0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Arial" pitchFamily="34" charset="0"/>
                <a:ea typeface="Arial" charset="0"/>
                <a:cs typeface="Arial" pitchFamily="34" charset="0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Arial" pitchFamily="34" charset="0"/>
                <a:ea typeface="Arial" charset="0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algn="just" defTabSz="914400">
              <a:buNone/>
            </a:pPr>
            <a:r>
              <a:rPr lang="nl-NL" sz="1400" i="1" dirty="0" smtClean="0">
                <a:solidFill>
                  <a:prstClr val="black"/>
                </a:solidFill>
              </a:rPr>
              <a:t>      Source: http</a:t>
            </a:r>
            <a:r>
              <a:rPr lang="nl-NL" sz="1400" i="1" dirty="0">
                <a:solidFill>
                  <a:prstClr val="black"/>
                </a:solidFill>
              </a:rPr>
              <a:t>://europa.eu/rapid</a:t>
            </a:r>
            <a:r>
              <a:rPr lang="nl-NL" sz="1400" i="1" dirty="0" smtClean="0">
                <a:solidFill>
                  <a:prstClr val="black"/>
                </a:solidFill>
              </a:rPr>
              <a:t>/  </a:t>
            </a:r>
            <a:endParaRPr lang="en-GB" sz="1400" i="1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5686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Discussion </a:t>
            </a:r>
            <a:r>
              <a:rPr lang="en-US" sz="3600" dirty="0" smtClean="0"/>
              <a:t>point suggestions  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200416" y="981074"/>
            <a:ext cx="9344416" cy="5876925"/>
          </a:xfrm>
        </p:spPr>
        <p:txBody>
          <a:bodyPr/>
          <a:lstStyle/>
          <a:p>
            <a:pPr lvl="1" algn="just">
              <a:buFont typeface="Arial" pitchFamily="34" charset="0"/>
              <a:buChar char="•"/>
            </a:pPr>
            <a:r>
              <a:rPr lang="en-GB" sz="1900" dirty="0" smtClean="0"/>
              <a:t>The newest set of security and data privacy proposals and recommendations are still under development. The </a:t>
            </a:r>
            <a:r>
              <a:rPr lang="en-GB" sz="1900" dirty="0"/>
              <a:t>key EU actions and any national laws which may follow from them will have an impact on EGI’s computing infrastructure, sites and </a:t>
            </a:r>
            <a:r>
              <a:rPr lang="en-GB" sz="1900" dirty="0" smtClean="0"/>
              <a:t>services</a:t>
            </a:r>
          </a:p>
          <a:p>
            <a:pPr lvl="1" algn="just">
              <a:buFont typeface="Arial" pitchFamily="34" charset="0"/>
              <a:buChar char="•"/>
            </a:pPr>
            <a:r>
              <a:rPr lang="en-GB" sz="1900" dirty="0" smtClean="0"/>
              <a:t>Potential implication of new </a:t>
            </a:r>
            <a:r>
              <a:rPr lang="en-GB" sz="1900" dirty="0" smtClean="0"/>
              <a:t>objectives and aims  in order to </a:t>
            </a:r>
            <a:r>
              <a:rPr lang="en-GB" sz="1900" dirty="0" smtClean="0"/>
              <a:t>modernise the </a:t>
            </a:r>
            <a:r>
              <a:rPr lang="en-GB" sz="1900" dirty="0"/>
              <a:t>EU Data Protection </a:t>
            </a:r>
            <a:r>
              <a:rPr lang="en-GB" sz="1900" dirty="0" smtClean="0"/>
              <a:t>Directive on EGI community and policies? </a:t>
            </a:r>
          </a:p>
          <a:p>
            <a:pPr lvl="1" algn="just">
              <a:buFont typeface="Arial" pitchFamily="34" charset="0"/>
              <a:buChar char="•"/>
            </a:pPr>
            <a:r>
              <a:rPr lang="en-GB" sz="1900" dirty="0"/>
              <a:t>Potential implication of new Proposal for </a:t>
            </a:r>
            <a:r>
              <a:rPr lang="en-GB" sz="1900" dirty="0" smtClean="0"/>
              <a:t>the </a:t>
            </a:r>
            <a:r>
              <a:rPr lang="en-GB" sz="1900" dirty="0"/>
              <a:t>Directive on attacks against information systems </a:t>
            </a:r>
            <a:r>
              <a:rPr lang="en-GB" sz="1900" dirty="0" smtClean="0"/>
              <a:t> on </a:t>
            </a:r>
            <a:r>
              <a:rPr lang="en-GB" sz="1900" dirty="0"/>
              <a:t>EGI </a:t>
            </a:r>
            <a:r>
              <a:rPr lang="en-GB" sz="1900" dirty="0" smtClean="0"/>
              <a:t>community and policies?</a:t>
            </a:r>
          </a:p>
          <a:p>
            <a:pPr lvl="1" algn="just">
              <a:buFont typeface="Arial" pitchFamily="34" charset="0"/>
              <a:buChar char="•"/>
            </a:pPr>
            <a:r>
              <a:rPr lang="nl-NL" sz="1900" dirty="0"/>
              <a:t>Legal and regulatory framework governing data protection and security flexibility</a:t>
            </a:r>
            <a:r>
              <a:rPr lang="nl-NL" sz="1900" dirty="0" smtClean="0"/>
              <a:t>?</a:t>
            </a:r>
            <a:r>
              <a:rPr lang="en-GB" sz="1900" dirty="0" smtClean="0"/>
              <a:t> </a:t>
            </a:r>
          </a:p>
          <a:p>
            <a:pPr lvl="1" algn="just">
              <a:buFont typeface="Arial" pitchFamily="34" charset="0"/>
              <a:buChar char="•"/>
            </a:pPr>
            <a:r>
              <a:rPr lang="en-GB" sz="1900" dirty="0" smtClean="0"/>
              <a:t>EGI.eu to </a:t>
            </a:r>
            <a:r>
              <a:rPr lang="en-GB" sz="1900" dirty="0"/>
              <a:t>ensure that any new EGI policy </a:t>
            </a:r>
            <a:r>
              <a:rPr lang="en-GB" sz="1900" dirty="0" smtClean="0"/>
              <a:t>is </a:t>
            </a:r>
            <a:r>
              <a:rPr lang="en-GB" sz="1900" dirty="0"/>
              <a:t>consistent with the current EU security and trust </a:t>
            </a:r>
            <a:r>
              <a:rPr lang="en-GB" sz="1900" dirty="0" smtClean="0"/>
              <a:t>set of the policies </a:t>
            </a:r>
          </a:p>
          <a:p>
            <a:pPr lvl="1">
              <a:buFont typeface="Arial" pitchFamily="34" charset="0"/>
              <a:buChar char="•"/>
            </a:pPr>
            <a:r>
              <a:rPr lang="en-US" sz="1900" dirty="0" smtClean="0"/>
              <a:t>Intensify communication with ENISA (</a:t>
            </a:r>
            <a:r>
              <a:rPr lang="en-US" sz="1900" i="1" dirty="0" smtClean="0"/>
              <a:t>should we engage them via </a:t>
            </a:r>
            <a:r>
              <a:rPr lang="en-US" sz="1900" i="1" dirty="0" err="1" smtClean="0"/>
              <a:t>MoU</a:t>
            </a:r>
            <a:r>
              <a:rPr lang="en-US" sz="1900" dirty="0" smtClean="0"/>
              <a:t>?)</a:t>
            </a:r>
          </a:p>
          <a:p>
            <a:pPr lvl="1">
              <a:buFont typeface="Arial" pitchFamily="34" charset="0"/>
              <a:buChar char="•"/>
            </a:pPr>
            <a:r>
              <a:rPr lang="en-US" sz="1900" dirty="0" smtClean="0"/>
              <a:t>Coming event - Important </a:t>
            </a:r>
            <a:r>
              <a:rPr lang="en-GB" sz="1900" dirty="0" smtClean="0"/>
              <a:t>4</a:t>
            </a:r>
            <a:r>
              <a:rPr lang="en-GB" sz="1900" baseline="30000" dirty="0" smtClean="0"/>
              <a:t>th</a:t>
            </a:r>
            <a:r>
              <a:rPr lang="en-GB" sz="1900" dirty="0" smtClean="0"/>
              <a:t> International Conference on Computers, Privacy and Data Protection – “European </a:t>
            </a:r>
            <a:r>
              <a:rPr lang="en-GB" sz="1900" dirty="0"/>
              <a:t>Data Protection:  In Good  </a:t>
            </a:r>
            <a:r>
              <a:rPr lang="en-GB" sz="1900" dirty="0" smtClean="0"/>
              <a:t>Health?” (25-27 Jan. 2011, Brussels) </a:t>
            </a:r>
            <a:endParaRPr lang="en-GB" sz="1900" dirty="0"/>
          </a:p>
        </p:txBody>
      </p:sp>
      <p:sp>
        <p:nvSpPr>
          <p:cNvPr id="4" name="TextBox 3"/>
          <p:cNvSpPr txBox="1"/>
          <p:nvPr/>
        </p:nvSpPr>
        <p:spPr>
          <a:xfrm>
            <a:off x="2349962" y="6349731"/>
            <a:ext cx="50494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FF00"/>
                </a:solidFill>
              </a:rPr>
              <a:t>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35976" y="237995"/>
            <a:ext cx="6840538" cy="1206544"/>
          </a:xfrm>
        </p:spPr>
        <p:txBody>
          <a:bodyPr/>
          <a:lstStyle/>
          <a:p>
            <a:r>
              <a:rPr lang="en-US" dirty="0"/>
              <a:t>Useful links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092337"/>
            <a:ext cx="9144000" cy="5442060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sz="1700" dirty="0" smtClean="0"/>
              <a:t>Europe 2020</a:t>
            </a:r>
          </a:p>
          <a:p>
            <a:pPr marL="0" indent="0">
              <a:buNone/>
            </a:pPr>
            <a:r>
              <a:rPr lang="en-GB" sz="1700" dirty="0">
                <a:hlinkClick r:id="rId2"/>
              </a:rPr>
              <a:t>http://ec.europa.eu/europe2020/index_en.htm</a:t>
            </a:r>
            <a:endParaRPr lang="en-US" sz="1700" dirty="0"/>
          </a:p>
          <a:p>
            <a:pPr>
              <a:buFont typeface="Arial" pitchFamily="34" charset="0"/>
              <a:buChar char="•"/>
            </a:pPr>
            <a:r>
              <a:rPr lang="en-US" sz="1700" dirty="0" smtClean="0"/>
              <a:t>Digital Agenda for Europe </a:t>
            </a:r>
          </a:p>
          <a:p>
            <a:pPr marL="0" indent="0">
              <a:buNone/>
            </a:pPr>
            <a:r>
              <a:rPr lang="en-GB" sz="1700" dirty="0">
                <a:hlinkClick r:id="rId3"/>
              </a:rPr>
              <a:t>http://ec.europa.eu/information_society/digital-agenda/index_en.htm</a:t>
            </a:r>
            <a:endParaRPr lang="en-US" sz="1700" dirty="0"/>
          </a:p>
          <a:p>
            <a:pPr>
              <a:buFont typeface="Arial" pitchFamily="34" charset="0"/>
              <a:buChar char="•"/>
            </a:pPr>
            <a:r>
              <a:rPr lang="en-GB" sz="1700" dirty="0" smtClean="0"/>
              <a:t>The </a:t>
            </a:r>
            <a:r>
              <a:rPr lang="en-GB" sz="1700" dirty="0"/>
              <a:t>European Network and Information Security Agency (ENISA) </a:t>
            </a:r>
            <a:endParaRPr lang="en-US" sz="1700" dirty="0" smtClean="0"/>
          </a:p>
          <a:p>
            <a:pPr marL="0" indent="0">
              <a:buNone/>
            </a:pPr>
            <a:r>
              <a:rPr lang="en-GB" sz="1700" dirty="0" smtClean="0">
                <a:hlinkClick r:id="rId4"/>
              </a:rPr>
              <a:t>http</a:t>
            </a:r>
            <a:r>
              <a:rPr lang="en-GB" sz="1700" dirty="0">
                <a:hlinkClick r:id="rId4"/>
              </a:rPr>
              <a:t>://www.enisa.europa.eu/</a:t>
            </a:r>
            <a:endParaRPr lang="en-US" sz="1700" dirty="0" smtClean="0"/>
          </a:p>
          <a:p>
            <a:pPr>
              <a:buFont typeface="Arial" pitchFamily="34" charset="0"/>
              <a:buChar char="•"/>
            </a:pPr>
            <a:r>
              <a:rPr lang="en-GB" sz="1700" dirty="0" smtClean="0"/>
              <a:t>EC Communication A </a:t>
            </a:r>
            <a:r>
              <a:rPr lang="en-GB" sz="1700" dirty="0"/>
              <a:t>comprehensive approach on personal data protection in the European </a:t>
            </a:r>
            <a:r>
              <a:rPr lang="en-GB" sz="1700" dirty="0" smtClean="0"/>
              <a:t>Union</a:t>
            </a:r>
          </a:p>
          <a:p>
            <a:pPr marL="0" indent="0">
              <a:buNone/>
            </a:pPr>
            <a:r>
              <a:rPr lang="en-GB" sz="1700" dirty="0" smtClean="0">
                <a:hlinkClick r:id="rId5"/>
              </a:rPr>
              <a:t>http</a:t>
            </a:r>
            <a:r>
              <a:rPr lang="en-GB" sz="1700" dirty="0">
                <a:hlinkClick r:id="rId5"/>
              </a:rPr>
              <a:t>://</a:t>
            </a:r>
            <a:r>
              <a:rPr lang="en-GB" sz="1700" dirty="0" smtClean="0">
                <a:hlinkClick r:id="rId5"/>
              </a:rPr>
              <a:t>ec.europa.eu/justice/news/consulting_public/0006/com_2010_609_en.pdf</a:t>
            </a:r>
            <a:endParaRPr lang="en-GB" sz="1700" dirty="0" smtClean="0"/>
          </a:p>
          <a:p>
            <a:pPr lvl="0">
              <a:buFont typeface="Arial" pitchFamily="34" charset="0"/>
              <a:buChar char="•"/>
            </a:pPr>
            <a:r>
              <a:rPr lang="en-US" sz="1700" dirty="0" smtClean="0">
                <a:solidFill>
                  <a:prstClr val="black"/>
                </a:solidFill>
              </a:rPr>
              <a:t>Proposal </a:t>
            </a:r>
            <a:r>
              <a:rPr lang="en-US" sz="1700" dirty="0">
                <a:solidFill>
                  <a:prstClr val="black"/>
                </a:solidFill>
              </a:rPr>
              <a:t>for a Directive of the European Parliament and of the Council on attacks against information systems </a:t>
            </a:r>
            <a:endParaRPr lang="en-US" sz="1700" dirty="0" smtClean="0"/>
          </a:p>
          <a:p>
            <a:pPr marL="0" indent="0">
              <a:buNone/>
            </a:pPr>
            <a:r>
              <a:rPr lang="en-GB" sz="1700" dirty="0" smtClean="0">
                <a:hlinkClick r:id="rId6"/>
              </a:rPr>
              <a:t>http</a:t>
            </a:r>
            <a:r>
              <a:rPr lang="en-GB" sz="1700" dirty="0">
                <a:hlinkClick r:id="rId6"/>
              </a:rPr>
              <a:t>://</a:t>
            </a:r>
            <a:r>
              <a:rPr lang="en-GB" sz="1700" dirty="0" smtClean="0">
                <a:hlinkClick r:id="rId6"/>
              </a:rPr>
              <a:t>eur-lex.europa.eu/LexUriServ/LexUriServ.do?uri=COM:2010:0517:FIN:EN:PDF</a:t>
            </a:r>
            <a:endParaRPr lang="en-GB" sz="1700" dirty="0"/>
          </a:p>
          <a:p>
            <a:pPr>
              <a:buFont typeface="Arial" pitchFamily="34" charset="0"/>
              <a:buChar char="•"/>
            </a:pPr>
            <a:r>
              <a:rPr lang="en-GB" sz="1700" dirty="0" smtClean="0">
                <a:solidFill>
                  <a:prstClr val="black"/>
                </a:solidFill>
              </a:rPr>
              <a:t>4</a:t>
            </a:r>
            <a:r>
              <a:rPr lang="en-GB" sz="1700" baseline="30000" dirty="0" smtClean="0">
                <a:solidFill>
                  <a:prstClr val="black"/>
                </a:solidFill>
              </a:rPr>
              <a:t>th</a:t>
            </a:r>
            <a:r>
              <a:rPr lang="en-GB" sz="1700" dirty="0" smtClean="0">
                <a:solidFill>
                  <a:prstClr val="black"/>
                </a:solidFill>
              </a:rPr>
              <a:t> </a:t>
            </a:r>
            <a:r>
              <a:rPr lang="en-GB" sz="1700" dirty="0">
                <a:solidFill>
                  <a:prstClr val="black"/>
                </a:solidFill>
              </a:rPr>
              <a:t>International Conference on Computers, Privacy and Data Protection – “European Data Protection:  In Good  Health</a:t>
            </a:r>
            <a:r>
              <a:rPr lang="en-GB" sz="1700" dirty="0" smtClean="0">
                <a:solidFill>
                  <a:prstClr val="black"/>
                </a:solidFill>
              </a:rPr>
              <a:t>?”</a:t>
            </a:r>
          </a:p>
          <a:p>
            <a:pPr marL="0" indent="0">
              <a:buNone/>
            </a:pPr>
            <a:r>
              <a:rPr lang="en-GB" sz="1700" dirty="0" smtClean="0">
                <a:hlinkClick r:id="rId7"/>
              </a:rPr>
              <a:t>http</a:t>
            </a:r>
            <a:r>
              <a:rPr lang="en-GB" sz="1700" dirty="0">
                <a:hlinkClick r:id="rId7"/>
              </a:rPr>
              <a:t>://</a:t>
            </a:r>
            <a:r>
              <a:rPr lang="en-GB" sz="1700" dirty="0" smtClean="0">
                <a:hlinkClick r:id="rId7"/>
              </a:rPr>
              <a:t>www.cpdpconferences.org/Resources/CPDP2011.pdf</a:t>
            </a:r>
            <a:endParaRPr lang="en-GB" sz="1700" dirty="0" smtClean="0"/>
          </a:p>
          <a:p>
            <a:pPr>
              <a:buFont typeface="Arial" pitchFamily="34" charset="0"/>
              <a:buChar char="•"/>
            </a:pPr>
            <a:r>
              <a:rPr lang="en-GB" sz="1700" dirty="0"/>
              <a:t> </a:t>
            </a:r>
            <a:r>
              <a:rPr lang="en-GB" sz="1700" dirty="0" smtClean="0"/>
              <a:t>4</a:t>
            </a:r>
            <a:r>
              <a:rPr lang="en-GB" sz="1700" baseline="30000" dirty="0" smtClean="0"/>
              <a:t>th</a:t>
            </a:r>
            <a:r>
              <a:rPr lang="en-GB" sz="1700" dirty="0" smtClean="0"/>
              <a:t> European </a:t>
            </a:r>
            <a:r>
              <a:rPr lang="en-GB" sz="1700" dirty="0"/>
              <a:t>Privacy </a:t>
            </a:r>
            <a:r>
              <a:rPr lang="en-GB" sz="1700" dirty="0" smtClean="0"/>
              <a:t>Day </a:t>
            </a:r>
          </a:p>
          <a:p>
            <a:pPr marL="0" indent="0">
              <a:buNone/>
            </a:pPr>
            <a:r>
              <a:rPr lang="en-GB" sz="1700" dirty="0">
                <a:hlinkClick r:id="rId8"/>
              </a:rPr>
              <a:t>http://www.europeanprivacyday.org/</a:t>
            </a:r>
            <a:endParaRPr lang="en-GB" sz="1700" dirty="0"/>
          </a:p>
          <a:p>
            <a:pPr marL="0" indent="0">
              <a:buNone/>
            </a:pPr>
            <a:endParaRPr lang="en-US" sz="1800" dirty="0"/>
          </a:p>
        </p:txBody>
      </p:sp>
      <p:sp>
        <p:nvSpPr>
          <p:cNvPr id="4" name="TextBox 3"/>
          <p:cNvSpPr txBox="1"/>
          <p:nvPr/>
        </p:nvSpPr>
        <p:spPr>
          <a:xfrm>
            <a:off x="2349962" y="6349731"/>
            <a:ext cx="50494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FF00"/>
                </a:solidFill>
              </a:rPr>
              <a:t>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6420" y="1681642"/>
            <a:ext cx="6840538" cy="865187"/>
          </a:xfrm>
        </p:spPr>
        <p:txBody>
          <a:bodyPr/>
          <a:lstStyle/>
          <a:p>
            <a:r>
              <a:rPr lang="en-US" dirty="0" smtClean="0"/>
              <a:t>Contacts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0062" y="3219189"/>
            <a:ext cx="8075612" cy="4584526"/>
          </a:xfrm>
        </p:spPr>
        <p:txBody>
          <a:bodyPr/>
          <a:lstStyle/>
          <a:p>
            <a:pPr marL="0" indent="0" algn="ctr">
              <a:buNone/>
            </a:pPr>
            <a:endParaRPr lang="en-US" sz="2000" dirty="0"/>
          </a:p>
          <a:p>
            <a:r>
              <a:rPr lang="en-US" sz="1800" b="1" dirty="0" smtClean="0"/>
              <a:t>Policy Development Team </a:t>
            </a:r>
            <a:endParaRPr lang="en-US" sz="1800" b="1" dirty="0" smtClean="0">
              <a:hlinkClick r:id="rId3"/>
            </a:endParaRPr>
          </a:p>
          <a:p>
            <a:pPr lvl="1"/>
            <a:r>
              <a:rPr lang="en-US" sz="1800" dirty="0" smtClean="0">
                <a:hlinkClick r:id="rId3"/>
              </a:rPr>
              <a:t>policy@egi.eu</a:t>
            </a:r>
            <a:endParaRPr lang="en-US" sz="1800" dirty="0" smtClean="0"/>
          </a:p>
          <a:p>
            <a:r>
              <a:rPr lang="en-US" sz="1800" dirty="0" smtClean="0"/>
              <a:t>Sergio Andreozzi:</a:t>
            </a:r>
          </a:p>
          <a:p>
            <a:pPr lvl="1"/>
            <a:r>
              <a:rPr lang="en-US" sz="1800" dirty="0" smtClean="0">
                <a:hlinkClick r:id="rId4"/>
              </a:rPr>
              <a:t>sergio.andreozzi@egi.eu</a:t>
            </a:r>
            <a:endParaRPr lang="en-US" sz="1800" dirty="0" smtClean="0"/>
          </a:p>
          <a:p>
            <a:r>
              <a:rPr lang="en-US" sz="1800" dirty="0" err="1" smtClean="0"/>
              <a:t>Damir</a:t>
            </a:r>
            <a:r>
              <a:rPr lang="en-US" sz="1800" dirty="0" smtClean="0"/>
              <a:t> </a:t>
            </a:r>
            <a:r>
              <a:rPr lang="en-US" sz="1800" dirty="0" err="1" smtClean="0"/>
              <a:t>Marinovic</a:t>
            </a:r>
            <a:endParaRPr lang="en-US" sz="1800" dirty="0" smtClean="0"/>
          </a:p>
          <a:p>
            <a:pPr lvl="1"/>
            <a:r>
              <a:rPr lang="en-US" sz="1800" dirty="0" smtClean="0">
                <a:hlinkClick r:id="rId5"/>
              </a:rPr>
              <a:t>damir.marinovic@egi.eu</a:t>
            </a:r>
            <a:endParaRPr lang="en-US" sz="1800" dirty="0" smtClean="0"/>
          </a:p>
          <a:p>
            <a:r>
              <a:rPr lang="en-US" sz="1800" dirty="0" err="1" smtClean="0"/>
              <a:t>Sy</a:t>
            </a:r>
            <a:r>
              <a:rPr lang="en-US" sz="1800" dirty="0" smtClean="0"/>
              <a:t> </a:t>
            </a:r>
            <a:r>
              <a:rPr lang="en-US" sz="1800" dirty="0" err="1" smtClean="0"/>
              <a:t>Holsinger</a:t>
            </a:r>
            <a:r>
              <a:rPr lang="en-US" sz="1800" dirty="0" smtClean="0"/>
              <a:t> </a:t>
            </a:r>
            <a:r>
              <a:rPr lang="en-US" sz="1800" i="1" dirty="0" smtClean="0">
                <a:solidFill>
                  <a:srgbClr val="FF0000"/>
                </a:solidFill>
              </a:rPr>
              <a:t>New Colleague in PDT</a:t>
            </a:r>
            <a:endParaRPr lang="en-US" sz="1800" i="1" dirty="0">
              <a:solidFill>
                <a:srgbClr val="FF0000"/>
              </a:solidFill>
            </a:endParaRPr>
          </a:p>
          <a:p>
            <a:pPr lvl="1"/>
            <a:r>
              <a:rPr lang="en-US" sz="1800" dirty="0" smtClean="0">
                <a:hlinkClick r:id="rId6"/>
              </a:rPr>
              <a:t>sy.holsinger@egi.eu</a:t>
            </a:r>
            <a:endParaRPr lang="en-US" sz="1800" dirty="0"/>
          </a:p>
          <a:p>
            <a:pPr lvl="1">
              <a:buFont typeface="Arial" pitchFamily="34" charset="0"/>
              <a:buChar char="•"/>
            </a:pPr>
            <a:endParaRPr lang="en-US" dirty="0"/>
          </a:p>
          <a:p>
            <a:pPr lvl="1"/>
            <a:endParaRPr lang="en-US" dirty="0"/>
          </a:p>
          <a:p>
            <a:pPr lvl="1"/>
            <a:endParaRPr lang="en-US" dirty="0" smtClean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 bwMode="auto">
          <a:xfrm>
            <a:off x="1838739" y="879976"/>
            <a:ext cx="5138259" cy="25020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Arial" pitchFamily="34" charset="0"/>
                <a:ea typeface="Arial" charset="0"/>
                <a:cs typeface="Arial" pitchFamily="34" charset="0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Arial" pitchFamily="34" charset="0"/>
                <a:ea typeface="Arial" charset="0"/>
                <a:cs typeface="Arial" pitchFamily="34" charset="0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Arial" pitchFamily="34" charset="0"/>
                <a:ea typeface="Arial" charset="0"/>
                <a:cs typeface="Arial" pitchFamily="34" charset="0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Arial" pitchFamily="34" charset="0"/>
                <a:ea typeface="Arial" charset="0"/>
                <a:cs typeface="Arial" pitchFamily="34" charset="0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Arial" pitchFamily="34" charset="0"/>
                <a:ea typeface="Arial" charset="0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1" indent="0">
              <a:buNone/>
            </a:pPr>
            <a:endParaRPr lang="en-US" dirty="0" smtClean="0"/>
          </a:p>
          <a:p>
            <a:pPr marL="457200" lvl="1" indent="0">
              <a:buNone/>
            </a:pPr>
            <a:endParaRPr lang="en-US" dirty="0"/>
          </a:p>
          <a:p>
            <a:pPr marL="457200" lvl="1" indent="0" algn="ctr">
              <a:buNone/>
            </a:pPr>
            <a:r>
              <a:rPr lang="en-US" sz="4000" b="1" dirty="0" smtClean="0"/>
              <a:t>THANK YOU!</a:t>
            </a:r>
          </a:p>
          <a:p>
            <a:pPr lvl="1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Europe 2020 Strategy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1" indent="0" algn="just">
              <a:buNone/>
            </a:pPr>
            <a:r>
              <a:rPr lang="en-GB" sz="2000" dirty="0" smtClean="0"/>
              <a:t>EU's </a:t>
            </a:r>
            <a:r>
              <a:rPr lang="en-GB" sz="2000" dirty="0"/>
              <a:t>growth strategy for the coming decade </a:t>
            </a:r>
            <a:r>
              <a:rPr lang="en-GB" sz="2000" dirty="0" smtClean="0"/>
              <a:t>in order to </a:t>
            </a:r>
            <a:r>
              <a:rPr lang="en-GB" sz="2000" dirty="0"/>
              <a:t>transform the EU into a smart, sustainable and inclusive economy that will deliver high levels of employment, productivity and social cohesion. </a:t>
            </a:r>
            <a:endParaRPr lang="en-US" sz="2000" dirty="0"/>
          </a:p>
          <a:p>
            <a:pPr marL="342900" lvl="1" indent="-342900"/>
            <a:endParaRPr lang="en-US" dirty="0" smtClean="0"/>
          </a:p>
          <a:p>
            <a:pPr marL="342900" lvl="1" indent="-342900"/>
            <a:endParaRPr lang="en-US" dirty="0"/>
          </a:p>
          <a:p>
            <a:pPr marL="342900" lvl="1" indent="-342900"/>
            <a:endParaRPr lang="en-US" dirty="0" smtClean="0"/>
          </a:p>
          <a:p>
            <a:pPr marL="342900" lvl="1" indent="-342900"/>
            <a:endParaRPr lang="en-US" dirty="0"/>
          </a:p>
          <a:p>
            <a:pPr marL="342900" lvl="1" indent="-342900"/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27634616"/>
              </p:ext>
            </p:extLst>
          </p:nvPr>
        </p:nvGraphicFramePr>
        <p:xfrm>
          <a:off x="611188" y="3032702"/>
          <a:ext cx="7910186" cy="3118980"/>
        </p:xfrm>
        <a:graphic>
          <a:graphicData uri="http://schemas.openxmlformats.org/drawingml/2006/table">
            <a:tbl>
              <a:tblPr firstRow="1" firstCol="1" bandRow="1"/>
              <a:tblGrid>
                <a:gridCol w="2602723"/>
                <a:gridCol w="2696893"/>
                <a:gridCol w="2610570"/>
              </a:tblGrid>
              <a:tr h="623796"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3200" b="0" dirty="0"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Seven flagship initiatives of Europe 2020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62379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2000" b="1" dirty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Smart growth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2000" b="1" dirty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Sustainable growth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2000" b="1" dirty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Inclusive growth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62379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400" b="1" dirty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Digital agenda for Europe</a:t>
                      </a:r>
                      <a:endParaRPr lang="en-GB" sz="14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400" b="1" i="1" dirty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Resource efficient Europe</a:t>
                      </a:r>
                      <a:endParaRPr lang="en-GB" sz="14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400" dirty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An agenda for new skills and jobs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4759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400" b="1" i="1" dirty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Innovation Union</a:t>
                      </a:r>
                      <a:endParaRPr lang="en-GB" sz="14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400" dirty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An industrial policy for the globalisation era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400" dirty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European platform against poverty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WHY?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nl-NL" b="1" dirty="0" smtClean="0"/>
              <a:t>Why</a:t>
            </a:r>
            <a:r>
              <a:rPr lang="nl-NL" dirty="0" smtClean="0"/>
              <a:t> Europe 2020? </a:t>
            </a:r>
          </a:p>
          <a:p>
            <a:pPr marL="0" indent="0" algn="just">
              <a:buNone/>
            </a:pPr>
            <a:endParaRPr lang="nl-NL" dirty="0"/>
          </a:p>
          <a:p>
            <a:pPr marL="0" indent="0" algn="just">
              <a:buNone/>
            </a:pPr>
            <a:r>
              <a:rPr lang="en-GB" sz="2000" b="1" i="1" dirty="0"/>
              <a:t>The crisis is a wake-up call, the moment where we recognise that "business as usual" would consign us to a gradual decline, to the second rank of the new global order. This is Europe's moment of truth. It is the time to be bold and ambitious.  </a:t>
            </a:r>
            <a:endParaRPr lang="en-GB" sz="2000" b="1" i="1" dirty="0" smtClean="0"/>
          </a:p>
          <a:p>
            <a:pPr marL="0" indent="0" algn="just">
              <a:buNone/>
            </a:pPr>
            <a:endParaRPr lang="en-GB" sz="2000" b="1" i="1" dirty="0"/>
          </a:p>
          <a:p>
            <a:pPr marL="0" indent="0" algn="just">
              <a:buNone/>
            </a:pPr>
            <a:r>
              <a:rPr lang="en-GB" sz="2000" b="1" i="1" dirty="0" smtClean="0"/>
              <a:t>Jose </a:t>
            </a:r>
            <a:r>
              <a:rPr lang="en-GB" sz="2000" b="1" i="1" dirty="0"/>
              <a:t>Manuel </a:t>
            </a:r>
            <a:r>
              <a:rPr lang="en-GB" sz="2000" b="1" i="1" dirty="0" err="1"/>
              <a:t>Barroso</a:t>
            </a:r>
            <a:r>
              <a:rPr lang="en-GB" sz="2000" b="1" i="1" dirty="0"/>
              <a:t>, President of the European Commission </a:t>
            </a:r>
            <a:endParaRPr lang="en-GB" sz="2000" b="1" dirty="0"/>
          </a:p>
        </p:txBody>
      </p:sp>
    </p:spTree>
    <p:extLst>
      <p:ext uri="{BB962C8B-B14F-4D97-AF65-F5344CB8AC3E}">
        <p14:creationId xmlns:p14="http://schemas.microsoft.com/office/powerpoint/2010/main" val="1491668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Digital Agenda for Europe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GB" sz="2300" dirty="0"/>
              <a:t>A Digital Agenda for Europe deals </a:t>
            </a:r>
            <a:r>
              <a:rPr lang="en-GB" sz="2300" dirty="0" smtClean="0"/>
              <a:t>with:</a:t>
            </a:r>
          </a:p>
          <a:p>
            <a:pPr lvl="1" algn="just"/>
            <a:r>
              <a:rPr lang="en-GB" sz="1900" dirty="0" smtClean="0"/>
              <a:t>ways </a:t>
            </a:r>
            <a:r>
              <a:rPr lang="en-GB" sz="1900" dirty="0"/>
              <a:t>to develop and gain the benefits from enhancing  interoperability of  IT solutions in </a:t>
            </a:r>
            <a:r>
              <a:rPr lang="en-GB" sz="1900" dirty="0" smtClean="0"/>
              <a:t>Europe</a:t>
            </a:r>
          </a:p>
          <a:p>
            <a:pPr lvl="1" algn="just"/>
            <a:r>
              <a:rPr lang="en-GB" sz="1900" dirty="0" smtClean="0"/>
              <a:t>promoting </a:t>
            </a:r>
            <a:r>
              <a:rPr lang="en-GB" sz="1900" dirty="0"/>
              <a:t>a better use of standards </a:t>
            </a:r>
            <a:endParaRPr lang="en-GB" sz="1900" dirty="0" smtClean="0"/>
          </a:p>
          <a:p>
            <a:pPr lvl="1" algn="just"/>
            <a:r>
              <a:rPr lang="en-GB" sz="1900" dirty="0" smtClean="0"/>
              <a:t>establishing </a:t>
            </a:r>
            <a:r>
              <a:rPr lang="en-GB" sz="1900" dirty="0"/>
              <a:t>single digital market </a:t>
            </a:r>
            <a:r>
              <a:rPr lang="en-GB" sz="1900" dirty="0" smtClean="0"/>
              <a:t>and </a:t>
            </a:r>
            <a:r>
              <a:rPr lang="en-GB" sz="1900" dirty="0"/>
              <a:t>high-speed broadband internet</a:t>
            </a:r>
            <a:r>
              <a:rPr lang="en-GB" sz="1900" dirty="0" smtClean="0"/>
              <a:t>.</a:t>
            </a:r>
          </a:p>
          <a:p>
            <a:pPr algn="just"/>
            <a:r>
              <a:rPr lang="en-GB" sz="2300" i="1" dirty="0" smtClean="0"/>
              <a:t>“</a:t>
            </a:r>
            <a:r>
              <a:rPr lang="en-GB" sz="2300" i="1" dirty="0"/>
              <a:t>Europe should also build its innovative advantage in key areas through reinforced e-Infrastructures” </a:t>
            </a:r>
            <a:endParaRPr lang="en-GB" sz="2300" i="1" dirty="0" smtClean="0"/>
          </a:p>
          <a:p>
            <a:pPr lvl="1" algn="just"/>
            <a:r>
              <a:rPr lang="en-GB" sz="1900" dirty="0" smtClean="0"/>
              <a:t>in </a:t>
            </a:r>
            <a:r>
              <a:rPr lang="en-GB" sz="1900" dirty="0"/>
              <a:t>the document’s footnote for this sentence EGI was explicitly </a:t>
            </a:r>
            <a:r>
              <a:rPr lang="en-GB" sz="1900" dirty="0" smtClean="0"/>
              <a:t>mentioned</a:t>
            </a:r>
          </a:p>
          <a:p>
            <a:pPr algn="just"/>
            <a:r>
              <a:rPr lang="nl-NL" sz="2300" dirty="0" smtClean="0"/>
              <a:t>Key terms: </a:t>
            </a:r>
            <a:r>
              <a:rPr lang="nl-NL" sz="2300" i="1" dirty="0" smtClean="0"/>
              <a:t>Digital Economy, Digital Revolution,  </a:t>
            </a:r>
            <a:r>
              <a:rPr lang="nl-NL" sz="2300" i="1" dirty="0"/>
              <a:t>D</a:t>
            </a:r>
            <a:r>
              <a:rPr lang="nl-NL" sz="2300" i="1" dirty="0" smtClean="0"/>
              <a:t>igital Single Market </a:t>
            </a:r>
            <a:endParaRPr lang="en-GB" sz="2300" i="1" dirty="0"/>
          </a:p>
        </p:txBody>
      </p:sp>
    </p:spTree>
    <p:extLst>
      <p:ext uri="{BB962C8B-B14F-4D97-AF65-F5344CB8AC3E}">
        <p14:creationId xmlns:p14="http://schemas.microsoft.com/office/powerpoint/2010/main" val="2810220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69116" y="1013837"/>
            <a:ext cx="5261704" cy="52617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200" dirty="0"/>
              <a:t>Virtuous cycle of the digital economy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187" y="1412776"/>
            <a:ext cx="8353425" cy="4862764"/>
          </a:xfrm>
        </p:spPr>
        <p:txBody>
          <a:bodyPr/>
          <a:lstStyle/>
          <a:p>
            <a:pPr marL="0" indent="0">
              <a:buNone/>
            </a:pPr>
            <a:r>
              <a:rPr lang="nl-NL" dirty="0" smtClean="0"/>
              <a:t> 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r>
              <a:rPr lang="nl-NL" dirty="0"/>
              <a:t> </a:t>
            </a:r>
            <a:r>
              <a:rPr lang="nl-NL" dirty="0" smtClean="0"/>
              <a:t>                                                 </a:t>
            </a:r>
          </a:p>
          <a:p>
            <a:pPr marL="0" indent="0">
              <a:buNone/>
            </a:pPr>
            <a:endParaRPr lang="nl-NL" sz="1600" dirty="0"/>
          </a:p>
          <a:p>
            <a:pPr marL="0" indent="0">
              <a:buNone/>
            </a:pPr>
            <a:r>
              <a:rPr lang="nl-NL" sz="1600" dirty="0" smtClean="0"/>
              <a:t>                                                                                                                </a:t>
            </a:r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2517498" y="6446977"/>
            <a:ext cx="308186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i="1" dirty="0"/>
              <a:t>Source: Digital Agenda website</a:t>
            </a:r>
          </a:p>
        </p:txBody>
      </p:sp>
    </p:spTree>
    <p:extLst>
      <p:ext uri="{BB962C8B-B14F-4D97-AF65-F5344CB8AC3E}">
        <p14:creationId xmlns:p14="http://schemas.microsoft.com/office/powerpoint/2010/main" val="2050721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Goals of Digital Agenda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0980" y="981075"/>
            <a:ext cx="8075612" cy="4525963"/>
          </a:xfrm>
        </p:spPr>
        <p:txBody>
          <a:bodyPr/>
          <a:lstStyle/>
          <a:p>
            <a:pPr marL="0" indent="0">
              <a:buNone/>
            </a:pPr>
            <a:r>
              <a:rPr lang="en-GB" sz="2400" dirty="0"/>
              <a:t>The Agenda </a:t>
            </a:r>
            <a:r>
              <a:rPr lang="en-GB" sz="2400" dirty="0" smtClean="0"/>
              <a:t>focuses on  </a:t>
            </a:r>
            <a:r>
              <a:rPr lang="en-GB" sz="2400" u="sng" dirty="0"/>
              <a:t>seven priority areas</a:t>
            </a:r>
            <a:r>
              <a:rPr lang="en-GB" sz="2400" dirty="0"/>
              <a:t> for action: </a:t>
            </a:r>
            <a:endParaRPr lang="en-GB" sz="2400" dirty="0" smtClean="0"/>
          </a:p>
          <a:p>
            <a:pPr marL="457200" indent="-457200">
              <a:buFont typeface="+mj-lt"/>
              <a:buAutoNum type="arabicPeriod"/>
            </a:pPr>
            <a:r>
              <a:rPr lang="en-GB" sz="2400" dirty="0" smtClean="0"/>
              <a:t>creating </a:t>
            </a:r>
            <a:r>
              <a:rPr lang="en-GB" sz="2400" dirty="0"/>
              <a:t>a </a:t>
            </a:r>
            <a:r>
              <a:rPr lang="en-GB" sz="2400" dirty="0" smtClean="0"/>
              <a:t>new digital </a:t>
            </a:r>
            <a:r>
              <a:rPr lang="en-GB" sz="2400" dirty="0"/>
              <a:t>Single </a:t>
            </a:r>
            <a:r>
              <a:rPr lang="en-GB" sz="2400" dirty="0" smtClean="0"/>
              <a:t>Market </a:t>
            </a:r>
          </a:p>
          <a:p>
            <a:pPr marL="457200" indent="-457200">
              <a:buFont typeface="+mj-lt"/>
              <a:buAutoNum type="arabicPeriod"/>
            </a:pPr>
            <a:r>
              <a:rPr lang="en-GB" sz="2400" dirty="0" smtClean="0"/>
              <a:t>greater interoperability and improved ICT standardisation</a:t>
            </a:r>
          </a:p>
          <a:p>
            <a:pPr marL="457200" indent="-457200">
              <a:buFont typeface="+mj-lt"/>
              <a:buAutoNum type="arabicPeriod"/>
            </a:pPr>
            <a:r>
              <a:rPr lang="en-GB" sz="2400" b="1" dirty="0" smtClean="0"/>
              <a:t>enhance internet trust and security </a:t>
            </a:r>
          </a:p>
          <a:p>
            <a:pPr marL="457200" indent="-457200">
              <a:buFont typeface="+mj-lt"/>
              <a:buAutoNum type="arabicPeriod"/>
            </a:pPr>
            <a:r>
              <a:rPr lang="en-GB" sz="2400" dirty="0" smtClean="0"/>
              <a:t>much </a:t>
            </a:r>
            <a:r>
              <a:rPr lang="en-GB" sz="2400" dirty="0"/>
              <a:t>faster internet </a:t>
            </a:r>
            <a:r>
              <a:rPr lang="en-GB" sz="2400" dirty="0" smtClean="0"/>
              <a:t>access </a:t>
            </a:r>
          </a:p>
          <a:p>
            <a:pPr marL="457200" indent="-457200">
              <a:buFont typeface="+mj-lt"/>
              <a:buAutoNum type="arabicPeriod"/>
            </a:pPr>
            <a:r>
              <a:rPr lang="en-GB" sz="2400" dirty="0" smtClean="0"/>
              <a:t>more </a:t>
            </a:r>
            <a:r>
              <a:rPr lang="en-GB" sz="2400" dirty="0"/>
              <a:t>investment in </a:t>
            </a:r>
            <a:r>
              <a:rPr lang="en-GB" sz="2400" dirty="0" smtClean="0"/>
              <a:t>cutting-edge research </a:t>
            </a:r>
            <a:r>
              <a:rPr lang="en-GB" sz="2400" dirty="0"/>
              <a:t>and </a:t>
            </a:r>
            <a:r>
              <a:rPr lang="en-GB" sz="2400" dirty="0" smtClean="0"/>
              <a:t>innovation in </a:t>
            </a:r>
            <a:r>
              <a:rPr lang="en-GB" sz="2400" dirty="0"/>
              <a:t>ICT </a:t>
            </a:r>
            <a:endParaRPr lang="en-GB" sz="2400" dirty="0" smtClean="0"/>
          </a:p>
          <a:p>
            <a:pPr marL="457200" indent="-457200">
              <a:buFont typeface="+mj-lt"/>
              <a:buAutoNum type="arabicPeriod"/>
            </a:pPr>
            <a:r>
              <a:rPr lang="en-GB" sz="2400" dirty="0" smtClean="0"/>
              <a:t>enhancing </a:t>
            </a:r>
            <a:r>
              <a:rPr lang="en-GB" sz="2400" dirty="0"/>
              <a:t>digital </a:t>
            </a:r>
            <a:r>
              <a:rPr lang="en-GB" sz="2400" dirty="0" smtClean="0"/>
              <a:t>skills and inclusion</a:t>
            </a:r>
          </a:p>
          <a:p>
            <a:pPr marL="457200" indent="-457200">
              <a:buFont typeface="+mj-lt"/>
              <a:buAutoNum type="arabicPeriod"/>
            </a:pPr>
            <a:r>
              <a:rPr lang="en-GB" sz="2400" dirty="0" smtClean="0"/>
              <a:t>applying ICT for the benefit of society ( e.g</a:t>
            </a:r>
            <a:r>
              <a:rPr lang="en-GB" sz="2400" dirty="0"/>
              <a:t>. reduce energy </a:t>
            </a:r>
            <a:r>
              <a:rPr lang="en-GB" sz="2400" dirty="0" smtClean="0"/>
              <a:t>consumption, climate </a:t>
            </a:r>
            <a:r>
              <a:rPr lang="en-GB" sz="2400" dirty="0"/>
              <a:t>change, </a:t>
            </a:r>
            <a:r>
              <a:rPr lang="en-GB" sz="2400" dirty="0" smtClean="0"/>
              <a:t>support ageing population etc.)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200" dirty="0"/>
              <a:t>Key Actions – Trust and security 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188" y="1001691"/>
            <a:ext cx="8075612" cy="4525963"/>
          </a:xfrm>
        </p:spPr>
        <p:txBody>
          <a:bodyPr/>
          <a:lstStyle/>
          <a:p>
            <a:pPr marL="0" indent="0" algn="just">
              <a:buNone/>
            </a:pPr>
            <a:endParaRPr lang="en-GB" sz="1800" dirty="0" smtClean="0"/>
          </a:p>
          <a:p>
            <a:pPr marL="0" indent="0" algn="just">
              <a:buNone/>
            </a:pPr>
            <a:r>
              <a:rPr lang="en-GB" sz="1800" b="1" dirty="0" smtClean="0"/>
              <a:t>The </a:t>
            </a:r>
            <a:r>
              <a:rPr lang="en-GB" sz="1800" b="1" dirty="0"/>
              <a:t>Commission </a:t>
            </a:r>
            <a:r>
              <a:rPr lang="en-GB" sz="1800" dirty="0"/>
              <a:t>will:</a:t>
            </a:r>
          </a:p>
          <a:p>
            <a:pPr algn="just"/>
            <a:r>
              <a:rPr lang="en-GB" sz="1800" b="1" dirty="0" smtClean="0"/>
              <a:t>Key </a:t>
            </a:r>
            <a:r>
              <a:rPr lang="en-GB" sz="1800" b="1" dirty="0"/>
              <a:t>Action </a:t>
            </a:r>
            <a:r>
              <a:rPr lang="en-GB" sz="1800" dirty="0" smtClean="0"/>
              <a:t>: Measures </a:t>
            </a:r>
            <a:r>
              <a:rPr lang="en-GB" sz="1800" dirty="0"/>
              <a:t>aiming at a reinforced and high level Network and Information Security Policy, including legislative initiatives such as a modernised European Network and Information Security Agency (ENISA), and measures allowing faster reactions in the event of cyber attacks, including a CERT for the EU </a:t>
            </a:r>
            <a:r>
              <a:rPr lang="en-GB" sz="1800" dirty="0" smtClean="0"/>
              <a:t>institutions</a:t>
            </a:r>
            <a:endParaRPr lang="en-GB" sz="1800" dirty="0"/>
          </a:p>
          <a:p>
            <a:pPr algn="just"/>
            <a:r>
              <a:rPr lang="en-GB" sz="1800" b="1" dirty="0" smtClean="0"/>
              <a:t>Key Action</a:t>
            </a:r>
            <a:r>
              <a:rPr lang="en-GB" sz="1800" dirty="0" smtClean="0"/>
              <a:t>: </a:t>
            </a:r>
            <a:r>
              <a:rPr lang="en-GB" sz="1800" dirty="0"/>
              <a:t>Present measures, including legislative initiatives, to combat cyber attacks against information systems by 2010, and related rules on jurisdiction in cyberspace at European and international levels by </a:t>
            </a:r>
            <a:r>
              <a:rPr lang="en-GB" sz="1800" dirty="0" smtClean="0"/>
              <a:t>2013</a:t>
            </a:r>
            <a:endParaRPr lang="en-GB" sz="1800" dirty="0"/>
          </a:p>
          <a:p>
            <a:pPr marL="0" indent="0" algn="just">
              <a:buNone/>
            </a:pPr>
            <a:r>
              <a:rPr lang="en-GB" sz="1800" dirty="0" smtClean="0"/>
              <a:t>Other </a:t>
            </a:r>
            <a:r>
              <a:rPr lang="en-GB" sz="1800" dirty="0"/>
              <a:t>actions:</a:t>
            </a:r>
          </a:p>
          <a:p>
            <a:pPr algn="just"/>
            <a:r>
              <a:rPr lang="en-GB" sz="1800" dirty="0" smtClean="0"/>
              <a:t>Establish </a:t>
            </a:r>
            <a:r>
              <a:rPr lang="en-GB" sz="1800" dirty="0"/>
              <a:t>a European cybercrime platform by </a:t>
            </a:r>
            <a:r>
              <a:rPr lang="en-GB" sz="1800" dirty="0" smtClean="0"/>
              <a:t>2012</a:t>
            </a:r>
            <a:endParaRPr lang="en-GB" sz="1800" dirty="0"/>
          </a:p>
          <a:p>
            <a:pPr algn="just"/>
            <a:r>
              <a:rPr lang="en-GB" sz="1800" dirty="0" smtClean="0"/>
              <a:t>Examine </a:t>
            </a:r>
            <a:r>
              <a:rPr lang="en-GB" sz="1800" dirty="0"/>
              <a:t>the feasibility by 2011 to create a European cybercrime </a:t>
            </a:r>
            <a:r>
              <a:rPr lang="en-GB" sz="1800" dirty="0" smtClean="0"/>
              <a:t>centre</a:t>
            </a:r>
            <a:endParaRPr lang="en-GB" sz="1800" dirty="0"/>
          </a:p>
          <a:p>
            <a:pPr algn="just"/>
            <a:r>
              <a:rPr lang="en-GB" sz="1800" dirty="0" smtClean="0"/>
              <a:t>Support </a:t>
            </a:r>
            <a:r>
              <a:rPr lang="en-GB" sz="1800" dirty="0"/>
              <a:t>EU-wide cyber-security preparedness exercises, from </a:t>
            </a:r>
            <a:r>
              <a:rPr lang="en-GB" sz="1800" dirty="0" smtClean="0"/>
              <a:t>2010</a:t>
            </a:r>
            <a:endParaRPr lang="en-GB" sz="1800" dirty="0"/>
          </a:p>
          <a:p>
            <a:pPr algn="just"/>
            <a:r>
              <a:rPr lang="en-GB" sz="1800" dirty="0" smtClean="0"/>
              <a:t>As </a:t>
            </a:r>
            <a:r>
              <a:rPr lang="en-GB" sz="1800" dirty="0"/>
              <a:t>part of the modernisation of the EU personal data protection regulatory framework  to make it more coherent and legally certain, explore the extension of security breach notification </a:t>
            </a:r>
            <a:r>
              <a:rPr lang="en-GB" sz="1800" dirty="0" smtClean="0"/>
              <a:t>provisions</a:t>
            </a:r>
            <a:endParaRPr lang="en-GB" sz="1800" dirty="0"/>
          </a:p>
          <a:p>
            <a:pPr marL="0" indent="0" algn="just">
              <a:buNone/>
            </a:pPr>
            <a:endParaRPr lang="en-GB" sz="1700" dirty="0"/>
          </a:p>
          <a:p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448434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Key Actions – Trust and security </a:t>
            </a:r>
            <a:endParaRPr lang="en-US" sz="3200" dirty="0"/>
          </a:p>
        </p:txBody>
      </p:sp>
      <p:sp>
        <p:nvSpPr>
          <p:cNvPr id="4" name="Rectangle 3"/>
          <p:cNvSpPr/>
          <p:nvPr/>
        </p:nvSpPr>
        <p:spPr>
          <a:xfrm>
            <a:off x="425883" y="1106980"/>
            <a:ext cx="8718115" cy="40010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en-GB" sz="2000" dirty="0" smtClean="0">
              <a:latin typeface="Arial" pitchFamily="34" charset="0"/>
              <a:ea typeface="Arial" charset="0"/>
              <a:cs typeface="Arial" pitchFamily="34" charset="0"/>
            </a:endParaRPr>
          </a:p>
          <a:p>
            <a:pPr algn="just"/>
            <a:r>
              <a:rPr lang="en-GB" b="1" dirty="0" smtClean="0">
                <a:latin typeface="Arial" pitchFamily="34" charset="0"/>
                <a:ea typeface="Arial" charset="0"/>
                <a:cs typeface="Arial" pitchFamily="34" charset="0"/>
              </a:rPr>
              <a:t>EU </a:t>
            </a:r>
            <a:r>
              <a:rPr lang="en-GB" b="1" dirty="0">
                <a:latin typeface="Arial" pitchFamily="34" charset="0"/>
                <a:ea typeface="Arial" charset="0"/>
                <a:cs typeface="Arial" pitchFamily="34" charset="0"/>
              </a:rPr>
              <a:t>Member States </a:t>
            </a:r>
            <a:r>
              <a:rPr lang="en-GB" dirty="0">
                <a:latin typeface="Arial" pitchFamily="34" charset="0"/>
                <a:ea typeface="Arial" charset="0"/>
                <a:cs typeface="Arial" pitchFamily="34" charset="0"/>
              </a:rPr>
              <a:t>should:</a:t>
            </a:r>
          </a:p>
          <a:p>
            <a:pPr algn="just"/>
            <a:r>
              <a:rPr lang="en-GB" dirty="0">
                <a:latin typeface="Arial" pitchFamily="34" charset="0"/>
                <a:ea typeface="Arial" charset="0"/>
                <a:cs typeface="Arial" pitchFamily="34" charset="0"/>
              </a:rPr>
              <a:t>•	Establish by 2012 a well-functioning network of CERTs at national level covering all of </a:t>
            </a:r>
            <a:r>
              <a:rPr lang="en-GB" dirty="0" smtClean="0">
                <a:latin typeface="Arial" pitchFamily="34" charset="0"/>
                <a:ea typeface="Arial" charset="0"/>
                <a:cs typeface="Arial" pitchFamily="34" charset="0"/>
              </a:rPr>
              <a:t>Europe</a:t>
            </a:r>
            <a:endParaRPr lang="en-GB" dirty="0">
              <a:latin typeface="Arial" pitchFamily="34" charset="0"/>
              <a:ea typeface="Arial" charset="0"/>
              <a:cs typeface="Arial" pitchFamily="34" charset="0"/>
            </a:endParaRPr>
          </a:p>
          <a:p>
            <a:pPr algn="just"/>
            <a:r>
              <a:rPr lang="en-GB" dirty="0">
                <a:latin typeface="Arial" pitchFamily="34" charset="0"/>
                <a:ea typeface="Arial" charset="0"/>
                <a:cs typeface="Arial" pitchFamily="34" charset="0"/>
              </a:rPr>
              <a:t>•	In cooperation with the Commission carry out large scale attack simulation and test mitigation strategies as of </a:t>
            </a:r>
            <a:r>
              <a:rPr lang="en-GB" dirty="0" smtClean="0">
                <a:latin typeface="Arial" pitchFamily="34" charset="0"/>
                <a:ea typeface="Arial" charset="0"/>
                <a:cs typeface="Arial" pitchFamily="34" charset="0"/>
              </a:rPr>
              <a:t>2010</a:t>
            </a:r>
            <a:endParaRPr lang="en-GB" dirty="0">
              <a:latin typeface="Arial" pitchFamily="34" charset="0"/>
              <a:ea typeface="Arial" charset="0"/>
              <a:cs typeface="Arial" pitchFamily="34" charset="0"/>
            </a:endParaRPr>
          </a:p>
          <a:p>
            <a:pPr algn="just"/>
            <a:r>
              <a:rPr lang="en-GB" dirty="0">
                <a:latin typeface="Arial" pitchFamily="34" charset="0"/>
                <a:ea typeface="Arial" charset="0"/>
                <a:cs typeface="Arial" pitchFamily="34" charset="0"/>
              </a:rPr>
              <a:t>•	Fully implement hotlines </a:t>
            </a:r>
            <a:r>
              <a:rPr lang="en-GB" dirty="0" smtClean="0">
                <a:latin typeface="Arial" pitchFamily="34" charset="0"/>
                <a:ea typeface="Arial" charset="0"/>
                <a:cs typeface="Arial" pitchFamily="34" charset="0"/>
              </a:rPr>
              <a:t>for</a:t>
            </a:r>
          </a:p>
          <a:p>
            <a:pPr marL="742950" lvl="1" indent="-285750" algn="just">
              <a:buFont typeface="Arial" pitchFamily="34" charset="0"/>
              <a:buChar char="•"/>
            </a:pPr>
            <a:r>
              <a:rPr lang="en-GB" dirty="0" smtClean="0">
                <a:latin typeface="Arial" pitchFamily="34" charset="0"/>
                <a:ea typeface="Arial" charset="0"/>
                <a:cs typeface="Arial" pitchFamily="34" charset="0"/>
              </a:rPr>
              <a:t>reporting </a:t>
            </a:r>
            <a:r>
              <a:rPr lang="en-GB" dirty="0">
                <a:latin typeface="Arial" pitchFamily="34" charset="0"/>
                <a:ea typeface="Arial" charset="0"/>
                <a:cs typeface="Arial" pitchFamily="34" charset="0"/>
              </a:rPr>
              <a:t>offensive or harmful online </a:t>
            </a:r>
            <a:r>
              <a:rPr lang="en-GB" dirty="0" smtClean="0">
                <a:latin typeface="Arial" pitchFamily="34" charset="0"/>
                <a:ea typeface="Arial" charset="0"/>
                <a:cs typeface="Arial" pitchFamily="34" charset="0"/>
              </a:rPr>
              <a:t>content</a:t>
            </a:r>
          </a:p>
          <a:p>
            <a:pPr marL="742950" lvl="1" indent="-285750" algn="just">
              <a:buFont typeface="Arial" pitchFamily="34" charset="0"/>
              <a:buChar char="•"/>
            </a:pPr>
            <a:r>
              <a:rPr lang="en-GB" dirty="0" smtClean="0">
                <a:latin typeface="Arial" pitchFamily="34" charset="0"/>
                <a:ea typeface="Arial" charset="0"/>
                <a:cs typeface="Arial" pitchFamily="34" charset="0"/>
              </a:rPr>
              <a:t>organising </a:t>
            </a:r>
            <a:r>
              <a:rPr lang="en-GB" dirty="0">
                <a:latin typeface="Arial" pitchFamily="34" charset="0"/>
                <a:ea typeface="Arial" charset="0"/>
                <a:cs typeface="Arial" pitchFamily="34" charset="0"/>
              </a:rPr>
              <a:t>awareness raising campaigns on online safety for </a:t>
            </a:r>
            <a:r>
              <a:rPr lang="en-GB" dirty="0" smtClean="0">
                <a:latin typeface="Arial" pitchFamily="34" charset="0"/>
                <a:ea typeface="Arial" charset="0"/>
                <a:cs typeface="Arial" pitchFamily="34" charset="0"/>
              </a:rPr>
              <a:t>children</a:t>
            </a:r>
          </a:p>
          <a:p>
            <a:pPr marL="742950" lvl="1" indent="-285750" algn="just">
              <a:buFont typeface="Arial" pitchFamily="34" charset="0"/>
              <a:buChar char="•"/>
            </a:pPr>
            <a:r>
              <a:rPr lang="en-GB" dirty="0" smtClean="0">
                <a:latin typeface="Arial" pitchFamily="34" charset="0"/>
                <a:ea typeface="Arial" charset="0"/>
                <a:cs typeface="Arial" pitchFamily="34" charset="0"/>
              </a:rPr>
              <a:t>offering </a:t>
            </a:r>
            <a:r>
              <a:rPr lang="en-GB" dirty="0">
                <a:latin typeface="Arial" pitchFamily="34" charset="0"/>
                <a:ea typeface="Arial" charset="0"/>
                <a:cs typeface="Arial" pitchFamily="34" charset="0"/>
              </a:rPr>
              <a:t>teaching online safety in </a:t>
            </a:r>
            <a:r>
              <a:rPr lang="en-GB" dirty="0" smtClean="0">
                <a:latin typeface="Arial" pitchFamily="34" charset="0"/>
                <a:ea typeface="Arial" charset="0"/>
                <a:cs typeface="Arial" pitchFamily="34" charset="0"/>
              </a:rPr>
              <a:t>schools</a:t>
            </a:r>
          </a:p>
          <a:p>
            <a:pPr marL="742950" lvl="1" indent="-285750" algn="just">
              <a:buFont typeface="Arial" pitchFamily="34" charset="0"/>
              <a:buChar char="•"/>
            </a:pPr>
            <a:r>
              <a:rPr lang="en-GB" dirty="0" smtClean="0">
                <a:latin typeface="Arial" pitchFamily="34" charset="0"/>
                <a:ea typeface="Arial" charset="0"/>
                <a:cs typeface="Arial" pitchFamily="34" charset="0"/>
              </a:rPr>
              <a:t>encouraging </a:t>
            </a:r>
            <a:r>
              <a:rPr lang="en-GB" dirty="0">
                <a:latin typeface="Arial" pitchFamily="34" charset="0"/>
                <a:ea typeface="Arial" charset="0"/>
                <a:cs typeface="Arial" pitchFamily="34" charset="0"/>
              </a:rPr>
              <a:t>providers of online services to implement self-regulatory measures regarding online safety for children by </a:t>
            </a:r>
            <a:r>
              <a:rPr lang="en-GB" dirty="0" smtClean="0">
                <a:latin typeface="Arial" pitchFamily="34" charset="0"/>
                <a:ea typeface="Arial" charset="0"/>
                <a:cs typeface="Arial" pitchFamily="34" charset="0"/>
              </a:rPr>
              <a:t>2013</a:t>
            </a:r>
            <a:endParaRPr lang="en-GB" dirty="0">
              <a:latin typeface="Arial" pitchFamily="34" charset="0"/>
              <a:ea typeface="Arial" charset="0"/>
              <a:cs typeface="Arial" pitchFamily="34" charset="0"/>
            </a:endParaRPr>
          </a:p>
          <a:p>
            <a:pPr algn="just"/>
            <a:r>
              <a:rPr lang="en-GB" dirty="0">
                <a:latin typeface="Arial" pitchFamily="34" charset="0"/>
                <a:ea typeface="Arial" charset="0"/>
                <a:cs typeface="Arial" pitchFamily="34" charset="0"/>
              </a:rPr>
              <a:t>•	Set up or adapt national alert platforms to the Europol cybercrime platform, by 2012, starting in </a:t>
            </a:r>
            <a:r>
              <a:rPr lang="en-GB" dirty="0" smtClean="0">
                <a:latin typeface="Arial" pitchFamily="34" charset="0"/>
                <a:ea typeface="Arial" charset="0"/>
                <a:cs typeface="Arial" pitchFamily="34" charset="0"/>
              </a:rPr>
              <a:t>2010</a:t>
            </a:r>
            <a:endParaRPr lang="en-GB" dirty="0">
              <a:latin typeface="Arial" pitchFamily="34" charset="0"/>
              <a:ea typeface="Arial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200" dirty="0"/>
              <a:t>EU Data Protection Directive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5260" y="981075"/>
            <a:ext cx="9018740" cy="4525963"/>
          </a:xfrm>
        </p:spPr>
        <p:txBody>
          <a:bodyPr/>
          <a:lstStyle/>
          <a:p>
            <a:pPr algn="just"/>
            <a:r>
              <a:rPr lang="en-GB" sz="2100" dirty="0"/>
              <a:t>T</a:t>
            </a:r>
            <a:r>
              <a:rPr lang="en-GB" sz="2100" dirty="0" smtClean="0"/>
              <a:t>he </a:t>
            </a:r>
            <a:r>
              <a:rPr lang="en-GB" sz="2100" dirty="0"/>
              <a:t>EU Commission </a:t>
            </a:r>
            <a:r>
              <a:rPr lang="en-GB" sz="2100" dirty="0" smtClean="0"/>
              <a:t>published official </a:t>
            </a:r>
            <a:r>
              <a:rPr lang="en-GB" sz="2100" dirty="0"/>
              <a:t>communication </a:t>
            </a:r>
            <a:r>
              <a:rPr lang="en-GB" sz="2100" dirty="0" smtClean="0"/>
              <a:t>sets </a:t>
            </a:r>
            <a:r>
              <a:rPr lang="en-GB" sz="2100" dirty="0" smtClean="0"/>
              <a:t>out aims </a:t>
            </a:r>
            <a:r>
              <a:rPr lang="en-GB" sz="2100" dirty="0"/>
              <a:t>and objectives to modernise the 1995 EU Data Protection </a:t>
            </a:r>
            <a:r>
              <a:rPr lang="en-GB" sz="2100" dirty="0" smtClean="0"/>
              <a:t>Directive</a:t>
            </a:r>
            <a:r>
              <a:rPr lang="en-GB" sz="2100" dirty="0"/>
              <a:t> (4th November </a:t>
            </a:r>
            <a:r>
              <a:rPr lang="en-GB" sz="2100" dirty="0" smtClean="0"/>
              <a:t>2010)</a:t>
            </a:r>
          </a:p>
          <a:p>
            <a:pPr algn="just"/>
            <a:r>
              <a:rPr lang="en-GB" sz="2100" dirty="0" smtClean="0"/>
              <a:t>Goal to address </a:t>
            </a:r>
            <a:r>
              <a:rPr lang="en-GB" sz="2100" dirty="0"/>
              <a:t>some of the key challenges facing current data privacy regulation, namely: </a:t>
            </a:r>
            <a:endParaRPr lang="en-GB" sz="2100" dirty="0" smtClean="0"/>
          </a:p>
          <a:p>
            <a:pPr marL="0" indent="0" algn="just">
              <a:buNone/>
            </a:pPr>
            <a:r>
              <a:rPr lang="en-GB" sz="2100" dirty="0" smtClean="0"/>
              <a:t>               - the </a:t>
            </a:r>
            <a:r>
              <a:rPr lang="en-GB" sz="2100" dirty="0"/>
              <a:t>collection and use of personal data via new </a:t>
            </a:r>
            <a:r>
              <a:rPr lang="en-GB" sz="2100" dirty="0" smtClean="0"/>
              <a:t>technologies</a:t>
            </a:r>
          </a:p>
          <a:p>
            <a:pPr marL="0" indent="0" algn="just">
              <a:buNone/>
            </a:pPr>
            <a:r>
              <a:rPr lang="en-GB" sz="2100" dirty="0"/>
              <a:t> </a:t>
            </a:r>
            <a:r>
              <a:rPr lang="en-GB" sz="2100" dirty="0" smtClean="0"/>
              <a:t>              - the </a:t>
            </a:r>
            <a:r>
              <a:rPr lang="en-GB" sz="2100" dirty="0"/>
              <a:t>harmonisation and simplification of notification throughout </a:t>
            </a:r>
          </a:p>
          <a:p>
            <a:pPr marL="0" indent="0" algn="just">
              <a:buNone/>
            </a:pPr>
            <a:r>
              <a:rPr lang="en-GB" sz="2100" dirty="0" smtClean="0"/>
              <a:t>                 the EU           </a:t>
            </a:r>
          </a:p>
          <a:p>
            <a:pPr marL="0" indent="0" algn="just">
              <a:buNone/>
            </a:pPr>
            <a:r>
              <a:rPr lang="en-GB" sz="2100" dirty="0"/>
              <a:t> </a:t>
            </a:r>
            <a:r>
              <a:rPr lang="en-GB" sz="2100" dirty="0" smtClean="0"/>
              <a:t>              - globalisation </a:t>
            </a:r>
            <a:r>
              <a:rPr lang="en-GB" sz="2100" dirty="0"/>
              <a:t>and cross-border data </a:t>
            </a:r>
            <a:r>
              <a:rPr lang="en-GB" sz="2100" dirty="0" smtClean="0"/>
              <a:t>flows</a:t>
            </a:r>
          </a:p>
          <a:p>
            <a:pPr algn="just"/>
            <a:r>
              <a:rPr lang="en-GB" sz="2100" dirty="0"/>
              <a:t>A key part of this harmonisation process will depend upon the establishment of precedents and template data processing agreements and fair processing notices. </a:t>
            </a:r>
            <a:r>
              <a:rPr lang="en-GB" sz="2100" dirty="0" smtClean="0"/>
              <a:t>It will be required for organisations to </a:t>
            </a:r>
            <a:r>
              <a:rPr lang="en-GB" sz="2100" dirty="0"/>
              <a:t>adopt privacy impact assessments and privacy by design into new technologies from inception through to implementation and day-to-day operation, rather than prior to launch. </a:t>
            </a:r>
          </a:p>
        </p:txBody>
      </p:sp>
    </p:spTree>
    <p:extLst>
      <p:ext uri="{BB962C8B-B14F-4D97-AF65-F5344CB8AC3E}">
        <p14:creationId xmlns:p14="http://schemas.microsoft.com/office/powerpoint/2010/main" val="2665748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GI-InSPIRE 2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EGI-InSPIRE-Slide-Template_v4.pot</Template>
  <TotalTime>873</TotalTime>
  <Words>1312</Words>
  <Application>Microsoft Office PowerPoint</Application>
  <PresentationFormat>On-screen Show (4:3)</PresentationFormat>
  <Paragraphs>158</Paragraphs>
  <Slides>16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EGI-InSPIRE 2</vt:lpstr>
      <vt:lpstr>Policy Development Team (PDT)</vt:lpstr>
      <vt:lpstr>Europe 2020 Strategy</vt:lpstr>
      <vt:lpstr>WHY?</vt:lpstr>
      <vt:lpstr>Digital Agenda for Europe </vt:lpstr>
      <vt:lpstr>Virtuous cycle of the digital economy</vt:lpstr>
      <vt:lpstr>Goals of Digital Agenda </vt:lpstr>
      <vt:lpstr>Key Actions – Trust and security </vt:lpstr>
      <vt:lpstr>Key Actions – Trust and security </vt:lpstr>
      <vt:lpstr>EU Data Protection Directive</vt:lpstr>
      <vt:lpstr>EU Data Protection Directive Key Objectives 1/2</vt:lpstr>
      <vt:lpstr>EU Data Protection Directive Key Objectives 2/2</vt:lpstr>
      <vt:lpstr>Proposal for a Directive on attacks against information systems</vt:lpstr>
      <vt:lpstr>Proposal for a Directive on attacks against information systems – What is new? </vt:lpstr>
      <vt:lpstr>Discussion point suggestions  </vt:lpstr>
      <vt:lpstr>Useful links </vt:lpstr>
      <vt:lpstr>Contacts</vt:lpstr>
    </vt:vector>
  </TitlesOfParts>
  <Company>EGI.eu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Policy Development in EGI.eu/EGI-InSPIRE</dc:title>
  <dc:creator>Sergio Andreozzi</dc:creator>
  <cp:lastModifiedBy>Damir Marinovic</cp:lastModifiedBy>
  <cp:revision>163</cp:revision>
  <dcterms:created xsi:type="dcterms:W3CDTF">2010-09-13T08:28:34Z</dcterms:created>
  <dcterms:modified xsi:type="dcterms:W3CDTF">2011-01-12T08:20:41Z</dcterms:modified>
</cp:coreProperties>
</file>