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259" r:id="rId3"/>
    <p:sldId id="272" r:id="rId4"/>
    <p:sldId id="273" r:id="rId5"/>
    <p:sldId id="274" r:id="rId6"/>
    <p:sldId id="258" r:id="rId7"/>
    <p:sldId id="271" r:id="rId8"/>
    <p:sldId id="260" r:id="rId9"/>
    <p:sldId id="275" r:id="rId10"/>
    <p:sldId id="276" r:id="rId11"/>
    <p:sldId id="279" r:id="rId12"/>
    <p:sldId id="277" r:id="rId13"/>
    <p:sldId id="278" r:id="rId14"/>
    <p:sldId id="266" r:id="rId15"/>
    <p:sldId id="267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622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0226-F5AA-4EA1-A84C-27F17E330DB6}" type="datetimeFigureOut">
              <a:rPr lang="en-GB" smtClean="0"/>
              <a:t>12/01/2011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9E7E0-B5C2-45A4-8B48-9F3FD8ACD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10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E7E0-B5C2-45A4-8B48-9F3FD8ACD99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51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F907D-3A89-D04A-8FFE-E46F7B8B41DE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BF8D16D-4AB2-0144-84BF-F09548B83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F907D-3A89-D04A-8FFE-E46F7B8B41DE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8D16D-4AB2-0144-84BF-F09548B83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F907D-3A89-D04A-8FFE-E46F7B8B41DE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8D16D-4AB2-0144-84BF-F09548B83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D78F907D-3A89-D04A-8FFE-E46F7B8B41DE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ABF8D16D-4AB2-0144-84BF-F09548B83F06}" type="slidenum">
              <a:rPr lang="en-US" smtClean="0"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ropeanprivacyday.org/" TargetMode="External"/><Relationship Id="rId3" Type="http://schemas.openxmlformats.org/officeDocument/2006/relationships/hyperlink" Target="http://ec.europa.eu/information_society/digital-agenda/index_en.htm" TargetMode="External"/><Relationship Id="rId7" Type="http://schemas.openxmlformats.org/officeDocument/2006/relationships/hyperlink" Target="http://www.cpdpconferences.org/Resources/CPDP2011.pdf" TargetMode="External"/><Relationship Id="rId2" Type="http://schemas.openxmlformats.org/officeDocument/2006/relationships/hyperlink" Target="http://ec.europa.eu/europe2020/index_e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-lex.europa.eu/LexUriServ/LexUriServ.do?uri=COM:2010:0517:FIN:EN:PDF" TargetMode="External"/><Relationship Id="rId5" Type="http://schemas.openxmlformats.org/officeDocument/2006/relationships/hyperlink" Target="http://ec.europa.eu/justice/news/consulting_public/0006/com_2010_609_en.pdf" TargetMode="External"/><Relationship Id="rId4" Type="http://schemas.openxmlformats.org/officeDocument/2006/relationships/hyperlink" Target="http://www.enisa.europa.eu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olicy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y.holsinger@egi.eu" TargetMode="External"/><Relationship Id="rId5" Type="http://schemas.openxmlformats.org/officeDocument/2006/relationships/hyperlink" Target="mailto:damir.marinovic@egi.eu" TargetMode="External"/><Relationship Id="rId4" Type="http://schemas.openxmlformats.org/officeDocument/2006/relationships/hyperlink" Target="mailto:sergio.andreozzi@egi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Policy Development </a:t>
            </a:r>
            <a:r>
              <a:rPr lang="en-US" sz="3600" dirty="0"/>
              <a:t>T</a:t>
            </a:r>
            <a:r>
              <a:rPr lang="en-US" sz="3600" dirty="0" smtClean="0"/>
              <a:t>eam (PDT)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387" y="4535487"/>
            <a:ext cx="5834063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08127" y="1722327"/>
            <a:ext cx="6926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Digital 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Agenda 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Europe</a:t>
            </a:r>
          </a:p>
          <a:p>
            <a:pPr algn="ctr"/>
            <a:r>
              <a:rPr lang="en-US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Focus on Security and Data Protection</a:t>
            </a:r>
            <a:endParaRPr lang="en-GB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EU </a:t>
            </a:r>
            <a:r>
              <a:rPr lang="en-GB" sz="3200" dirty="0"/>
              <a:t>Data Protection </a:t>
            </a:r>
            <a:r>
              <a:rPr lang="en-GB" sz="3200" dirty="0" smtClean="0"/>
              <a:t>Directive</a:t>
            </a:r>
            <a:br>
              <a:rPr lang="en-GB" sz="3200" dirty="0" smtClean="0"/>
            </a:br>
            <a:r>
              <a:rPr lang="en-GB" sz="3200" dirty="0" smtClean="0"/>
              <a:t>Key Objectives 1/2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6335"/>
            <a:ext cx="9144000" cy="5432251"/>
          </a:xfrm>
        </p:spPr>
        <p:txBody>
          <a:bodyPr/>
          <a:lstStyle/>
          <a:p>
            <a:pPr marL="0" indent="0" algn="just">
              <a:buNone/>
            </a:pPr>
            <a:r>
              <a:rPr lang="en-GB" sz="2000" dirty="0"/>
              <a:t>Key objectives of the modernised data privacy strategy are to: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2000" dirty="0"/>
              <a:t>Strengthen individuals' rights (and clarify what types of information will fall into the definition of ‘personal data’ e.g. user profile information</a:t>
            </a:r>
            <a:r>
              <a:rPr lang="en-GB" sz="2000" dirty="0" smtClean="0"/>
              <a:t>)</a:t>
            </a:r>
            <a:endParaRPr lang="en-GB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GB" sz="2000" dirty="0"/>
              <a:t>Increase transparency for data subjects, for example, by introducing mandatory personal data breach notification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2000" dirty="0" smtClean="0"/>
              <a:t>Create </a:t>
            </a:r>
            <a:r>
              <a:rPr lang="en-GB" sz="2000" dirty="0"/>
              <a:t>new responsibilities for data controllers  by making the appointment of an independent Data Protection Officer </a:t>
            </a:r>
            <a:r>
              <a:rPr lang="en-GB" sz="2000" dirty="0" smtClean="0"/>
              <a:t>mandatory</a:t>
            </a:r>
            <a:endParaRPr lang="en-GB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GB" sz="2000" dirty="0"/>
              <a:t>Place a duty on data controllers to carry out a privacy impact assessment (PIA) where appropriate, and promote the use of Privacy Enhancing Technologies (PET) and the Privacy by Design model of system </a:t>
            </a:r>
            <a:r>
              <a:rPr lang="en-GB" sz="2000" dirty="0" smtClean="0"/>
              <a:t>design</a:t>
            </a:r>
            <a:endParaRPr lang="en-GB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GB" sz="2000" dirty="0"/>
              <a:t>Enhance individuals’ control over their data including the so-called ‘right to be forgotten’ and empower users with a right to port their personal information (‘data portability</a:t>
            </a:r>
            <a:r>
              <a:rPr lang="en-GB" sz="2000" dirty="0" smtClean="0"/>
              <a:t>’)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17732" y="6413326"/>
            <a:ext cx="3832964" cy="44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4400"/>
            <a:r>
              <a:rPr lang="nl-NL" sz="1400" i="1" dirty="0">
                <a:solidFill>
                  <a:prstClr val="black"/>
                </a:solidFill>
              </a:rPr>
              <a:t>Source: http://www.lewissilkin.com </a:t>
            </a:r>
            <a:endParaRPr lang="en-GB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1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prstClr val="white"/>
                </a:solidFill>
              </a:rPr>
              <a:t>EU Data Protection Directive</a:t>
            </a:r>
            <a:br>
              <a:rPr lang="en-GB" sz="3200" dirty="0">
                <a:solidFill>
                  <a:prstClr val="white"/>
                </a:solidFill>
              </a:rPr>
            </a:br>
            <a:r>
              <a:rPr lang="en-GB" sz="3200" dirty="0">
                <a:solidFill>
                  <a:prstClr val="white"/>
                </a:solidFill>
              </a:rPr>
              <a:t>Key Objectives </a:t>
            </a:r>
            <a:r>
              <a:rPr lang="en-GB" sz="3200" dirty="0" smtClean="0">
                <a:solidFill>
                  <a:prstClr val="white"/>
                </a:solidFill>
              </a:rPr>
              <a:t>2/2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Font typeface="+mj-lt"/>
              <a:buAutoNum type="arabicPeriod" startAt="6"/>
            </a:pPr>
            <a:r>
              <a:rPr lang="en-GB" sz="2000" dirty="0">
                <a:solidFill>
                  <a:prstClr val="black"/>
                </a:solidFill>
              </a:rPr>
              <a:t>Raise and finance public awareness and promote the application of approved ‘privacy seals’ for organisations which meet certain minimum privacy </a:t>
            </a:r>
            <a:r>
              <a:rPr lang="en-GB" sz="2000" dirty="0" smtClean="0">
                <a:solidFill>
                  <a:prstClr val="black"/>
                </a:solidFill>
              </a:rPr>
              <a:t>standards</a:t>
            </a:r>
            <a:endParaRPr lang="en-GB" sz="2000" dirty="0">
              <a:solidFill>
                <a:prstClr val="black"/>
              </a:solidFill>
            </a:endParaRPr>
          </a:p>
          <a:p>
            <a:pPr marL="457200" lvl="0" indent="-457200" algn="just">
              <a:buFont typeface="+mj-lt"/>
              <a:buAutoNum type="arabicPeriod" startAt="6"/>
            </a:pPr>
            <a:r>
              <a:rPr lang="en-GB" sz="2000" dirty="0">
                <a:solidFill>
                  <a:prstClr val="black"/>
                </a:solidFill>
              </a:rPr>
              <a:t>Ensure informed and free consent (and, in so doing, provide pre-approved data privacy notices on EU standard forms</a:t>
            </a:r>
            <a:r>
              <a:rPr lang="en-GB" sz="2000" dirty="0" smtClean="0">
                <a:solidFill>
                  <a:prstClr val="black"/>
                </a:solidFill>
              </a:rPr>
              <a:t>)</a:t>
            </a:r>
            <a:endParaRPr lang="en-GB" sz="2000" dirty="0">
              <a:solidFill>
                <a:prstClr val="black"/>
              </a:solidFill>
            </a:endParaRPr>
          </a:p>
          <a:p>
            <a:pPr marL="457200" lvl="0" indent="-457200" algn="just">
              <a:buFont typeface="+mj-lt"/>
              <a:buAutoNum type="arabicPeriod" startAt="6"/>
            </a:pPr>
            <a:r>
              <a:rPr lang="en-GB" sz="2000" dirty="0">
                <a:solidFill>
                  <a:prstClr val="black"/>
                </a:solidFill>
              </a:rPr>
              <a:t>Harmonise the conditions for processing sensitive data (and review the categories of information which may be classed as sensitive personal data</a:t>
            </a:r>
            <a:r>
              <a:rPr lang="en-GB" sz="2000" dirty="0" smtClean="0">
                <a:solidFill>
                  <a:prstClr val="black"/>
                </a:solidFill>
              </a:rPr>
              <a:t>)</a:t>
            </a:r>
            <a:endParaRPr lang="en-GB" sz="2000" dirty="0">
              <a:solidFill>
                <a:prstClr val="black"/>
              </a:solidFill>
            </a:endParaRPr>
          </a:p>
          <a:p>
            <a:pPr marL="457200" lvl="0" indent="-457200" algn="just">
              <a:buFont typeface="+mj-lt"/>
              <a:buAutoNum type="arabicPeriod" startAt="6"/>
            </a:pPr>
            <a:r>
              <a:rPr lang="en-GB" sz="2000" dirty="0">
                <a:solidFill>
                  <a:prstClr val="black"/>
                </a:solidFill>
              </a:rPr>
              <a:t>Make remedies and sanctions more effective and promote an active infringement </a:t>
            </a:r>
            <a:r>
              <a:rPr lang="en-GB" sz="2000" dirty="0" smtClean="0">
                <a:solidFill>
                  <a:prstClr val="black"/>
                </a:solidFill>
              </a:rPr>
              <a:t>policy</a:t>
            </a:r>
            <a:endParaRPr lang="en-GB" sz="2000" dirty="0">
              <a:solidFill>
                <a:prstClr val="black"/>
              </a:solidFill>
            </a:endParaRPr>
          </a:p>
          <a:p>
            <a:pPr marL="457200" lvl="0" indent="-457200" algn="just">
              <a:buFont typeface="+mj-lt"/>
              <a:buAutoNum type="arabicPeriod" startAt="6"/>
            </a:pPr>
            <a:r>
              <a:rPr lang="en-GB" sz="2000" dirty="0">
                <a:solidFill>
                  <a:prstClr val="black"/>
                </a:solidFill>
              </a:rPr>
              <a:t>Clarify and simplify the rules for international data transfers</a:t>
            </a:r>
          </a:p>
          <a:p>
            <a:pPr marL="457200" lvl="0" indent="-457200" algn="just">
              <a:buFont typeface="+mj-lt"/>
              <a:buAutoNum type="arabicPeriod" startAt="6"/>
            </a:pPr>
            <a:r>
              <a:rPr lang="en-GB" sz="2000" dirty="0">
                <a:solidFill>
                  <a:prstClr val="black"/>
                </a:solidFill>
              </a:rPr>
              <a:t>Encourage self-regulatory </a:t>
            </a:r>
            <a:r>
              <a:rPr lang="en-GB" sz="2000" dirty="0" smtClean="0">
                <a:solidFill>
                  <a:prstClr val="black"/>
                </a:solidFill>
              </a:rPr>
              <a:t>initiatives  </a:t>
            </a:r>
            <a:endParaRPr lang="en-GB" sz="20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17732" y="6413326"/>
            <a:ext cx="3832964" cy="44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4400"/>
            <a:r>
              <a:rPr lang="nl-NL" sz="1400" i="1" dirty="0">
                <a:solidFill>
                  <a:prstClr val="black"/>
                </a:solidFill>
              </a:rPr>
              <a:t>Source: http://www.lewissilkin.com </a:t>
            </a:r>
            <a:endParaRPr lang="en-GB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262" y="107407"/>
            <a:ext cx="6840538" cy="865187"/>
          </a:xfrm>
        </p:spPr>
        <p:txBody>
          <a:bodyPr/>
          <a:lstStyle/>
          <a:p>
            <a:r>
              <a:rPr lang="en-GB" sz="2800" dirty="0"/>
              <a:t>Proposal for a Directive on attacks against information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2568"/>
            <a:ext cx="9144000" cy="4525963"/>
          </a:xfrm>
        </p:spPr>
        <p:txBody>
          <a:bodyPr/>
          <a:lstStyle/>
          <a:p>
            <a:r>
              <a:rPr lang="nl-NL" sz="2000" dirty="0" smtClean="0"/>
              <a:t>Proposal of Directive of the European Parliament and of the Council on </a:t>
            </a:r>
            <a:r>
              <a:rPr lang="en-GB" sz="2000" dirty="0" smtClean="0"/>
              <a:t>attacks </a:t>
            </a:r>
            <a:r>
              <a:rPr lang="en-GB" sz="2000" dirty="0"/>
              <a:t>against information </a:t>
            </a:r>
            <a:r>
              <a:rPr lang="en-GB" sz="2000" dirty="0" smtClean="0"/>
              <a:t>systems (30 Sep. 2010)</a:t>
            </a:r>
          </a:p>
          <a:p>
            <a:pPr algn="just"/>
            <a:r>
              <a:rPr lang="en-GB" sz="2000" dirty="0" smtClean="0">
                <a:solidFill>
                  <a:srgbClr val="000000"/>
                </a:solidFill>
              </a:rPr>
              <a:t>Reason for the new Directive is the </a:t>
            </a:r>
            <a:r>
              <a:rPr lang="en-GB" sz="2000" dirty="0">
                <a:solidFill>
                  <a:srgbClr val="000000"/>
                </a:solidFill>
              </a:rPr>
              <a:t>number of attacks against information </a:t>
            </a:r>
            <a:r>
              <a:rPr lang="en-GB" sz="2000" dirty="0" smtClean="0">
                <a:solidFill>
                  <a:srgbClr val="000000"/>
                </a:solidFill>
              </a:rPr>
              <a:t>systems increased </a:t>
            </a:r>
            <a:r>
              <a:rPr lang="en-GB" sz="2000" dirty="0">
                <a:solidFill>
                  <a:srgbClr val="000000"/>
                </a:solidFill>
              </a:rPr>
              <a:t>significantly in the last few years and a number of attacks of previously unknown large and dangerous scale have been </a:t>
            </a:r>
            <a:r>
              <a:rPr lang="en-GB" sz="2000" dirty="0" smtClean="0">
                <a:solidFill>
                  <a:srgbClr val="000000"/>
                </a:solidFill>
              </a:rPr>
              <a:t>observed. </a:t>
            </a:r>
            <a:r>
              <a:rPr lang="en-GB" sz="2000" dirty="0">
                <a:solidFill>
                  <a:srgbClr val="000000"/>
                </a:solidFill>
              </a:rPr>
              <a:t> 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r>
              <a:rPr lang="en-GB" sz="2000" dirty="0" smtClean="0">
                <a:solidFill>
                  <a:srgbClr val="000000"/>
                </a:solidFill>
              </a:rPr>
              <a:t>For example, '</a:t>
            </a:r>
            <a:r>
              <a:rPr lang="en-GB" sz="2000" dirty="0" err="1" smtClean="0">
                <a:solidFill>
                  <a:srgbClr val="000000"/>
                </a:solidFill>
              </a:rPr>
              <a:t>Conficker</a:t>
            </a:r>
            <a:r>
              <a:rPr lang="en-GB" sz="2000" dirty="0">
                <a:solidFill>
                  <a:srgbClr val="000000"/>
                </a:solidFill>
              </a:rPr>
              <a:t>' (also known as </a:t>
            </a:r>
            <a:r>
              <a:rPr lang="en-GB" sz="2000" dirty="0" err="1">
                <a:solidFill>
                  <a:srgbClr val="000000"/>
                </a:solidFill>
              </a:rPr>
              <a:t>Downup</a:t>
            </a:r>
            <a:r>
              <a:rPr lang="en-GB" sz="2000" dirty="0">
                <a:solidFill>
                  <a:srgbClr val="000000"/>
                </a:solidFill>
              </a:rPr>
              <a:t>, </a:t>
            </a:r>
            <a:r>
              <a:rPr lang="en-GB" sz="2000" dirty="0" err="1">
                <a:solidFill>
                  <a:srgbClr val="000000"/>
                </a:solidFill>
              </a:rPr>
              <a:t>Downadup</a:t>
            </a:r>
            <a:r>
              <a:rPr lang="en-GB" sz="2000" dirty="0">
                <a:solidFill>
                  <a:srgbClr val="000000"/>
                </a:solidFill>
              </a:rPr>
              <a:t> and Kido</a:t>
            </a:r>
            <a:r>
              <a:rPr lang="en-GB" sz="2000" dirty="0" smtClean="0">
                <a:solidFill>
                  <a:srgbClr val="000000"/>
                </a:solidFill>
              </a:rPr>
              <a:t>), than new </a:t>
            </a:r>
            <a:r>
              <a:rPr lang="en-GB" sz="2000" dirty="0">
                <a:solidFill>
                  <a:srgbClr val="000000"/>
                </a:solidFill>
              </a:rPr>
              <a:t>type of malicious computer warm </a:t>
            </a:r>
            <a:r>
              <a:rPr lang="en-GB" sz="2000" dirty="0" err="1" smtClean="0">
                <a:solidFill>
                  <a:srgbClr val="000000"/>
                </a:solidFill>
              </a:rPr>
              <a:t>Stuxnet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that is infecting a high number of power plants, pipelines and factories and could be used to control plant operations remotely. 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r>
              <a:rPr lang="en-GB" sz="2000" dirty="0" smtClean="0">
                <a:solidFill>
                  <a:srgbClr val="000000"/>
                </a:solidFill>
              </a:rPr>
              <a:t>If </a:t>
            </a:r>
            <a:r>
              <a:rPr lang="en-GB" sz="2000" dirty="0">
                <a:solidFill>
                  <a:srgbClr val="000000"/>
                </a:solidFill>
              </a:rPr>
              <a:t>confirmed, </a:t>
            </a:r>
            <a:r>
              <a:rPr lang="en-GB" sz="2000" dirty="0" err="1">
                <a:solidFill>
                  <a:srgbClr val="000000"/>
                </a:solidFill>
              </a:rPr>
              <a:t>Stuxnet</a:t>
            </a:r>
            <a:r>
              <a:rPr lang="en-GB" sz="2000" dirty="0">
                <a:solidFill>
                  <a:srgbClr val="000000"/>
                </a:solidFill>
              </a:rPr>
              <a:t> would be the first case of a highly sophisticated botnet aimed at industrial targets, a development experts don't hesitate to define ''the first directed cyber weapon''. </a:t>
            </a: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42781" y="6413326"/>
            <a:ext cx="3206665" cy="44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defTabSz="914400">
              <a:buNone/>
            </a:pPr>
            <a:r>
              <a:rPr lang="nl-NL" sz="1400" i="1" dirty="0" smtClean="0">
                <a:solidFill>
                  <a:prstClr val="black"/>
                </a:solidFill>
              </a:rPr>
              <a:t>      Source: http</a:t>
            </a:r>
            <a:r>
              <a:rPr lang="nl-NL" sz="1400" i="1" dirty="0">
                <a:solidFill>
                  <a:prstClr val="black"/>
                </a:solidFill>
              </a:rPr>
              <a:t>://europa.eu/rapid</a:t>
            </a:r>
            <a:r>
              <a:rPr lang="nl-NL" sz="1400" i="1" dirty="0" smtClean="0">
                <a:solidFill>
                  <a:prstClr val="black"/>
                </a:solidFill>
              </a:rPr>
              <a:t>/  </a:t>
            </a:r>
            <a:endParaRPr lang="en-GB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white"/>
                </a:solidFill>
              </a:rPr>
              <a:t>Proposal for a Directive on attacks against information </a:t>
            </a:r>
            <a:r>
              <a:rPr lang="en-GB" sz="2400" dirty="0" smtClean="0">
                <a:solidFill>
                  <a:prstClr val="white"/>
                </a:solidFill>
              </a:rPr>
              <a:t>systems – What is new?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82" y="1172116"/>
            <a:ext cx="9056318" cy="5063181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The proposed </a:t>
            </a:r>
            <a:r>
              <a:rPr lang="en-GB" sz="2000" dirty="0" smtClean="0"/>
              <a:t>Directive will </a:t>
            </a:r>
            <a:r>
              <a:rPr lang="en-GB" sz="2000" dirty="0"/>
              <a:t>retain its current provisions – namely the penalisation of illegal access, illegal system interference and illegal data interference - and include the following new elements</a:t>
            </a:r>
            <a:r>
              <a:rPr lang="en-GB" sz="2000" dirty="0" smtClean="0"/>
              <a:t>:</a:t>
            </a:r>
            <a:endParaRPr lang="en-GB" sz="2000" dirty="0"/>
          </a:p>
          <a:p>
            <a:r>
              <a:rPr lang="en-GB" sz="2000" dirty="0"/>
              <a:t>Penalisation of the use of tools (such as malicious software – e.g. 'botnets' – or unrightfully obtained computer passwords) for committing the </a:t>
            </a:r>
            <a:r>
              <a:rPr lang="en-GB" sz="2000" dirty="0" smtClean="0"/>
              <a:t>offences</a:t>
            </a:r>
            <a:endParaRPr lang="en-GB" sz="2000" dirty="0"/>
          </a:p>
          <a:p>
            <a:r>
              <a:rPr lang="en-GB" sz="2000" dirty="0"/>
              <a:t>Introduction of 'illegal interception' of information systems as a criminal </a:t>
            </a:r>
            <a:r>
              <a:rPr lang="en-GB" sz="2000" dirty="0" smtClean="0"/>
              <a:t>offence</a:t>
            </a:r>
            <a:endParaRPr lang="en-GB" sz="2000" dirty="0"/>
          </a:p>
          <a:p>
            <a:r>
              <a:rPr lang="en-GB" sz="2000" dirty="0"/>
              <a:t>Improvement of European criminal justice/police cooperation </a:t>
            </a:r>
            <a:r>
              <a:rPr lang="en-GB" sz="2000" dirty="0" smtClean="0"/>
              <a:t>by strengthening </a:t>
            </a:r>
            <a:r>
              <a:rPr lang="en-GB" sz="2000" dirty="0"/>
              <a:t>the existing structure of 24/7 contact points, including an obligation to answer within 8 hours to urgent </a:t>
            </a:r>
            <a:r>
              <a:rPr lang="en-GB" sz="2000" dirty="0" smtClean="0"/>
              <a:t>request</a:t>
            </a:r>
            <a:endParaRPr lang="en-GB" sz="2000" dirty="0"/>
          </a:p>
          <a:p>
            <a:r>
              <a:rPr lang="en-GB" sz="2000" dirty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obligation to collect basic statistical data on cybercrimes</a:t>
            </a:r>
          </a:p>
          <a:p>
            <a:r>
              <a:rPr lang="en-GB" sz="2000" dirty="0" smtClean="0"/>
              <a:t>Raising </a:t>
            </a:r>
            <a:r>
              <a:rPr lang="en-GB" sz="2000" dirty="0"/>
              <a:t>the level of criminal penalties to a maximum term of imprisonment of at least two years. Instigation, aiding, abetting and attempt of those offences will become penalised as </a:t>
            </a:r>
            <a:r>
              <a:rPr lang="en-GB" sz="2000" dirty="0" smtClean="0"/>
              <a:t>well</a:t>
            </a: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42781" y="6413326"/>
            <a:ext cx="3206665" cy="44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defTabSz="914400">
              <a:buNone/>
            </a:pPr>
            <a:r>
              <a:rPr lang="nl-NL" sz="1400" i="1" dirty="0" smtClean="0">
                <a:solidFill>
                  <a:prstClr val="black"/>
                </a:solidFill>
              </a:rPr>
              <a:t>      Source: http</a:t>
            </a:r>
            <a:r>
              <a:rPr lang="nl-NL" sz="1400" i="1" dirty="0">
                <a:solidFill>
                  <a:prstClr val="black"/>
                </a:solidFill>
              </a:rPr>
              <a:t>://europa.eu/rapid</a:t>
            </a:r>
            <a:r>
              <a:rPr lang="nl-NL" sz="1400" i="1" dirty="0" smtClean="0">
                <a:solidFill>
                  <a:prstClr val="black"/>
                </a:solidFill>
              </a:rPr>
              <a:t>/  </a:t>
            </a:r>
            <a:endParaRPr lang="en-GB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Discussion </a:t>
            </a:r>
            <a:r>
              <a:rPr lang="en-US" sz="3600" dirty="0" smtClean="0"/>
              <a:t>point suggestions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0416" y="981074"/>
            <a:ext cx="9344416" cy="5876925"/>
          </a:xfrm>
        </p:spPr>
        <p:txBody>
          <a:bodyPr/>
          <a:lstStyle/>
          <a:p>
            <a:pPr lvl="1" algn="just">
              <a:buFont typeface="Arial" pitchFamily="34" charset="0"/>
              <a:buChar char="•"/>
            </a:pPr>
            <a:r>
              <a:rPr lang="en-GB" sz="1900" dirty="0" smtClean="0"/>
              <a:t>The newest set of security and data privacy proposals and recommendations are still under development. The </a:t>
            </a:r>
            <a:r>
              <a:rPr lang="en-GB" sz="1900" dirty="0"/>
              <a:t>key EU actions and any national laws which may follow from them will have an impact on EGI’s computing infrastructure, sites and </a:t>
            </a:r>
            <a:r>
              <a:rPr lang="en-GB" sz="1900" dirty="0" smtClean="0"/>
              <a:t>services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1900" dirty="0" smtClean="0"/>
              <a:t>Potential implication of new </a:t>
            </a:r>
            <a:r>
              <a:rPr lang="en-GB" sz="1900" dirty="0" smtClean="0"/>
              <a:t>objectives and aims  in order to </a:t>
            </a:r>
            <a:r>
              <a:rPr lang="en-GB" sz="1900" dirty="0" smtClean="0"/>
              <a:t>modernise the </a:t>
            </a:r>
            <a:r>
              <a:rPr lang="en-GB" sz="1900" dirty="0"/>
              <a:t>EU Data Protection </a:t>
            </a:r>
            <a:r>
              <a:rPr lang="en-GB" sz="1900" dirty="0" smtClean="0"/>
              <a:t>Directive on EGI community and policies? 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1900" dirty="0"/>
              <a:t>Potential implication of new Proposal for </a:t>
            </a:r>
            <a:r>
              <a:rPr lang="en-GB" sz="1900" dirty="0" smtClean="0"/>
              <a:t>the </a:t>
            </a:r>
            <a:r>
              <a:rPr lang="en-GB" sz="1900" dirty="0"/>
              <a:t>Directive on attacks against information systems </a:t>
            </a:r>
            <a:r>
              <a:rPr lang="en-GB" sz="1900" dirty="0" smtClean="0"/>
              <a:t> on </a:t>
            </a:r>
            <a:r>
              <a:rPr lang="en-GB" sz="1900" dirty="0"/>
              <a:t>EGI </a:t>
            </a:r>
            <a:r>
              <a:rPr lang="en-GB" sz="1900" dirty="0" smtClean="0"/>
              <a:t>community and policies?</a:t>
            </a:r>
          </a:p>
          <a:p>
            <a:pPr lvl="1" algn="just">
              <a:buFont typeface="Arial" pitchFamily="34" charset="0"/>
              <a:buChar char="•"/>
            </a:pPr>
            <a:r>
              <a:rPr lang="nl-NL" sz="1900" dirty="0"/>
              <a:t>Legal and regulatory framework governing data protection and security flexibility</a:t>
            </a:r>
            <a:r>
              <a:rPr lang="nl-NL" sz="1900" dirty="0" smtClean="0"/>
              <a:t>?</a:t>
            </a:r>
            <a:r>
              <a:rPr lang="en-GB" sz="1900" dirty="0" smtClean="0"/>
              <a:t> 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1900" dirty="0" smtClean="0"/>
              <a:t>EGI.eu to </a:t>
            </a:r>
            <a:r>
              <a:rPr lang="en-GB" sz="1900" dirty="0"/>
              <a:t>ensure that any new EGI policy </a:t>
            </a:r>
            <a:r>
              <a:rPr lang="en-GB" sz="1900" dirty="0" smtClean="0"/>
              <a:t>is </a:t>
            </a:r>
            <a:r>
              <a:rPr lang="en-GB" sz="1900" dirty="0"/>
              <a:t>consistent with the current EU security and trust </a:t>
            </a:r>
            <a:r>
              <a:rPr lang="en-GB" sz="1900" dirty="0" smtClean="0"/>
              <a:t>set of the policies 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Intensify communication with ENISA (</a:t>
            </a:r>
            <a:r>
              <a:rPr lang="en-US" sz="1900" i="1" dirty="0" smtClean="0"/>
              <a:t>should we engage them via </a:t>
            </a:r>
            <a:r>
              <a:rPr lang="en-US" sz="1900" i="1" dirty="0" err="1" smtClean="0"/>
              <a:t>MoU</a:t>
            </a:r>
            <a:r>
              <a:rPr lang="en-US" sz="1900" dirty="0" smtClean="0"/>
              <a:t>?)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Coming event - Important </a:t>
            </a:r>
            <a:r>
              <a:rPr lang="en-GB" sz="1900" dirty="0" smtClean="0"/>
              <a:t>4</a:t>
            </a:r>
            <a:r>
              <a:rPr lang="en-GB" sz="1900" baseline="30000" dirty="0" smtClean="0"/>
              <a:t>th</a:t>
            </a:r>
            <a:r>
              <a:rPr lang="en-GB" sz="1900" dirty="0" smtClean="0"/>
              <a:t> International Conference on Computers, Privacy and Data Protection – “European </a:t>
            </a:r>
            <a:r>
              <a:rPr lang="en-GB" sz="1900" dirty="0"/>
              <a:t>Data Protection:  In Good  </a:t>
            </a:r>
            <a:r>
              <a:rPr lang="en-GB" sz="1900" dirty="0" smtClean="0"/>
              <a:t>Health?” (25-27 Jan. 2011, Brussels) </a:t>
            </a:r>
            <a:endParaRPr lang="en-GB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2349962" y="6349731"/>
            <a:ext cx="504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976" y="237995"/>
            <a:ext cx="6840538" cy="1206544"/>
          </a:xfrm>
        </p:spPr>
        <p:txBody>
          <a:bodyPr/>
          <a:lstStyle/>
          <a:p>
            <a:r>
              <a:rPr lang="en-US" dirty="0"/>
              <a:t>Useful links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337"/>
            <a:ext cx="9144000" cy="54420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700" dirty="0" smtClean="0"/>
              <a:t>Europe 2020</a:t>
            </a:r>
          </a:p>
          <a:p>
            <a:pPr marL="0" indent="0">
              <a:buNone/>
            </a:pPr>
            <a:r>
              <a:rPr lang="en-GB" sz="1700" dirty="0">
                <a:hlinkClick r:id="rId2"/>
              </a:rPr>
              <a:t>http://ec.europa.eu/europe2020/index_en.htm</a:t>
            </a:r>
            <a:endParaRPr lang="en-US" sz="1700" dirty="0"/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Digital Agenda for Europe </a:t>
            </a:r>
          </a:p>
          <a:p>
            <a:pPr marL="0" indent="0">
              <a:buNone/>
            </a:pPr>
            <a:r>
              <a:rPr lang="en-GB" sz="1700" dirty="0">
                <a:hlinkClick r:id="rId3"/>
              </a:rPr>
              <a:t>http://ec.europa.eu/information_society/digital-agenda/index_en.htm</a:t>
            </a:r>
            <a:endParaRPr lang="en-US" sz="1700" dirty="0"/>
          </a:p>
          <a:p>
            <a:pPr>
              <a:buFont typeface="Arial" pitchFamily="34" charset="0"/>
              <a:buChar char="•"/>
            </a:pPr>
            <a:r>
              <a:rPr lang="en-GB" sz="1700" dirty="0" smtClean="0"/>
              <a:t>The </a:t>
            </a:r>
            <a:r>
              <a:rPr lang="en-GB" sz="1700" dirty="0"/>
              <a:t>European Network and Information Security Agency (ENISA) </a:t>
            </a:r>
            <a:endParaRPr lang="en-US" sz="1700" dirty="0" smtClean="0"/>
          </a:p>
          <a:p>
            <a:pPr marL="0" indent="0">
              <a:buNone/>
            </a:pPr>
            <a:r>
              <a:rPr lang="en-GB" sz="1700" dirty="0" smtClean="0">
                <a:hlinkClick r:id="rId4"/>
              </a:rPr>
              <a:t>http</a:t>
            </a:r>
            <a:r>
              <a:rPr lang="en-GB" sz="1700" dirty="0">
                <a:hlinkClick r:id="rId4"/>
              </a:rPr>
              <a:t>://www.enisa.europa.eu/</a:t>
            </a:r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GB" sz="1700" dirty="0" smtClean="0"/>
              <a:t>EC Communication A </a:t>
            </a:r>
            <a:r>
              <a:rPr lang="en-GB" sz="1700" dirty="0"/>
              <a:t>comprehensive approach on personal data protection in the European </a:t>
            </a:r>
            <a:r>
              <a:rPr lang="en-GB" sz="1700" dirty="0" smtClean="0"/>
              <a:t>Union</a:t>
            </a:r>
          </a:p>
          <a:p>
            <a:pPr marL="0" indent="0">
              <a:buNone/>
            </a:pPr>
            <a:r>
              <a:rPr lang="en-GB" sz="1700" dirty="0" smtClean="0">
                <a:hlinkClick r:id="rId5"/>
              </a:rPr>
              <a:t>http</a:t>
            </a:r>
            <a:r>
              <a:rPr lang="en-GB" sz="1700" dirty="0">
                <a:hlinkClick r:id="rId5"/>
              </a:rPr>
              <a:t>://</a:t>
            </a:r>
            <a:r>
              <a:rPr lang="en-GB" sz="1700" dirty="0" smtClean="0">
                <a:hlinkClick r:id="rId5"/>
              </a:rPr>
              <a:t>ec.europa.eu/justice/news/consulting_public/0006/com_2010_609_en.pdf</a:t>
            </a:r>
            <a:endParaRPr lang="en-GB" sz="1700" dirty="0" smtClean="0"/>
          </a:p>
          <a:p>
            <a:pPr lvl="0">
              <a:buFont typeface="Arial" pitchFamily="34" charset="0"/>
              <a:buChar char="•"/>
            </a:pPr>
            <a:r>
              <a:rPr lang="en-US" sz="1700" dirty="0" smtClean="0">
                <a:solidFill>
                  <a:prstClr val="black"/>
                </a:solidFill>
              </a:rPr>
              <a:t>Proposal </a:t>
            </a:r>
            <a:r>
              <a:rPr lang="en-US" sz="1700" dirty="0">
                <a:solidFill>
                  <a:prstClr val="black"/>
                </a:solidFill>
              </a:rPr>
              <a:t>for a Directive of the European Parliament and of the Council on attacks against information systems </a:t>
            </a:r>
            <a:endParaRPr lang="en-US" sz="1700" dirty="0" smtClean="0"/>
          </a:p>
          <a:p>
            <a:pPr marL="0" indent="0">
              <a:buNone/>
            </a:pPr>
            <a:r>
              <a:rPr lang="en-GB" sz="1700" dirty="0" smtClean="0">
                <a:hlinkClick r:id="rId6"/>
              </a:rPr>
              <a:t>http</a:t>
            </a:r>
            <a:r>
              <a:rPr lang="en-GB" sz="1700" dirty="0">
                <a:hlinkClick r:id="rId6"/>
              </a:rPr>
              <a:t>://</a:t>
            </a:r>
            <a:r>
              <a:rPr lang="en-GB" sz="1700" dirty="0" smtClean="0">
                <a:hlinkClick r:id="rId6"/>
              </a:rPr>
              <a:t>eur-lex.europa.eu/LexUriServ/LexUriServ.do?uri=COM:2010:0517:FIN:EN:PDF</a:t>
            </a:r>
            <a:endParaRPr lang="en-GB" sz="1700" dirty="0"/>
          </a:p>
          <a:p>
            <a:pPr>
              <a:buFont typeface="Arial" pitchFamily="34" charset="0"/>
              <a:buChar char="•"/>
            </a:pPr>
            <a:r>
              <a:rPr lang="en-GB" sz="1700" dirty="0" smtClean="0">
                <a:solidFill>
                  <a:prstClr val="black"/>
                </a:solidFill>
              </a:rPr>
              <a:t>4</a:t>
            </a:r>
            <a:r>
              <a:rPr lang="en-GB" sz="1700" baseline="30000" dirty="0" smtClean="0">
                <a:solidFill>
                  <a:prstClr val="black"/>
                </a:solidFill>
              </a:rPr>
              <a:t>th</a:t>
            </a:r>
            <a:r>
              <a:rPr lang="en-GB" sz="1700" dirty="0" smtClean="0">
                <a:solidFill>
                  <a:prstClr val="black"/>
                </a:solidFill>
              </a:rPr>
              <a:t> </a:t>
            </a:r>
            <a:r>
              <a:rPr lang="en-GB" sz="1700" dirty="0">
                <a:solidFill>
                  <a:prstClr val="black"/>
                </a:solidFill>
              </a:rPr>
              <a:t>International Conference on Computers, Privacy and Data Protection – “European Data Protection:  In Good  Health</a:t>
            </a:r>
            <a:r>
              <a:rPr lang="en-GB" sz="1700" dirty="0" smtClean="0">
                <a:solidFill>
                  <a:prstClr val="black"/>
                </a:solidFill>
              </a:rPr>
              <a:t>?”</a:t>
            </a:r>
          </a:p>
          <a:p>
            <a:pPr marL="0" indent="0">
              <a:buNone/>
            </a:pPr>
            <a:r>
              <a:rPr lang="en-GB" sz="1700" dirty="0" smtClean="0">
                <a:hlinkClick r:id="rId7"/>
              </a:rPr>
              <a:t>http</a:t>
            </a:r>
            <a:r>
              <a:rPr lang="en-GB" sz="1700" dirty="0">
                <a:hlinkClick r:id="rId7"/>
              </a:rPr>
              <a:t>://</a:t>
            </a:r>
            <a:r>
              <a:rPr lang="en-GB" sz="1700" dirty="0" smtClean="0">
                <a:hlinkClick r:id="rId7"/>
              </a:rPr>
              <a:t>www.cpdpconferences.org/Resources/CPDP2011.pdf</a:t>
            </a:r>
            <a:endParaRPr lang="en-GB" sz="1700" dirty="0" smtClean="0"/>
          </a:p>
          <a:p>
            <a:pPr>
              <a:buFont typeface="Arial" pitchFamily="34" charset="0"/>
              <a:buChar char="•"/>
            </a:pPr>
            <a:r>
              <a:rPr lang="en-GB" sz="1700" dirty="0"/>
              <a:t> </a:t>
            </a:r>
            <a:r>
              <a:rPr lang="en-GB" sz="1700" dirty="0" smtClean="0"/>
              <a:t>4</a:t>
            </a:r>
            <a:r>
              <a:rPr lang="en-GB" sz="1700" baseline="30000" dirty="0" smtClean="0"/>
              <a:t>th</a:t>
            </a:r>
            <a:r>
              <a:rPr lang="en-GB" sz="1700" dirty="0" smtClean="0"/>
              <a:t> European </a:t>
            </a:r>
            <a:r>
              <a:rPr lang="en-GB" sz="1700" dirty="0"/>
              <a:t>Privacy </a:t>
            </a:r>
            <a:r>
              <a:rPr lang="en-GB" sz="1700" dirty="0" smtClean="0"/>
              <a:t>Day </a:t>
            </a:r>
          </a:p>
          <a:p>
            <a:pPr marL="0" indent="0">
              <a:buNone/>
            </a:pPr>
            <a:r>
              <a:rPr lang="en-GB" sz="1700" dirty="0">
                <a:hlinkClick r:id="rId8"/>
              </a:rPr>
              <a:t>http://www.europeanprivacyday.org/</a:t>
            </a:r>
            <a:endParaRPr lang="en-GB" sz="17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349962" y="6349731"/>
            <a:ext cx="504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420" y="1681642"/>
            <a:ext cx="6840538" cy="865187"/>
          </a:xfrm>
        </p:spPr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062" y="3219189"/>
            <a:ext cx="8075612" cy="4584526"/>
          </a:xfrm>
        </p:spPr>
        <p:txBody>
          <a:bodyPr/>
          <a:lstStyle/>
          <a:p>
            <a:pPr marL="0" indent="0" algn="ctr">
              <a:buNone/>
            </a:pPr>
            <a:endParaRPr lang="en-US" sz="2000" dirty="0"/>
          </a:p>
          <a:p>
            <a:r>
              <a:rPr lang="en-US" sz="1800" b="1" dirty="0" smtClean="0"/>
              <a:t>Policy Development Team </a:t>
            </a:r>
            <a:endParaRPr lang="en-US" sz="1800" b="1" dirty="0" smtClean="0">
              <a:hlinkClick r:id="rId3"/>
            </a:endParaRPr>
          </a:p>
          <a:p>
            <a:pPr lvl="1"/>
            <a:r>
              <a:rPr lang="en-US" sz="1800" dirty="0" smtClean="0">
                <a:hlinkClick r:id="rId3"/>
              </a:rPr>
              <a:t>policy@egi.eu</a:t>
            </a:r>
            <a:endParaRPr lang="en-US" sz="1800" dirty="0" smtClean="0"/>
          </a:p>
          <a:p>
            <a:r>
              <a:rPr lang="en-US" sz="1800" dirty="0" smtClean="0"/>
              <a:t>Sergio Andreozzi:</a:t>
            </a:r>
          </a:p>
          <a:p>
            <a:pPr lvl="1"/>
            <a:r>
              <a:rPr lang="en-US" sz="1800" dirty="0" smtClean="0">
                <a:hlinkClick r:id="rId4"/>
              </a:rPr>
              <a:t>sergio.andreozzi@egi.eu</a:t>
            </a:r>
            <a:endParaRPr lang="en-US" sz="1800" dirty="0" smtClean="0"/>
          </a:p>
          <a:p>
            <a:r>
              <a:rPr lang="en-US" sz="1800" dirty="0" err="1" smtClean="0"/>
              <a:t>Damir</a:t>
            </a:r>
            <a:r>
              <a:rPr lang="en-US" sz="1800" dirty="0" smtClean="0"/>
              <a:t> </a:t>
            </a:r>
            <a:r>
              <a:rPr lang="en-US" sz="1800" dirty="0" err="1" smtClean="0"/>
              <a:t>Marinovic</a:t>
            </a:r>
            <a:endParaRPr lang="en-US" sz="1800" dirty="0" smtClean="0"/>
          </a:p>
          <a:p>
            <a:pPr lvl="1"/>
            <a:r>
              <a:rPr lang="en-US" sz="1800" dirty="0" smtClean="0">
                <a:hlinkClick r:id="rId5"/>
              </a:rPr>
              <a:t>damir.marinovic@egi.eu</a:t>
            </a:r>
            <a:endParaRPr lang="en-US" sz="1800" dirty="0" smtClean="0"/>
          </a:p>
          <a:p>
            <a:r>
              <a:rPr lang="en-US" sz="1800" dirty="0" err="1" smtClean="0"/>
              <a:t>Sy</a:t>
            </a:r>
            <a:r>
              <a:rPr lang="en-US" sz="1800" dirty="0" smtClean="0"/>
              <a:t> </a:t>
            </a:r>
            <a:r>
              <a:rPr lang="en-US" sz="1800" dirty="0" err="1" smtClean="0"/>
              <a:t>Holsinger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rgbClr val="FF0000"/>
                </a:solidFill>
              </a:rPr>
              <a:t>New Colleague in PDT</a:t>
            </a:r>
            <a:endParaRPr lang="en-US" sz="1800" i="1" dirty="0">
              <a:solidFill>
                <a:srgbClr val="FF0000"/>
              </a:solidFill>
            </a:endParaRPr>
          </a:p>
          <a:p>
            <a:pPr lvl="1"/>
            <a:r>
              <a:rPr lang="en-US" sz="1800" dirty="0" smtClean="0">
                <a:hlinkClick r:id="rId6"/>
              </a:rPr>
              <a:t>sy.holsinger@egi.eu</a:t>
            </a:r>
            <a:endParaRPr lang="en-US" sz="1800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38739" y="879976"/>
            <a:ext cx="5138259" cy="250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4000" b="1" dirty="0" smtClean="0"/>
              <a:t>THANK YOU!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Europe 2020 Strategy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buNone/>
            </a:pPr>
            <a:r>
              <a:rPr lang="en-GB" sz="2000" dirty="0" smtClean="0"/>
              <a:t>EU's </a:t>
            </a:r>
            <a:r>
              <a:rPr lang="en-GB" sz="2000" dirty="0"/>
              <a:t>growth strategy for the coming decade </a:t>
            </a:r>
            <a:r>
              <a:rPr lang="en-GB" sz="2000" dirty="0" smtClean="0"/>
              <a:t>in order to </a:t>
            </a:r>
            <a:r>
              <a:rPr lang="en-GB" sz="2000" dirty="0"/>
              <a:t>transform the EU into a smart, sustainable and inclusive economy that will deliver high levels of employment, productivity and social cohesion. </a:t>
            </a:r>
            <a:endParaRPr lang="en-US" sz="2000" dirty="0"/>
          </a:p>
          <a:p>
            <a:pPr marL="342900" lvl="1" indent="-342900"/>
            <a:endParaRPr lang="en-US" dirty="0" smtClean="0"/>
          </a:p>
          <a:p>
            <a:pPr marL="342900" lvl="1" indent="-342900"/>
            <a:endParaRPr lang="en-US" dirty="0"/>
          </a:p>
          <a:p>
            <a:pPr marL="342900" lvl="1" indent="-342900"/>
            <a:endParaRPr lang="en-US" dirty="0" smtClean="0"/>
          </a:p>
          <a:p>
            <a:pPr marL="342900" lvl="1" indent="-342900"/>
            <a:endParaRPr lang="en-US" dirty="0"/>
          </a:p>
          <a:p>
            <a:pPr marL="342900" lvl="1" indent="-342900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634616"/>
              </p:ext>
            </p:extLst>
          </p:nvPr>
        </p:nvGraphicFramePr>
        <p:xfrm>
          <a:off x="611188" y="3032702"/>
          <a:ext cx="7910186" cy="3118980"/>
        </p:xfrm>
        <a:graphic>
          <a:graphicData uri="http://schemas.openxmlformats.org/drawingml/2006/table">
            <a:tbl>
              <a:tblPr firstRow="1" firstCol="1" bandRow="1"/>
              <a:tblGrid>
                <a:gridCol w="2602723"/>
                <a:gridCol w="2696893"/>
                <a:gridCol w="2610570"/>
              </a:tblGrid>
              <a:tr h="62379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200" b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Seven flagship initiatives of Europe 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3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Smart growth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Sustainable growth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Inclusive growth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3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Digital agenda for Europe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i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Resource efficient Europe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 agenda for new skills and jobs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i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Innovation Union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 industrial policy for the globalisation 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European platform against poverty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nl-NL" b="1" dirty="0" smtClean="0"/>
              <a:t>Why</a:t>
            </a:r>
            <a:r>
              <a:rPr lang="nl-NL" dirty="0" smtClean="0"/>
              <a:t> Europe 2020? </a:t>
            </a:r>
          </a:p>
          <a:p>
            <a:pPr marL="0" indent="0" algn="just">
              <a:buNone/>
            </a:pPr>
            <a:endParaRPr lang="nl-NL" dirty="0"/>
          </a:p>
          <a:p>
            <a:pPr marL="0" indent="0" algn="just">
              <a:buNone/>
            </a:pPr>
            <a:r>
              <a:rPr lang="en-GB" sz="2000" b="1" i="1" dirty="0"/>
              <a:t>The crisis is a wake-up call, the moment where we recognise that "business as usual" would consign us to a gradual decline, to the second rank of the new global order. This is Europe's moment of truth. It is the time to be bold and ambitious.  </a:t>
            </a:r>
            <a:endParaRPr lang="en-GB" sz="2000" b="1" i="1" dirty="0" smtClean="0"/>
          </a:p>
          <a:p>
            <a:pPr marL="0" indent="0" algn="just">
              <a:buNone/>
            </a:pPr>
            <a:endParaRPr lang="en-GB" sz="2000" b="1" i="1" dirty="0"/>
          </a:p>
          <a:p>
            <a:pPr marL="0" indent="0" algn="just">
              <a:buNone/>
            </a:pPr>
            <a:r>
              <a:rPr lang="en-GB" sz="2000" b="1" i="1" dirty="0" smtClean="0"/>
              <a:t>Jose </a:t>
            </a:r>
            <a:r>
              <a:rPr lang="en-GB" sz="2000" b="1" i="1" dirty="0"/>
              <a:t>Manuel </a:t>
            </a:r>
            <a:r>
              <a:rPr lang="en-GB" sz="2000" b="1" i="1" dirty="0" err="1"/>
              <a:t>Barroso</a:t>
            </a:r>
            <a:r>
              <a:rPr lang="en-GB" sz="2000" b="1" i="1" dirty="0"/>
              <a:t>, President of the European Commission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4916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Digital Agenda for Europe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300" dirty="0"/>
              <a:t>A Digital Agenda for Europe deals </a:t>
            </a:r>
            <a:r>
              <a:rPr lang="en-GB" sz="2300" dirty="0" smtClean="0"/>
              <a:t>with:</a:t>
            </a:r>
          </a:p>
          <a:p>
            <a:pPr lvl="1" algn="just"/>
            <a:r>
              <a:rPr lang="en-GB" sz="1900" dirty="0" smtClean="0"/>
              <a:t>ways </a:t>
            </a:r>
            <a:r>
              <a:rPr lang="en-GB" sz="1900" dirty="0"/>
              <a:t>to develop and gain the benefits from enhancing  interoperability of  IT solutions in </a:t>
            </a:r>
            <a:r>
              <a:rPr lang="en-GB" sz="1900" dirty="0" smtClean="0"/>
              <a:t>Europe</a:t>
            </a:r>
          </a:p>
          <a:p>
            <a:pPr lvl="1" algn="just"/>
            <a:r>
              <a:rPr lang="en-GB" sz="1900" dirty="0" smtClean="0"/>
              <a:t>promoting </a:t>
            </a:r>
            <a:r>
              <a:rPr lang="en-GB" sz="1900" dirty="0"/>
              <a:t>a better use of standards </a:t>
            </a:r>
            <a:endParaRPr lang="en-GB" sz="1900" dirty="0" smtClean="0"/>
          </a:p>
          <a:p>
            <a:pPr lvl="1" algn="just"/>
            <a:r>
              <a:rPr lang="en-GB" sz="1900" dirty="0" smtClean="0"/>
              <a:t>establishing </a:t>
            </a:r>
            <a:r>
              <a:rPr lang="en-GB" sz="1900" dirty="0"/>
              <a:t>single digital market </a:t>
            </a:r>
            <a:r>
              <a:rPr lang="en-GB" sz="1900" dirty="0" smtClean="0"/>
              <a:t>and </a:t>
            </a:r>
            <a:r>
              <a:rPr lang="en-GB" sz="1900" dirty="0"/>
              <a:t>high-speed broadband internet</a:t>
            </a:r>
            <a:r>
              <a:rPr lang="en-GB" sz="1900" dirty="0" smtClean="0"/>
              <a:t>.</a:t>
            </a:r>
          </a:p>
          <a:p>
            <a:pPr algn="just"/>
            <a:r>
              <a:rPr lang="en-GB" sz="2300" i="1" dirty="0" smtClean="0"/>
              <a:t>“</a:t>
            </a:r>
            <a:r>
              <a:rPr lang="en-GB" sz="2300" i="1" dirty="0"/>
              <a:t>Europe should also build its innovative advantage in key areas through reinforced e-Infrastructures” </a:t>
            </a:r>
            <a:endParaRPr lang="en-GB" sz="2300" i="1" dirty="0" smtClean="0"/>
          </a:p>
          <a:p>
            <a:pPr lvl="1" algn="just"/>
            <a:r>
              <a:rPr lang="en-GB" sz="1900" dirty="0" smtClean="0"/>
              <a:t>in </a:t>
            </a:r>
            <a:r>
              <a:rPr lang="en-GB" sz="1900" dirty="0"/>
              <a:t>the document’s footnote for this sentence EGI was explicitly </a:t>
            </a:r>
            <a:r>
              <a:rPr lang="en-GB" sz="1900" dirty="0" smtClean="0"/>
              <a:t>mentioned</a:t>
            </a:r>
          </a:p>
          <a:p>
            <a:pPr algn="just"/>
            <a:r>
              <a:rPr lang="nl-NL" sz="2300" dirty="0" smtClean="0"/>
              <a:t>Key terms: </a:t>
            </a:r>
            <a:r>
              <a:rPr lang="nl-NL" sz="2300" i="1" dirty="0" smtClean="0"/>
              <a:t>Digital Economy, Digital Revolution,  </a:t>
            </a:r>
            <a:r>
              <a:rPr lang="nl-NL" sz="2300" i="1" dirty="0"/>
              <a:t>D</a:t>
            </a:r>
            <a:r>
              <a:rPr lang="nl-NL" sz="2300" i="1" dirty="0" smtClean="0"/>
              <a:t>igital Single Market </a:t>
            </a:r>
            <a:endParaRPr lang="en-GB" sz="2300" i="1" dirty="0"/>
          </a:p>
        </p:txBody>
      </p:sp>
    </p:spTree>
    <p:extLst>
      <p:ext uri="{BB962C8B-B14F-4D97-AF65-F5344CB8AC3E}">
        <p14:creationId xmlns:p14="http://schemas.microsoft.com/office/powerpoint/2010/main" val="28102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116" y="1013837"/>
            <a:ext cx="5261704" cy="526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Virtuous cycle of the digital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7" y="1412776"/>
            <a:ext cx="8353425" cy="4862764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        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 smtClean="0"/>
              <a:t>                                                                                                               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7498" y="6446977"/>
            <a:ext cx="3081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Source: Digital Agenda website</a:t>
            </a:r>
          </a:p>
        </p:txBody>
      </p:sp>
    </p:spTree>
    <p:extLst>
      <p:ext uri="{BB962C8B-B14F-4D97-AF65-F5344CB8AC3E}">
        <p14:creationId xmlns:p14="http://schemas.microsoft.com/office/powerpoint/2010/main" val="20507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Digital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0" y="981075"/>
            <a:ext cx="8075612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The Agenda </a:t>
            </a:r>
            <a:r>
              <a:rPr lang="en-GB" sz="2400" dirty="0" smtClean="0"/>
              <a:t>focuses on  </a:t>
            </a:r>
            <a:r>
              <a:rPr lang="en-GB" sz="2400" u="sng" dirty="0"/>
              <a:t>seven priority areas</a:t>
            </a:r>
            <a:r>
              <a:rPr lang="en-GB" sz="2400" dirty="0"/>
              <a:t> for action: </a:t>
            </a: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creating </a:t>
            </a:r>
            <a:r>
              <a:rPr lang="en-GB" sz="2400" dirty="0"/>
              <a:t>a </a:t>
            </a:r>
            <a:r>
              <a:rPr lang="en-GB" sz="2400" dirty="0" smtClean="0"/>
              <a:t>new digital </a:t>
            </a:r>
            <a:r>
              <a:rPr lang="en-GB" sz="2400" dirty="0"/>
              <a:t>Single </a:t>
            </a:r>
            <a:r>
              <a:rPr lang="en-GB" sz="2400" dirty="0" smtClean="0"/>
              <a:t>Market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greater interoperability and improved ICT standardisation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/>
              <a:t>enhance internet trust and security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much </a:t>
            </a:r>
            <a:r>
              <a:rPr lang="en-GB" sz="2400" dirty="0"/>
              <a:t>faster internet </a:t>
            </a:r>
            <a:r>
              <a:rPr lang="en-GB" sz="2400" dirty="0" smtClean="0"/>
              <a:t>access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more </a:t>
            </a:r>
            <a:r>
              <a:rPr lang="en-GB" sz="2400" dirty="0"/>
              <a:t>investment in </a:t>
            </a:r>
            <a:r>
              <a:rPr lang="en-GB" sz="2400" dirty="0" smtClean="0"/>
              <a:t>cutting-edge research </a:t>
            </a:r>
            <a:r>
              <a:rPr lang="en-GB" sz="2400" dirty="0"/>
              <a:t>and </a:t>
            </a:r>
            <a:r>
              <a:rPr lang="en-GB" sz="2400" dirty="0" smtClean="0"/>
              <a:t>innovation in </a:t>
            </a:r>
            <a:r>
              <a:rPr lang="en-GB" sz="2400" dirty="0"/>
              <a:t>ICT </a:t>
            </a: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enhancing </a:t>
            </a:r>
            <a:r>
              <a:rPr lang="en-GB" sz="2400" dirty="0"/>
              <a:t>digital </a:t>
            </a:r>
            <a:r>
              <a:rPr lang="en-GB" sz="2400" dirty="0" smtClean="0"/>
              <a:t>skills and inclusion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applying ICT for the benefit of society ( e.g</a:t>
            </a:r>
            <a:r>
              <a:rPr lang="en-GB" sz="2400" dirty="0"/>
              <a:t>. reduce energy </a:t>
            </a:r>
            <a:r>
              <a:rPr lang="en-GB" sz="2400" dirty="0" smtClean="0"/>
              <a:t>consumption, climate </a:t>
            </a:r>
            <a:r>
              <a:rPr lang="en-GB" sz="2400" dirty="0"/>
              <a:t>change, </a:t>
            </a:r>
            <a:r>
              <a:rPr lang="en-GB" sz="2400" dirty="0" smtClean="0"/>
              <a:t>support ageing population etc.)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Key Actions – Trust and security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01691"/>
            <a:ext cx="8075612" cy="4525963"/>
          </a:xfrm>
        </p:spPr>
        <p:txBody>
          <a:bodyPr/>
          <a:lstStyle/>
          <a:p>
            <a:pPr marL="0" indent="0" algn="just">
              <a:buNone/>
            </a:pPr>
            <a:endParaRPr lang="en-GB" sz="1800" dirty="0" smtClean="0"/>
          </a:p>
          <a:p>
            <a:pPr marL="0" indent="0" algn="just">
              <a:buNone/>
            </a:pPr>
            <a:r>
              <a:rPr lang="en-GB" sz="1800" b="1" dirty="0" smtClean="0"/>
              <a:t>The </a:t>
            </a:r>
            <a:r>
              <a:rPr lang="en-GB" sz="1800" b="1" dirty="0"/>
              <a:t>Commission </a:t>
            </a:r>
            <a:r>
              <a:rPr lang="en-GB" sz="1800" dirty="0"/>
              <a:t>will:</a:t>
            </a:r>
          </a:p>
          <a:p>
            <a:pPr algn="just"/>
            <a:r>
              <a:rPr lang="en-GB" sz="1800" b="1" dirty="0" smtClean="0"/>
              <a:t>Key </a:t>
            </a:r>
            <a:r>
              <a:rPr lang="en-GB" sz="1800" b="1" dirty="0"/>
              <a:t>Action </a:t>
            </a:r>
            <a:r>
              <a:rPr lang="en-GB" sz="1800" dirty="0" smtClean="0"/>
              <a:t>: Measures </a:t>
            </a:r>
            <a:r>
              <a:rPr lang="en-GB" sz="1800" dirty="0"/>
              <a:t>aiming at a reinforced and high level Network and Information Security Policy, including legislative initiatives such as a modernised European Network and Information Security Agency (ENISA), and measures allowing faster reactions in the event of cyber attacks, including a CERT for the EU </a:t>
            </a:r>
            <a:r>
              <a:rPr lang="en-GB" sz="1800" dirty="0" smtClean="0"/>
              <a:t>institutions</a:t>
            </a:r>
            <a:endParaRPr lang="en-GB" sz="1800" dirty="0"/>
          </a:p>
          <a:p>
            <a:pPr algn="just"/>
            <a:r>
              <a:rPr lang="en-GB" sz="1800" b="1" dirty="0" smtClean="0"/>
              <a:t>Key Action</a:t>
            </a:r>
            <a:r>
              <a:rPr lang="en-GB" sz="1800" dirty="0" smtClean="0"/>
              <a:t>: </a:t>
            </a:r>
            <a:r>
              <a:rPr lang="en-GB" sz="1800" dirty="0"/>
              <a:t>Present measures, including legislative initiatives, to combat cyber attacks against information systems by 2010, and related rules on jurisdiction in cyberspace at European and international levels by </a:t>
            </a:r>
            <a:r>
              <a:rPr lang="en-GB" sz="1800" dirty="0" smtClean="0"/>
              <a:t>2013</a:t>
            </a:r>
            <a:endParaRPr lang="en-GB" sz="1800" dirty="0"/>
          </a:p>
          <a:p>
            <a:pPr marL="0" indent="0" algn="just">
              <a:buNone/>
            </a:pPr>
            <a:r>
              <a:rPr lang="en-GB" sz="1800" dirty="0" smtClean="0"/>
              <a:t>Other </a:t>
            </a:r>
            <a:r>
              <a:rPr lang="en-GB" sz="1800" dirty="0"/>
              <a:t>actions:</a:t>
            </a:r>
          </a:p>
          <a:p>
            <a:pPr algn="just"/>
            <a:r>
              <a:rPr lang="en-GB" sz="1800" dirty="0" smtClean="0"/>
              <a:t>Establish </a:t>
            </a:r>
            <a:r>
              <a:rPr lang="en-GB" sz="1800" dirty="0"/>
              <a:t>a European cybercrime platform by </a:t>
            </a:r>
            <a:r>
              <a:rPr lang="en-GB" sz="1800" dirty="0" smtClean="0"/>
              <a:t>2012</a:t>
            </a:r>
            <a:endParaRPr lang="en-GB" sz="1800" dirty="0"/>
          </a:p>
          <a:p>
            <a:pPr algn="just"/>
            <a:r>
              <a:rPr lang="en-GB" sz="1800" dirty="0" smtClean="0"/>
              <a:t>Examine </a:t>
            </a:r>
            <a:r>
              <a:rPr lang="en-GB" sz="1800" dirty="0"/>
              <a:t>the feasibility by 2011 to create a European cybercrime </a:t>
            </a:r>
            <a:r>
              <a:rPr lang="en-GB" sz="1800" dirty="0" smtClean="0"/>
              <a:t>centre</a:t>
            </a:r>
            <a:endParaRPr lang="en-GB" sz="1800" dirty="0"/>
          </a:p>
          <a:p>
            <a:pPr algn="just"/>
            <a:r>
              <a:rPr lang="en-GB" sz="1800" dirty="0" smtClean="0"/>
              <a:t>Support </a:t>
            </a:r>
            <a:r>
              <a:rPr lang="en-GB" sz="1800" dirty="0"/>
              <a:t>EU-wide cyber-security preparedness exercises, from </a:t>
            </a:r>
            <a:r>
              <a:rPr lang="en-GB" sz="1800" dirty="0" smtClean="0"/>
              <a:t>2010</a:t>
            </a:r>
            <a:endParaRPr lang="en-GB" sz="1800" dirty="0"/>
          </a:p>
          <a:p>
            <a:pPr algn="just"/>
            <a:r>
              <a:rPr lang="en-GB" sz="1800" dirty="0" smtClean="0"/>
              <a:t>As </a:t>
            </a:r>
            <a:r>
              <a:rPr lang="en-GB" sz="1800" dirty="0"/>
              <a:t>part of the modernisation of the EU personal data protection regulatory framework  to make it more coherent and legally certain, explore the extension of security breach notification </a:t>
            </a:r>
            <a:r>
              <a:rPr lang="en-GB" sz="1800" dirty="0" smtClean="0"/>
              <a:t>provisions</a:t>
            </a:r>
            <a:endParaRPr lang="en-GB" sz="1800" dirty="0"/>
          </a:p>
          <a:p>
            <a:pPr marL="0" indent="0" algn="just">
              <a:buNone/>
            </a:pPr>
            <a:endParaRPr lang="en-GB" sz="17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84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Actions – Trust and security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25883" y="1106980"/>
            <a:ext cx="871811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2000" dirty="0" smtClean="0">
              <a:latin typeface="Arial" pitchFamily="34" charset="0"/>
              <a:ea typeface="Arial" charset="0"/>
              <a:cs typeface="Arial" pitchFamily="34" charset="0"/>
            </a:endParaRPr>
          </a:p>
          <a:p>
            <a:pPr algn="just"/>
            <a:r>
              <a:rPr lang="en-GB" b="1" dirty="0" smtClean="0">
                <a:latin typeface="Arial" pitchFamily="34" charset="0"/>
                <a:ea typeface="Arial" charset="0"/>
                <a:cs typeface="Arial" pitchFamily="34" charset="0"/>
              </a:rPr>
              <a:t>EU </a:t>
            </a:r>
            <a:r>
              <a:rPr lang="en-GB" b="1" dirty="0">
                <a:latin typeface="Arial" pitchFamily="34" charset="0"/>
                <a:ea typeface="Arial" charset="0"/>
                <a:cs typeface="Arial" pitchFamily="34" charset="0"/>
              </a:rPr>
              <a:t>Member States </a:t>
            </a:r>
            <a:r>
              <a:rPr lang="en-GB" dirty="0">
                <a:latin typeface="Arial" pitchFamily="34" charset="0"/>
                <a:ea typeface="Arial" charset="0"/>
                <a:cs typeface="Arial" pitchFamily="34" charset="0"/>
              </a:rPr>
              <a:t>should:</a:t>
            </a:r>
          </a:p>
          <a:p>
            <a:pPr algn="just"/>
            <a:r>
              <a:rPr lang="en-GB" dirty="0">
                <a:latin typeface="Arial" pitchFamily="34" charset="0"/>
                <a:ea typeface="Arial" charset="0"/>
                <a:cs typeface="Arial" pitchFamily="34" charset="0"/>
              </a:rPr>
              <a:t>•	Establish by 2012 a well-functioning network of CERTs at national level covering all of </a:t>
            </a: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Europe</a:t>
            </a:r>
            <a:endParaRPr lang="en-GB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algn="just"/>
            <a:r>
              <a:rPr lang="en-GB" dirty="0">
                <a:latin typeface="Arial" pitchFamily="34" charset="0"/>
                <a:ea typeface="Arial" charset="0"/>
                <a:cs typeface="Arial" pitchFamily="34" charset="0"/>
              </a:rPr>
              <a:t>•	In cooperation with the Commission carry out large scale attack simulation and test mitigation strategies as of </a:t>
            </a: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2010</a:t>
            </a:r>
            <a:endParaRPr lang="en-GB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algn="just"/>
            <a:r>
              <a:rPr lang="en-GB" dirty="0">
                <a:latin typeface="Arial" pitchFamily="34" charset="0"/>
                <a:ea typeface="Arial" charset="0"/>
                <a:cs typeface="Arial" pitchFamily="34" charset="0"/>
              </a:rPr>
              <a:t>•	Fully implement hotlines </a:t>
            </a: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for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reporting </a:t>
            </a:r>
            <a:r>
              <a:rPr lang="en-GB" dirty="0">
                <a:latin typeface="Arial" pitchFamily="34" charset="0"/>
                <a:ea typeface="Arial" charset="0"/>
                <a:cs typeface="Arial" pitchFamily="34" charset="0"/>
              </a:rPr>
              <a:t>offensive or harmful online </a:t>
            </a: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content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organising </a:t>
            </a:r>
            <a:r>
              <a:rPr lang="en-GB" dirty="0">
                <a:latin typeface="Arial" pitchFamily="34" charset="0"/>
                <a:ea typeface="Arial" charset="0"/>
                <a:cs typeface="Arial" pitchFamily="34" charset="0"/>
              </a:rPr>
              <a:t>awareness raising campaigns on online safety for </a:t>
            </a: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children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offering </a:t>
            </a:r>
            <a:r>
              <a:rPr lang="en-GB" dirty="0">
                <a:latin typeface="Arial" pitchFamily="34" charset="0"/>
                <a:ea typeface="Arial" charset="0"/>
                <a:cs typeface="Arial" pitchFamily="34" charset="0"/>
              </a:rPr>
              <a:t>teaching online safety in </a:t>
            </a: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schools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encouraging </a:t>
            </a:r>
            <a:r>
              <a:rPr lang="en-GB" dirty="0">
                <a:latin typeface="Arial" pitchFamily="34" charset="0"/>
                <a:ea typeface="Arial" charset="0"/>
                <a:cs typeface="Arial" pitchFamily="34" charset="0"/>
              </a:rPr>
              <a:t>providers of online services to implement self-regulatory measures regarding online safety for children by </a:t>
            </a: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2013</a:t>
            </a:r>
            <a:endParaRPr lang="en-GB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algn="just"/>
            <a:r>
              <a:rPr lang="en-GB" dirty="0">
                <a:latin typeface="Arial" pitchFamily="34" charset="0"/>
                <a:ea typeface="Arial" charset="0"/>
                <a:cs typeface="Arial" pitchFamily="34" charset="0"/>
              </a:rPr>
              <a:t>•	Set up or adapt national alert platforms to the Europol cybercrime platform, by 2012, starting in </a:t>
            </a:r>
            <a:r>
              <a:rPr lang="en-GB" dirty="0" smtClean="0">
                <a:latin typeface="Arial" pitchFamily="34" charset="0"/>
                <a:ea typeface="Arial" charset="0"/>
                <a:cs typeface="Arial" pitchFamily="34" charset="0"/>
              </a:rPr>
              <a:t>2010</a:t>
            </a:r>
            <a:endParaRPr lang="en-GB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EU Data Protection 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60" y="981075"/>
            <a:ext cx="9018740" cy="4525963"/>
          </a:xfrm>
        </p:spPr>
        <p:txBody>
          <a:bodyPr/>
          <a:lstStyle/>
          <a:p>
            <a:pPr algn="just"/>
            <a:r>
              <a:rPr lang="en-GB" sz="2100" dirty="0"/>
              <a:t>T</a:t>
            </a:r>
            <a:r>
              <a:rPr lang="en-GB" sz="2100" dirty="0" smtClean="0"/>
              <a:t>he </a:t>
            </a:r>
            <a:r>
              <a:rPr lang="en-GB" sz="2100" dirty="0"/>
              <a:t>EU Commission </a:t>
            </a:r>
            <a:r>
              <a:rPr lang="en-GB" sz="2100" dirty="0" smtClean="0"/>
              <a:t>published official </a:t>
            </a:r>
            <a:r>
              <a:rPr lang="en-GB" sz="2100" dirty="0"/>
              <a:t>communication </a:t>
            </a:r>
            <a:r>
              <a:rPr lang="en-GB" sz="2100" dirty="0" smtClean="0"/>
              <a:t>sets </a:t>
            </a:r>
            <a:r>
              <a:rPr lang="en-GB" sz="2100" dirty="0" smtClean="0"/>
              <a:t>out aims </a:t>
            </a:r>
            <a:r>
              <a:rPr lang="en-GB" sz="2100" dirty="0"/>
              <a:t>and objectives to modernise the 1995 EU Data Protection </a:t>
            </a:r>
            <a:r>
              <a:rPr lang="en-GB" sz="2100" dirty="0" smtClean="0"/>
              <a:t>Directive</a:t>
            </a:r>
            <a:r>
              <a:rPr lang="en-GB" sz="2100" dirty="0"/>
              <a:t> (4th November </a:t>
            </a:r>
            <a:r>
              <a:rPr lang="en-GB" sz="2100" dirty="0" smtClean="0"/>
              <a:t>2010)</a:t>
            </a:r>
          </a:p>
          <a:p>
            <a:pPr algn="just"/>
            <a:r>
              <a:rPr lang="en-GB" sz="2100" dirty="0" smtClean="0"/>
              <a:t>Goal to address </a:t>
            </a:r>
            <a:r>
              <a:rPr lang="en-GB" sz="2100" dirty="0"/>
              <a:t>some of the key challenges facing current data privacy regulation, namely: </a:t>
            </a:r>
            <a:endParaRPr lang="en-GB" sz="2100" dirty="0" smtClean="0"/>
          </a:p>
          <a:p>
            <a:pPr marL="0" indent="0" algn="just">
              <a:buNone/>
            </a:pPr>
            <a:r>
              <a:rPr lang="en-GB" sz="2100" dirty="0" smtClean="0"/>
              <a:t>               - the </a:t>
            </a:r>
            <a:r>
              <a:rPr lang="en-GB" sz="2100" dirty="0"/>
              <a:t>collection and use of personal data via new </a:t>
            </a:r>
            <a:r>
              <a:rPr lang="en-GB" sz="2100" dirty="0" smtClean="0"/>
              <a:t>technologies</a:t>
            </a:r>
          </a:p>
          <a:p>
            <a:pPr marL="0" indent="0" algn="just">
              <a:buNone/>
            </a:pPr>
            <a:r>
              <a:rPr lang="en-GB" sz="2100" dirty="0"/>
              <a:t> </a:t>
            </a:r>
            <a:r>
              <a:rPr lang="en-GB" sz="2100" dirty="0" smtClean="0"/>
              <a:t>              - the </a:t>
            </a:r>
            <a:r>
              <a:rPr lang="en-GB" sz="2100" dirty="0"/>
              <a:t>harmonisation and simplification of notification throughout </a:t>
            </a:r>
          </a:p>
          <a:p>
            <a:pPr marL="0" indent="0" algn="just">
              <a:buNone/>
            </a:pPr>
            <a:r>
              <a:rPr lang="en-GB" sz="2100" dirty="0" smtClean="0"/>
              <a:t>                 the EU           </a:t>
            </a:r>
          </a:p>
          <a:p>
            <a:pPr marL="0" indent="0" algn="just">
              <a:buNone/>
            </a:pPr>
            <a:r>
              <a:rPr lang="en-GB" sz="2100" dirty="0"/>
              <a:t> </a:t>
            </a:r>
            <a:r>
              <a:rPr lang="en-GB" sz="2100" dirty="0" smtClean="0"/>
              <a:t>              - globalisation </a:t>
            </a:r>
            <a:r>
              <a:rPr lang="en-GB" sz="2100" dirty="0"/>
              <a:t>and cross-border data </a:t>
            </a:r>
            <a:r>
              <a:rPr lang="en-GB" sz="2100" dirty="0" smtClean="0"/>
              <a:t>flows</a:t>
            </a:r>
          </a:p>
          <a:p>
            <a:pPr algn="just"/>
            <a:r>
              <a:rPr lang="en-GB" sz="2100" dirty="0"/>
              <a:t>A key part of this harmonisation process will depend upon the establishment of precedents and template data processing agreements and fair processing notices. </a:t>
            </a:r>
            <a:r>
              <a:rPr lang="en-GB" sz="2100" dirty="0" smtClean="0"/>
              <a:t>It will be required for organisations to </a:t>
            </a:r>
            <a:r>
              <a:rPr lang="en-GB" sz="2100" dirty="0"/>
              <a:t>adopt privacy impact assessments and privacy by design into new technologies from inception through to implementation and day-to-day operation, rather than prior to launch. </a:t>
            </a:r>
          </a:p>
        </p:txBody>
      </p:sp>
    </p:spTree>
    <p:extLst>
      <p:ext uri="{BB962C8B-B14F-4D97-AF65-F5344CB8AC3E}">
        <p14:creationId xmlns:p14="http://schemas.microsoft.com/office/powerpoint/2010/main" val="26657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873</TotalTime>
  <Words>1312</Words>
  <Application>Microsoft Office PowerPoint</Application>
  <PresentationFormat>On-screen Show (4:3)</PresentationFormat>
  <Paragraphs>158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EGI-InSPIRE 2</vt:lpstr>
      <vt:lpstr>Policy Development Team (PDT)</vt:lpstr>
      <vt:lpstr>Europe 2020 Strategy</vt:lpstr>
      <vt:lpstr>WHY?</vt:lpstr>
      <vt:lpstr>Digital Agenda for Europe </vt:lpstr>
      <vt:lpstr>Virtuous cycle of the digital economy</vt:lpstr>
      <vt:lpstr>Goals of Digital Agenda </vt:lpstr>
      <vt:lpstr>Key Actions – Trust and security </vt:lpstr>
      <vt:lpstr>Key Actions – Trust and security </vt:lpstr>
      <vt:lpstr>EU Data Protection Directive</vt:lpstr>
      <vt:lpstr>EU Data Protection Directive Key Objectives 1/2</vt:lpstr>
      <vt:lpstr>EU Data Protection Directive Key Objectives 2/2</vt:lpstr>
      <vt:lpstr>Proposal for a Directive on attacks against information systems</vt:lpstr>
      <vt:lpstr>Proposal for a Directive on attacks against information systems – What is new? </vt:lpstr>
      <vt:lpstr>Discussion point suggestions  </vt:lpstr>
      <vt:lpstr>Useful links </vt:lpstr>
      <vt:lpstr>Contacts</vt:lpstr>
    </vt:vector>
  </TitlesOfParts>
  <Company>EGI.eu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Development in EGI.eu/EGI-InSPIRE</dc:title>
  <dc:creator>Sergio Andreozzi</dc:creator>
  <cp:lastModifiedBy>Damir Marinovic</cp:lastModifiedBy>
  <cp:revision>163</cp:revision>
  <dcterms:created xsi:type="dcterms:W3CDTF">2010-09-13T08:28:34Z</dcterms:created>
  <dcterms:modified xsi:type="dcterms:W3CDTF">2011-01-12T08:20:41Z</dcterms:modified>
</cp:coreProperties>
</file>