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handoutMasterIdLst>
    <p:handoutMasterId r:id="rId27"/>
  </p:handoutMasterIdLst>
  <p:sldIdLst>
    <p:sldId id="286" r:id="rId4"/>
    <p:sldId id="282" r:id="rId5"/>
    <p:sldId id="296" r:id="rId6"/>
    <p:sldId id="284" r:id="rId7"/>
    <p:sldId id="280" r:id="rId8"/>
    <p:sldId id="271" r:id="rId9"/>
    <p:sldId id="279" r:id="rId10"/>
    <p:sldId id="272" r:id="rId11"/>
    <p:sldId id="273" r:id="rId12"/>
    <p:sldId id="274" r:id="rId13"/>
    <p:sldId id="275" r:id="rId14"/>
    <p:sldId id="276" r:id="rId15"/>
    <p:sldId id="281" r:id="rId16"/>
    <p:sldId id="292" r:id="rId17"/>
    <p:sldId id="293" r:id="rId18"/>
    <p:sldId id="295" r:id="rId19"/>
    <p:sldId id="294" r:id="rId20"/>
    <p:sldId id="298" r:id="rId21"/>
    <p:sldId id="300" r:id="rId22"/>
    <p:sldId id="301" r:id="rId23"/>
    <p:sldId id="290" r:id="rId24"/>
    <p:sldId id="297" r:id="rId25"/>
    <p:sldId id="299" r:id="rId26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 snapToObjects="1"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12988-C101-46E2-BC0E-78FC75562C25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21DA6-0961-40BA-A42A-8587518E25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68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00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229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3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3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48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9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93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05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43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4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10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7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4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003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3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88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7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8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9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87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35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564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86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727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978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457B-4DD5-4012-8AB7-A4F1A4F273BA}" type="datetimeFigureOut">
              <a:rPr lang="nl-BE" smtClean="0"/>
              <a:t>3/09/2015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3D77-01BC-42F9-9938-B5AF046AAE4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97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9D54-CC2E-4E68-AC48-23FAC4257E3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3/09/2015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8C53-5BD0-4D97-9A0F-0B8D08A4A541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lowCytometerDataSyncv2015-05-17.png" TargetMode="External"/><Relationship Id="rId2" Type="http://schemas.openxmlformats.org/officeDocument/2006/relationships/hyperlink" Target="http://marine.lifewatch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liz.b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ine.lifewatch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FlowCytometerDataSyncv2015-05-17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scientific platforms for accessing, processing and validation of </a:t>
            </a:r>
            <a:r>
              <a:rPr lang="en-US" dirty="0" smtClean="0"/>
              <a:t>biodiversity observation </a:t>
            </a:r>
            <a:r>
              <a:rPr lang="en-US" dirty="0"/>
              <a:t>and biosensor data.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Francisco Hernandez, Joram Declerck, Klaas Deneudt, Cis Hernandez</a:t>
            </a:r>
            <a:endParaRPr lang="nl-BE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3861089" y="6156012"/>
            <a:ext cx="327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Lifewatch</a:t>
            </a:r>
            <a:r>
              <a:rPr lang="nl-BE" dirty="0" smtClean="0"/>
              <a:t> - EGI </a:t>
            </a:r>
            <a:r>
              <a:rPr lang="nl-BE" dirty="0" err="1" smtClean="0"/>
              <a:t>engage</a:t>
            </a:r>
            <a:r>
              <a:rPr lang="nl-BE" dirty="0" smtClean="0"/>
              <a:t> </a:t>
            </a:r>
            <a:r>
              <a:rPr lang="nl-BE" dirty="0"/>
              <a:t>M</a:t>
            </a:r>
            <a:r>
              <a:rPr lang="nl-BE" dirty="0" smtClean="0"/>
              <a:t>ay 2015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Multibeam echosounder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Acoustic high resolution depth sounding sonar</a:t>
            </a:r>
          </a:p>
          <a:p>
            <a:r>
              <a:rPr lang="en-US"/>
              <a:t>Bathymetry and sediment typology</a:t>
            </a:r>
          </a:p>
          <a:p>
            <a:r>
              <a:rPr lang="en-US"/>
              <a:t>Data generation: sediment 10Gb; water column 100Gb/day</a:t>
            </a:r>
          </a:p>
          <a:p>
            <a:r>
              <a:rPr lang="en-US"/>
              <a:t>Analysis: data cleaning and validation, chart creation, deriving sediment typology (CARIS, Fledermaus)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53" y="3212976"/>
            <a:ext cx="3038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7001"/>
            <a:ext cx="2344914" cy="320471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286" y="3161851"/>
            <a:ext cx="1940788" cy="1712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287" y="5048182"/>
            <a:ext cx="1940787" cy="14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 profiler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Digital Sediment Profiling Camera</a:t>
            </a:r>
          </a:p>
          <a:p>
            <a:r>
              <a:rPr lang="en-US"/>
              <a:t>Vertical cross section of the sediment/water interface</a:t>
            </a:r>
          </a:p>
          <a:p>
            <a:r>
              <a:rPr lang="en-US"/>
              <a:t>Image acquisition: 24.1 Mpixel images of 320 cm2 of sediment</a:t>
            </a:r>
          </a:p>
          <a:p>
            <a:r>
              <a:rPr lang="en-US"/>
              <a:t>Data generation: 1Gb/image;  130 Gb/year</a:t>
            </a:r>
          </a:p>
          <a:p>
            <a:r>
              <a:rPr lang="en-US"/>
              <a:t>Analysis: Image pattern recogition software, relating to benthic communities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67831"/>
            <a:ext cx="59753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Acoustic bat recorder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Ultrasound detection and recording</a:t>
            </a:r>
          </a:p>
          <a:p>
            <a:r>
              <a:rPr lang="en-US"/>
              <a:t>Sound acquisition: 500 kHz with 16 Bit amplitude resolution</a:t>
            </a:r>
          </a:p>
          <a:p>
            <a:r>
              <a:rPr lang="en-US"/>
              <a:t>Data generation: 1 MB/per second of sound recording;  0.5 Gb/night</a:t>
            </a:r>
          </a:p>
          <a:p>
            <a:r>
              <a:rPr lang="en-US"/>
              <a:t>Analysis: Call detection and recogition software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53" y="4226768"/>
            <a:ext cx="6455519" cy="21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laas\Desktop\Clipboar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64187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Bird tracking with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r>
              <a:rPr lang="en-US" dirty="0"/>
              <a:t>Tracking of large birds with GPS tags developed by UvA-BiTS</a:t>
            </a:r>
          </a:p>
          <a:p>
            <a:r>
              <a:rPr lang="en-US" dirty="0"/>
              <a:t>Studying migration and habitat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GPS position every 10min, 70 birds, soon &gt; 100</a:t>
            </a:r>
            <a:endParaRPr lang="en-US" dirty="0"/>
          </a:p>
          <a:p>
            <a:r>
              <a:rPr lang="en-US" dirty="0"/>
              <a:t>Data generation: 3G/year (Flemish LifeWatch), multiple GB/year (UvA-BiTS)</a:t>
            </a:r>
          </a:p>
          <a:p>
            <a:r>
              <a:rPr lang="en-US" dirty="0"/>
              <a:t>Analysis: GIS mapping &amp; </a:t>
            </a:r>
            <a:r>
              <a:rPr lang="en-US" dirty="0" smtClean="0"/>
              <a:t>visualization, </a:t>
            </a:r>
            <a:r>
              <a:rPr lang="en-US" dirty="0" err="1"/>
              <a:t>behaviour</a:t>
            </a:r>
            <a:r>
              <a:rPr lang="en-US" dirty="0"/>
              <a:t> analysis (</a:t>
            </a:r>
            <a:r>
              <a:rPr lang="en-US" dirty="0" err="1" smtClean="0"/>
              <a:t>Matlab,Python,R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zen-larus-fuscus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41477"/>
            <a:ext cx="3116808" cy="194421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03107"/>
            <a:ext cx="3960440" cy="353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 err="1" smtClean="0"/>
              <a:t>Challenges</a:t>
            </a:r>
            <a:endParaRPr lang="nl-B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39341"/>
            <a:ext cx="8939336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Biosensor </a:t>
            </a:r>
            <a:endParaRPr lang="en-US" sz="2800" dirty="0"/>
          </a:p>
          <a:p>
            <a:pPr lvl="1"/>
            <a:r>
              <a:rPr lang="en-US" dirty="0" smtClean="0"/>
              <a:t>buy and install equipment: sensors, winches, antennas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nl-BE" dirty="0" err="1"/>
              <a:t>echnical</a:t>
            </a:r>
            <a:r>
              <a:rPr lang="nl-BE" dirty="0"/>
              <a:t> </a:t>
            </a:r>
            <a:r>
              <a:rPr lang="nl-BE" dirty="0" err="1" smtClean="0"/>
              <a:t>calibration</a:t>
            </a:r>
            <a:r>
              <a:rPr lang="nl-BE" dirty="0" smtClean="0"/>
              <a:t>, </a:t>
            </a:r>
            <a:r>
              <a:rPr lang="nl-BE" dirty="0" err="1" smtClean="0"/>
              <a:t>raw</a:t>
            </a:r>
            <a:r>
              <a:rPr lang="nl-BE" dirty="0" smtClean="0"/>
              <a:t> </a:t>
            </a:r>
            <a:r>
              <a:rPr lang="nl-BE" dirty="0" err="1" smtClean="0"/>
              <a:t>signal</a:t>
            </a:r>
            <a:r>
              <a:rPr lang="nl-BE" dirty="0" smtClean="0"/>
              <a:t> processing, </a:t>
            </a:r>
            <a:r>
              <a:rPr lang="nl-BE" dirty="0" err="1" smtClean="0"/>
              <a:t>vendor</a:t>
            </a:r>
            <a:r>
              <a:rPr lang="nl-BE" dirty="0" smtClean="0"/>
              <a:t> </a:t>
            </a:r>
            <a:r>
              <a:rPr lang="nl-BE" dirty="0" err="1" smtClean="0"/>
              <a:t>softw</a:t>
            </a:r>
            <a:r>
              <a:rPr lang="nl-BE" dirty="0" smtClean="0"/>
              <a:t>.</a:t>
            </a:r>
            <a:endParaRPr lang="nl-BE" dirty="0"/>
          </a:p>
          <a:p>
            <a:pPr lvl="0"/>
            <a:r>
              <a:rPr lang="nl-BE" sz="2800" dirty="0" smtClean="0"/>
              <a:t>IT</a:t>
            </a:r>
            <a:endParaRPr lang="en-US" dirty="0"/>
          </a:p>
          <a:p>
            <a:pPr lvl="1"/>
            <a:r>
              <a:rPr lang="en-US" dirty="0"/>
              <a:t>real-time data </a:t>
            </a:r>
            <a:r>
              <a:rPr lang="en-US" dirty="0" smtClean="0"/>
              <a:t>transfer, storage</a:t>
            </a:r>
            <a:r>
              <a:rPr lang="en-US" dirty="0"/>
              <a:t>, </a:t>
            </a:r>
            <a:r>
              <a:rPr lang="en-US" dirty="0" smtClean="0"/>
              <a:t>processing</a:t>
            </a:r>
            <a:endParaRPr lang="en-US" dirty="0"/>
          </a:p>
          <a:p>
            <a:r>
              <a:rPr lang="en-US" sz="2800" dirty="0" smtClean="0"/>
              <a:t>Biology</a:t>
            </a:r>
            <a:endParaRPr lang="en-US" sz="2800" dirty="0"/>
          </a:p>
          <a:p>
            <a:pPr lvl="1"/>
            <a:r>
              <a:rPr lang="en-US" dirty="0" smtClean="0"/>
              <a:t>sensor </a:t>
            </a:r>
            <a:r>
              <a:rPr lang="en-US" dirty="0"/>
              <a:t>output -&gt; biodiversity parameters</a:t>
            </a:r>
          </a:p>
          <a:p>
            <a:pPr lvl="1"/>
            <a:r>
              <a:rPr lang="en-US" dirty="0" smtClean="0"/>
              <a:t>aggregating</a:t>
            </a:r>
            <a:r>
              <a:rPr lang="en-US" dirty="0"/>
              <a:t>, combine data, models &amp; predictions, visualization, sharing, validation,…</a:t>
            </a:r>
            <a:endParaRPr lang="nl-BE" dirty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6273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smtClean="0"/>
              <a:t>Doctoral studies on sensor use and application</a:t>
            </a:r>
            <a:endParaRPr lang="nl-B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457200" lvl="1" indent="-457200">
              <a:buFontTx/>
              <a:buChar char="-"/>
            </a:pPr>
            <a:r>
              <a:rPr lang="en-US" dirty="0"/>
              <a:t>4</a:t>
            </a:r>
            <a:r>
              <a:rPr lang="en-US" dirty="0" smtClean="0"/>
              <a:t> PhD’s at</a:t>
            </a:r>
            <a:r>
              <a:rPr lang="en-US" dirty="0"/>
              <a:t> Ghent University</a:t>
            </a:r>
            <a:endParaRPr lang="en-US" dirty="0" smtClean="0"/>
          </a:p>
          <a:p>
            <a:pPr marL="457200" lvl="1" indent="-457200">
              <a:buFontTx/>
              <a:buChar char="-"/>
            </a:pPr>
            <a:r>
              <a:rPr lang="en-US" dirty="0" smtClean="0"/>
              <a:t>Started October 2014</a:t>
            </a:r>
          </a:p>
          <a:p>
            <a:pPr marL="457200" lvl="1" indent="-457200">
              <a:buFontTx/>
              <a:buChar char="-"/>
            </a:pPr>
            <a:r>
              <a:rPr lang="en-US" dirty="0" smtClean="0"/>
              <a:t>Work on :</a:t>
            </a:r>
          </a:p>
          <a:p>
            <a:pPr marL="857250" lvl="2" indent="-457200">
              <a:buFontTx/>
              <a:buChar char="-"/>
            </a:pPr>
            <a:r>
              <a:rPr lang="en-US" dirty="0" smtClean="0"/>
              <a:t>Standard operation procedures</a:t>
            </a:r>
          </a:p>
          <a:p>
            <a:pPr marL="857250" lvl="2" indent="-457200">
              <a:buFontTx/>
              <a:buChar char="-"/>
            </a:pPr>
            <a:r>
              <a:rPr lang="en-US" dirty="0" smtClean="0"/>
              <a:t>Algorithms for translation of sensor output to biodiversity parameters on abundance and distribution of taxa</a:t>
            </a:r>
          </a:p>
          <a:p>
            <a:pPr marL="857250" lvl="2" indent="-457200">
              <a:buFontTx/>
              <a:buChar char="-"/>
            </a:pPr>
            <a:r>
              <a:rPr lang="en-US" dirty="0" smtClean="0"/>
              <a:t>Recommendations on optimization and upgrade of the infrastructure</a:t>
            </a:r>
          </a:p>
          <a:p>
            <a:pPr marL="857250" lvl="2" indent="-457200">
              <a:buFontTx/>
              <a:buChar char="-"/>
            </a:pPr>
            <a:r>
              <a:rPr lang="en-US" dirty="0" smtClean="0"/>
              <a:t>Applications of the infrastructure in biodiversity and ecosystem studies</a:t>
            </a:r>
            <a:endParaRPr lang="en-US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5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528" y="1645080"/>
            <a:ext cx="2376264" cy="39256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6482" y="4509120"/>
            <a:ext cx="2186040" cy="6480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76256" y="1645080"/>
            <a:ext cx="2160240" cy="3584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19872" y="1628800"/>
            <a:ext cx="2736304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nl-BE" sz="2400" dirty="0" err="1" smtClean="0"/>
              <a:t>Collaborative</a:t>
            </a:r>
            <a:r>
              <a:rPr lang="nl-BE" sz="2400" dirty="0" smtClean="0"/>
              <a:t> platform </a:t>
            </a:r>
            <a:r>
              <a:rPr lang="nl-BE" sz="2400" dirty="0" err="1" smtClean="0"/>
              <a:t>for</a:t>
            </a:r>
            <a:r>
              <a:rPr lang="nl-BE" sz="2400" dirty="0" smtClean="0"/>
              <a:t> sensor data processing </a:t>
            </a:r>
            <a:r>
              <a:rPr lang="nl-BE" sz="2400" dirty="0" err="1" smtClean="0"/>
              <a:t>and</a:t>
            </a:r>
            <a:r>
              <a:rPr lang="nl-BE" sz="2400" dirty="0" smtClean="0"/>
              <a:t> analysis</a:t>
            </a:r>
            <a:endParaRPr lang="nl-B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6482" y="2276872"/>
            <a:ext cx="112678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BE" sz="1200" dirty="0" err="1" smtClean="0">
                <a:solidFill>
                  <a:prstClr val="black"/>
                </a:solidFill>
              </a:rPr>
              <a:t>Flowcytometer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443" y="1772816"/>
            <a:ext cx="19063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z="1200" dirty="0" smtClean="0">
                <a:solidFill>
                  <a:prstClr val="white"/>
                </a:solidFill>
              </a:rPr>
              <a:t>Sensor </a:t>
            </a:r>
            <a:r>
              <a:rPr lang="nl-BE" sz="1200" dirty="0" err="1" smtClean="0">
                <a:solidFill>
                  <a:prstClr val="white"/>
                </a:solidFill>
              </a:rPr>
              <a:t>network</a:t>
            </a:r>
            <a:r>
              <a:rPr lang="nl-BE" sz="1200" dirty="0" smtClean="0">
                <a:solidFill>
                  <a:prstClr val="white"/>
                </a:solidFill>
              </a:rPr>
              <a:t> 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335" y="4674622"/>
            <a:ext cx="72301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Fish tags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279" y="4674622"/>
            <a:ext cx="84003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>
                <a:solidFill>
                  <a:prstClr val="black"/>
                </a:solidFill>
              </a:rPr>
              <a:t>Bird </a:t>
            </a:r>
            <a:r>
              <a:rPr lang="nl-BE" sz="1200" dirty="0" smtClean="0">
                <a:solidFill>
                  <a:prstClr val="black"/>
                </a:solidFill>
              </a:rPr>
              <a:t>tracks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96" y="2276872"/>
            <a:ext cx="1152128" cy="1305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prstClr val="black"/>
                </a:solidFill>
              </a:rPr>
              <a:t>Sensor data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836" y="5949280"/>
            <a:ext cx="1152128" cy="74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err="1" smtClean="0">
                <a:solidFill>
                  <a:prstClr val="white"/>
                </a:solidFill>
              </a:rPr>
              <a:t>Archive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084751" y="5337600"/>
            <a:ext cx="48851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>
                <a:solidFill>
                  <a:prstClr val="white"/>
                </a:solidFill>
              </a:rPr>
              <a:t>?</a:t>
            </a:r>
            <a:endParaRPr lang="nl-BE" sz="2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8024" y="3707740"/>
            <a:ext cx="1152128" cy="1305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prstClr val="black"/>
                </a:solidFill>
              </a:rPr>
              <a:t>R, Java, Python, </a:t>
            </a:r>
            <a:r>
              <a:rPr lang="nl-BE" sz="1200" dirty="0" err="1" smtClean="0">
                <a:solidFill>
                  <a:prstClr val="black"/>
                </a:solidFill>
              </a:rPr>
              <a:t>Rstudio</a:t>
            </a:r>
            <a:r>
              <a:rPr lang="nl-BE" sz="1200" dirty="0" smtClean="0">
                <a:solidFill>
                  <a:prstClr val="black"/>
                </a:solidFill>
              </a:rPr>
              <a:t>, </a:t>
            </a:r>
            <a:r>
              <a:rPr lang="nl-BE" sz="1200" dirty="0" err="1" smtClean="0">
                <a:solidFill>
                  <a:prstClr val="black"/>
                </a:solidFill>
              </a:rPr>
              <a:t>Rshiny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0272" y="2556193"/>
            <a:ext cx="19442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>
                <a:solidFill>
                  <a:prstClr val="black"/>
                </a:solidFill>
              </a:rPr>
              <a:t>Scripts, </a:t>
            </a:r>
            <a:r>
              <a:rPr lang="nl-BE" sz="1200" dirty="0" err="1" smtClean="0">
                <a:solidFill>
                  <a:prstClr val="black"/>
                </a:solidFill>
              </a:rPr>
              <a:t>workflows</a:t>
            </a:r>
            <a:r>
              <a:rPr lang="nl-BE" sz="1200" dirty="0">
                <a:solidFill>
                  <a:prstClr val="black"/>
                </a:solidFill>
              </a:rPr>
              <a:t>, </a:t>
            </a:r>
            <a:r>
              <a:rPr lang="nl-BE" sz="1200" dirty="0" err="1">
                <a:solidFill>
                  <a:prstClr val="black"/>
                </a:solidFill>
              </a:rPr>
              <a:t>algorithms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543585" y="5229200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7904" y="5678024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err="1" smtClean="0">
                <a:solidFill>
                  <a:prstClr val="white"/>
                </a:solidFill>
              </a:rPr>
              <a:t>Scientific</a:t>
            </a:r>
            <a:r>
              <a:rPr lang="nl-BE" sz="1200" dirty="0" smtClean="0">
                <a:solidFill>
                  <a:prstClr val="white"/>
                </a:solidFill>
              </a:rPr>
              <a:t> data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99792" y="3429000"/>
            <a:ext cx="720080" cy="476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err="1" smtClean="0">
                <a:solidFill>
                  <a:prstClr val="white"/>
                </a:solidFill>
              </a:rPr>
              <a:t>Rsync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4" y="2276872"/>
            <a:ext cx="1152128" cy="1305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err="1" smtClean="0">
                <a:solidFill>
                  <a:prstClr val="black"/>
                </a:solidFill>
              </a:rPr>
              <a:t>Calibration</a:t>
            </a:r>
            <a:r>
              <a:rPr lang="nl-BE" sz="1200" dirty="0" smtClean="0">
                <a:solidFill>
                  <a:prstClr val="black"/>
                </a:solidFill>
              </a:rPr>
              <a:t> data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3253" y="1792641"/>
            <a:ext cx="206954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z="1200" dirty="0" smtClean="0">
                <a:solidFill>
                  <a:prstClr val="white"/>
                </a:solidFill>
              </a:rPr>
              <a:t>Processing </a:t>
            </a:r>
            <a:r>
              <a:rPr lang="nl-BE" sz="1200" dirty="0" err="1" smtClean="0">
                <a:solidFill>
                  <a:prstClr val="white"/>
                </a:solidFill>
              </a:rPr>
              <a:t>network</a:t>
            </a:r>
            <a:r>
              <a:rPr lang="nl-BE" sz="1200" dirty="0" smtClean="0">
                <a:solidFill>
                  <a:prstClr val="white"/>
                </a:solidFill>
              </a:rPr>
              <a:t> 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0272" y="3456192"/>
            <a:ext cx="19442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Species </a:t>
            </a:r>
            <a:r>
              <a:rPr lang="nl-BE" sz="1200" dirty="0" err="1" smtClean="0">
                <a:solidFill>
                  <a:prstClr val="black"/>
                </a:solidFill>
              </a:rPr>
              <a:t>identifications</a:t>
            </a:r>
            <a:r>
              <a:rPr lang="nl-BE" sz="1200" dirty="0" smtClean="0">
                <a:solidFill>
                  <a:prstClr val="black"/>
                </a:solidFill>
              </a:rPr>
              <a:t>, field </a:t>
            </a:r>
            <a:r>
              <a:rPr lang="nl-BE" sz="1200" dirty="0" err="1" smtClean="0">
                <a:solidFill>
                  <a:prstClr val="black"/>
                </a:solidFill>
              </a:rPr>
              <a:t>observations</a:t>
            </a:r>
            <a:r>
              <a:rPr lang="nl-BE" sz="1200" dirty="0" smtClean="0">
                <a:solidFill>
                  <a:prstClr val="black"/>
                </a:solidFill>
              </a:rPr>
              <a:t>, </a:t>
            </a:r>
            <a:r>
              <a:rPr lang="nl-BE" sz="1200" dirty="0" err="1" smtClean="0">
                <a:solidFill>
                  <a:prstClr val="black"/>
                </a:solidFill>
              </a:rPr>
              <a:t>crowd</a:t>
            </a:r>
            <a:r>
              <a:rPr lang="nl-BE" sz="1200" dirty="0" smtClean="0">
                <a:solidFill>
                  <a:prstClr val="black"/>
                </a:solidFill>
              </a:rPr>
              <a:t> </a:t>
            </a:r>
            <a:r>
              <a:rPr lang="nl-BE" sz="1200" dirty="0" err="1" smtClean="0">
                <a:solidFill>
                  <a:prstClr val="black"/>
                </a:solidFill>
              </a:rPr>
              <a:t>sourcing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0272" y="1835532"/>
            <a:ext cx="18535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z="1200" dirty="0" err="1" smtClean="0">
                <a:solidFill>
                  <a:prstClr val="white"/>
                </a:solidFill>
              </a:rPr>
              <a:t>Science</a:t>
            </a:r>
            <a:r>
              <a:rPr lang="nl-BE" sz="1200" dirty="0" smtClean="0">
                <a:solidFill>
                  <a:prstClr val="white"/>
                </a:solidFill>
              </a:rPr>
              <a:t> community </a:t>
            </a:r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2026" y="2708920"/>
            <a:ext cx="43473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VPR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482" y="2725234"/>
            <a:ext cx="83337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>
                <a:solidFill>
                  <a:prstClr val="black"/>
                </a:solidFill>
              </a:rPr>
              <a:t>Bird </a:t>
            </a:r>
            <a:r>
              <a:rPr lang="nl-BE" sz="1200" dirty="0" smtClean="0">
                <a:solidFill>
                  <a:prstClr val="black"/>
                </a:solidFill>
              </a:rPr>
              <a:t>Radar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7998" y="3068960"/>
            <a:ext cx="92224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err="1" smtClean="0">
                <a:solidFill>
                  <a:prstClr val="black"/>
                </a:solidFill>
              </a:rPr>
              <a:t>Benthic</a:t>
            </a:r>
            <a:r>
              <a:rPr lang="nl-BE" sz="1200" dirty="0" smtClean="0">
                <a:solidFill>
                  <a:prstClr val="black"/>
                </a:solidFill>
              </a:rPr>
              <a:t> </a:t>
            </a:r>
            <a:r>
              <a:rPr lang="nl-BE" sz="1200" dirty="0" err="1" smtClean="0">
                <a:solidFill>
                  <a:prstClr val="black"/>
                </a:solidFill>
              </a:rPr>
              <a:t>img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9320" y="3113731"/>
            <a:ext cx="81624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Fish sonar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3529428"/>
            <a:ext cx="155871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Remote </a:t>
            </a:r>
            <a:r>
              <a:rPr lang="nl-BE" sz="1200" dirty="0" err="1" smtClean="0">
                <a:solidFill>
                  <a:prstClr val="black"/>
                </a:solidFill>
              </a:rPr>
              <a:t>sensing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0272" y="4602614"/>
            <a:ext cx="196644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In situ habitat obs.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3954542"/>
            <a:ext cx="101801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smtClean="0">
                <a:solidFill>
                  <a:prstClr val="black"/>
                </a:solidFill>
              </a:rPr>
              <a:t>Bird video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37757" y="3933056"/>
            <a:ext cx="109476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err="1" smtClean="0">
                <a:solidFill>
                  <a:prstClr val="black"/>
                </a:solidFill>
              </a:rPr>
              <a:t>Hydrophones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2276872"/>
            <a:ext cx="54534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BE"/>
            </a:defPPr>
          </a:lstStyle>
          <a:p>
            <a:r>
              <a:rPr lang="nl-BE" sz="1200" dirty="0" err="1" smtClean="0">
                <a:solidFill>
                  <a:prstClr val="black"/>
                </a:solidFill>
              </a:rPr>
              <a:t>eDNA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44280" y="3707740"/>
            <a:ext cx="1143744" cy="1305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err="1" smtClean="0">
                <a:solidFill>
                  <a:prstClr val="black"/>
                </a:solidFill>
              </a:rPr>
              <a:t>Postgis</a:t>
            </a:r>
            <a:r>
              <a:rPr lang="nl-BE" sz="1200" dirty="0" smtClean="0">
                <a:solidFill>
                  <a:prstClr val="black"/>
                </a:solidFill>
              </a:rPr>
              <a:t>, </a:t>
            </a:r>
            <a:r>
              <a:rPr lang="nl-BE" sz="1200" dirty="0" err="1" smtClean="0">
                <a:solidFill>
                  <a:prstClr val="black"/>
                </a:solidFill>
              </a:rPr>
              <a:t>Geoserver</a:t>
            </a:r>
            <a:endParaRPr lang="nl-BE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429000"/>
            <a:ext cx="12849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LW ICT </a:t>
            </a:r>
            <a:r>
              <a:rPr lang="nl-BE" dirty="0" err="1" smtClean="0"/>
              <a:t>core</a:t>
            </a:r>
            <a:endParaRPr lang="nl-BE" dirty="0" smtClean="0"/>
          </a:p>
          <a:p>
            <a:r>
              <a:rPr lang="nl-BE" dirty="0" err="1" smtClean="0"/>
              <a:t>FedCloud</a:t>
            </a:r>
            <a:endParaRPr lang="nl-BE" dirty="0"/>
          </a:p>
        </p:txBody>
      </p:sp>
      <p:sp>
        <p:nvSpPr>
          <p:cNvPr id="44" name="Right Arrow 43"/>
          <p:cNvSpPr/>
          <p:nvPr/>
        </p:nvSpPr>
        <p:spPr>
          <a:xfrm rot="10800000">
            <a:off x="6156176" y="3427942"/>
            <a:ext cx="720080" cy="476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4906" y="314096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</a:rPr>
              <a:t>?</a:t>
            </a:r>
            <a:endParaRPr lang="nl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130679"/>
              </p:ext>
            </p:extLst>
          </p:nvPr>
        </p:nvGraphicFramePr>
        <p:xfrm>
          <a:off x="380526" y="447000"/>
          <a:ext cx="8578850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597621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Infrastructure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Status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Bird GPS tracking network +</a:t>
                      </a:r>
                      <a:r>
                        <a:rPr lang="en-US" b="1" baseline="0" dirty="0" smtClean="0"/>
                        <a:t> web cams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 base stations </a:t>
                      </a:r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operational</a:t>
                      </a:r>
                      <a:endParaRPr lang="nl-BE" dirty="0" smtClean="0"/>
                    </a:p>
                    <a:p>
                      <a:r>
                        <a:rPr lang="nl-BE" dirty="0" smtClean="0"/>
                        <a:t>70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birds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with</a:t>
                      </a:r>
                      <a:r>
                        <a:rPr lang="nl-BE" baseline="0" dirty="0" smtClean="0"/>
                        <a:t> GPS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Flow Cytometer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 on RV Simon </a:t>
                      </a:r>
                      <a:r>
                        <a:rPr lang="nl-BE" dirty="0" err="1" smtClean="0"/>
                        <a:t>Stevin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operational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Multi beam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 on RV Simon </a:t>
                      </a:r>
                      <a:r>
                        <a:rPr lang="nl-BE" dirty="0" err="1" smtClean="0"/>
                        <a:t>Stevin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operational</a:t>
                      </a:r>
                      <a:endParaRPr lang="nl-BE" dirty="0" smtClean="0"/>
                    </a:p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Acoustic bat detectors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Test </a:t>
                      </a:r>
                      <a:r>
                        <a:rPr lang="nl-BE" dirty="0" err="1" smtClean="0"/>
                        <a:t>installation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. Offshore </a:t>
                      </a:r>
                      <a:r>
                        <a:rPr lang="nl-BE" dirty="0" err="1" smtClean="0"/>
                        <a:t>installation</a:t>
                      </a:r>
                      <a:r>
                        <a:rPr lang="nl-BE" dirty="0" smtClean="0"/>
                        <a:t> in </a:t>
                      </a:r>
                      <a:r>
                        <a:rPr lang="nl-BE" dirty="0" err="1" smtClean="0"/>
                        <a:t>preparation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ZooScan</a:t>
                      </a:r>
                      <a:endParaRPr lang="en-US" b="1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 in MSO lab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err="1" smtClean="0"/>
                        <a:t>operational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Video Plankton Recorder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To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be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July</a:t>
                      </a:r>
                      <a:r>
                        <a:rPr lang="nl-BE" baseline="0" dirty="0" smtClean="0"/>
                        <a:t> 2014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Sediment</a:t>
                      </a:r>
                      <a:r>
                        <a:rPr lang="nl-BE" b="1" baseline="0" dirty="0" smtClean="0"/>
                        <a:t> Profile Imaging</a:t>
                      </a:r>
                    </a:p>
                    <a:p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Installed</a:t>
                      </a:r>
                      <a:r>
                        <a:rPr lang="nl-BE" dirty="0" smtClean="0"/>
                        <a:t> on RV Simon </a:t>
                      </a:r>
                      <a:r>
                        <a:rPr lang="nl-BE" dirty="0" err="1" smtClean="0"/>
                        <a:t>Stevin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operational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Acoustic</a:t>
                      </a:r>
                      <a:r>
                        <a:rPr lang="nl-BE" b="1" baseline="0" dirty="0" smtClean="0"/>
                        <a:t> </a:t>
                      </a:r>
                      <a:r>
                        <a:rPr lang="nl-BE" b="1" baseline="0" dirty="0" err="1" smtClean="0"/>
                        <a:t>fish</a:t>
                      </a:r>
                      <a:r>
                        <a:rPr lang="nl-BE" b="1" baseline="0" dirty="0" smtClean="0"/>
                        <a:t> </a:t>
                      </a:r>
                      <a:r>
                        <a:rPr lang="nl-BE" b="1" baseline="0" dirty="0" err="1" smtClean="0"/>
                        <a:t>telemetry</a:t>
                      </a:r>
                      <a:endParaRPr lang="nl-BE" b="1" dirty="0" smtClean="0"/>
                    </a:p>
                    <a:p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40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fishes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tagged</a:t>
                      </a:r>
                      <a:r>
                        <a:rPr lang="nl-BE" baseline="0" dirty="0" smtClean="0"/>
                        <a:t>, 51 receivers </a:t>
                      </a:r>
                      <a:r>
                        <a:rPr lang="nl-BE" baseline="0" dirty="0" err="1" smtClean="0"/>
                        <a:t>installed</a:t>
                      </a:r>
                      <a:r>
                        <a:rPr lang="nl-BE" baseline="0" dirty="0" smtClean="0"/>
                        <a:t>, data </a:t>
                      </a:r>
                      <a:r>
                        <a:rPr lang="nl-BE" baseline="0" dirty="0" err="1" smtClean="0"/>
                        <a:t>for</a:t>
                      </a:r>
                      <a:r>
                        <a:rPr lang="nl-BE" baseline="0" dirty="0" smtClean="0"/>
                        <a:t> &gt;2 </a:t>
                      </a:r>
                      <a:r>
                        <a:rPr lang="nl-BE" baseline="0" dirty="0" err="1" smtClean="0"/>
                        <a:t>years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Environmental</a:t>
                      </a:r>
                      <a:r>
                        <a:rPr lang="nl-BE" b="1" dirty="0" smtClean="0"/>
                        <a:t> DNA</a:t>
                      </a:r>
                    </a:p>
                    <a:p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Several</a:t>
                      </a:r>
                      <a:r>
                        <a:rPr lang="nl-BE" baseline="0" dirty="0" smtClean="0"/>
                        <a:t> species of </a:t>
                      </a:r>
                      <a:r>
                        <a:rPr lang="nl-BE" baseline="0" dirty="0" err="1" smtClean="0"/>
                        <a:t>fish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and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jellyfish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under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investigation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475342" cy="475252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5875"/>
            <a:ext cx="9874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4752528" cy="670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7093" y="1230855"/>
            <a:ext cx="194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mongoDB</a:t>
            </a:r>
            <a:r>
              <a:rPr lang="nl-BE" dirty="0" smtClean="0"/>
              <a:t> </a:t>
            </a:r>
            <a:r>
              <a:rPr lang="nl-BE" dirty="0" err="1" smtClean="0"/>
              <a:t>network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9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Outline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Lifewatch</a:t>
            </a:r>
            <a:endParaRPr lang="en-US" dirty="0" smtClean="0"/>
          </a:p>
          <a:p>
            <a:r>
              <a:rPr lang="en-US" dirty="0" smtClean="0"/>
              <a:t>EGI - ENGAGE</a:t>
            </a:r>
          </a:p>
          <a:p>
            <a:pPr lvl="1"/>
            <a:r>
              <a:rPr lang="en-US" dirty="0" smtClean="0"/>
              <a:t>Collaborative scientific platform</a:t>
            </a:r>
          </a:p>
          <a:p>
            <a:pPr lvl="2"/>
            <a:r>
              <a:rPr lang="en-US" dirty="0"/>
              <a:t>Biosensors</a:t>
            </a:r>
          </a:p>
          <a:p>
            <a:pPr lvl="2"/>
            <a:r>
              <a:rPr lang="en-US" dirty="0"/>
              <a:t>Challenges</a:t>
            </a:r>
          </a:p>
          <a:p>
            <a:pPr lvl="2"/>
            <a:r>
              <a:rPr lang="en-US" dirty="0"/>
              <a:t>Status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Virtual labs and research environments</a:t>
            </a:r>
          </a:p>
          <a:p>
            <a:endParaRPr lang="en-US" dirty="0" smtClean="0"/>
          </a:p>
          <a:p>
            <a:r>
              <a:rPr lang="en-US" dirty="0" smtClean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27938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File management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8" y="1340768"/>
            <a:ext cx="71564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Progress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nl-BE" sz="2400" dirty="0" smtClean="0"/>
          </a:p>
          <a:p>
            <a:r>
              <a:rPr lang="nl-BE" sz="2400" dirty="0" err="1" smtClean="0"/>
              <a:t>Ongoing</a:t>
            </a:r>
            <a:r>
              <a:rPr lang="nl-BE" sz="2400" dirty="0" smtClean="0"/>
              <a:t> </a:t>
            </a:r>
            <a:r>
              <a:rPr lang="nl-BE" sz="2400" dirty="0" err="1" smtClean="0"/>
              <a:t>testing</a:t>
            </a:r>
            <a:r>
              <a:rPr lang="nl-BE" sz="2400" dirty="0" smtClean="0"/>
              <a:t> </a:t>
            </a:r>
            <a:r>
              <a:rPr lang="nl-BE" sz="2400" dirty="0" err="1" smtClean="0"/>
              <a:t>with</a:t>
            </a:r>
            <a:r>
              <a:rPr lang="nl-BE" sz="2400" dirty="0" smtClean="0"/>
              <a:t> ICT </a:t>
            </a:r>
            <a:r>
              <a:rPr lang="nl-BE" sz="2400" dirty="0" err="1" smtClean="0"/>
              <a:t>Core</a:t>
            </a:r>
            <a:r>
              <a:rPr lang="nl-BE" sz="2400" dirty="0" smtClean="0"/>
              <a:t> </a:t>
            </a:r>
            <a:r>
              <a:rPr lang="nl-BE" sz="2400" dirty="0" err="1" smtClean="0"/>
              <a:t>facilities</a:t>
            </a:r>
            <a:r>
              <a:rPr lang="nl-BE" sz="2400" dirty="0" smtClean="0"/>
              <a:t>: IFCA, EGI ENGAGE</a:t>
            </a:r>
          </a:p>
          <a:p>
            <a:r>
              <a:rPr lang="nl-BE" sz="2400" dirty="0" err="1" smtClean="0"/>
              <a:t>Create</a:t>
            </a:r>
            <a:r>
              <a:rPr lang="nl-BE" sz="2400" dirty="0" smtClean="0"/>
              <a:t> virtual servers </a:t>
            </a:r>
          </a:p>
          <a:p>
            <a:pPr lvl="1"/>
            <a:r>
              <a:rPr lang="nl-BE" sz="2200" dirty="0" smtClean="0"/>
              <a:t>on </a:t>
            </a:r>
            <a:r>
              <a:rPr lang="nl-BE" sz="2200" dirty="0" err="1" smtClean="0"/>
              <a:t>fedcloud</a:t>
            </a:r>
            <a:r>
              <a:rPr lang="nl-BE" sz="2200" dirty="0" smtClean="0"/>
              <a:t> : </a:t>
            </a:r>
            <a:r>
              <a:rPr lang="nl-BE" sz="2200" dirty="0" err="1" smtClean="0">
                <a:solidFill>
                  <a:srgbClr val="FF0000"/>
                </a:solidFill>
              </a:rPr>
              <a:t>problem</a:t>
            </a:r>
            <a:r>
              <a:rPr lang="nl-BE" sz="2200" dirty="0" smtClean="0">
                <a:solidFill>
                  <a:srgbClr val="FF0000"/>
                </a:solidFill>
              </a:rPr>
              <a:t> </a:t>
            </a:r>
            <a:r>
              <a:rPr lang="nl-BE" sz="2200" dirty="0" err="1" smtClean="0">
                <a:solidFill>
                  <a:srgbClr val="FF0000"/>
                </a:solidFill>
              </a:rPr>
              <a:t>with</a:t>
            </a:r>
            <a:r>
              <a:rPr lang="nl-BE" sz="2200" dirty="0" smtClean="0">
                <a:solidFill>
                  <a:srgbClr val="FF0000"/>
                </a:solidFill>
              </a:rPr>
              <a:t> OCCI</a:t>
            </a:r>
            <a:endParaRPr lang="nl-BE" sz="2200" dirty="0" smtClean="0"/>
          </a:p>
          <a:p>
            <a:pPr lvl="1"/>
            <a:r>
              <a:rPr lang="nl-BE" sz="2200" dirty="0"/>
              <a:t>o</a:t>
            </a:r>
            <a:r>
              <a:rPr lang="nl-BE" sz="2200" dirty="0" smtClean="0"/>
              <a:t>n IFCA / LW servers : </a:t>
            </a:r>
            <a:r>
              <a:rPr lang="nl-BE" sz="2200" dirty="0">
                <a:solidFill>
                  <a:srgbClr val="FF0000"/>
                </a:solidFill>
              </a:rPr>
              <a:t>on </a:t>
            </a:r>
            <a:r>
              <a:rPr lang="nl-BE" sz="2200" dirty="0" err="1">
                <a:solidFill>
                  <a:srgbClr val="FF0000"/>
                </a:solidFill>
              </a:rPr>
              <a:t>going</a:t>
            </a:r>
            <a:r>
              <a:rPr lang="nl-BE" sz="2200" dirty="0">
                <a:solidFill>
                  <a:srgbClr val="FF0000"/>
                </a:solidFill>
              </a:rPr>
              <a:t> / tickets</a:t>
            </a:r>
          </a:p>
          <a:p>
            <a:pPr lvl="1"/>
            <a:r>
              <a:rPr lang="nl-BE" sz="2200" dirty="0" smtClean="0"/>
              <a:t>R, R studio server, </a:t>
            </a:r>
            <a:r>
              <a:rPr lang="nl-BE" sz="2200" dirty="0" err="1" smtClean="0"/>
              <a:t>Rshiny</a:t>
            </a:r>
            <a:r>
              <a:rPr lang="nl-BE" sz="2200" dirty="0" smtClean="0"/>
              <a:t> : </a:t>
            </a:r>
            <a:r>
              <a:rPr lang="nl-BE" sz="2200" dirty="0">
                <a:solidFill>
                  <a:srgbClr val="FF0000"/>
                </a:solidFill>
              </a:rPr>
              <a:t>at VLIZ</a:t>
            </a:r>
          </a:p>
          <a:p>
            <a:pPr lvl="1"/>
            <a:r>
              <a:rPr lang="nl-BE" sz="2200" dirty="0" err="1" smtClean="0"/>
              <a:t>PostGIS</a:t>
            </a:r>
            <a:r>
              <a:rPr lang="nl-BE" sz="2200" dirty="0" smtClean="0"/>
              <a:t>, </a:t>
            </a:r>
            <a:r>
              <a:rPr lang="nl-BE" sz="2200" dirty="0" err="1" smtClean="0"/>
              <a:t>geoserver</a:t>
            </a:r>
            <a:r>
              <a:rPr lang="nl-BE" sz="2200" dirty="0" smtClean="0"/>
              <a:t> : </a:t>
            </a:r>
            <a:r>
              <a:rPr lang="nl-BE" sz="2200" dirty="0">
                <a:solidFill>
                  <a:srgbClr val="FF0000"/>
                </a:solidFill>
              </a:rPr>
              <a:t>at VLIZ</a:t>
            </a:r>
          </a:p>
          <a:p>
            <a:pPr marL="457200" lvl="1" indent="0">
              <a:buNone/>
            </a:pPr>
            <a:endParaRPr lang="nl-BE" sz="2200" dirty="0"/>
          </a:p>
          <a:p>
            <a:endParaRPr lang="nl-BE" sz="1000" dirty="0" smtClean="0"/>
          </a:p>
          <a:p>
            <a:r>
              <a:rPr lang="nl-BE" sz="2400" dirty="0" smtClean="0"/>
              <a:t>Set up data transfer </a:t>
            </a:r>
          </a:p>
          <a:p>
            <a:pPr lvl="1"/>
            <a:r>
              <a:rPr lang="nl-BE" sz="2200" dirty="0" err="1" smtClean="0"/>
              <a:t>from</a:t>
            </a:r>
            <a:r>
              <a:rPr lang="nl-BE" sz="2200" dirty="0" smtClean="0"/>
              <a:t> </a:t>
            </a:r>
            <a:r>
              <a:rPr lang="nl-BE" sz="2200" dirty="0" err="1" smtClean="0"/>
              <a:t>ship</a:t>
            </a:r>
            <a:r>
              <a:rPr lang="nl-BE" sz="2200" dirty="0" smtClean="0"/>
              <a:t> &amp; stations </a:t>
            </a:r>
            <a:r>
              <a:rPr lang="nl-BE" sz="2200" dirty="0" err="1" smtClean="0"/>
              <a:t>to</a:t>
            </a:r>
            <a:r>
              <a:rPr lang="nl-BE" sz="2200" dirty="0" smtClean="0"/>
              <a:t> IFCA : </a:t>
            </a:r>
            <a:r>
              <a:rPr lang="nl-BE" sz="2200" dirty="0" err="1" smtClean="0">
                <a:solidFill>
                  <a:srgbClr val="FF0000"/>
                </a:solidFill>
              </a:rPr>
              <a:t>daily</a:t>
            </a:r>
            <a:r>
              <a:rPr lang="nl-BE" sz="2200" dirty="0" smtClean="0">
                <a:solidFill>
                  <a:srgbClr val="FF0000"/>
                </a:solidFill>
              </a:rPr>
              <a:t> </a:t>
            </a:r>
            <a:r>
              <a:rPr lang="nl-BE" sz="2200" dirty="0" err="1" smtClean="0">
                <a:solidFill>
                  <a:srgbClr val="FF0000"/>
                </a:solidFill>
              </a:rPr>
              <a:t>Rsync</a:t>
            </a:r>
            <a:r>
              <a:rPr lang="nl-BE" sz="2200" dirty="0" smtClean="0">
                <a:solidFill>
                  <a:srgbClr val="FF0000"/>
                </a:solidFill>
              </a:rPr>
              <a:t> </a:t>
            </a:r>
            <a:r>
              <a:rPr lang="nl-BE" sz="2200" dirty="0" err="1" smtClean="0">
                <a:solidFill>
                  <a:srgbClr val="FF0000"/>
                </a:solidFill>
              </a:rPr>
              <a:t>operational</a:t>
            </a:r>
            <a:endParaRPr lang="nl-BE" sz="2200" dirty="0" smtClean="0">
              <a:solidFill>
                <a:srgbClr val="FF0000"/>
              </a:solidFill>
            </a:endParaRPr>
          </a:p>
          <a:p>
            <a:pPr lvl="1"/>
            <a:r>
              <a:rPr lang="nl-BE" sz="2200" dirty="0" err="1" smtClean="0"/>
              <a:t>from</a:t>
            </a:r>
            <a:r>
              <a:rPr lang="nl-BE" sz="2200" dirty="0" smtClean="0"/>
              <a:t> VLIZ </a:t>
            </a:r>
            <a:r>
              <a:rPr lang="nl-BE" sz="2200" dirty="0" err="1" smtClean="0"/>
              <a:t>geoserver</a:t>
            </a:r>
            <a:r>
              <a:rPr lang="nl-BE" sz="2200" dirty="0" smtClean="0"/>
              <a:t> </a:t>
            </a:r>
            <a:r>
              <a:rPr lang="nl-BE" sz="2200" dirty="0" err="1" smtClean="0"/>
              <a:t>to</a:t>
            </a:r>
            <a:r>
              <a:rPr lang="nl-BE" sz="2200" dirty="0" smtClean="0"/>
              <a:t> IFCA</a:t>
            </a:r>
          </a:p>
          <a:p>
            <a:pPr lvl="1"/>
            <a:r>
              <a:rPr lang="nl-BE" sz="2200" dirty="0" smtClean="0"/>
              <a:t>manage storage </a:t>
            </a:r>
            <a:r>
              <a:rPr lang="nl-BE" sz="2200" dirty="0" err="1" smtClean="0"/>
              <a:t>capacity</a:t>
            </a:r>
            <a:endParaRPr lang="nl-BE" sz="2200" dirty="0" smtClean="0"/>
          </a:p>
          <a:p>
            <a:pPr marL="0" indent="0">
              <a:buNone/>
            </a:pPr>
            <a:endParaRPr lang="nl-BE" sz="1000" dirty="0" smtClean="0"/>
          </a:p>
          <a:p>
            <a:r>
              <a:rPr lang="nl-BE" sz="2400" dirty="0" smtClean="0"/>
              <a:t>Set up user interfaces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scientists</a:t>
            </a:r>
            <a:endParaRPr lang="nl-BE" sz="2400" dirty="0" smtClean="0"/>
          </a:p>
          <a:p>
            <a:pPr lvl="1"/>
            <a:r>
              <a:rPr lang="nl-BE" sz="2200" dirty="0"/>
              <a:t>VLIZ users : </a:t>
            </a:r>
            <a:r>
              <a:rPr lang="nl-BE" sz="2400" dirty="0" err="1" smtClean="0">
                <a:solidFill>
                  <a:srgbClr val="FF0000"/>
                </a:solidFill>
              </a:rPr>
              <a:t>started</a:t>
            </a:r>
            <a:endParaRPr lang="nl-BE" sz="2400" dirty="0" smtClean="0">
              <a:solidFill>
                <a:srgbClr val="FF0000"/>
              </a:solidFill>
            </a:endParaRPr>
          </a:p>
          <a:p>
            <a:pPr lvl="1"/>
            <a:r>
              <a:rPr lang="nl-BE" sz="2200" dirty="0" err="1"/>
              <a:t>external</a:t>
            </a:r>
            <a:r>
              <a:rPr lang="nl-BE" sz="2200" dirty="0"/>
              <a:t> users</a:t>
            </a:r>
          </a:p>
          <a:p>
            <a:pPr lvl="1"/>
            <a:r>
              <a:rPr lang="nl-BE" sz="2200" dirty="0"/>
              <a:t>manage resources: </a:t>
            </a:r>
            <a:r>
              <a:rPr lang="nl-BE" sz="2200" dirty="0" smtClean="0"/>
              <a:t>user data</a:t>
            </a:r>
            <a:r>
              <a:rPr lang="nl-BE" sz="2200" dirty="0"/>
              <a:t>, </a:t>
            </a:r>
            <a:r>
              <a:rPr lang="nl-BE" sz="2200" dirty="0" err="1"/>
              <a:t>algorithms</a:t>
            </a:r>
            <a:r>
              <a:rPr lang="nl-BE" sz="2200" dirty="0"/>
              <a:t>, scripts, </a:t>
            </a:r>
            <a:r>
              <a:rPr lang="nl-BE" sz="2200" dirty="0" err="1"/>
              <a:t>models</a:t>
            </a:r>
            <a:r>
              <a:rPr lang="nl-BE" sz="2200" dirty="0"/>
              <a:t>, …</a:t>
            </a:r>
          </a:p>
          <a:p>
            <a:pPr lvl="1"/>
            <a:endParaRPr lang="nl-BE" sz="1000" dirty="0" smtClean="0"/>
          </a:p>
        </p:txBody>
      </p:sp>
    </p:spTree>
    <p:extLst>
      <p:ext uri="{BB962C8B-B14F-4D97-AF65-F5344CB8AC3E}">
        <p14:creationId xmlns:p14="http://schemas.microsoft.com/office/powerpoint/2010/main" val="4940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Lifewatch</a:t>
            </a:r>
            <a:r>
              <a:rPr lang="nl-BE" dirty="0" smtClean="0"/>
              <a:t> virtual labs </a:t>
            </a:r>
            <a:r>
              <a:rPr lang="nl-BE" dirty="0" err="1" smtClean="0"/>
              <a:t>to</a:t>
            </a:r>
            <a:r>
              <a:rPr lang="nl-BE" dirty="0" smtClean="0"/>
              <a:t> ICT </a:t>
            </a:r>
            <a:r>
              <a:rPr lang="nl-BE" dirty="0" err="1" smtClean="0"/>
              <a:t>core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69" y="1451917"/>
            <a:ext cx="8229600" cy="4857403"/>
          </a:xfrm>
        </p:spPr>
        <p:txBody>
          <a:bodyPr/>
          <a:lstStyle/>
          <a:p>
            <a:r>
              <a:rPr lang="nl-BE" dirty="0" smtClean="0"/>
              <a:t>Meeting in Amsterdam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Collect </a:t>
            </a:r>
            <a:r>
              <a:rPr lang="nl-BE" dirty="0" err="1" smtClean="0"/>
              <a:t>and</a:t>
            </a:r>
            <a:r>
              <a:rPr lang="nl-BE" dirty="0" smtClean="0"/>
              <a:t> present </a:t>
            </a:r>
            <a:r>
              <a:rPr lang="nl-BE" dirty="0" err="1" smtClean="0"/>
              <a:t>existing</a:t>
            </a:r>
            <a:r>
              <a:rPr lang="nl-BE" dirty="0" smtClean="0"/>
              <a:t> virtual labs </a:t>
            </a:r>
          </a:p>
          <a:p>
            <a:pPr lvl="1"/>
            <a:r>
              <a:rPr lang="nl-BE" dirty="0" err="1" smtClean="0"/>
              <a:t>Lifewatch</a:t>
            </a:r>
            <a:r>
              <a:rPr lang="nl-BE" dirty="0" smtClean="0"/>
              <a:t> Marine Virtual Research Environment (VRE) : </a:t>
            </a:r>
            <a:r>
              <a:rPr lang="nl-BE" dirty="0" err="1" smtClean="0">
                <a:solidFill>
                  <a:srgbClr val="FF0000"/>
                </a:solidFill>
              </a:rPr>
              <a:t>done</a:t>
            </a:r>
            <a:endParaRPr lang="nl-BE" dirty="0" smtClean="0">
              <a:solidFill>
                <a:srgbClr val="FF0000"/>
              </a:solidFill>
            </a:endParaRPr>
          </a:p>
          <a:p>
            <a:pPr lvl="1"/>
            <a:r>
              <a:rPr lang="nl-BE" dirty="0" smtClean="0"/>
              <a:t>VRE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terrestrial</a:t>
            </a:r>
            <a:r>
              <a:rPr lang="nl-BE" dirty="0" smtClean="0"/>
              <a:t> &amp;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thems</a:t>
            </a:r>
            <a:r>
              <a:rPr lang="nl-BE" dirty="0" smtClean="0"/>
              <a:t>: </a:t>
            </a:r>
            <a:r>
              <a:rPr lang="nl-BE" dirty="0" err="1" smtClean="0">
                <a:solidFill>
                  <a:srgbClr val="FF0000"/>
                </a:solidFill>
              </a:rPr>
              <a:t>started</a:t>
            </a:r>
            <a:endParaRPr lang="nl-BE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BE" dirty="0" smtClean="0"/>
          </a:p>
          <a:p>
            <a:r>
              <a:rPr lang="nl-BE" dirty="0" err="1" smtClean="0"/>
              <a:t>Upscale</a:t>
            </a:r>
            <a:r>
              <a:rPr lang="nl-BE" dirty="0" smtClean="0"/>
              <a:t> virtual lab </a:t>
            </a:r>
            <a:r>
              <a:rPr lang="nl-BE" dirty="0" err="1" smtClean="0"/>
              <a:t>components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LW ICT </a:t>
            </a:r>
            <a:r>
              <a:rPr lang="nl-BE" dirty="0" err="1" smtClean="0"/>
              <a:t>core</a:t>
            </a:r>
            <a:endParaRPr lang="nl-BE" dirty="0" smtClean="0"/>
          </a:p>
          <a:p>
            <a:pPr lvl="1"/>
            <a:r>
              <a:rPr lang="nl-BE" dirty="0" err="1" smtClean="0"/>
              <a:t>Environmental</a:t>
            </a:r>
            <a:r>
              <a:rPr lang="nl-BE" dirty="0" smtClean="0"/>
              <a:t> </a:t>
            </a:r>
            <a:r>
              <a:rPr lang="nl-BE" dirty="0" err="1" smtClean="0"/>
              <a:t>layers</a:t>
            </a:r>
            <a:r>
              <a:rPr lang="nl-BE" dirty="0" smtClean="0"/>
              <a:t>, Species </a:t>
            </a:r>
            <a:r>
              <a:rPr lang="nl-BE" dirty="0" err="1" smtClean="0"/>
              <a:t>occurence</a:t>
            </a:r>
            <a:r>
              <a:rPr lang="nl-BE" dirty="0" smtClean="0"/>
              <a:t> data</a:t>
            </a:r>
          </a:p>
          <a:p>
            <a:pPr lvl="1"/>
            <a:r>
              <a:rPr lang="nl-BE" dirty="0" smtClean="0"/>
              <a:t>BIOVEL portal , </a:t>
            </a:r>
            <a:r>
              <a:rPr lang="nl-BE" dirty="0" err="1" smtClean="0"/>
              <a:t>Biodiversity</a:t>
            </a:r>
            <a:r>
              <a:rPr lang="nl-BE" dirty="0" smtClean="0"/>
              <a:t> </a:t>
            </a:r>
            <a:r>
              <a:rPr lang="nl-BE" dirty="0" err="1" smtClean="0"/>
              <a:t>catalogue</a:t>
            </a:r>
            <a:endParaRPr lang="nl-BE" dirty="0" smtClean="0"/>
          </a:p>
          <a:p>
            <a:pPr lvl="1"/>
            <a:r>
              <a:rPr lang="nl-BE" dirty="0" err="1" smtClean="0"/>
              <a:t>Taxonomic</a:t>
            </a:r>
            <a:r>
              <a:rPr lang="nl-BE" dirty="0" smtClean="0"/>
              <a:t>, </a:t>
            </a:r>
            <a:r>
              <a:rPr lang="nl-BE" dirty="0" err="1" smtClean="0"/>
              <a:t>Biostatical</a:t>
            </a:r>
            <a:r>
              <a:rPr lang="nl-BE" dirty="0" smtClean="0"/>
              <a:t> &amp; </a:t>
            </a:r>
            <a:r>
              <a:rPr lang="nl-BE" dirty="0" err="1" smtClean="0"/>
              <a:t>Modelling</a:t>
            </a:r>
            <a:r>
              <a:rPr lang="nl-BE" dirty="0" smtClean="0"/>
              <a:t> </a:t>
            </a:r>
            <a:r>
              <a:rPr lang="nl-BE" dirty="0" err="1" smtClean="0"/>
              <a:t>webservices</a:t>
            </a: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309320"/>
            <a:ext cx="277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http://marine.lifewatch.eu/</a:t>
            </a:r>
          </a:p>
        </p:txBody>
      </p:sp>
    </p:spTree>
    <p:extLst>
      <p:ext uri="{BB962C8B-B14F-4D97-AF65-F5344CB8AC3E}">
        <p14:creationId xmlns:p14="http://schemas.microsoft.com/office/powerpoint/2010/main" val="3272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More info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5" y="1484784"/>
            <a:ext cx="8229600" cy="3345235"/>
          </a:xfrm>
        </p:spPr>
        <p:txBody>
          <a:bodyPr/>
          <a:lstStyle/>
          <a:p>
            <a:r>
              <a:rPr lang="nl-BE" sz="3200" dirty="0" err="1" smtClean="0"/>
              <a:t>Lifewatch</a:t>
            </a:r>
            <a:r>
              <a:rPr lang="nl-BE" sz="3200" dirty="0" smtClean="0"/>
              <a:t> website </a:t>
            </a:r>
            <a:r>
              <a:rPr lang="nl-BE" sz="3200" dirty="0" smtClean="0">
                <a:hlinkClick r:id="rId2"/>
              </a:rPr>
              <a:t>http</a:t>
            </a:r>
            <a:r>
              <a:rPr lang="nl-BE" sz="3200" dirty="0">
                <a:hlinkClick r:id="rId2"/>
              </a:rPr>
              <a:t>://www.lifewatch.eu</a:t>
            </a:r>
            <a:r>
              <a:rPr lang="nl-BE" sz="3200" dirty="0"/>
              <a:t>  </a:t>
            </a:r>
          </a:p>
          <a:p>
            <a:r>
              <a:rPr lang="nl-BE" sz="3200" dirty="0" smtClean="0"/>
              <a:t>Marine </a:t>
            </a:r>
            <a:r>
              <a:rPr lang="nl-BE" sz="3200" dirty="0"/>
              <a:t>VRE : </a:t>
            </a:r>
            <a:r>
              <a:rPr lang="nl-BE" sz="3200" dirty="0">
                <a:hlinkClick r:id="rId2"/>
              </a:rPr>
              <a:t>http://marine.lifewatch.eu/</a:t>
            </a:r>
            <a:endParaRPr lang="nl-BE" sz="3200" dirty="0"/>
          </a:p>
          <a:p>
            <a:r>
              <a:rPr lang="nl-BE" sz="3200" dirty="0" err="1"/>
              <a:t>Belgian</a:t>
            </a:r>
            <a:r>
              <a:rPr lang="nl-BE" sz="3200" dirty="0"/>
              <a:t> </a:t>
            </a:r>
            <a:r>
              <a:rPr lang="nl-BE" sz="3200" dirty="0" err="1"/>
              <a:t>contribution</a:t>
            </a:r>
            <a:r>
              <a:rPr lang="nl-BE" sz="3200" dirty="0"/>
              <a:t>: </a:t>
            </a:r>
            <a:r>
              <a:rPr lang="nl-BE" sz="3200" dirty="0">
                <a:hlinkClick r:id="rId3" action="ppaction://hlinkfile"/>
              </a:rPr>
              <a:t>http://www.lifewatch.be</a:t>
            </a:r>
            <a:endParaRPr lang="nl-BE" sz="3200" dirty="0"/>
          </a:p>
          <a:p>
            <a:r>
              <a:rPr lang="nl-BE" sz="3200" dirty="0" err="1"/>
              <a:t>Flanders</a:t>
            </a:r>
            <a:r>
              <a:rPr lang="nl-BE" sz="3200" dirty="0"/>
              <a:t> Marine </a:t>
            </a:r>
            <a:r>
              <a:rPr lang="nl-BE" sz="3200" dirty="0" err="1"/>
              <a:t>Institute</a:t>
            </a:r>
            <a:r>
              <a:rPr lang="nl-BE" sz="3200" dirty="0"/>
              <a:t> : </a:t>
            </a:r>
            <a:r>
              <a:rPr lang="nl-BE" sz="3200" dirty="0" smtClean="0">
                <a:hlinkClick r:id="rId4"/>
              </a:rPr>
              <a:t>http://www.vliz.be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7532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03320"/>
            <a:ext cx="3401690" cy="26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Lifewatch</a:t>
            </a:r>
            <a:r>
              <a:rPr lang="nl-BE" dirty="0" smtClean="0"/>
              <a:t> </a:t>
            </a:r>
            <a:r>
              <a:rPr lang="nl-BE" dirty="0" err="1" smtClean="0"/>
              <a:t>infrastructure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81" y="1945186"/>
            <a:ext cx="8229600" cy="3129211"/>
          </a:xfrm>
        </p:spPr>
        <p:txBody>
          <a:bodyPr/>
          <a:lstStyle/>
          <a:p>
            <a:r>
              <a:rPr lang="nl-BE" dirty="0" smtClean="0"/>
              <a:t>European research </a:t>
            </a:r>
            <a:r>
              <a:rPr lang="nl-BE" dirty="0" err="1" smtClean="0"/>
              <a:t>infrastructure</a:t>
            </a:r>
            <a:r>
              <a:rPr lang="nl-BE" dirty="0" smtClean="0"/>
              <a:t>, ESFRI </a:t>
            </a:r>
            <a:r>
              <a:rPr lang="nl-BE" dirty="0" err="1" smtClean="0"/>
              <a:t>roadmap</a:t>
            </a:r>
            <a:endParaRPr lang="nl-BE" dirty="0" smtClean="0"/>
          </a:p>
          <a:p>
            <a:r>
              <a:rPr lang="nl-BE" dirty="0" err="1" smtClean="0"/>
              <a:t>Study</a:t>
            </a:r>
            <a:r>
              <a:rPr lang="nl-BE" dirty="0" smtClean="0"/>
              <a:t> of </a:t>
            </a:r>
            <a:r>
              <a:rPr lang="nl-BE" dirty="0" err="1" smtClean="0"/>
              <a:t>biodiversity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ecosystems</a:t>
            </a:r>
            <a:endParaRPr lang="nl-BE" dirty="0" smtClean="0"/>
          </a:p>
          <a:p>
            <a:r>
              <a:rPr lang="nl-BE" dirty="0" smtClean="0"/>
              <a:t>Access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realtime</a:t>
            </a:r>
            <a:r>
              <a:rPr lang="nl-BE" dirty="0" smtClean="0"/>
              <a:t> data</a:t>
            </a:r>
          </a:p>
          <a:p>
            <a:r>
              <a:rPr lang="nl-BE" dirty="0" smtClean="0"/>
              <a:t>Biosensor </a:t>
            </a:r>
            <a:r>
              <a:rPr lang="nl-BE" dirty="0" err="1" smtClean="0"/>
              <a:t>networks</a:t>
            </a:r>
            <a:endParaRPr lang="nl-BE" dirty="0" smtClean="0"/>
          </a:p>
          <a:p>
            <a:r>
              <a:rPr lang="nl-BE" dirty="0" smtClean="0"/>
              <a:t>BIG data, </a:t>
            </a:r>
            <a:r>
              <a:rPr lang="nl-BE" dirty="0" err="1" smtClean="0"/>
              <a:t>inline</a:t>
            </a:r>
            <a:r>
              <a:rPr lang="nl-BE" dirty="0" smtClean="0"/>
              <a:t> data processing</a:t>
            </a:r>
          </a:p>
          <a:p>
            <a:r>
              <a:rPr lang="nl-BE" dirty="0"/>
              <a:t>More info </a:t>
            </a:r>
            <a:r>
              <a:rPr lang="nl-BE" dirty="0" smtClean="0"/>
              <a:t>: </a:t>
            </a:r>
            <a:r>
              <a:rPr lang="nl-BE" dirty="0">
                <a:hlinkClick r:id="rId3"/>
              </a:rPr>
              <a:t>http</a:t>
            </a:r>
            <a:r>
              <a:rPr lang="nl-BE" dirty="0" smtClean="0">
                <a:hlinkClick r:id="rId3"/>
              </a:rPr>
              <a:t>://www.lifewatch.eu</a:t>
            </a:r>
            <a:r>
              <a:rPr lang="nl-BE" dirty="0" smtClean="0"/>
              <a:t>  </a:t>
            </a:r>
          </a:p>
          <a:p>
            <a:r>
              <a:rPr lang="nl-BE" dirty="0" err="1" smtClean="0"/>
              <a:t>Example</a:t>
            </a:r>
            <a:r>
              <a:rPr lang="nl-BE" dirty="0" smtClean="0"/>
              <a:t> VRE : </a:t>
            </a:r>
            <a:r>
              <a:rPr lang="nl-BE" dirty="0" smtClean="0">
                <a:hlinkClick r:id="rId3"/>
              </a:rPr>
              <a:t>http://</a:t>
            </a:r>
            <a:r>
              <a:rPr lang="nl-BE" dirty="0">
                <a:hlinkClick r:id="rId3"/>
              </a:rPr>
              <a:t>marine.lifewatch.eu</a:t>
            </a:r>
            <a:r>
              <a:rPr lang="nl-BE" dirty="0" smtClean="0">
                <a:hlinkClick r:id="rId3"/>
              </a:rPr>
              <a:t>/</a:t>
            </a:r>
            <a:endParaRPr lang="nl-BE" dirty="0" smtClean="0"/>
          </a:p>
          <a:p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contribution</a:t>
            </a:r>
            <a:r>
              <a:rPr lang="nl-BE" dirty="0" smtClean="0"/>
              <a:t>: </a:t>
            </a:r>
            <a:r>
              <a:rPr lang="nl-BE" dirty="0" smtClean="0">
                <a:hlinkClick r:id="rId4" action="ppaction://hlinkfile"/>
              </a:rPr>
              <a:t>http://www.lifewatch.be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1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Biosensors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en-US" dirty="0" smtClean="0"/>
              <a:t>Biological </a:t>
            </a:r>
            <a:r>
              <a:rPr lang="en-US" dirty="0"/>
              <a:t>sensors </a:t>
            </a:r>
            <a:r>
              <a:rPr lang="en-US" dirty="0" smtClean="0"/>
              <a:t>that enable </a:t>
            </a:r>
            <a:r>
              <a:rPr lang="en-US" dirty="0"/>
              <a:t>observations at space and time scales relevant to organisms behavior, </a:t>
            </a:r>
            <a:r>
              <a:rPr lang="en-US" dirty="0" smtClean="0"/>
              <a:t>physiology </a:t>
            </a:r>
            <a:r>
              <a:rPr lang="en-US" dirty="0"/>
              <a:t>and life history</a:t>
            </a:r>
            <a:endParaRPr lang="nl-BE" dirty="0"/>
          </a:p>
          <a:p>
            <a:pPr lvl="1"/>
            <a:r>
              <a:rPr lang="en-US" dirty="0" smtClean="0"/>
              <a:t>Optics, Acoustics, Genetics, GPS</a:t>
            </a:r>
          </a:p>
          <a:p>
            <a:r>
              <a:rPr lang="en-US" dirty="0"/>
              <a:t>Discrete =&gt; </a:t>
            </a:r>
            <a:r>
              <a:rPr lang="en-US" dirty="0" smtClean="0"/>
              <a:t>continuous</a:t>
            </a:r>
          </a:p>
          <a:p>
            <a:r>
              <a:rPr lang="en-US" dirty="0" smtClean="0"/>
              <a:t>Delayed </a:t>
            </a:r>
            <a:r>
              <a:rPr lang="en-US" dirty="0"/>
              <a:t>mode =&gt; real-time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472608" cy="30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4" y="454248"/>
            <a:ext cx="9242426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6084004"/>
            <a:ext cx="361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http://www.lifewatch.be/en/sensors</a:t>
            </a:r>
          </a:p>
        </p:txBody>
      </p:sp>
    </p:spTree>
    <p:extLst>
      <p:ext uri="{BB962C8B-B14F-4D97-AF65-F5344CB8AC3E}">
        <p14:creationId xmlns:p14="http://schemas.microsoft.com/office/powerpoint/2010/main" val="36768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Zooscan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High resolution flatbed scanner for water samples</a:t>
            </a:r>
          </a:p>
          <a:p>
            <a:r>
              <a:rPr lang="en-US"/>
              <a:t>Digital storage and processing of zooplankton samples -&gt; taxonomic composition and abundance</a:t>
            </a:r>
          </a:p>
          <a:p>
            <a:r>
              <a:rPr lang="en-US"/>
              <a:t>Image acquisition: 2400-4800 dpi</a:t>
            </a:r>
          </a:p>
          <a:p>
            <a:r>
              <a:rPr lang="en-US"/>
              <a:t>Data generation: +/- 4 GB/sample; 432 Gb/year</a:t>
            </a:r>
          </a:p>
          <a:p>
            <a:r>
              <a:rPr lang="en-US"/>
              <a:t>Analysis: pattern recognition software (Plankton Identifier [Tanagra], ZooImage [R], …)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88026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Plankton Recorder (VPR)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Real-time underwater digital camera system + strobe</a:t>
            </a:r>
          </a:p>
          <a:p>
            <a:r>
              <a:rPr lang="en-US" dirty="0"/>
              <a:t>Rapid quantification of plankton taxonomic composition and abundance</a:t>
            </a:r>
          </a:p>
          <a:p>
            <a:r>
              <a:rPr lang="en-US" dirty="0"/>
              <a:t>Image acquisition: 30 frames/second of 7.2 ml image volume</a:t>
            </a:r>
          </a:p>
          <a:p>
            <a:r>
              <a:rPr lang="en-US" dirty="0"/>
              <a:t>Data generation: +/- </a:t>
            </a:r>
            <a:r>
              <a:rPr lang="en-US" dirty="0" smtClean="0"/>
              <a:t>10GB/h </a:t>
            </a:r>
            <a:r>
              <a:rPr lang="en-US" dirty="0"/>
              <a:t>(at 150kb/image</a:t>
            </a:r>
            <a:r>
              <a:rPr lang="en-US" dirty="0" smtClean="0"/>
              <a:t>) , 1.5M files / h</a:t>
            </a:r>
            <a:endParaRPr lang="en-US" dirty="0"/>
          </a:p>
          <a:p>
            <a:r>
              <a:rPr lang="en-US" dirty="0"/>
              <a:t>Analysis: pattern recognition software (Visual Plankton software [</a:t>
            </a:r>
            <a:r>
              <a:rPr lang="en-US" dirty="0" err="1"/>
              <a:t>Matlab</a:t>
            </a:r>
            <a:r>
              <a:rPr lang="en-US" dirty="0"/>
              <a:t>])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4392"/>
            <a:ext cx="91440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319618"/>
            <a:ext cx="2158057" cy="139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0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cytometer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Laser based instrument for particle detection and characterisation in fluids</a:t>
            </a:r>
          </a:p>
          <a:p>
            <a:r>
              <a:rPr lang="en-US"/>
              <a:t>Counting and characterisation of phytoplankton particles -&gt; taxonomic composition and abundance</a:t>
            </a:r>
          </a:p>
          <a:p>
            <a:r>
              <a:rPr lang="en-US"/>
              <a:t>Image acquisition: particle scattering + fluorescence</a:t>
            </a:r>
          </a:p>
          <a:p>
            <a:r>
              <a:rPr lang="en-US"/>
              <a:t>Data generation: +/- 200 MB/sample; 1Tb/year</a:t>
            </a:r>
          </a:p>
          <a:p>
            <a:r>
              <a:rPr lang="en-US"/>
              <a:t>Analysis: clustering software (Easyclus [Matlab], FCM [R], …)</a:t>
            </a:r>
          </a:p>
        </p:txBody>
      </p:sp>
      <p:pic>
        <p:nvPicPr>
          <p:cNvPr id="5" name="Picture 7" descr="http://www.cytobuoy.com/typo3temp/fl_realurl_image/portable-pc-and-the-cytosense-form-a-portable-lab-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www.cytobuoy.com/typo3temp/fl_realurl_image/asanguina-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037" y="3736587"/>
            <a:ext cx="1739067" cy="286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74" y="5403193"/>
            <a:ext cx="1595594" cy="11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156" y="3247855"/>
            <a:ext cx="3332598" cy="363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43" y="3428999"/>
            <a:ext cx="2381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381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2095"/>
            <a:ext cx="1910705" cy="224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747529"/>
            <a:ext cx="4740548" cy="409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fish telemetry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Acoustic fish tag tracking</a:t>
            </a:r>
          </a:p>
          <a:p>
            <a:r>
              <a:rPr lang="en-US" dirty="0"/>
              <a:t>Studying distribution, migration and habitat use </a:t>
            </a:r>
          </a:p>
          <a:p>
            <a:r>
              <a:rPr lang="en-US" dirty="0"/>
              <a:t>Data generation: 25 MB/month</a:t>
            </a:r>
          </a:p>
          <a:p>
            <a:r>
              <a:rPr lang="en-US" dirty="0"/>
              <a:t>Analysis: GIS mapping &amp; visualization (</a:t>
            </a:r>
            <a:r>
              <a:rPr lang="en-US" dirty="0" err="1"/>
              <a:t>CartoDB</a:t>
            </a:r>
            <a:r>
              <a:rPr lang="en-US" dirty="0"/>
              <a:t>), </a:t>
            </a:r>
            <a:r>
              <a:rPr lang="en-US" dirty="0" err="1"/>
              <a:t>behaviour</a:t>
            </a:r>
            <a:r>
              <a:rPr lang="en-US" dirty="0"/>
              <a:t> analysis (</a:t>
            </a:r>
            <a:r>
              <a:rPr lang="en-US" dirty="0" err="1"/>
              <a:t>Matlab</a:t>
            </a:r>
            <a:r>
              <a:rPr lang="en-US" dirty="0"/>
              <a:t>, Python)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2" y="4177325"/>
            <a:ext cx="3449216" cy="24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7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954</Words>
  <Application>Microsoft Office PowerPoint</Application>
  <PresentationFormat>On-screen Show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2_Office Theme</vt:lpstr>
      <vt:lpstr>Collaborative scientific platforms for accessing, processing and validation of biodiversity observation and biosensor data.   Francisco Hernandez, Joram Declerck, Klaas Deneudt, Cis Hernandez</vt:lpstr>
      <vt:lpstr>Outline</vt:lpstr>
      <vt:lpstr>Lifewatch infrastructure</vt:lpstr>
      <vt:lpstr>Biosensors</vt:lpstr>
      <vt:lpstr>PowerPoint Presentation</vt:lpstr>
      <vt:lpstr>Zooscan</vt:lpstr>
      <vt:lpstr>Video Plankton Recorder (VPR)</vt:lpstr>
      <vt:lpstr>Flow cytometer</vt:lpstr>
      <vt:lpstr>Acoustic fish telemetry</vt:lpstr>
      <vt:lpstr>Multibeam echosounder</vt:lpstr>
      <vt:lpstr>Sediment profiler imaging</vt:lpstr>
      <vt:lpstr>Acoustic bat recorder</vt:lpstr>
      <vt:lpstr>Bird tracking with GPS</vt:lpstr>
      <vt:lpstr>Challenges</vt:lpstr>
      <vt:lpstr>Doctoral studies on sensor use and application</vt:lpstr>
      <vt:lpstr>Collaborative platform for sensor data processing and analysis</vt:lpstr>
      <vt:lpstr>PowerPoint Presentation</vt:lpstr>
      <vt:lpstr>PowerPoint Presentation</vt:lpstr>
      <vt:lpstr>PowerPoint Presentation</vt:lpstr>
      <vt:lpstr>File management</vt:lpstr>
      <vt:lpstr>Progress</vt:lpstr>
      <vt:lpstr>Lifewatch virtual labs to ICT core</vt:lpstr>
      <vt:lpstr>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Klaas Deneudt</dc:creator>
  <cp:lastModifiedBy>Administrator</cp:lastModifiedBy>
  <cp:revision>94</cp:revision>
  <cp:lastPrinted>2014-01-24T12:06:25Z</cp:lastPrinted>
  <dcterms:created xsi:type="dcterms:W3CDTF">2014-01-09T09:08:48Z</dcterms:created>
  <dcterms:modified xsi:type="dcterms:W3CDTF">2015-09-03T07:15:03Z</dcterms:modified>
</cp:coreProperties>
</file>