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457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721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24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914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781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805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6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635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40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602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40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63FA-2278-46A4-8ABE-8C2B3B8C880A}" type="datetimeFigureOut">
              <a:rPr lang="nl-BE" smtClean="0"/>
              <a:t>3/09/2015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8AF4-5357-4FF2-AA1D-B174416DE9E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050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shiny.lifewatch.be/monitoring/" TargetMode="External"/><Relationship Id="rId2" Type="http://schemas.openxmlformats.org/officeDocument/2006/relationships/hyperlink" Target="http://rshiny.lifewatch.be/ba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shiny.lifewatch.be/monitoring/?type=uw" TargetMode="External"/><Relationship Id="rId5" Type="http://schemas.openxmlformats.org/officeDocument/2006/relationships/hyperlink" Target="http://rstudio.lifewatch.be/p/4446/?type=ogc" TargetMode="External"/><Relationship Id="rId4" Type="http://schemas.openxmlformats.org/officeDocument/2006/relationships/hyperlink" Target="http://rshiny.lifewatch.be/monitoring/?type=buo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Lifewatch</a:t>
            </a:r>
            <a:r>
              <a:rPr lang="nl-BE" dirty="0" smtClean="0"/>
              <a:t> tools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1272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158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Software 2 data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Species </a:t>
            </a:r>
            <a:r>
              <a:rPr lang="nl-BE" dirty="0" err="1" smtClean="0"/>
              <a:t>observations</a:t>
            </a:r>
            <a:r>
              <a:rPr lang="nl-BE" dirty="0" smtClean="0"/>
              <a:t> &gt; 40 M records</a:t>
            </a:r>
          </a:p>
          <a:p>
            <a:r>
              <a:rPr lang="nl-BE" dirty="0" smtClean="0"/>
              <a:t>Tracking data </a:t>
            </a:r>
            <a:r>
              <a:rPr lang="nl-BE" dirty="0" err="1" smtClean="0"/>
              <a:t>birds</a:t>
            </a:r>
            <a:r>
              <a:rPr lang="nl-BE" dirty="0" smtClean="0"/>
              <a:t> : 1pos / 10min</a:t>
            </a:r>
          </a:p>
          <a:p>
            <a:r>
              <a:rPr lang="nl-BE" dirty="0" err="1" smtClean="0"/>
              <a:t>Taxonomy</a:t>
            </a:r>
            <a:r>
              <a:rPr lang="nl-BE" dirty="0" smtClean="0"/>
              <a:t> &gt; 200.000 </a:t>
            </a:r>
            <a:r>
              <a:rPr lang="nl-BE" dirty="0" err="1" smtClean="0"/>
              <a:t>names</a:t>
            </a:r>
            <a:endParaRPr lang="nl-BE" dirty="0" smtClean="0"/>
          </a:p>
          <a:p>
            <a:r>
              <a:rPr lang="nl-BE" dirty="0" err="1" smtClean="0"/>
              <a:t>Environmental</a:t>
            </a:r>
            <a:r>
              <a:rPr lang="nl-BE" dirty="0" smtClean="0"/>
              <a:t> data….</a:t>
            </a:r>
          </a:p>
          <a:p>
            <a:endParaRPr lang="nl-BE" dirty="0"/>
          </a:p>
          <a:p>
            <a:r>
              <a:rPr lang="nl-BE" dirty="0" smtClean="0"/>
              <a:t>BIG data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2655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Spatial</a:t>
            </a:r>
            <a:r>
              <a:rPr lang="nl-BE" dirty="0" smtClean="0"/>
              <a:t> data platforms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OBIS species </a:t>
            </a:r>
            <a:r>
              <a:rPr lang="nl-BE" dirty="0" err="1" smtClean="0"/>
              <a:t>observations</a:t>
            </a:r>
            <a:r>
              <a:rPr lang="nl-BE" dirty="0" smtClean="0"/>
              <a:t> -&gt; </a:t>
            </a:r>
            <a:r>
              <a:rPr lang="nl-BE" dirty="0" err="1" smtClean="0"/>
              <a:t>geoserver</a:t>
            </a:r>
            <a:endParaRPr lang="nl-BE" dirty="0" smtClean="0"/>
          </a:p>
          <a:p>
            <a:r>
              <a:rPr lang="nl-BE" dirty="0" smtClean="0"/>
              <a:t>GBIF species </a:t>
            </a:r>
            <a:r>
              <a:rPr lang="nl-BE" dirty="0" err="1" smtClean="0"/>
              <a:t>observations</a:t>
            </a:r>
            <a:r>
              <a:rPr lang="nl-BE" dirty="0" smtClean="0"/>
              <a:t> -&gt; </a:t>
            </a:r>
            <a:r>
              <a:rPr lang="nl-BE" dirty="0" err="1" smtClean="0"/>
              <a:t>geoserver</a:t>
            </a:r>
            <a:endParaRPr lang="nl-BE" dirty="0" smtClean="0"/>
          </a:p>
          <a:p>
            <a:r>
              <a:rPr lang="nl-BE" dirty="0" err="1" smtClean="0"/>
              <a:t>ENVocean</a:t>
            </a:r>
            <a:r>
              <a:rPr lang="nl-BE" dirty="0" smtClean="0"/>
              <a:t>  -&gt; </a:t>
            </a:r>
            <a:r>
              <a:rPr lang="nl-BE" dirty="0" err="1" smtClean="0"/>
              <a:t>geoserver</a:t>
            </a:r>
            <a:r>
              <a:rPr lang="nl-BE" dirty="0" smtClean="0"/>
              <a:t> </a:t>
            </a:r>
          </a:p>
          <a:p>
            <a:r>
              <a:rPr lang="nl-BE" dirty="0" smtClean="0"/>
              <a:t>Habitat data (UCL) -&gt; </a:t>
            </a:r>
            <a:r>
              <a:rPr lang="nl-BE" dirty="0" err="1" smtClean="0"/>
              <a:t>geoserver</a:t>
            </a:r>
            <a:endParaRPr lang="nl-BE" dirty="0" smtClean="0"/>
          </a:p>
          <a:p>
            <a:r>
              <a:rPr lang="nl-BE" dirty="0" err="1" smtClean="0"/>
              <a:t>MarineRegions</a:t>
            </a:r>
            <a:r>
              <a:rPr lang="nl-BE" dirty="0" smtClean="0"/>
              <a:t> -&gt; </a:t>
            </a:r>
            <a:r>
              <a:rPr lang="nl-BE" dirty="0" err="1" smtClean="0"/>
              <a:t>geoserver</a:t>
            </a:r>
            <a:endParaRPr lang="nl-BE" dirty="0" smtClean="0"/>
          </a:p>
          <a:p>
            <a:endParaRPr lang="nl-BE" dirty="0"/>
          </a:p>
          <a:p>
            <a:r>
              <a:rPr lang="nl-BE" dirty="0" err="1" smtClean="0"/>
              <a:t>Geoserver</a:t>
            </a:r>
            <a:r>
              <a:rPr lang="nl-BE" dirty="0" smtClean="0"/>
              <a:t> = OGC </a:t>
            </a:r>
            <a:r>
              <a:rPr lang="nl-BE" dirty="0" err="1" smtClean="0"/>
              <a:t>webservices</a:t>
            </a:r>
            <a:r>
              <a:rPr lang="nl-BE" dirty="0" smtClean="0"/>
              <a:t> (WMS,WFS,WCS)</a:t>
            </a:r>
          </a:p>
          <a:p>
            <a:r>
              <a:rPr lang="nl-BE" dirty="0" err="1" smtClean="0"/>
              <a:t>Postgress</a:t>
            </a:r>
            <a:r>
              <a:rPr lang="nl-BE" dirty="0" smtClean="0"/>
              <a:t>/</a:t>
            </a:r>
            <a:r>
              <a:rPr lang="nl-BE" dirty="0" err="1" smtClean="0"/>
              <a:t>PostGIS</a:t>
            </a:r>
            <a:endParaRPr lang="nl-BE" dirty="0" smtClean="0"/>
          </a:p>
          <a:p>
            <a:r>
              <a:rPr lang="nl-BE" dirty="0" err="1" smtClean="0"/>
              <a:t>Tomcat</a:t>
            </a:r>
            <a:r>
              <a:rPr lang="nl-BE" dirty="0" smtClean="0"/>
              <a:t> servers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6177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Taxonomy</a:t>
            </a:r>
            <a:r>
              <a:rPr lang="nl-BE" dirty="0" smtClean="0"/>
              <a:t> &amp; species information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WORMS : all marine species</a:t>
            </a:r>
          </a:p>
          <a:p>
            <a:r>
              <a:rPr lang="nl-BE" dirty="0" err="1" smtClean="0"/>
              <a:t>WoRMS</a:t>
            </a:r>
            <a:r>
              <a:rPr lang="nl-BE" dirty="0" smtClean="0"/>
              <a:t> + </a:t>
            </a:r>
            <a:r>
              <a:rPr lang="nl-BE" dirty="0" err="1" smtClean="0"/>
              <a:t>AquaRES</a:t>
            </a:r>
            <a:r>
              <a:rPr lang="nl-BE" dirty="0" smtClean="0"/>
              <a:t> : marine + </a:t>
            </a:r>
            <a:r>
              <a:rPr lang="nl-BE" dirty="0" err="1" smtClean="0"/>
              <a:t>freshwater</a:t>
            </a:r>
            <a:r>
              <a:rPr lang="nl-BE" dirty="0" smtClean="0"/>
              <a:t> + </a:t>
            </a:r>
            <a:r>
              <a:rPr lang="nl-BE" dirty="0" err="1" smtClean="0"/>
              <a:t>antarctic</a:t>
            </a:r>
            <a:endParaRPr lang="nl-BE" dirty="0" smtClean="0"/>
          </a:p>
          <a:p>
            <a:r>
              <a:rPr lang="nl-BE" dirty="0" smtClean="0"/>
              <a:t>PESI : all European species</a:t>
            </a:r>
          </a:p>
          <a:p>
            <a:pPr lvl="1"/>
            <a:r>
              <a:rPr lang="nl-BE" dirty="0" smtClean="0"/>
              <a:t>Taxon matching =&gt; LSID</a:t>
            </a:r>
          </a:p>
          <a:p>
            <a:pPr lvl="1"/>
            <a:r>
              <a:rPr lang="nl-BE" dirty="0" err="1" smtClean="0"/>
              <a:t>Synonym</a:t>
            </a:r>
            <a:r>
              <a:rPr lang="nl-BE" dirty="0" smtClean="0"/>
              <a:t> </a:t>
            </a:r>
            <a:r>
              <a:rPr lang="nl-BE" dirty="0" err="1" smtClean="0"/>
              <a:t>solving</a:t>
            </a:r>
            <a:endParaRPr lang="nl-BE" dirty="0" smtClean="0"/>
          </a:p>
          <a:p>
            <a:pPr lvl="1"/>
            <a:r>
              <a:rPr lang="nl-BE" dirty="0" smtClean="0"/>
              <a:t>Get taxon </a:t>
            </a:r>
            <a:r>
              <a:rPr lang="nl-BE" dirty="0" err="1" smtClean="0"/>
              <a:t>attributes</a:t>
            </a:r>
            <a:r>
              <a:rPr lang="nl-BE" dirty="0" smtClean="0"/>
              <a:t> / info</a:t>
            </a:r>
          </a:p>
          <a:p>
            <a:r>
              <a:rPr lang="nl-BE" dirty="0" smtClean="0"/>
              <a:t>MS SQL + PHP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9006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Rshiny</a:t>
            </a:r>
            <a:r>
              <a:rPr lang="nl-BE" dirty="0" smtClean="0"/>
              <a:t> interfaces @ VLIZ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Bat detector data:</a:t>
            </a:r>
          </a:p>
          <a:p>
            <a:pPr lvl="1"/>
            <a:r>
              <a:rPr lang="nl-BE" dirty="0">
                <a:hlinkClick r:id="rId2"/>
              </a:rPr>
              <a:t>http://rshiny.lifewatch.be/bats</a:t>
            </a:r>
            <a:r>
              <a:rPr lang="nl-BE" dirty="0" smtClean="0">
                <a:hlinkClick r:id="rId2"/>
              </a:rPr>
              <a:t>/</a:t>
            </a:r>
            <a:endParaRPr lang="nl-BE" dirty="0"/>
          </a:p>
          <a:p>
            <a:r>
              <a:rPr lang="nl-BE" dirty="0" err="1" smtClean="0"/>
              <a:t>Monthly</a:t>
            </a:r>
            <a:r>
              <a:rPr lang="nl-BE" dirty="0" smtClean="0"/>
              <a:t> monitoring stations:</a:t>
            </a:r>
            <a:endParaRPr lang="nl-BE" dirty="0" smtClean="0">
              <a:hlinkClick r:id="rId3"/>
            </a:endParaRPr>
          </a:p>
          <a:p>
            <a:pPr lvl="1"/>
            <a:r>
              <a:rPr lang="nl-BE" dirty="0" smtClean="0">
                <a:hlinkClick r:id="rId3"/>
              </a:rPr>
              <a:t>http</a:t>
            </a:r>
            <a:r>
              <a:rPr lang="nl-BE" dirty="0">
                <a:hlinkClick r:id="rId3"/>
              </a:rPr>
              <a:t>://rshiny.lifewatch.be/monitoring</a:t>
            </a:r>
            <a:r>
              <a:rPr lang="nl-BE" dirty="0" smtClean="0">
                <a:hlinkClick r:id="rId3"/>
              </a:rPr>
              <a:t>/</a:t>
            </a:r>
            <a:endParaRPr lang="nl-BE" dirty="0" smtClean="0"/>
          </a:p>
          <a:p>
            <a:r>
              <a:rPr lang="nl-BE" dirty="0" err="1" smtClean="0"/>
              <a:t>Realtime</a:t>
            </a:r>
            <a:r>
              <a:rPr lang="nl-BE" dirty="0" smtClean="0"/>
              <a:t> </a:t>
            </a:r>
            <a:r>
              <a:rPr lang="nl-BE" dirty="0" err="1" smtClean="0"/>
              <a:t>buoy</a:t>
            </a:r>
            <a:r>
              <a:rPr lang="nl-BE" dirty="0" smtClean="0"/>
              <a:t> data:</a:t>
            </a:r>
          </a:p>
          <a:p>
            <a:pPr lvl="1"/>
            <a:r>
              <a:rPr lang="nl-BE" dirty="0" smtClean="0">
                <a:hlinkClick r:id="rId4"/>
              </a:rPr>
              <a:t>http</a:t>
            </a:r>
            <a:r>
              <a:rPr lang="nl-BE" dirty="0">
                <a:hlinkClick r:id="rId4"/>
              </a:rPr>
              <a:t>://rshiny.lifewatch.be/monitoring/?</a:t>
            </a:r>
            <a:r>
              <a:rPr lang="nl-BE" dirty="0" smtClean="0">
                <a:hlinkClick r:id="rId4"/>
              </a:rPr>
              <a:t>type=buoy</a:t>
            </a:r>
            <a:endParaRPr lang="nl-BE" dirty="0" smtClean="0"/>
          </a:p>
          <a:p>
            <a:r>
              <a:rPr lang="nl-BE" dirty="0" err="1" smtClean="0"/>
              <a:t>Geoserver</a:t>
            </a:r>
            <a:r>
              <a:rPr lang="nl-BE" dirty="0" smtClean="0"/>
              <a:t> OGC:</a:t>
            </a:r>
          </a:p>
          <a:p>
            <a:pPr lvl="1"/>
            <a:r>
              <a:rPr lang="nl-BE" dirty="0">
                <a:hlinkClick r:id="rId5"/>
              </a:rPr>
              <a:t>http://rstudio.lifewatch.be/p/4446/?</a:t>
            </a:r>
            <a:r>
              <a:rPr lang="nl-BE" dirty="0" smtClean="0">
                <a:hlinkClick r:id="rId5"/>
              </a:rPr>
              <a:t>type=ogc</a:t>
            </a:r>
            <a:endParaRPr lang="nl-BE" dirty="0"/>
          </a:p>
          <a:p>
            <a:r>
              <a:rPr lang="nl-BE" dirty="0" err="1" smtClean="0"/>
              <a:t>Underway</a:t>
            </a:r>
            <a:r>
              <a:rPr lang="nl-BE" dirty="0" smtClean="0"/>
              <a:t> data @ 1min interval:</a:t>
            </a:r>
          </a:p>
          <a:p>
            <a:pPr lvl="1"/>
            <a:r>
              <a:rPr lang="nl-BE" dirty="0">
                <a:hlinkClick r:id="rId6"/>
              </a:rPr>
              <a:t>http://rshiny.lifewatch.be/monitoring/?</a:t>
            </a:r>
            <a:r>
              <a:rPr lang="nl-BE" dirty="0" smtClean="0">
                <a:hlinkClick r:id="rId6"/>
              </a:rPr>
              <a:t>type=uw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05525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Processing platforms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</a:t>
            </a:r>
          </a:p>
          <a:p>
            <a:r>
              <a:rPr lang="nl-BE" dirty="0" err="1" smtClean="0"/>
              <a:t>Rstudio</a:t>
            </a:r>
            <a:endParaRPr lang="nl-BE" dirty="0" smtClean="0"/>
          </a:p>
          <a:p>
            <a:r>
              <a:rPr lang="nl-BE" dirty="0" err="1" smtClean="0"/>
              <a:t>Rshiny</a:t>
            </a:r>
            <a:r>
              <a:rPr lang="nl-BE" dirty="0" smtClean="0"/>
              <a:t> server</a:t>
            </a:r>
          </a:p>
          <a:p>
            <a:r>
              <a:rPr lang="nl-BE" dirty="0" err="1" smtClean="0"/>
              <a:t>Rstudio</a:t>
            </a:r>
            <a:r>
              <a:rPr lang="nl-BE" dirty="0" smtClean="0"/>
              <a:t> server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023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LW Setup @ VLIZ</a:t>
            </a:r>
            <a:endParaRPr lang="nl-BE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6588224" y="1085172"/>
            <a:ext cx="1440160" cy="8640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GEOserver1</a:t>
            </a:r>
          </a:p>
          <a:p>
            <a:pPr algn="ctr"/>
            <a:r>
              <a:rPr lang="nl-BE" dirty="0" smtClean="0"/>
              <a:t>WFS;WMS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H="1">
            <a:off x="4896036" y="2273874"/>
            <a:ext cx="1008633" cy="1155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6617779" y="4221088"/>
            <a:ext cx="1440160" cy="8640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MS SQL</a:t>
            </a:r>
          </a:p>
          <a:p>
            <a:pPr algn="ctr"/>
            <a:r>
              <a:rPr lang="nl-BE" dirty="0" smtClean="0"/>
              <a:t>RODBC</a:t>
            </a:r>
            <a:endParaRPr lang="nl-BE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6617779" y="3212976"/>
            <a:ext cx="1440160" cy="8640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PostGress</a:t>
            </a:r>
            <a:endParaRPr lang="nl-BE" dirty="0" smtClean="0"/>
          </a:p>
          <a:p>
            <a:pPr algn="ctr"/>
            <a:r>
              <a:rPr lang="nl-BE" dirty="0" smtClean="0"/>
              <a:t>RODBC</a:t>
            </a:r>
            <a:endParaRPr lang="nl-BE" dirty="0"/>
          </a:p>
        </p:txBody>
      </p:sp>
      <p:cxnSp>
        <p:nvCxnSpPr>
          <p:cNvPr id="16" name="Straight Arrow Connector 15"/>
          <p:cNvCxnSpPr>
            <a:stCxn id="14" idx="2"/>
            <a:endCxn id="21" idx="3"/>
          </p:cNvCxnSpPr>
          <p:nvPr/>
        </p:nvCxnSpPr>
        <p:spPr>
          <a:xfrm flipH="1">
            <a:off x="4896036" y="3645024"/>
            <a:ext cx="1721743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21" idx="3"/>
          </p:cNvCxnSpPr>
          <p:nvPr/>
        </p:nvCxnSpPr>
        <p:spPr>
          <a:xfrm flipH="1" flipV="1">
            <a:off x="4896036" y="3825044"/>
            <a:ext cx="1721743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11560" y="1988840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/>
              <a:t>Leaflet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1560" y="2924944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 err="1" smtClean="0"/>
              <a:t>Datatables</a:t>
            </a:r>
            <a:endParaRPr lang="nl-BE" sz="2000" dirty="0"/>
          </a:p>
        </p:txBody>
      </p:sp>
      <p:sp>
        <p:nvSpPr>
          <p:cNvPr id="24" name="Rectangle 23"/>
          <p:cNvSpPr/>
          <p:nvPr/>
        </p:nvSpPr>
        <p:spPr>
          <a:xfrm>
            <a:off x="611560" y="3861048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 err="1"/>
              <a:t>DynGraph</a:t>
            </a:r>
            <a:endParaRPr lang="nl-BE" sz="2000" dirty="0"/>
          </a:p>
        </p:txBody>
      </p:sp>
      <p:sp>
        <p:nvSpPr>
          <p:cNvPr id="25" name="Rectangle 24"/>
          <p:cNvSpPr/>
          <p:nvPr/>
        </p:nvSpPr>
        <p:spPr>
          <a:xfrm>
            <a:off x="611560" y="4797152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CSV</a:t>
            </a:r>
          </a:p>
          <a:p>
            <a:pPr algn="ctr"/>
            <a:r>
              <a:rPr lang="nl-BE" dirty="0" err="1" smtClean="0"/>
              <a:t>Excell</a:t>
            </a:r>
            <a:endParaRPr lang="nl-BE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11760" y="382504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11760" y="1988840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023828" y="2204864"/>
            <a:ext cx="1872208" cy="3240360"/>
            <a:chOff x="3635896" y="2204864"/>
            <a:chExt cx="1872208" cy="3240360"/>
          </a:xfrm>
        </p:grpSpPr>
        <p:sp>
          <p:nvSpPr>
            <p:cNvPr id="5" name="Rectangle 4"/>
            <p:cNvSpPr/>
            <p:nvPr/>
          </p:nvSpPr>
          <p:spPr>
            <a:xfrm>
              <a:off x="3635896" y="3140968"/>
              <a:ext cx="187220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R / </a:t>
              </a:r>
              <a:r>
                <a:rPr lang="nl-BE" dirty="0" err="1" smtClean="0"/>
                <a:t>Rshiny</a:t>
              </a:r>
              <a:endParaRPr lang="nl-BE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35896" y="2204864"/>
              <a:ext cx="1872208" cy="32403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06950" y="2348880"/>
              <a:ext cx="153009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err="1" smtClean="0"/>
                <a:t>Rstudio</a:t>
              </a:r>
              <a:r>
                <a:rPr lang="nl-BE" dirty="0" smtClean="0"/>
                <a:t> server</a:t>
              </a:r>
            </a:p>
            <a:p>
              <a:r>
                <a:rPr lang="nl-BE" dirty="0"/>
                <a:t>X users</a:t>
              </a:r>
            </a:p>
            <a:p>
              <a:endParaRPr lang="nl-BE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51920" y="4797152"/>
              <a:ext cx="1433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err="1" smtClean="0"/>
                <a:t>Rshiny</a:t>
              </a:r>
              <a:r>
                <a:rPr lang="nl-BE" dirty="0" smtClean="0"/>
                <a:t> server</a:t>
              </a:r>
              <a:endParaRPr lang="nl-BE" dirty="0"/>
            </a:p>
          </p:txBody>
        </p:sp>
      </p:grpSp>
      <p:cxnSp>
        <p:nvCxnSpPr>
          <p:cNvPr id="34" name="Elbow Connector 33"/>
          <p:cNvCxnSpPr>
            <a:stCxn id="14" idx="4"/>
            <a:endCxn id="4" idx="4"/>
          </p:cNvCxnSpPr>
          <p:nvPr/>
        </p:nvCxnSpPr>
        <p:spPr>
          <a:xfrm flipH="1" flipV="1">
            <a:off x="8028384" y="1517220"/>
            <a:ext cx="29555" cy="2127804"/>
          </a:xfrm>
          <a:prstGeom prst="bentConnector3">
            <a:avLst>
              <a:gd name="adj1" fmla="val -7734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6600924" y="2057270"/>
            <a:ext cx="1440160" cy="8640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GEOserver2</a:t>
            </a:r>
          </a:p>
          <a:p>
            <a:pPr algn="ctr"/>
            <a:r>
              <a:rPr lang="nl-BE" dirty="0" smtClean="0"/>
              <a:t>WFS;WMS</a:t>
            </a:r>
            <a:endParaRPr lang="nl-BE" dirty="0"/>
          </a:p>
        </p:txBody>
      </p:sp>
      <p:sp>
        <p:nvSpPr>
          <p:cNvPr id="7" name="Flowchart: Or 6"/>
          <p:cNvSpPr/>
          <p:nvPr/>
        </p:nvSpPr>
        <p:spPr>
          <a:xfrm>
            <a:off x="5814949" y="1750946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LB</a:t>
            </a:r>
            <a:endParaRPr lang="nl-BE" dirty="0"/>
          </a:p>
        </p:txBody>
      </p:sp>
      <p:cxnSp>
        <p:nvCxnSpPr>
          <p:cNvPr id="10" name="Straight Arrow Connector 9"/>
          <p:cNvCxnSpPr>
            <a:stCxn id="4" idx="2"/>
            <a:endCxn id="7" idx="7"/>
          </p:cNvCxnSpPr>
          <p:nvPr/>
        </p:nvCxnSpPr>
        <p:spPr>
          <a:xfrm flipH="1">
            <a:off x="6337877" y="1517220"/>
            <a:ext cx="250347" cy="323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6" idx="2"/>
            <a:endCxn id="7" idx="5"/>
          </p:cNvCxnSpPr>
          <p:nvPr/>
        </p:nvCxnSpPr>
        <p:spPr>
          <a:xfrm flipH="1" flipV="1">
            <a:off x="6337877" y="2273874"/>
            <a:ext cx="263047" cy="215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67744" y="5613047"/>
            <a:ext cx="3492128" cy="1200329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>
                <a:solidFill>
                  <a:srgbClr val="FF0000"/>
                </a:solidFill>
              </a:rPr>
              <a:t>Underway</a:t>
            </a:r>
            <a:r>
              <a:rPr lang="nl-BE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dirty="0" err="1" smtClean="0">
                <a:solidFill>
                  <a:srgbClr val="FF0000"/>
                </a:solidFill>
              </a:rPr>
              <a:t>Buoy</a:t>
            </a:r>
            <a:r>
              <a:rPr lang="nl-BE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dirty="0" smtClean="0">
                <a:solidFill>
                  <a:srgbClr val="FF0000"/>
                </a:solidFill>
              </a:rPr>
              <a:t>Station data</a:t>
            </a:r>
          </a:p>
          <a:p>
            <a:pPr algn="ctr"/>
            <a:r>
              <a:rPr lang="nl-BE" dirty="0" err="1" smtClean="0">
                <a:solidFill>
                  <a:srgbClr val="FF0000"/>
                </a:solidFill>
              </a:rPr>
              <a:t>UVAbits</a:t>
            </a:r>
            <a:r>
              <a:rPr lang="nl-BE" dirty="0" smtClean="0">
                <a:solidFill>
                  <a:srgbClr val="FF0000"/>
                </a:solidFill>
              </a:rPr>
              <a:t> data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8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LW Setup @ VLIZ</a:t>
            </a:r>
            <a:endParaRPr lang="nl-BE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6588224" y="1085172"/>
            <a:ext cx="1008112" cy="72008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GEOserver1</a:t>
            </a:r>
          </a:p>
          <a:p>
            <a:pPr algn="ctr"/>
            <a:r>
              <a:rPr lang="nl-BE" sz="1200" dirty="0" smtClean="0"/>
              <a:t>WFS;WMS</a:t>
            </a:r>
            <a:endParaRPr lang="nl-BE" sz="1200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H="1">
            <a:off x="4896036" y="2273874"/>
            <a:ext cx="1008633" cy="1155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6617779" y="4221088"/>
            <a:ext cx="1008112" cy="72008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MS SQL</a:t>
            </a:r>
          </a:p>
          <a:p>
            <a:pPr algn="ctr"/>
            <a:r>
              <a:rPr lang="nl-BE" sz="1200" dirty="0" smtClean="0"/>
              <a:t>RODBC</a:t>
            </a:r>
            <a:endParaRPr lang="nl-BE" sz="1200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6617779" y="3212976"/>
            <a:ext cx="1008112" cy="72008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err="1" smtClean="0"/>
              <a:t>PostGress</a:t>
            </a:r>
            <a:endParaRPr lang="nl-BE" sz="1200" dirty="0" smtClean="0"/>
          </a:p>
          <a:p>
            <a:pPr algn="ctr"/>
            <a:r>
              <a:rPr lang="nl-BE" sz="1200" dirty="0" smtClean="0"/>
              <a:t>RODBC</a:t>
            </a:r>
            <a:endParaRPr lang="nl-BE" sz="1200" dirty="0"/>
          </a:p>
        </p:txBody>
      </p:sp>
      <p:cxnSp>
        <p:nvCxnSpPr>
          <p:cNvPr id="16" name="Straight Arrow Connector 15"/>
          <p:cNvCxnSpPr>
            <a:stCxn id="14" idx="2"/>
            <a:endCxn id="21" idx="3"/>
          </p:cNvCxnSpPr>
          <p:nvPr/>
        </p:nvCxnSpPr>
        <p:spPr>
          <a:xfrm flipH="1">
            <a:off x="4896036" y="3573016"/>
            <a:ext cx="1721743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21" idx="3"/>
          </p:cNvCxnSpPr>
          <p:nvPr/>
        </p:nvCxnSpPr>
        <p:spPr>
          <a:xfrm flipH="1" flipV="1">
            <a:off x="4896036" y="3825044"/>
            <a:ext cx="1721743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11560" y="1988840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/>
              <a:t>Leaflet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1560" y="2924944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 err="1" smtClean="0"/>
              <a:t>Datatables</a:t>
            </a:r>
            <a:endParaRPr lang="nl-BE" sz="2000" dirty="0"/>
          </a:p>
        </p:txBody>
      </p:sp>
      <p:sp>
        <p:nvSpPr>
          <p:cNvPr id="24" name="Rectangle 23"/>
          <p:cNvSpPr/>
          <p:nvPr/>
        </p:nvSpPr>
        <p:spPr>
          <a:xfrm>
            <a:off x="611560" y="3861048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 err="1"/>
              <a:t>DynGraph</a:t>
            </a:r>
            <a:endParaRPr lang="nl-BE" sz="2000" dirty="0"/>
          </a:p>
        </p:txBody>
      </p:sp>
      <p:sp>
        <p:nvSpPr>
          <p:cNvPr id="25" name="Rectangle 24"/>
          <p:cNvSpPr/>
          <p:nvPr/>
        </p:nvSpPr>
        <p:spPr>
          <a:xfrm>
            <a:off x="611560" y="4797152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CSV</a:t>
            </a:r>
          </a:p>
          <a:p>
            <a:pPr algn="ctr"/>
            <a:r>
              <a:rPr lang="nl-BE" dirty="0" err="1" smtClean="0"/>
              <a:t>Excell</a:t>
            </a:r>
            <a:endParaRPr lang="nl-BE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11760" y="382504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11760" y="1988840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023828" y="2204864"/>
            <a:ext cx="1872208" cy="3240360"/>
            <a:chOff x="3635896" y="2204864"/>
            <a:chExt cx="1872208" cy="3240360"/>
          </a:xfrm>
        </p:grpSpPr>
        <p:sp>
          <p:nvSpPr>
            <p:cNvPr id="5" name="Rectangle 4"/>
            <p:cNvSpPr/>
            <p:nvPr/>
          </p:nvSpPr>
          <p:spPr>
            <a:xfrm>
              <a:off x="3635896" y="3140968"/>
              <a:ext cx="187220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R / </a:t>
              </a:r>
              <a:r>
                <a:rPr lang="nl-BE" dirty="0" err="1" smtClean="0"/>
                <a:t>Rshiny</a:t>
              </a:r>
              <a:endParaRPr lang="nl-BE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35896" y="2204864"/>
              <a:ext cx="1872208" cy="32403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06950" y="2348880"/>
              <a:ext cx="153009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err="1" smtClean="0"/>
                <a:t>Rstudio</a:t>
              </a:r>
              <a:r>
                <a:rPr lang="nl-BE" dirty="0" smtClean="0"/>
                <a:t> server</a:t>
              </a:r>
            </a:p>
            <a:p>
              <a:r>
                <a:rPr lang="nl-BE" dirty="0"/>
                <a:t>X users</a:t>
              </a:r>
            </a:p>
            <a:p>
              <a:endParaRPr lang="nl-BE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51920" y="4797152"/>
              <a:ext cx="1433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err="1" smtClean="0"/>
                <a:t>Rshiny</a:t>
              </a:r>
              <a:r>
                <a:rPr lang="nl-BE" dirty="0" smtClean="0"/>
                <a:t> server</a:t>
              </a:r>
              <a:endParaRPr lang="nl-BE" dirty="0"/>
            </a:p>
          </p:txBody>
        </p:sp>
      </p:grpSp>
      <p:cxnSp>
        <p:nvCxnSpPr>
          <p:cNvPr id="34" name="Elbow Connector 33"/>
          <p:cNvCxnSpPr>
            <a:stCxn id="14" idx="4"/>
            <a:endCxn id="4" idx="4"/>
          </p:cNvCxnSpPr>
          <p:nvPr/>
        </p:nvCxnSpPr>
        <p:spPr>
          <a:xfrm flipH="1" flipV="1">
            <a:off x="7596336" y="1445212"/>
            <a:ext cx="29555" cy="2127804"/>
          </a:xfrm>
          <a:prstGeom prst="bentConnector3">
            <a:avLst>
              <a:gd name="adj1" fmla="val -7734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6600924" y="2057270"/>
            <a:ext cx="1008112" cy="72008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GEOserver2</a:t>
            </a:r>
          </a:p>
          <a:p>
            <a:pPr algn="ctr"/>
            <a:r>
              <a:rPr lang="nl-BE" sz="1200" dirty="0" smtClean="0"/>
              <a:t>WFS;WMS</a:t>
            </a:r>
            <a:endParaRPr lang="nl-BE" sz="1200" dirty="0"/>
          </a:p>
        </p:txBody>
      </p:sp>
      <p:sp>
        <p:nvSpPr>
          <p:cNvPr id="7" name="Flowchart: Or 6"/>
          <p:cNvSpPr/>
          <p:nvPr/>
        </p:nvSpPr>
        <p:spPr>
          <a:xfrm>
            <a:off x="5814949" y="1750946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LB</a:t>
            </a:r>
            <a:endParaRPr lang="nl-BE" dirty="0"/>
          </a:p>
        </p:txBody>
      </p:sp>
      <p:cxnSp>
        <p:nvCxnSpPr>
          <p:cNvPr id="10" name="Straight Arrow Connector 9"/>
          <p:cNvCxnSpPr>
            <a:stCxn id="4" idx="2"/>
            <a:endCxn id="7" idx="7"/>
          </p:cNvCxnSpPr>
          <p:nvPr/>
        </p:nvCxnSpPr>
        <p:spPr>
          <a:xfrm flipH="1">
            <a:off x="6337877" y="1445212"/>
            <a:ext cx="250347" cy="39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6" idx="2"/>
            <a:endCxn id="7" idx="5"/>
          </p:cNvCxnSpPr>
          <p:nvPr/>
        </p:nvCxnSpPr>
        <p:spPr>
          <a:xfrm flipH="1" flipV="1">
            <a:off x="6337877" y="2273874"/>
            <a:ext cx="263047" cy="14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Magnetic Disk 32"/>
          <p:cNvSpPr/>
          <p:nvPr/>
        </p:nvSpPr>
        <p:spPr>
          <a:xfrm>
            <a:off x="6588224" y="5157192"/>
            <a:ext cx="1008112" cy="72008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err="1" smtClean="0"/>
              <a:t>MongoDB</a:t>
            </a:r>
            <a:endParaRPr lang="nl-BE" sz="1200" dirty="0" smtClean="0"/>
          </a:p>
          <a:p>
            <a:pPr algn="ctr"/>
            <a:endParaRPr lang="nl-BE" sz="1200" dirty="0"/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flipH="1" flipV="1">
            <a:off x="4896036" y="4338358"/>
            <a:ext cx="1692188" cy="117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617779" y="5975012"/>
            <a:ext cx="1008111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00" dirty="0" smtClean="0"/>
              <a:t>Tax Backbone</a:t>
            </a:r>
          </a:p>
          <a:p>
            <a:pPr algn="ctr"/>
            <a:r>
              <a:rPr lang="nl-BE" sz="1000" dirty="0" err="1" smtClean="0"/>
              <a:t>webservices</a:t>
            </a:r>
            <a:endParaRPr lang="nl-BE" sz="1000" dirty="0"/>
          </a:p>
        </p:txBody>
      </p:sp>
      <p:cxnSp>
        <p:nvCxnSpPr>
          <p:cNvPr id="9" name="Elbow Connector 8"/>
          <p:cNvCxnSpPr>
            <a:stCxn id="12" idx="4"/>
            <a:endCxn id="6" idx="3"/>
          </p:cNvCxnSpPr>
          <p:nvPr/>
        </p:nvCxnSpPr>
        <p:spPr>
          <a:xfrm flipH="1">
            <a:off x="7625890" y="4581128"/>
            <a:ext cx="1" cy="1774884"/>
          </a:xfrm>
          <a:prstGeom prst="bentConnector3">
            <a:avLst>
              <a:gd name="adj1" fmla="val -228600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1"/>
          </p:cNvCxnSpPr>
          <p:nvPr/>
        </p:nvCxnSpPr>
        <p:spPr>
          <a:xfrm flipH="1" flipV="1">
            <a:off x="4896037" y="4338358"/>
            <a:ext cx="1721742" cy="2017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67744" y="5613047"/>
            <a:ext cx="3492128" cy="1200329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 wrap="square" numCol="2" rtlCol="0">
            <a:spAutoFit/>
          </a:bodyPr>
          <a:lstStyle/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Underway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Buoy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Station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UVAbits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Zooplankton</a:t>
            </a:r>
            <a:endParaRPr lang="nl-BE" sz="1200" dirty="0" smtClean="0">
              <a:solidFill>
                <a:srgbClr val="FF0000"/>
              </a:solidFill>
            </a:endParaRP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Fytoplankton</a:t>
            </a: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Habitat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ENVOcean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Marine </a:t>
            </a:r>
            <a:r>
              <a:rPr lang="nl-BE" sz="1200" dirty="0" err="1" smtClean="0">
                <a:solidFill>
                  <a:srgbClr val="FF0000"/>
                </a:solidFill>
              </a:rPr>
              <a:t>areas</a:t>
            </a:r>
            <a:endParaRPr lang="nl-BE" sz="1200" dirty="0" smtClean="0">
              <a:solidFill>
                <a:srgbClr val="FF0000"/>
              </a:solidFill>
            </a:endParaRP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Weather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Tidal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4641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LW Setup @ ICT </a:t>
            </a:r>
            <a:r>
              <a:rPr lang="nl-BE" dirty="0" err="1" smtClean="0"/>
              <a:t>core</a:t>
            </a:r>
            <a:endParaRPr lang="nl-BE" dirty="0"/>
          </a:p>
        </p:txBody>
      </p:sp>
      <p:grpSp>
        <p:nvGrpSpPr>
          <p:cNvPr id="3" name="Group 2"/>
          <p:cNvGrpSpPr/>
          <p:nvPr/>
        </p:nvGrpSpPr>
        <p:grpSpPr>
          <a:xfrm>
            <a:off x="611560" y="1325305"/>
            <a:ext cx="2583322" cy="1440160"/>
            <a:chOff x="611560" y="1988840"/>
            <a:chExt cx="4284476" cy="3600400"/>
          </a:xfrm>
        </p:grpSpPr>
        <p:sp>
          <p:nvSpPr>
            <p:cNvPr id="22" name="Rectangle 21"/>
            <p:cNvSpPr/>
            <p:nvPr/>
          </p:nvSpPr>
          <p:spPr>
            <a:xfrm>
              <a:off x="611560" y="1988840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smtClean="0"/>
                <a:t>Leaflet</a:t>
              </a:r>
              <a:endParaRPr lang="nl-BE" sz="1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1560" y="2924944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err="1" smtClean="0"/>
                <a:t>Datatables</a:t>
              </a:r>
              <a:endParaRPr lang="nl-BE" sz="1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1560" y="3861048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err="1"/>
                <a:t>DynGraph</a:t>
              </a:r>
              <a:endParaRPr lang="nl-BE" sz="1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1560" y="4797152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CSV</a:t>
              </a:r>
            </a:p>
            <a:p>
              <a:pPr algn="ctr"/>
              <a:r>
                <a:rPr lang="nl-BE" sz="900" dirty="0" err="1" smtClean="0"/>
                <a:t>Excell</a:t>
              </a:r>
              <a:endParaRPr lang="nl-BE" sz="9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2411760" y="3825044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11760" y="1988840"/>
              <a:ext cx="0" cy="3600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3023828" y="2204864"/>
              <a:ext cx="1872208" cy="3240360"/>
              <a:chOff x="3635896" y="2204864"/>
              <a:chExt cx="1872208" cy="32403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35896" y="3140968"/>
                <a:ext cx="187220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BE" sz="900" dirty="0" smtClean="0"/>
                  <a:t>R / </a:t>
                </a:r>
                <a:r>
                  <a:rPr lang="nl-BE" sz="900" dirty="0" err="1" smtClean="0"/>
                  <a:t>Rshiny</a:t>
                </a:r>
                <a:endParaRPr lang="nl-BE" sz="900" dirty="0" smtClean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635896" y="2204864"/>
                <a:ext cx="1872208" cy="32403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sz="90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806950" y="2348879"/>
                <a:ext cx="1425544" cy="1269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900" dirty="0" err="1" smtClean="0"/>
                  <a:t>Rstudio</a:t>
                </a:r>
                <a:r>
                  <a:rPr lang="nl-BE" sz="900" dirty="0" smtClean="0"/>
                  <a:t> server</a:t>
                </a:r>
              </a:p>
              <a:p>
                <a:r>
                  <a:rPr lang="nl-BE" sz="900" dirty="0"/>
                  <a:t>X users</a:t>
                </a:r>
              </a:p>
              <a:p>
                <a:endParaRPr lang="nl-BE" sz="9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51921" y="4797151"/>
                <a:ext cx="1348443" cy="577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900" dirty="0" err="1" smtClean="0"/>
                  <a:t>Rshiny</a:t>
                </a:r>
                <a:r>
                  <a:rPr lang="nl-BE" sz="900" dirty="0" smtClean="0"/>
                  <a:t> server</a:t>
                </a:r>
                <a:endParaRPr lang="nl-BE" sz="900" dirty="0"/>
              </a:p>
            </p:txBody>
          </p:sp>
        </p:grpSp>
      </p:grpSp>
      <p:sp>
        <p:nvSpPr>
          <p:cNvPr id="7" name="Flowchart: Or 6"/>
          <p:cNvSpPr/>
          <p:nvPr/>
        </p:nvSpPr>
        <p:spPr>
          <a:xfrm>
            <a:off x="5037996" y="3231268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LB</a:t>
            </a:r>
            <a:endParaRPr lang="nl-BE" dirty="0"/>
          </a:p>
        </p:txBody>
      </p:sp>
      <p:grpSp>
        <p:nvGrpSpPr>
          <p:cNvPr id="28" name="Group 27"/>
          <p:cNvGrpSpPr/>
          <p:nvPr/>
        </p:nvGrpSpPr>
        <p:grpSpPr>
          <a:xfrm>
            <a:off x="6587398" y="1051675"/>
            <a:ext cx="1880243" cy="1669943"/>
            <a:chOff x="6587398" y="1051675"/>
            <a:chExt cx="1880243" cy="1669943"/>
          </a:xfrm>
        </p:grpSpPr>
        <p:sp>
          <p:nvSpPr>
            <p:cNvPr id="4" name="Flowchart: Magnetic Disk 3"/>
            <p:cNvSpPr/>
            <p:nvPr/>
          </p:nvSpPr>
          <p:spPr>
            <a:xfrm>
              <a:off x="6588224" y="1085172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 dirty="0" smtClean="0"/>
                <a:t>GEOserver1</a:t>
              </a:r>
            </a:p>
            <a:p>
              <a:pPr algn="ctr"/>
              <a:r>
                <a:rPr lang="nl-BE" sz="800" dirty="0" smtClean="0"/>
                <a:t>WFS;WMS</a:t>
              </a:r>
              <a:endParaRPr lang="nl-BE" sz="800" dirty="0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7728385" y="1615300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MS SQL</a:t>
              </a:r>
            </a:p>
            <a:p>
              <a:pPr algn="ctr"/>
              <a:r>
                <a:rPr lang="nl-BE" sz="900" dirty="0" smtClean="0"/>
                <a:t>RODBC</a:t>
              </a:r>
              <a:endParaRPr lang="nl-BE" sz="900" dirty="0"/>
            </a:p>
          </p:txBody>
        </p:sp>
        <p:sp>
          <p:nvSpPr>
            <p:cNvPr id="14" name="Flowchart: Magnetic Disk 13"/>
            <p:cNvSpPr/>
            <p:nvPr/>
          </p:nvSpPr>
          <p:spPr>
            <a:xfrm>
              <a:off x="7740352" y="1051675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 dirty="0" err="1" smtClean="0"/>
                <a:t>PostGress</a:t>
              </a:r>
              <a:endParaRPr lang="nl-BE" sz="800" dirty="0" smtClean="0"/>
            </a:p>
            <a:p>
              <a:pPr algn="ctr"/>
              <a:r>
                <a:rPr lang="nl-BE" sz="800" dirty="0" smtClean="0"/>
                <a:t>RODBC</a:t>
              </a:r>
              <a:endParaRPr lang="nl-BE" sz="800" dirty="0"/>
            </a:p>
          </p:txBody>
        </p:sp>
        <p:sp>
          <p:nvSpPr>
            <p:cNvPr id="26" name="Flowchart: Magnetic Disk 25"/>
            <p:cNvSpPr/>
            <p:nvPr/>
          </p:nvSpPr>
          <p:spPr>
            <a:xfrm>
              <a:off x="6588223" y="1642140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GEOserver2</a:t>
              </a:r>
            </a:p>
            <a:p>
              <a:pPr algn="ctr"/>
              <a:r>
                <a:rPr lang="nl-BE" sz="900" dirty="0" smtClean="0"/>
                <a:t>WFS;WMS</a:t>
              </a:r>
              <a:endParaRPr lang="nl-BE" sz="900" dirty="0"/>
            </a:p>
          </p:txBody>
        </p:sp>
        <p:sp>
          <p:nvSpPr>
            <p:cNvPr id="33" name="Flowchart: Magnetic Disk 32"/>
            <p:cNvSpPr/>
            <p:nvPr/>
          </p:nvSpPr>
          <p:spPr>
            <a:xfrm>
              <a:off x="6587398" y="2191919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err="1" smtClean="0"/>
                <a:t>MongoDB</a:t>
              </a:r>
              <a:endParaRPr lang="nl-BE" sz="900" dirty="0" smtClean="0"/>
            </a:p>
            <a:p>
              <a:pPr algn="ctr"/>
              <a:endParaRPr lang="nl-BE" sz="9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728386" y="2175642"/>
              <a:ext cx="727288" cy="5459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600" dirty="0" smtClean="0"/>
                <a:t>Tax Backbone</a:t>
              </a:r>
            </a:p>
            <a:p>
              <a:pPr algn="ctr"/>
              <a:r>
                <a:rPr lang="nl-BE" sz="600" dirty="0" err="1" smtClean="0"/>
                <a:t>webservices</a:t>
              </a:r>
              <a:endParaRPr lang="nl-BE" sz="6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275856" y="5601766"/>
            <a:ext cx="3184684" cy="1200329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 wrap="square" numCol="2" rtlCol="0">
            <a:spAutoFit/>
          </a:bodyPr>
          <a:lstStyle/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Underway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Buoy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Station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UVAbits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Zooplankton</a:t>
            </a:r>
            <a:endParaRPr lang="nl-BE" sz="1200" dirty="0" smtClean="0">
              <a:solidFill>
                <a:srgbClr val="FF0000"/>
              </a:solidFill>
            </a:endParaRP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Fytoplankton</a:t>
            </a: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Habitat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ENVOcean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smtClean="0">
                <a:solidFill>
                  <a:srgbClr val="FF0000"/>
                </a:solidFill>
              </a:rPr>
              <a:t>Marine </a:t>
            </a:r>
            <a:r>
              <a:rPr lang="nl-BE" sz="1200" dirty="0" err="1" smtClean="0">
                <a:solidFill>
                  <a:srgbClr val="FF0000"/>
                </a:solidFill>
              </a:rPr>
              <a:t>areas</a:t>
            </a:r>
            <a:endParaRPr lang="nl-BE" sz="1200" dirty="0" smtClean="0">
              <a:solidFill>
                <a:srgbClr val="FF0000"/>
              </a:solidFill>
            </a:endParaRP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Weather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  <a:p>
            <a:pPr algn="ctr"/>
            <a:r>
              <a:rPr lang="nl-BE" sz="1200" dirty="0" err="1" smtClean="0">
                <a:solidFill>
                  <a:srgbClr val="FF0000"/>
                </a:solidFill>
              </a:rPr>
              <a:t>Tidal</a:t>
            </a:r>
            <a:r>
              <a:rPr lang="nl-BE" sz="1200" dirty="0" smtClean="0">
                <a:solidFill>
                  <a:srgbClr val="FF0000"/>
                </a:solidFill>
              </a:rPr>
              <a:t> data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588224" y="2767169"/>
            <a:ext cx="1880243" cy="1669943"/>
            <a:chOff x="6587398" y="1051675"/>
            <a:chExt cx="1880243" cy="1669943"/>
          </a:xfrm>
        </p:grpSpPr>
        <p:sp>
          <p:nvSpPr>
            <p:cNvPr id="38" name="Flowchart: Magnetic Disk 37"/>
            <p:cNvSpPr/>
            <p:nvPr/>
          </p:nvSpPr>
          <p:spPr>
            <a:xfrm>
              <a:off x="6588224" y="1085172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 dirty="0" smtClean="0"/>
                <a:t>GEOserver1</a:t>
              </a:r>
            </a:p>
            <a:p>
              <a:pPr algn="ctr"/>
              <a:r>
                <a:rPr lang="nl-BE" sz="800" dirty="0" smtClean="0"/>
                <a:t>WFS;WMS</a:t>
              </a:r>
              <a:endParaRPr lang="nl-BE" sz="800" dirty="0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7728385" y="1615300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MS SQL</a:t>
              </a:r>
            </a:p>
            <a:p>
              <a:pPr algn="ctr"/>
              <a:r>
                <a:rPr lang="nl-BE" sz="900" dirty="0" smtClean="0"/>
                <a:t>RODBC</a:t>
              </a:r>
              <a:endParaRPr lang="nl-BE" sz="900" dirty="0"/>
            </a:p>
          </p:txBody>
        </p:sp>
        <p:sp>
          <p:nvSpPr>
            <p:cNvPr id="41" name="Flowchart: Magnetic Disk 40"/>
            <p:cNvSpPr/>
            <p:nvPr/>
          </p:nvSpPr>
          <p:spPr>
            <a:xfrm>
              <a:off x="7740352" y="1051675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 dirty="0" err="1" smtClean="0"/>
                <a:t>PostGress</a:t>
              </a:r>
              <a:endParaRPr lang="nl-BE" sz="800" dirty="0" smtClean="0"/>
            </a:p>
            <a:p>
              <a:pPr algn="ctr"/>
              <a:r>
                <a:rPr lang="nl-BE" sz="800" dirty="0" smtClean="0"/>
                <a:t>RODBC</a:t>
              </a:r>
              <a:endParaRPr lang="nl-BE" sz="800" dirty="0"/>
            </a:p>
          </p:txBody>
        </p:sp>
        <p:sp>
          <p:nvSpPr>
            <p:cNvPr id="42" name="Flowchart: Magnetic Disk 41"/>
            <p:cNvSpPr/>
            <p:nvPr/>
          </p:nvSpPr>
          <p:spPr>
            <a:xfrm>
              <a:off x="6588223" y="1642140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GEOserver2</a:t>
              </a:r>
            </a:p>
            <a:p>
              <a:pPr algn="ctr"/>
              <a:r>
                <a:rPr lang="nl-BE" sz="900" dirty="0" smtClean="0"/>
                <a:t>WFS;WMS</a:t>
              </a:r>
              <a:endParaRPr lang="nl-BE" sz="900" dirty="0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6587398" y="2191919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err="1" smtClean="0"/>
                <a:t>MongoDB</a:t>
              </a:r>
              <a:endParaRPr lang="nl-BE" sz="900" dirty="0" smtClean="0"/>
            </a:p>
            <a:p>
              <a:pPr algn="ctr"/>
              <a:endParaRPr lang="nl-BE" sz="9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728386" y="2175642"/>
              <a:ext cx="727288" cy="5459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600" dirty="0" smtClean="0"/>
                <a:t>Tax Backbone</a:t>
              </a:r>
            </a:p>
            <a:p>
              <a:pPr algn="ctr"/>
              <a:r>
                <a:rPr lang="nl-BE" sz="600" dirty="0" err="1" smtClean="0"/>
                <a:t>webservices</a:t>
              </a:r>
              <a:endParaRPr lang="nl-BE" sz="6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588224" y="4495361"/>
            <a:ext cx="1880243" cy="1669943"/>
            <a:chOff x="6587398" y="1051675"/>
            <a:chExt cx="1880243" cy="1669943"/>
          </a:xfrm>
        </p:grpSpPr>
        <p:sp>
          <p:nvSpPr>
            <p:cNvPr id="46" name="Flowchart: Magnetic Disk 45"/>
            <p:cNvSpPr/>
            <p:nvPr/>
          </p:nvSpPr>
          <p:spPr>
            <a:xfrm>
              <a:off x="6588224" y="1085172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 dirty="0" smtClean="0"/>
                <a:t>GEOserver1</a:t>
              </a:r>
            </a:p>
            <a:p>
              <a:pPr algn="ctr"/>
              <a:r>
                <a:rPr lang="nl-BE" sz="800" dirty="0" smtClean="0"/>
                <a:t>WFS;WMS</a:t>
              </a:r>
              <a:endParaRPr lang="nl-BE" sz="800" dirty="0"/>
            </a:p>
          </p:txBody>
        </p:sp>
        <p:sp>
          <p:nvSpPr>
            <p:cNvPr id="47" name="Flowchart: Magnetic Disk 46"/>
            <p:cNvSpPr/>
            <p:nvPr/>
          </p:nvSpPr>
          <p:spPr>
            <a:xfrm>
              <a:off x="7728385" y="1615300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MS SQL</a:t>
              </a:r>
            </a:p>
            <a:p>
              <a:pPr algn="ctr"/>
              <a:r>
                <a:rPr lang="nl-BE" sz="900" dirty="0" smtClean="0"/>
                <a:t>RODBC</a:t>
              </a:r>
              <a:endParaRPr lang="nl-BE" sz="900" dirty="0"/>
            </a:p>
          </p:txBody>
        </p:sp>
        <p:sp>
          <p:nvSpPr>
            <p:cNvPr id="48" name="Flowchart: Magnetic Disk 47"/>
            <p:cNvSpPr/>
            <p:nvPr/>
          </p:nvSpPr>
          <p:spPr>
            <a:xfrm>
              <a:off x="7740352" y="1051675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 dirty="0" err="1" smtClean="0"/>
                <a:t>PostGress</a:t>
              </a:r>
              <a:endParaRPr lang="nl-BE" sz="800" dirty="0" smtClean="0"/>
            </a:p>
            <a:p>
              <a:pPr algn="ctr"/>
              <a:r>
                <a:rPr lang="nl-BE" sz="800" dirty="0" smtClean="0"/>
                <a:t>RODBC</a:t>
              </a:r>
              <a:endParaRPr lang="nl-BE" sz="800" dirty="0"/>
            </a:p>
          </p:txBody>
        </p:sp>
        <p:sp>
          <p:nvSpPr>
            <p:cNvPr id="49" name="Flowchart: Magnetic Disk 48"/>
            <p:cNvSpPr/>
            <p:nvPr/>
          </p:nvSpPr>
          <p:spPr>
            <a:xfrm>
              <a:off x="6588223" y="1642140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GEOserver2</a:t>
              </a:r>
            </a:p>
            <a:p>
              <a:pPr algn="ctr"/>
              <a:r>
                <a:rPr lang="nl-BE" sz="900" dirty="0" smtClean="0"/>
                <a:t>WFS;WMS</a:t>
              </a:r>
              <a:endParaRPr lang="nl-BE" sz="900" dirty="0"/>
            </a:p>
          </p:txBody>
        </p:sp>
        <p:sp>
          <p:nvSpPr>
            <p:cNvPr id="50" name="Flowchart: Magnetic Disk 49"/>
            <p:cNvSpPr/>
            <p:nvPr/>
          </p:nvSpPr>
          <p:spPr>
            <a:xfrm>
              <a:off x="6587398" y="2191919"/>
              <a:ext cx="727289" cy="51594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err="1" smtClean="0"/>
                <a:t>MongoDB</a:t>
              </a:r>
              <a:endParaRPr lang="nl-BE" sz="900" dirty="0" smtClean="0"/>
            </a:p>
            <a:p>
              <a:pPr algn="ctr"/>
              <a:endParaRPr lang="nl-BE" sz="9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728386" y="2175642"/>
              <a:ext cx="727288" cy="5459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600" dirty="0" smtClean="0"/>
                <a:t>Tax Backbone</a:t>
              </a:r>
            </a:p>
            <a:p>
              <a:pPr algn="ctr"/>
              <a:r>
                <a:rPr lang="nl-BE" sz="600" dirty="0" err="1" smtClean="0"/>
                <a:t>webservices</a:t>
              </a:r>
              <a:endParaRPr lang="nl-BE" sz="600" dirty="0"/>
            </a:p>
          </p:txBody>
        </p:sp>
      </p:grpSp>
      <p:cxnSp>
        <p:nvCxnSpPr>
          <p:cNvPr id="52" name="Straight Arrow Connector 51"/>
          <p:cNvCxnSpPr>
            <a:stCxn id="26" idx="2"/>
            <a:endCxn id="7" idx="7"/>
          </p:cNvCxnSpPr>
          <p:nvPr/>
        </p:nvCxnSpPr>
        <p:spPr>
          <a:xfrm flipH="1">
            <a:off x="5560924" y="1900110"/>
            <a:ext cx="1027299" cy="1420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2"/>
            <a:endCxn id="7" idx="6"/>
          </p:cNvCxnSpPr>
          <p:nvPr/>
        </p:nvCxnSpPr>
        <p:spPr>
          <a:xfrm flipH="1" flipV="1">
            <a:off x="5650644" y="3537592"/>
            <a:ext cx="938405" cy="7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  <a:endCxn id="7" idx="5"/>
          </p:cNvCxnSpPr>
          <p:nvPr/>
        </p:nvCxnSpPr>
        <p:spPr>
          <a:xfrm flipH="1" flipV="1">
            <a:off x="5560924" y="3754196"/>
            <a:ext cx="1028125" cy="158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11560" y="2852936"/>
            <a:ext cx="2583322" cy="1440160"/>
            <a:chOff x="611560" y="1988840"/>
            <a:chExt cx="4284476" cy="3600400"/>
          </a:xfrm>
        </p:grpSpPr>
        <p:sp>
          <p:nvSpPr>
            <p:cNvPr id="58" name="Rectangle 57"/>
            <p:cNvSpPr/>
            <p:nvPr/>
          </p:nvSpPr>
          <p:spPr>
            <a:xfrm>
              <a:off x="611560" y="1988840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smtClean="0"/>
                <a:t>Leaflet</a:t>
              </a:r>
              <a:endParaRPr lang="nl-BE" sz="1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11560" y="2924944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err="1" smtClean="0"/>
                <a:t>Datatables</a:t>
              </a:r>
              <a:endParaRPr lang="nl-BE" sz="10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11560" y="3861048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err="1"/>
                <a:t>DynGraph</a:t>
              </a:r>
              <a:endParaRPr lang="nl-BE" sz="1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11560" y="4797152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CSV</a:t>
              </a:r>
            </a:p>
            <a:p>
              <a:pPr algn="ctr"/>
              <a:r>
                <a:rPr lang="nl-BE" sz="900" dirty="0" err="1" smtClean="0"/>
                <a:t>Excell</a:t>
              </a:r>
              <a:endParaRPr lang="nl-BE" sz="9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>
              <a:off x="2411760" y="3825044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411760" y="1988840"/>
              <a:ext cx="0" cy="3600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3023828" y="2204864"/>
              <a:ext cx="1872208" cy="3240360"/>
              <a:chOff x="3635896" y="2204864"/>
              <a:chExt cx="1872208" cy="32403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3635896" y="3140968"/>
                <a:ext cx="187220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BE" sz="900" dirty="0" smtClean="0"/>
                  <a:t>R / </a:t>
                </a:r>
                <a:r>
                  <a:rPr lang="nl-BE" sz="900" dirty="0" err="1" smtClean="0"/>
                  <a:t>Rshiny</a:t>
                </a:r>
                <a:endParaRPr lang="nl-BE" sz="900" dirty="0" smtClean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635896" y="2204864"/>
                <a:ext cx="1872208" cy="32403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sz="90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806950" y="2348879"/>
                <a:ext cx="1425544" cy="1269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900" dirty="0" err="1" smtClean="0"/>
                  <a:t>Rstudio</a:t>
                </a:r>
                <a:r>
                  <a:rPr lang="nl-BE" sz="900" dirty="0" smtClean="0"/>
                  <a:t> server</a:t>
                </a:r>
              </a:p>
              <a:p>
                <a:r>
                  <a:rPr lang="nl-BE" sz="900" dirty="0"/>
                  <a:t>X users</a:t>
                </a:r>
              </a:p>
              <a:p>
                <a:endParaRPr lang="nl-BE" sz="9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851921" y="4797151"/>
                <a:ext cx="1348443" cy="577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900" dirty="0" err="1" smtClean="0"/>
                  <a:t>Rshiny</a:t>
                </a:r>
                <a:r>
                  <a:rPr lang="nl-BE" sz="900" dirty="0" smtClean="0"/>
                  <a:t> server</a:t>
                </a:r>
                <a:endParaRPr lang="nl-BE" sz="900" dirty="0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20526" y="4365104"/>
            <a:ext cx="2583322" cy="1440160"/>
            <a:chOff x="611560" y="1988840"/>
            <a:chExt cx="4284476" cy="3600400"/>
          </a:xfrm>
        </p:grpSpPr>
        <p:sp>
          <p:nvSpPr>
            <p:cNvPr id="70" name="Rectangle 69"/>
            <p:cNvSpPr/>
            <p:nvPr/>
          </p:nvSpPr>
          <p:spPr>
            <a:xfrm>
              <a:off x="611560" y="1988840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smtClean="0"/>
                <a:t>Leaflet</a:t>
              </a:r>
              <a:endParaRPr lang="nl-BE" sz="10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11560" y="2924944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err="1" smtClean="0"/>
                <a:t>Datatables</a:t>
              </a:r>
              <a:endParaRPr lang="nl-BE" sz="10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11560" y="3861048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 dirty="0" err="1"/>
                <a:t>DynGraph</a:t>
              </a:r>
              <a:endParaRPr lang="nl-BE" sz="10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11560" y="4797152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 smtClean="0"/>
                <a:t>CSV</a:t>
              </a:r>
            </a:p>
            <a:p>
              <a:pPr algn="ctr"/>
              <a:r>
                <a:rPr lang="nl-BE" sz="900" dirty="0" err="1" smtClean="0"/>
                <a:t>Excell</a:t>
              </a:r>
              <a:endParaRPr lang="nl-BE" sz="900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H="1">
              <a:off x="2411760" y="3825044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411760" y="1988840"/>
              <a:ext cx="0" cy="3600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3023828" y="2204864"/>
              <a:ext cx="1872208" cy="3240360"/>
              <a:chOff x="3635896" y="2204864"/>
              <a:chExt cx="1872208" cy="324036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635896" y="3140968"/>
                <a:ext cx="187220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BE" sz="900" dirty="0" smtClean="0"/>
                  <a:t>R / </a:t>
                </a:r>
                <a:r>
                  <a:rPr lang="nl-BE" sz="900" dirty="0" err="1" smtClean="0"/>
                  <a:t>Rshiny</a:t>
                </a:r>
                <a:endParaRPr lang="nl-BE" sz="900" dirty="0" smtClean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635896" y="2204864"/>
                <a:ext cx="1872208" cy="32403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sz="90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06950" y="2348879"/>
                <a:ext cx="1425544" cy="1269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900" dirty="0" err="1" smtClean="0"/>
                  <a:t>Rstudio</a:t>
                </a:r>
                <a:r>
                  <a:rPr lang="nl-BE" sz="900" dirty="0" smtClean="0"/>
                  <a:t> server</a:t>
                </a:r>
              </a:p>
              <a:p>
                <a:r>
                  <a:rPr lang="nl-BE" sz="900" dirty="0"/>
                  <a:t>X users</a:t>
                </a:r>
              </a:p>
              <a:p>
                <a:endParaRPr lang="nl-BE" sz="9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851921" y="4797151"/>
                <a:ext cx="1348443" cy="577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900" dirty="0" err="1" smtClean="0"/>
                  <a:t>Rshiny</a:t>
                </a:r>
                <a:r>
                  <a:rPr lang="nl-BE" sz="900" dirty="0" smtClean="0"/>
                  <a:t> server</a:t>
                </a:r>
                <a:endParaRPr lang="nl-BE" sz="900" dirty="0"/>
              </a:p>
            </p:txBody>
          </p:sp>
        </p:grpSp>
      </p:grpSp>
      <p:cxnSp>
        <p:nvCxnSpPr>
          <p:cNvPr id="82" name="Straight Arrow Connector 81"/>
          <p:cNvCxnSpPr>
            <a:stCxn id="7" idx="1"/>
            <a:endCxn id="21" idx="3"/>
          </p:cNvCxnSpPr>
          <p:nvPr/>
        </p:nvCxnSpPr>
        <p:spPr>
          <a:xfrm flipH="1" flipV="1">
            <a:off x="3194882" y="2059787"/>
            <a:ext cx="1932834" cy="1261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" idx="2"/>
            <a:endCxn id="66" idx="3"/>
          </p:cNvCxnSpPr>
          <p:nvPr/>
        </p:nvCxnSpPr>
        <p:spPr>
          <a:xfrm flipH="1">
            <a:off x="3194882" y="3537592"/>
            <a:ext cx="1843114" cy="49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" idx="3"/>
            <a:endCxn id="77" idx="3"/>
          </p:cNvCxnSpPr>
          <p:nvPr/>
        </p:nvCxnSpPr>
        <p:spPr>
          <a:xfrm flipH="1">
            <a:off x="3203848" y="3754196"/>
            <a:ext cx="1923868" cy="1330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92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356</Words>
  <Application>Microsoft Office PowerPoint</Application>
  <PresentationFormat>On-screen Show (4:3)</PresentationFormat>
  <Paragraphs>171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Lifewatch tools</vt:lpstr>
      <vt:lpstr>Software 2 data</vt:lpstr>
      <vt:lpstr>Spatial data platforms</vt:lpstr>
      <vt:lpstr>Taxonomy &amp; species information</vt:lpstr>
      <vt:lpstr>Some Rshiny interfaces @ VLIZ</vt:lpstr>
      <vt:lpstr>Processing platforms</vt:lpstr>
      <vt:lpstr> LW Setup @ VLIZ</vt:lpstr>
      <vt:lpstr> LW Setup @ VLIZ</vt:lpstr>
      <vt:lpstr> LW Setup @ ICT core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Lifewatch tools</dc:title>
  <dc:creator>Francisco Hernandez</dc:creator>
  <cp:lastModifiedBy>Administrator</cp:lastModifiedBy>
  <cp:revision>11</cp:revision>
  <dcterms:created xsi:type="dcterms:W3CDTF">2015-09-02T16:19:09Z</dcterms:created>
  <dcterms:modified xsi:type="dcterms:W3CDTF">2015-09-03T09:24:21Z</dcterms:modified>
</cp:coreProperties>
</file>