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93" r:id="rId3"/>
    <p:sldId id="295" r:id="rId4"/>
    <p:sldId id="296" r:id="rId5"/>
    <p:sldId id="307" r:id="rId6"/>
    <p:sldId id="297" r:id="rId7"/>
    <p:sldId id="309" r:id="rId8"/>
    <p:sldId id="306" r:id="rId9"/>
    <p:sldId id="299" r:id="rId10"/>
    <p:sldId id="312" r:id="rId11"/>
    <p:sldId id="300" r:id="rId12"/>
    <p:sldId id="314" r:id="rId13"/>
    <p:sldId id="292" r:id="rId14"/>
    <p:sldId id="298" r:id="rId15"/>
    <p:sldId id="302" r:id="rId16"/>
    <p:sldId id="315" r:id="rId17"/>
    <p:sldId id="303" r:id="rId18"/>
    <p:sldId id="320" r:id="rId19"/>
    <p:sldId id="316" r:id="rId20"/>
    <p:sldId id="317" r:id="rId21"/>
    <p:sldId id="319" r:id="rId22"/>
    <p:sldId id="318" r:id="rId23"/>
    <p:sldId id="284" r:id="rId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9" autoAdjust="0"/>
  </p:normalViewPr>
  <p:slideViewPr>
    <p:cSldViewPr snapToGrid="0" snapToObjects="1">
      <p:cViewPr>
        <p:scale>
          <a:sx n="108" d="100"/>
          <a:sy n="108" d="100"/>
        </p:scale>
        <p:origin x="-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FBC2A-563A-4FE6-80D7-3ADDF809A06C}" type="datetimeFigureOut">
              <a:rPr lang="it-IT" smtClean="0"/>
              <a:t>01/09/15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536EE-B8A3-478E-9CA9-86A396F8BD58}" type="slidenum">
              <a:rPr lang="it-IT" smtClean="0"/>
              <a:t>‹n.›</a:t>
            </a:fld>
            <a:endParaRPr lang="it-IT"/>
          </a:p>
        </p:txBody>
      </p:sp>
    </p:spTree>
    <p:extLst>
      <p:ext uri="{BB962C8B-B14F-4D97-AF65-F5344CB8AC3E}">
        <p14:creationId xmlns:p14="http://schemas.microsoft.com/office/powerpoint/2010/main" val="374454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effectLst/>
            </a:endParaRPr>
          </a:p>
        </p:txBody>
      </p:sp>
      <p:sp>
        <p:nvSpPr>
          <p:cNvPr id="4" name="Segnaposto numero diapositiva 3"/>
          <p:cNvSpPr>
            <a:spLocks noGrp="1"/>
          </p:cNvSpPr>
          <p:nvPr>
            <p:ph type="sldNum" sz="quarter" idx="10"/>
          </p:nvPr>
        </p:nvSpPr>
        <p:spPr/>
        <p:txBody>
          <a:bodyPr/>
          <a:lstStyle/>
          <a:p>
            <a:fld id="{417536EE-B8A3-478E-9CA9-86A396F8BD58}" type="slidenum">
              <a:rPr lang="it-IT" smtClean="0"/>
              <a:t>1</a:t>
            </a:fld>
            <a:endParaRPr lang="it-IT"/>
          </a:p>
        </p:txBody>
      </p:sp>
    </p:spTree>
    <p:extLst>
      <p:ext uri="{BB962C8B-B14F-4D97-AF65-F5344CB8AC3E}">
        <p14:creationId xmlns:p14="http://schemas.microsoft.com/office/powerpoint/2010/main" val="340463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13</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14</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15</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16</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17</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18</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19</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20</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21</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22</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5</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6</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7</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8</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effectLst/>
            </a:endParaRPr>
          </a:p>
        </p:txBody>
      </p:sp>
      <p:sp>
        <p:nvSpPr>
          <p:cNvPr id="4" name="Segnaposto numero diapositiva 3"/>
          <p:cNvSpPr>
            <a:spLocks noGrp="1"/>
          </p:cNvSpPr>
          <p:nvPr>
            <p:ph type="sldNum" sz="quarter" idx="10"/>
          </p:nvPr>
        </p:nvSpPr>
        <p:spPr/>
        <p:txBody>
          <a:bodyPr/>
          <a:lstStyle/>
          <a:p>
            <a:fld id="{417536EE-B8A3-478E-9CA9-86A396F8BD58}" type="slidenum">
              <a:rPr lang="it-IT" smtClean="0"/>
              <a:pPr/>
              <a:t>9</a:t>
            </a:fld>
            <a:endParaRPr lang="it-IT"/>
          </a:p>
        </p:txBody>
      </p:sp>
    </p:spTree>
    <p:extLst>
      <p:ext uri="{BB962C8B-B14F-4D97-AF65-F5344CB8AC3E}">
        <p14:creationId xmlns:p14="http://schemas.microsoft.com/office/powerpoint/2010/main" val="340463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10</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11</a:t>
            </a:fld>
            <a:endParaRPr lang="it-IT"/>
          </a:p>
        </p:txBody>
      </p:sp>
    </p:spTree>
    <p:extLst>
      <p:ext uri="{BB962C8B-B14F-4D97-AF65-F5344CB8AC3E}">
        <p14:creationId xmlns:p14="http://schemas.microsoft.com/office/powerpoint/2010/main" val="282762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17536EE-B8A3-478E-9CA9-86A396F8BD58}" type="slidenum">
              <a:rPr lang="it-IT" smtClean="0"/>
              <a:t>12</a:t>
            </a:fld>
            <a:endParaRPr lang="it-IT"/>
          </a:p>
        </p:txBody>
      </p:sp>
    </p:spTree>
    <p:extLst>
      <p:ext uri="{BB962C8B-B14F-4D97-AF65-F5344CB8AC3E}">
        <p14:creationId xmlns:p14="http://schemas.microsoft.com/office/powerpoint/2010/main" val="282762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9AC1C2-86EC-1840-9D43-D3DCD52A8671}" type="datetimeFigureOut">
              <a:rPr lang="it-IT" smtClean="0"/>
              <a:t>01/09/15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9AC1C2-86EC-1840-9D43-D3DCD52A8671}" type="datetimeFigureOut">
              <a:rPr lang="it-IT" smtClean="0"/>
              <a:t>01/09/15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9AC1C2-86EC-1840-9D43-D3DCD52A8671}" type="datetimeFigureOut">
              <a:rPr lang="it-IT" smtClean="0"/>
              <a:t>01/09/15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9AC1C2-86EC-1840-9D43-D3DCD52A8671}" type="datetimeFigureOut">
              <a:rPr lang="it-IT" smtClean="0"/>
              <a:t>01/09/15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39AC1C2-86EC-1840-9D43-D3DCD52A8671}" type="datetimeFigureOut">
              <a:rPr lang="it-IT" smtClean="0"/>
              <a:t>01/09/15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9AC1C2-86EC-1840-9D43-D3DCD52A8671}" type="datetimeFigureOut">
              <a:rPr lang="it-IT" smtClean="0"/>
              <a:t>01/09/15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9AC1C2-86EC-1840-9D43-D3DCD52A8671}" type="datetimeFigureOut">
              <a:rPr lang="it-IT" smtClean="0"/>
              <a:t>01/09/15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39AC1C2-86EC-1840-9D43-D3DCD52A8671}" type="datetimeFigureOut">
              <a:rPr lang="it-IT" smtClean="0"/>
              <a:t>01/09/15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9AC1C2-86EC-1840-9D43-D3DCD52A8671}" type="datetimeFigureOut">
              <a:rPr lang="it-IT" smtClean="0"/>
              <a:t>01/09/15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39AC1C2-86EC-1840-9D43-D3DCD52A8671}" type="datetimeFigureOut">
              <a:rPr lang="it-IT" smtClean="0"/>
              <a:t>01/09/15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39AC1C2-86EC-1840-9D43-D3DCD52A8671}" type="datetimeFigureOut">
              <a:rPr lang="it-IT" smtClean="0"/>
              <a:t>01/09/15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FB8E58-235C-0547-8D02-B7ABF3F3359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AC1C2-86EC-1840-9D43-D3DCD52A8671}" type="datetimeFigureOut">
              <a:rPr lang="it-IT" smtClean="0"/>
              <a:t>01/09/15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B8E58-235C-0547-8D02-B7ABF3F3359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openskos.lifewatchitaly.eu/AlienSpecies/" TargetMode="Externa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01015" y="1375078"/>
            <a:ext cx="8438045" cy="2525636"/>
          </a:xfrm>
        </p:spPr>
        <p:txBody>
          <a:bodyPr>
            <a:normAutofit fontScale="90000"/>
          </a:bodyPr>
          <a:lstStyle/>
          <a:p>
            <a:r>
              <a:rPr lang="it-IT" sz="3200" cap="small" dirty="0" smtClean="0"/>
              <a:t/>
            </a:r>
            <a:br>
              <a:rPr lang="it-IT" sz="3200" cap="small" dirty="0" smtClean="0"/>
            </a:br>
            <a:r>
              <a:rPr lang="it-IT" cap="small" dirty="0" smtClean="0"/>
              <a:t>Alien </a:t>
            </a:r>
            <a:r>
              <a:rPr lang="it-IT" cap="small" dirty="0" err="1" smtClean="0"/>
              <a:t>Species</a:t>
            </a:r>
            <a:r>
              <a:rPr lang="it-IT" cap="small" dirty="0" smtClean="0"/>
              <a:t> </a:t>
            </a:r>
            <a:br>
              <a:rPr lang="it-IT" cap="small" dirty="0" smtClean="0"/>
            </a:br>
            <a:r>
              <a:rPr lang="it-IT" cap="small" dirty="0" smtClean="0"/>
              <a:t>Virtual </a:t>
            </a:r>
            <a:r>
              <a:rPr lang="it-IT" cap="small" dirty="0" err="1" smtClean="0"/>
              <a:t>Research</a:t>
            </a:r>
            <a:r>
              <a:rPr lang="it-IT" cap="small" dirty="0" smtClean="0"/>
              <a:t> </a:t>
            </a:r>
            <a:r>
              <a:rPr lang="it-IT" cap="small" dirty="0" smtClean="0"/>
              <a:t>Environment</a:t>
            </a:r>
            <a:br>
              <a:rPr lang="it-IT" cap="small" dirty="0" smtClean="0"/>
            </a:br>
            <a:r>
              <a:rPr lang="it-IT" cap="small" dirty="0"/>
              <a:t>&amp;</a:t>
            </a:r>
            <a:r>
              <a:rPr lang="it-IT" sz="5400" cap="small" dirty="0" smtClean="0"/>
              <a:t/>
            </a:r>
            <a:br>
              <a:rPr lang="it-IT" sz="5400" cap="small" dirty="0" smtClean="0"/>
            </a:br>
            <a:r>
              <a:rPr lang="it-IT" sz="5400" cap="small" dirty="0" smtClean="0"/>
              <a:t> Services and </a:t>
            </a:r>
            <a:r>
              <a:rPr lang="it-IT" sz="5400" cap="small" dirty="0" err="1" smtClean="0"/>
              <a:t>OutReach</a:t>
            </a:r>
            <a:endParaRPr lang="it-IT" cap="small" dirty="0"/>
          </a:p>
        </p:txBody>
      </p:sp>
      <p:sp>
        <p:nvSpPr>
          <p:cNvPr id="5" name="Sottotitolo 4"/>
          <p:cNvSpPr>
            <a:spLocks noGrp="1"/>
          </p:cNvSpPr>
          <p:nvPr>
            <p:ph type="subTitle" idx="1"/>
          </p:nvPr>
        </p:nvSpPr>
        <p:spPr>
          <a:xfrm>
            <a:off x="401015" y="4912390"/>
            <a:ext cx="6400800" cy="1132380"/>
          </a:xfrm>
        </p:spPr>
        <p:txBody>
          <a:bodyPr/>
          <a:lstStyle/>
          <a:p>
            <a:pPr algn="l">
              <a:lnSpc>
                <a:spcPct val="70000"/>
              </a:lnSpc>
            </a:pPr>
            <a:r>
              <a:rPr lang="it-IT" sz="2800" dirty="0" smtClean="0"/>
              <a:t>Nicola Fiore</a:t>
            </a:r>
          </a:p>
          <a:p>
            <a:pPr algn="l">
              <a:lnSpc>
                <a:spcPct val="70000"/>
              </a:lnSpc>
            </a:pPr>
            <a:r>
              <a:rPr lang="it-IT" sz="2800" dirty="0" smtClean="0"/>
              <a:t>LW Service Centre</a:t>
            </a:r>
            <a:endParaRPr lang="it-IT" sz="2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err="1" smtClean="0">
                <a:latin typeface="Verdana" charset="0"/>
                <a:ea typeface="ＭＳ Ｐゴシック" charset="0"/>
                <a:cs typeface="ＭＳ Ｐゴシック" charset="0"/>
              </a:rPr>
              <a:t>Metadata</a:t>
            </a:r>
            <a:r>
              <a:rPr lang="nl-NL" sz="3200" dirty="0" smtClean="0">
                <a:latin typeface="Verdana" charset="0"/>
                <a:ea typeface="ＭＳ Ｐゴシック" charset="0"/>
                <a:cs typeface="ＭＳ Ｐゴシック" charset="0"/>
              </a:rPr>
              <a:t> Management</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descr="Dataset Metadata Management.png"/>
          <p:cNvPicPr>
            <a:picLocks noChangeAspect="1"/>
          </p:cNvPicPr>
          <p:nvPr/>
        </p:nvPicPr>
        <p:blipFill rotWithShape="1">
          <a:blip r:embed="rId3">
            <a:extLst>
              <a:ext uri="{28A0092B-C50C-407E-A947-70E740481C1C}">
                <a14:useLocalDpi xmlns:a14="http://schemas.microsoft.com/office/drawing/2010/main" val="0"/>
              </a:ext>
            </a:extLst>
          </a:blip>
          <a:srcRect t="16052" r="4710" b="5148"/>
          <a:stretch/>
        </p:blipFill>
        <p:spPr>
          <a:xfrm>
            <a:off x="63500" y="1375715"/>
            <a:ext cx="8713331" cy="4503411"/>
          </a:xfrm>
          <a:prstGeom prst="rect">
            <a:avLst/>
          </a:prstGeom>
        </p:spPr>
      </p:pic>
    </p:spTree>
    <p:extLst>
      <p:ext uri="{BB962C8B-B14F-4D97-AF65-F5344CB8AC3E}">
        <p14:creationId xmlns:p14="http://schemas.microsoft.com/office/powerpoint/2010/main" val="3650634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fontScale="90000"/>
          </a:bodyPr>
          <a:lstStyle/>
          <a:p>
            <a:r>
              <a:rPr lang="nl-NL" sz="3200" dirty="0" smtClean="0">
                <a:latin typeface="Verdana" charset="0"/>
                <a:ea typeface="ＭＳ Ｐゴシック" charset="0"/>
                <a:cs typeface="ＭＳ Ｐゴシック" charset="0"/>
              </a:rPr>
              <a:t>Data </a:t>
            </a:r>
            <a:r>
              <a:rPr lang="nl-NL" sz="3200" dirty="0" err="1" smtClean="0">
                <a:latin typeface="Verdana" charset="0"/>
                <a:ea typeface="ＭＳ Ｐゴシック" charset="0"/>
                <a:cs typeface="ＭＳ Ｐゴシック" charset="0"/>
              </a:rPr>
              <a:t>Quality</a:t>
            </a:r>
            <a:r>
              <a:rPr lang="nl-NL" sz="3200" dirty="0" smtClean="0">
                <a:latin typeface="Verdana" charset="0"/>
                <a:ea typeface="ＭＳ Ｐゴシック" charset="0"/>
                <a:cs typeface="ＭＳ Ｐゴシック" charset="0"/>
              </a:rPr>
              <a:t> – </a:t>
            </a:r>
            <a:r>
              <a:rPr lang="nl-NL" sz="3200" dirty="0" err="1" smtClean="0">
                <a:latin typeface="Verdana" charset="0"/>
                <a:ea typeface="ＭＳ Ｐゴシック" charset="0"/>
                <a:cs typeface="ＭＳ Ｐゴシック" charset="0"/>
              </a:rPr>
              <a:t>Taxonomic</a:t>
            </a:r>
            <a:r>
              <a:rPr lang="nl-NL" sz="3200" dirty="0" smtClean="0">
                <a:latin typeface="Verdana" charset="0"/>
                <a:ea typeface="ＭＳ Ｐゴシック" charset="0"/>
                <a:cs typeface="ＭＳ Ｐゴシック" charset="0"/>
              </a:rPr>
              <a:t> Cleaning</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descr="Schermata 2015-07-02 a 10.5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717144"/>
            <a:ext cx="9144000" cy="1332000"/>
          </a:xfrm>
          <a:prstGeom prst="rect">
            <a:avLst/>
          </a:prstGeom>
        </p:spPr>
      </p:pic>
      <p:pic>
        <p:nvPicPr>
          <p:cNvPr id="6" name="Immagine 5" descr="Schermata 2015-07-02 a 10.5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346017"/>
            <a:ext cx="9144000" cy="3371127"/>
          </a:xfrm>
          <a:prstGeom prst="rect">
            <a:avLst/>
          </a:prstGeom>
        </p:spPr>
      </p:pic>
    </p:spTree>
    <p:extLst>
      <p:ext uri="{BB962C8B-B14F-4D97-AF65-F5344CB8AC3E}">
        <p14:creationId xmlns:p14="http://schemas.microsoft.com/office/powerpoint/2010/main" val="1737589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fontScale="90000"/>
          </a:bodyPr>
          <a:lstStyle/>
          <a:p>
            <a:r>
              <a:rPr lang="nl-NL" sz="3200" dirty="0" smtClean="0">
                <a:latin typeface="Verdana" charset="0"/>
                <a:ea typeface="ＭＳ Ｐゴシック" charset="0"/>
                <a:cs typeface="ＭＳ Ｐゴシック" charset="0"/>
              </a:rPr>
              <a:t>Data </a:t>
            </a:r>
            <a:r>
              <a:rPr lang="nl-NL" sz="3200" dirty="0" err="1" smtClean="0">
                <a:latin typeface="Verdana" charset="0"/>
                <a:ea typeface="ＭＳ Ｐゴシック" charset="0"/>
                <a:cs typeface="ＭＳ Ｐゴシック" charset="0"/>
              </a:rPr>
              <a:t>Quality</a:t>
            </a:r>
            <a:r>
              <a:rPr lang="nl-NL" sz="3200" dirty="0" smtClean="0">
                <a:latin typeface="Verdana" charset="0"/>
                <a:ea typeface="ＭＳ Ｐゴシック" charset="0"/>
                <a:cs typeface="ＭＳ Ｐゴシック" charset="0"/>
              </a:rPr>
              <a:t> – </a:t>
            </a:r>
            <a:r>
              <a:rPr lang="nl-NL" sz="3200" dirty="0" err="1" smtClean="0">
                <a:latin typeface="Verdana" charset="0"/>
                <a:ea typeface="ＭＳ Ｐゴシック" charset="0"/>
                <a:cs typeface="ＭＳ Ｐゴシック" charset="0"/>
              </a:rPr>
              <a:t>Semantic</a:t>
            </a:r>
            <a:r>
              <a:rPr lang="nl-NL" sz="3200" dirty="0" smtClean="0">
                <a:latin typeface="Verdana" charset="0"/>
                <a:ea typeface="ＭＳ Ｐゴシック" charset="0"/>
                <a:cs typeface="ＭＳ Ｐゴシック" charset="0"/>
              </a:rPr>
              <a:t> Cleaning</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itel 1"/>
          <p:cNvSpPr txBox="1">
            <a:spLocks/>
          </p:cNvSpPr>
          <p:nvPr/>
        </p:nvSpPr>
        <p:spPr>
          <a:xfrm>
            <a:off x="840724" y="2541412"/>
            <a:ext cx="6708733" cy="65839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3200" dirty="0" err="1" smtClean="0">
                <a:latin typeface="Verdana" charset="0"/>
                <a:ea typeface="ＭＳ Ｐゴシック" charset="0"/>
                <a:cs typeface="ＭＳ Ｐゴシック" charset="0"/>
              </a:rPr>
              <a:t>Work</a:t>
            </a:r>
            <a:r>
              <a:rPr lang="nl-NL" sz="3200" dirty="0" smtClean="0">
                <a:latin typeface="Verdana" charset="0"/>
                <a:ea typeface="ＭＳ Ｐゴシック" charset="0"/>
                <a:cs typeface="ＭＳ Ｐゴシック" charset="0"/>
              </a:rPr>
              <a:t> in </a:t>
            </a:r>
            <a:r>
              <a:rPr lang="nl-NL" sz="3200" dirty="0" err="1" smtClean="0">
                <a:latin typeface="Verdana" charset="0"/>
                <a:ea typeface="ＭＳ Ｐゴシック" charset="0"/>
                <a:cs typeface="ＭＳ Ｐゴシック" charset="0"/>
              </a:rPr>
              <a:t>Progress</a:t>
            </a:r>
            <a:endParaRPr lang="nl-NL" sz="3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616507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262706" y="0"/>
            <a:ext cx="6708733" cy="658396"/>
          </a:xfrm>
        </p:spPr>
        <p:txBody>
          <a:bodyPr>
            <a:normAutofit/>
          </a:bodyPr>
          <a:lstStyle/>
          <a:p>
            <a:r>
              <a:rPr lang="nl-NL" sz="3200" dirty="0" smtClean="0">
                <a:latin typeface="Verdana" charset="0"/>
                <a:ea typeface="ＭＳ Ｐゴシック" charset="0"/>
                <a:cs typeface="ＭＳ Ｐゴシック" charset="0"/>
              </a:rPr>
              <a:t>DATA PORTAL - Search</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2" name="Immagine 21" descr="Schermata 2015-03-19 alle 07.27.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299" y="592138"/>
            <a:ext cx="6161286" cy="6265862"/>
          </a:xfrm>
          <a:prstGeom prst="rect">
            <a:avLst/>
          </a:prstGeom>
        </p:spPr>
      </p:pic>
    </p:spTree>
    <p:extLst>
      <p:ext uri="{BB962C8B-B14F-4D97-AF65-F5344CB8AC3E}">
        <p14:creationId xmlns:p14="http://schemas.microsoft.com/office/powerpoint/2010/main" val="7265666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262706" y="0"/>
            <a:ext cx="6708733" cy="658396"/>
          </a:xfrm>
        </p:spPr>
        <p:txBody>
          <a:bodyPr>
            <a:normAutofit fontScale="90000"/>
          </a:bodyPr>
          <a:lstStyle/>
          <a:p>
            <a:r>
              <a:rPr lang="nl-NL" sz="3200" dirty="0" smtClean="0">
                <a:latin typeface="Verdana" charset="0"/>
                <a:ea typeface="ＭＳ Ｐゴシック" charset="0"/>
                <a:cs typeface="ＭＳ Ｐゴシック" charset="0"/>
              </a:rPr>
              <a:t>DATA PORTAL – Advanced Search</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descr="Schermata 2015-07-02 a 10.25.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706" y="730250"/>
            <a:ext cx="7311571" cy="6037269"/>
          </a:xfrm>
          <a:prstGeom prst="rect">
            <a:avLst/>
          </a:prstGeom>
        </p:spPr>
      </p:pic>
    </p:spTree>
    <p:extLst>
      <p:ext uri="{BB962C8B-B14F-4D97-AF65-F5344CB8AC3E}">
        <p14:creationId xmlns:p14="http://schemas.microsoft.com/office/powerpoint/2010/main" val="1459628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Alien Species: VRE</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descr="Schermata 2015-07-09 alle 04.5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95" y="1234233"/>
            <a:ext cx="8351086" cy="4565339"/>
          </a:xfrm>
          <a:prstGeom prst="rect">
            <a:avLst/>
          </a:prstGeom>
        </p:spPr>
      </p:pic>
    </p:spTree>
    <p:extLst>
      <p:ext uri="{BB962C8B-B14F-4D97-AF65-F5344CB8AC3E}">
        <p14:creationId xmlns:p14="http://schemas.microsoft.com/office/powerpoint/2010/main" val="823637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Alien Species: VRE</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descr="Schermata 2015-07-08 alle 18.08.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3" y="1212305"/>
            <a:ext cx="8638368" cy="5398980"/>
          </a:xfrm>
          <a:prstGeom prst="rect">
            <a:avLst/>
          </a:prstGeom>
        </p:spPr>
      </p:pic>
    </p:spTree>
    <p:extLst>
      <p:ext uri="{BB962C8B-B14F-4D97-AF65-F5344CB8AC3E}">
        <p14:creationId xmlns:p14="http://schemas.microsoft.com/office/powerpoint/2010/main" val="1256405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Alien Species: USER PLATFORM</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descr="Schermata 2015-07-02 alle 10.57.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71" y="1059448"/>
            <a:ext cx="8239026" cy="5244319"/>
          </a:xfrm>
          <a:prstGeom prst="rect">
            <a:avLst/>
          </a:prstGeom>
        </p:spPr>
      </p:pic>
    </p:spTree>
    <p:extLst>
      <p:ext uri="{BB962C8B-B14F-4D97-AF65-F5344CB8AC3E}">
        <p14:creationId xmlns:p14="http://schemas.microsoft.com/office/powerpoint/2010/main" val="18083939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470355" y="1729734"/>
            <a:ext cx="7937245" cy="658396"/>
          </a:xfrm>
        </p:spPr>
        <p:txBody>
          <a:bodyPr>
            <a:normAutofit fontScale="90000"/>
          </a:bodyPr>
          <a:lstStyle/>
          <a:p>
            <a:r>
              <a:rPr lang="nl-NL" sz="3200" dirty="0" smtClean="0">
                <a:latin typeface="Verdana" charset="0"/>
                <a:ea typeface="ＭＳ Ｐゴシック" charset="0"/>
                <a:cs typeface="ＭＳ Ｐゴシック" charset="0"/>
              </a:rPr>
              <a:t>EEF 2015 </a:t>
            </a:r>
            <a:br>
              <a:rPr lang="nl-NL" sz="3200" dirty="0" smtClean="0">
                <a:latin typeface="Verdana" charset="0"/>
                <a:ea typeface="ＭＳ Ｐゴシック" charset="0"/>
                <a:cs typeface="ＭＳ Ｐゴシック" charset="0"/>
              </a:rPr>
            </a:br>
            <a:r>
              <a:rPr lang="nl-NL" sz="3200" dirty="0" smtClean="0">
                <a:latin typeface="Verdana" charset="0"/>
                <a:ea typeface="ＭＳ Ｐゴシック" charset="0"/>
                <a:cs typeface="ＭＳ Ｐゴシック" charset="0"/>
              </a:rPr>
              <a:t>Conference </a:t>
            </a:r>
            <a:r>
              <a:rPr lang="nl-NL" sz="3200" dirty="0">
                <a:latin typeface="Verdana" charset="0"/>
                <a:ea typeface="ＭＳ Ｐゴシック" charset="0"/>
                <a:cs typeface="ＭＳ Ｐゴシック" charset="0"/>
              </a:rPr>
              <a:t/>
            </a:r>
            <a:br>
              <a:rPr lang="nl-NL" sz="3200" dirty="0">
                <a:latin typeface="Verdana" charset="0"/>
                <a:ea typeface="ＭＳ Ｐゴシック" charset="0"/>
                <a:cs typeface="ＭＳ Ｐゴシック" charset="0"/>
              </a:rPr>
            </a:br>
            <a:r>
              <a:rPr lang="nl-NL" sz="3200" dirty="0" smtClean="0">
                <a:latin typeface="Verdana" charset="0"/>
                <a:ea typeface="ＭＳ Ｐゴシック" charset="0"/>
                <a:cs typeface="ＭＳ Ｐゴシック" charset="0"/>
              </a:rPr>
              <a:t/>
            </a:r>
            <a:br>
              <a:rPr lang="nl-NL" sz="3200" dirty="0" smtClean="0">
                <a:latin typeface="Verdana" charset="0"/>
                <a:ea typeface="ＭＳ Ｐゴシック" charset="0"/>
                <a:cs typeface="ＭＳ Ｐゴシック" charset="0"/>
              </a:rPr>
            </a:br>
            <a:r>
              <a:rPr lang="nl-NL" sz="3200" dirty="0" smtClean="0">
                <a:latin typeface="Verdana" charset="0"/>
                <a:ea typeface="ＭＳ Ｐゴシック" charset="0"/>
                <a:cs typeface="ＭＳ Ｐゴシック" charset="0"/>
              </a:rPr>
              <a:t>21-25 September 2015</a:t>
            </a:r>
            <a:r>
              <a:rPr lang="nl-NL" sz="3200" dirty="0">
                <a:latin typeface="Verdana" charset="0"/>
                <a:ea typeface="ＭＳ Ｐゴシック" charset="0"/>
                <a:cs typeface="ＭＳ Ｐゴシック" charset="0"/>
              </a:rPr>
              <a:t/>
            </a:r>
            <a:br>
              <a:rPr lang="nl-NL" sz="3200" dirty="0">
                <a:latin typeface="Verdana" charset="0"/>
                <a:ea typeface="ＭＳ Ｐゴシック" charset="0"/>
                <a:cs typeface="ＭＳ Ｐゴシック" charset="0"/>
              </a:rPr>
            </a:br>
            <a:r>
              <a:rPr lang="nl-NL" sz="3200" dirty="0" smtClean="0">
                <a:latin typeface="Verdana" charset="0"/>
                <a:ea typeface="ＭＳ Ｐゴシック" charset="0"/>
                <a:cs typeface="ＭＳ Ｐゴシック" charset="0"/>
              </a:rPr>
              <a:t/>
            </a:r>
            <a:br>
              <a:rPr lang="nl-NL" sz="3200" dirty="0" smtClean="0">
                <a:latin typeface="Verdana" charset="0"/>
                <a:ea typeface="ＭＳ Ｐゴシック" charset="0"/>
                <a:cs typeface="ＭＳ Ｐゴシック" charset="0"/>
              </a:rPr>
            </a:br>
            <a:r>
              <a:rPr lang="nl-NL" sz="3200" dirty="0" smtClean="0">
                <a:latin typeface="Verdana" charset="0"/>
                <a:ea typeface="ＭＳ Ｐゴシック" charset="0"/>
                <a:cs typeface="ＭＳ Ｐゴシック" charset="0"/>
              </a:rPr>
              <a:t>http</a:t>
            </a:r>
            <a:r>
              <a:rPr lang="nl-NL" sz="3200" dirty="0">
                <a:latin typeface="Verdana" charset="0"/>
                <a:ea typeface="ＭＳ Ｐゴシック" charset="0"/>
                <a:cs typeface="ＭＳ Ｐゴシック" charset="0"/>
              </a:rPr>
              <a:t>://</a:t>
            </a:r>
            <a:r>
              <a:rPr lang="nl-NL" sz="3200" dirty="0" err="1">
                <a:latin typeface="Verdana" charset="0"/>
                <a:ea typeface="ＭＳ Ｐゴシック" charset="0"/>
                <a:cs typeface="ＭＳ Ｐゴシック" charset="0"/>
              </a:rPr>
              <a:t>www.ecologyatinterface.eu</a:t>
            </a:r>
            <a:r>
              <a:rPr lang="nl-NL" sz="3200" dirty="0">
                <a:latin typeface="Verdana" charset="0"/>
                <a:ea typeface="ＭＳ Ｐゴシック" charset="0"/>
                <a:cs typeface="ＭＳ Ｐゴシック" charset="0"/>
              </a:rPr>
              <a:t>/</a:t>
            </a:r>
            <a:r>
              <a:rPr lang="nl-NL" sz="3200" dirty="0" smtClean="0">
                <a:latin typeface="Verdana" charset="0"/>
                <a:ea typeface="ＭＳ Ｐゴシック" charset="0"/>
                <a:cs typeface="ＭＳ Ｐゴシック" charset="0"/>
              </a:rPr>
              <a:t> </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6016946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p:cNvPicPr>
            <a:picLocks noChangeAspect="1"/>
          </p:cNvPicPr>
          <p:nvPr/>
        </p:nvPicPr>
        <p:blipFill>
          <a:blip r:embed="rId3"/>
          <a:stretch>
            <a:fillRect/>
          </a:stretch>
        </p:blipFill>
        <p:spPr>
          <a:xfrm>
            <a:off x="0" y="609600"/>
            <a:ext cx="9144000" cy="5620624"/>
          </a:xfrm>
          <a:prstGeom prst="rect">
            <a:avLst/>
          </a:prstGeom>
        </p:spPr>
      </p:pic>
      <p:sp>
        <p:nvSpPr>
          <p:cNvPr id="6" name="Rettangolo 5"/>
          <p:cNvSpPr/>
          <p:nvPr/>
        </p:nvSpPr>
        <p:spPr>
          <a:xfrm>
            <a:off x="3715806" y="730250"/>
            <a:ext cx="4103850" cy="30794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WORKSHOP &amp; DEMO AREA</a:t>
            </a:r>
            <a:endParaRPr lang="it-IT"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ttangolo 8"/>
          <p:cNvSpPr/>
          <p:nvPr/>
        </p:nvSpPr>
        <p:spPr>
          <a:xfrm>
            <a:off x="1528189" y="718038"/>
            <a:ext cx="2011234" cy="30794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COMMON FACILITIES</a:t>
            </a:r>
            <a:endParaRPr lang="it-IT"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10" name="Rettangolo 9"/>
          <p:cNvSpPr/>
          <p:nvPr/>
        </p:nvSpPr>
        <p:spPr>
          <a:xfrm>
            <a:off x="1528189" y="3915498"/>
            <a:ext cx="2011234" cy="2045024"/>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spc="300" dirty="0" smtClean="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rPr>
              <a:t>DISTRIBUTED CENTRES</a:t>
            </a:r>
            <a:endParaRPr lang="it-IT" b="1" spc="300" dirty="0">
              <a:ln w="11430" cmpd="sng">
                <a:solidFill>
                  <a:schemeClr val="accent1">
                    <a:tint val="10000"/>
                  </a:schemeClr>
                </a:solidFill>
                <a:prstDash val="solid"/>
                <a:miter lim="800000"/>
              </a:ln>
              <a:solidFill>
                <a:srgbClr val="008000"/>
              </a:solidFill>
              <a:effectLst>
                <a:glow rad="45500">
                  <a:schemeClr val="accent1">
                    <a:satMod val="220000"/>
                    <a:alpha val="35000"/>
                  </a:schemeClr>
                </a:glow>
              </a:effectLst>
            </a:endParaRPr>
          </a:p>
        </p:txBody>
      </p:sp>
      <p:sp>
        <p:nvSpPr>
          <p:cNvPr id="8" name="CasellaDiTesto 7"/>
          <p:cNvSpPr txBox="1"/>
          <p:nvPr/>
        </p:nvSpPr>
        <p:spPr>
          <a:xfrm>
            <a:off x="63500" y="1920061"/>
            <a:ext cx="1359325" cy="1754327"/>
          </a:xfrm>
          <a:prstGeom prst="rect">
            <a:avLst/>
          </a:prstGeom>
          <a:noFill/>
        </p:spPr>
        <p:txBody>
          <a:bodyPr wrap="square" rtlCol="0">
            <a:spAutoFit/>
          </a:bodyPr>
          <a:lstStyle/>
          <a:p>
            <a:r>
              <a:rPr lang="it-IT" dirty="0" smtClean="0"/>
              <a:t>5 tv </a:t>
            </a:r>
            <a:r>
              <a:rPr lang="it-IT" dirty="0" err="1" smtClean="0"/>
              <a:t>screens</a:t>
            </a:r>
            <a:endParaRPr lang="it-IT" dirty="0" smtClean="0"/>
          </a:p>
          <a:p>
            <a:endParaRPr lang="it-IT" dirty="0"/>
          </a:p>
          <a:p>
            <a:r>
              <a:rPr lang="it-IT" dirty="0" err="1" smtClean="0"/>
              <a:t>Posters</a:t>
            </a:r>
            <a:r>
              <a:rPr lang="it-IT" dirty="0" smtClean="0"/>
              <a:t> on the </a:t>
            </a:r>
            <a:r>
              <a:rPr lang="it-IT" dirty="0" err="1" smtClean="0"/>
              <a:t>walls</a:t>
            </a:r>
            <a:endParaRPr lang="it-IT" dirty="0" smtClean="0"/>
          </a:p>
          <a:p>
            <a:endParaRPr lang="it-IT" dirty="0"/>
          </a:p>
          <a:p>
            <a:r>
              <a:rPr lang="it-IT" dirty="0" err="1" smtClean="0"/>
              <a:t>Rollups</a:t>
            </a:r>
            <a:endParaRPr lang="it-IT" dirty="0"/>
          </a:p>
        </p:txBody>
      </p:sp>
    </p:spTree>
    <p:extLst>
      <p:ext uri="{BB962C8B-B14F-4D97-AF65-F5344CB8AC3E}">
        <p14:creationId xmlns:p14="http://schemas.microsoft.com/office/powerpoint/2010/main" val="245117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262727" y="2277450"/>
            <a:ext cx="2005082" cy="148872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5" name="Rettangolo 14"/>
          <p:cNvSpPr/>
          <p:nvPr/>
        </p:nvSpPr>
        <p:spPr>
          <a:xfrm>
            <a:off x="247381" y="5384022"/>
            <a:ext cx="2005082" cy="13249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4" name="Rettangolo 13"/>
          <p:cNvSpPr/>
          <p:nvPr/>
        </p:nvSpPr>
        <p:spPr>
          <a:xfrm>
            <a:off x="247381" y="3997674"/>
            <a:ext cx="2009068" cy="114641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2" name="Cilindro 1"/>
          <p:cNvSpPr/>
          <p:nvPr/>
        </p:nvSpPr>
        <p:spPr>
          <a:xfrm>
            <a:off x="525453" y="4168268"/>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ilindro 2"/>
          <p:cNvSpPr/>
          <p:nvPr/>
        </p:nvSpPr>
        <p:spPr>
          <a:xfrm>
            <a:off x="1106621" y="4168268"/>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ilindro 3"/>
          <p:cNvSpPr/>
          <p:nvPr/>
        </p:nvSpPr>
        <p:spPr>
          <a:xfrm>
            <a:off x="1687790" y="4168268"/>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566081" y="4774753"/>
            <a:ext cx="1367682" cy="369332"/>
          </a:xfrm>
          <a:prstGeom prst="rect">
            <a:avLst/>
          </a:prstGeom>
          <a:noFill/>
        </p:spPr>
        <p:txBody>
          <a:bodyPr wrap="none" rtlCol="0">
            <a:spAutoFit/>
          </a:bodyPr>
          <a:lstStyle/>
          <a:p>
            <a:pPr algn="ctr"/>
            <a:r>
              <a:rPr lang="it-IT" b="1" dirty="0" smtClean="0">
                <a:effectLst>
                  <a:outerShdw blurRad="38100" dist="38100" dir="2700000" algn="tl">
                    <a:srgbClr val="000000">
                      <a:alpha val="43137"/>
                    </a:srgbClr>
                  </a:outerShdw>
                </a:effectLst>
              </a:rPr>
              <a:t>Nodi BIO4IU</a:t>
            </a:r>
            <a:endParaRPr lang="it-IT" b="1" dirty="0">
              <a:effectLst>
                <a:outerShdw blurRad="38100" dist="38100" dir="2700000" algn="tl">
                  <a:srgbClr val="000000">
                    <a:alpha val="43137"/>
                  </a:srgbClr>
                </a:outerShdw>
              </a:effectLst>
            </a:endParaRPr>
          </a:p>
        </p:txBody>
      </p:sp>
      <p:sp>
        <p:nvSpPr>
          <p:cNvPr id="6" name="Cilindro 5"/>
          <p:cNvSpPr/>
          <p:nvPr/>
        </p:nvSpPr>
        <p:spPr>
          <a:xfrm>
            <a:off x="461770" y="5506894"/>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ilindro 6"/>
          <p:cNvSpPr/>
          <p:nvPr/>
        </p:nvSpPr>
        <p:spPr>
          <a:xfrm>
            <a:off x="1042938" y="5506894"/>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ilindro 7"/>
          <p:cNvSpPr/>
          <p:nvPr/>
        </p:nvSpPr>
        <p:spPr>
          <a:xfrm>
            <a:off x="1624107" y="5506894"/>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293446" y="5954828"/>
            <a:ext cx="1963003" cy="646331"/>
          </a:xfrm>
          <a:prstGeom prst="rect">
            <a:avLst/>
          </a:prstGeom>
          <a:noFill/>
        </p:spPr>
        <p:txBody>
          <a:bodyPr wrap="square" rtlCol="0">
            <a:spAutoFit/>
          </a:bodyPr>
          <a:lstStyle/>
          <a:p>
            <a:pPr algn="ctr"/>
            <a:r>
              <a:rPr lang="it-IT" b="1" dirty="0" err="1" smtClean="0">
                <a:effectLst>
                  <a:outerShdw blurRad="38100" dist="38100" dir="2700000" algn="tl">
                    <a:srgbClr val="000000">
                      <a:alpha val="43137"/>
                    </a:srgbClr>
                  </a:outerShdw>
                </a:effectLst>
              </a:rPr>
              <a:t>European</a:t>
            </a:r>
            <a:r>
              <a:rPr lang="it-IT" b="1" dirty="0" smtClean="0">
                <a:effectLst>
                  <a:outerShdw blurRad="38100" dist="38100" dir="2700000" algn="tl">
                    <a:srgbClr val="000000">
                      <a:alpha val="43137"/>
                    </a:srgbClr>
                  </a:outerShdw>
                </a:effectLst>
              </a:rPr>
              <a:t> Natural </a:t>
            </a:r>
          </a:p>
          <a:p>
            <a:r>
              <a:rPr lang="it-IT" b="1" dirty="0" err="1" smtClean="0">
                <a:effectLst>
                  <a:outerShdw blurRad="38100" dist="38100" dir="2700000" algn="tl">
                    <a:srgbClr val="000000">
                      <a:alpha val="43137"/>
                    </a:srgbClr>
                  </a:outerShdw>
                </a:effectLst>
              </a:rPr>
              <a:t>History</a:t>
            </a:r>
            <a:r>
              <a:rPr lang="it-IT" b="1" dirty="0" smtClean="0">
                <a:effectLst>
                  <a:outerShdw blurRad="38100" dist="38100" dir="2700000" algn="tl">
                    <a:srgbClr val="000000">
                      <a:alpha val="43137"/>
                    </a:srgbClr>
                  </a:outerShdw>
                </a:effectLst>
              </a:rPr>
              <a:t> </a:t>
            </a:r>
            <a:r>
              <a:rPr lang="it-IT" b="1" dirty="0" err="1" smtClean="0">
                <a:effectLst>
                  <a:outerShdw blurRad="38100" dist="38100" dir="2700000" algn="tl">
                    <a:srgbClr val="000000">
                      <a:alpha val="43137"/>
                    </a:srgbClr>
                  </a:outerShdw>
                </a:effectLst>
              </a:rPr>
              <a:t>Collections</a:t>
            </a:r>
            <a:endParaRPr lang="it-IT" b="1" dirty="0">
              <a:effectLst>
                <a:outerShdw blurRad="38100" dist="38100" dir="2700000" algn="tl">
                  <a:srgbClr val="000000">
                    <a:alpha val="43137"/>
                  </a:srgbClr>
                </a:outerShdw>
              </a:effectLst>
            </a:endParaRPr>
          </a:p>
        </p:txBody>
      </p:sp>
      <p:sp>
        <p:nvSpPr>
          <p:cNvPr id="10" name="Cilindro 9"/>
          <p:cNvSpPr/>
          <p:nvPr/>
        </p:nvSpPr>
        <p:spPr>
          <a:xfrm>
            <a:off x="508392" y="2400280"/>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ilindro 10"/>
          <p:cNvSpPr/>
          <p:nvPr/>
        </p:nvSpPr>
        <p:spPr>
          <a:xfrm>
            <a:off x="1089560" y="2400280"/>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ilindro 11"/>
          <p:cNvSpPr/>
          <p:nvPr/>
        </p:nvSpPr>
        <p:spPr>
          <a:xfrm>
            <a:off x="1670729" y="2400280"/>
            <a:ext cx="286603" cy="39578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304806" y="2873063"/>
            <a:ext cx="1963003" cy="830997"/>
          </a:xfrm>
          <a:prstGeom prst="rect">
            <a:avLst/>
          </a:prstGeom>
          <a:noFill/>
        </p:spPr>
        <p:txBody>
          <a:bodyPr wrap="square" rtlCol="0">
            <a:spAutoFit/>
          </a:bodyPr>
          <a:lstStyle/>
          <a:p>
            <a:pPr algn="ctr"/>
            <a:r>
              <a:rPr lang="it-IT" b="1" dirty="0">
                <a:effectLst>
                  <a:outerShdw blurRad="38100" dist="38100" dir="2700000" algn="tl">
                    <a:srgbClr val="000000">
                      <a:alpha val="43137"/>
                    </a:srgbClr>
                  </a:outerShdw>
                </a:effectLst>
              </a:rPr>
              <a:t>Global </a:t>
            </a:r>
            <a:r>
              <a:rPr lang="it-IT" b="1" dirty="0" err="1">
                <a:effectLst>
                  <a:outerShdw blurRad="38100" dist="38100" dir="2700000" algn="tl">
                    <a:srgbClr val="000000">
                      <a:alpha val="43137"/>
                    </a:srgbClr>
                  </a:outerShdw>
                </a:effectLst>
              </a:rPr>
              <a:t>Species</a:t>
            </a:r>
            <a:r>
              <a:rPr lang="it-IT" b="1" dirty="0">
                <a:effectLst>
                  <a:outerShdw blurRad="38100" dist="38100" dir="2700000" algn="tl">
                    <a:srgbClr val="000000">
                      <a:alpha val="43137"/>
                    </a:srgbClr>
                  </a:outerShdw>
                </a:effectLst>
              </a:rPr>
              <a:t> </a:t>
            </a:r>
            <a:r>
              <a:rPr lang="it-IT" b="1" dirty="0" smtClean="0">
                <a:effectLst>
                  <a:outerShdw blurRad="38100" dist="38100" dir="2700000" algn="tl">
                    <a:srgbClr val="000000">
                      <a:alpha val="43137"/>
                    </a:srgbClr>
                  </a:outerShdw>
                </a:effectLst>
              </a:rPr>
              <a:t>Databases </a:t>
            </a:r>
            <a:r>
              <a:rPr lang="it-IT" b="1" dirty="0">
                <a:effectLst>
                  <a:outerShdw blurRad="38100" dist="38100" dir="2700000" algn="tl">
                    <a:srgbClr val="000000">
                      <a:alpha val="43137"/>
                    </a:srgbClr>
                  </a:outerShdw>
                </a:effectLst>
              </a:rPr>
              <a:t>(</a:t>
            </a:r>
            <a:r>
              <a:rPr lang="it-IT" b="1" dirty="0" err="1">
                <a:effectLst>
                  <a:outerShdw blurRad="38100" dist="38100" dir="2700000" algn="tl">
                    <a:srgbClr val="000000">
                      <a:alpha val="43137"/>
                    </a:srgbClr>
                  </a:outerShdw>
                </a:effectLst>
              </a:rPr>
              <a:t>GSDs</a:t>
            </a:r>
            <a:r>
              <a:rPr lang="it-IT" b="1" dirty="0" smtClean="0">
                <a:effectLst>
                  <a:outerShdw blurRad="38100" dist="38100" dir="2700000" algn="tl">
                    <a:srgbClr val="000000">
                      <a:alpha val="43137"/>
                    </a:srgbClr>
                  </a:outerShdw>
                </a:effectLst>
              </a:rPr>
              <a:t>)</a:t>
            </a:r>
            <a:endParaRPr lang="it-IT" b="1" dirty="0">
              <a:effectLst>
                <a:outerShdw blurRad="38100" dist="38100" dir="2700000" algn="tl">
                  <a:srgbClr val="000000">
                    <a:alpha val="43137"/>
                  </a:srgbClr>
                </a:outerShdw>
              </a:effectLst>
            </a:endParaRPr>
          </a:p>
          <a:p>
            <a:pPr algn="ctr"/>
            <a:r>
              <a:rPr lang="it-IT" sz="1200" dirty="0" smtClean="0">
                <a:effectLst>
                  <a:outerShdw blurRad="38100" dist="38100" dir="2700000" algn="tl">
                    <a:srgbClr val="000000">
                      <a:alpha val="43137"/>
                    </a:srgbClr>
                  </a:outerShdw>
                </a:effectLst>
              </a:rPr>
              <a:t>WORMS, </a:t>
            </a:r>
            <a:r>
              <a:rPr lang="it-IT" sz="1200" dirty="0" err="1" smtClean="0">
                <a:effectLst>
                  <a:outerShdw blurRad="38100" dist="38100" dir="2700000" algn="tl">
                    <a:srgbClr val="000000">
                      <a:alpha val="43137"/>
                    </a:srgbClr>
                  </a:outerShdw>
                </a:effectLst>
              </a:rPr>
              <a:t>Algabase</a:t>
            </a:r>
            <a:r>
              <a:rPr lang="it-IT" sz="1200" dirty="0" smtClean="0">
                <a:effectLst>
                  <a:outerShdw blurRad="38100" dist="38100" dir="2700000" algn="tl">
                    <a:srgbClr val="000000">
                      <a:alpha val="43137"/>
                    </a:srgbClr>
                  </a:outerShdw>
                </a:effectLst>
              </a:rPr>
              <a:t>, </a:t>
            </a:r>
            <a:r>
              <a:rPr lang="it-IT" sz="1200" dirty="0" err="1" smtClean="0">
                <a:effectLst>
                  <a:outerShdw blurRad="38100" dist="38100" dir="2700000" algn="tl">
                    <a:srgbClr val="000000">
                      <a:alpha val="43137"/>
                    </a:srgbClr>
                  </a:outerShdw>
                </a:effectLst>
              </a:rPr>
              <a:t>etc</a:t>
            </a:r>
            <a:r>
              <a:rPr lang="it-IT" sz="1200" dirty="0" smtClean="0">
                <a:effectLst>
                  <a:outerShdw blurRad="38100" dist="38100" dir="2700000" algn="tl">
                    <a:srgbClr val="000000">
                      <a:alpha val="43137"/>
                    </a:srgbClr>
                  </a:outerShdw>
                </a:effectLst>
              </a:rPr>
              <a:t>…</a:t>
            </a:r>
            <a:endParaRPr lang="it-IT" sz="1200" dirty="0"/>
          </a:p>
        </p:txBody>
      </p:sp>
      <p:sp>
        <p:nvSpPr>
          <p:cNvPr id="19" name="Cilindro 18"/>
          <p:cNvSpPr/>
          <p:nvPr/>
        </p:nvSpPr>
        <p:spPr>
          <a:xfrm>
            <a:off x="7493157" y="5542603"/>
            <a:ext cx="1097500" cy="9007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Metadata</a:t>
            </a:r>
            <a:endParaRPr lang="it-IT" dirty="0"/>
          </a:p>
        </p:txBody>
      </p:sp>
      <p:sp>
        <p:nvSpPr>
          <p:cNvPr id="20" name="Rettangolo 19"/>
          <p:cNvSpPr/>
          <p:nvPr/>
        </p:nvSpPr>
        <p:spPr>
          <a:xfrm>
            <a:off x="2997966" y="1023022"/>
            <a:ext cx="5026916" cy="3957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p:nvSpPr>
        <p:spPr>
          <a:xfrm>
            <a:off x="8217090" y="368491"/>
            <a:ext cx="462877" cy="46123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it-IT" dirty="0" smtClean="0"/>
              <a:t>SECURITY</a:t>
            </a:r>
            <a:endParaRPr lang="it-IT" dirty="0"/>
          </a:p>
        </p:txBody>
      </p:sp>
      <p:sp>
        <p:nvSpPr>
          <p:cNvPr id="18" name="Cilindro 17"/>
          <p:cNvSpPr/>
          <p:nvPr/>
        </p:nvSpPr>
        <p:spPr>
          <a:xfrm>
            <a:off x="5910017" y="5542603"/>
            <a:ext cx="1097500" cy="90075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Data</a:t>
            </a:r>
            <a:endParaRPr lang="it-IT" dirty="0"/>
          </a:p>
        </p:txBody>
      </p:sp>
      <p:sp>
        <p:nvSpPr>
          <p:cNvPr id="23" name="Rettangolo 22"/>
          <p:cNvSpPr/>
          <p:nvPr/>
        </p:nvSpPr>
        <p:spPr>
          <a:xfrm>
            <a:off x="2997966" y="4136418"/>
            <a:ext cx="2676060" cy="831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it-IT" sz="1600" b="1" dirty="0" smtClean="0">
                <a:effectLst>
                  <a:outerShdw blurRad="38100" dist="38100" dir="2700000" algn="tl">
                    <a:srgbClr val="000000">
                      <a:alpha val="43137"/>
                    </a:srgbClr>
                  </a:outerShdw>
                </a:effectLst>
              </a:rPr>
              <a:t>INTEROPERABILITY</a:t>
            </a:r>
          </a:p>
          <a:p>
            <a:pPr algn="ctr"/>
            <a:r>
              <a:rPr lang="it-IT" sz="1200" b="1" dirty="0" smtClean="0">
                <a:effectLst>
                  <a:outerShdw blurRad="38100" dist="38100" dir="2700000" algn="tl">
                    <a:srgbClr val="000000">
                      <a:alpha val="43137"/>
                    </a:srgbClr>
                  </a:outerShdw>
                </a:effectLst>
              </a:rPr>
              <a:t>DATAGEN-13</a:t>
            </a:r>
          </a:p>
          <a:p>
            <a:pPr algn="ctr"/>
            <a:r>
              <a:rPr lang="it-IT" sz="1200" b="1" dirty="0" smtClean="0">
                <a:effectLst>
                  <a:outerShdw blurRad="38100" dist="38100" dir="2700000" algn="tl">
                    <a:srgbClr val="000000">
                      <a:alpha val="43137"/>
                    </a:srgbClr>
                  </a:outerShdw>
                </a:effectLst>
              </a:rPr>
              <a:t>DATAGEN-2</a:t>
            </a:r>
            <a:endParaRPr lang="it-IT" sz="1200" b="1" dirty="0">
              <a:effectLst>
                <a:outerShdw blurRad="38100" dist="38100" dir="2700000" algn="tl">
                  <a:srgbClr val="000000">
                    <a:alpha val="43137"/>
                  </a:srgbClr>
                </a:outerShdw>
              </a:effectLst>
            </a:endParaRPr>
          </a:p>
        </p:txBody>
      </p:sp>
      <p:cxnSp>
        <p:nvCxnSpPr>
          <p:cNvPr id="26" name="Connettore 7 25"/>
          <p:cNvCxnSpPr>
            <a:stCxn id="4" idx="0"/>
            <a:endCxn id="23" idx="1"/>
          </p:cNvCxnSpPr>
          <p:nvPr/>
        </p:nvCxnSpPr>
        <p:spPr>
          <a:xfrm rot="16200000" flipH="1">
            <a:off x="2258441" y="3812570"/>
            <a:ext cx="312176" cy="1166874"/>
          </a:xfrm>
          <a:prstGeom prst="curvedConnector4">
            <a:avLst>
              <a:gd name="adj1" fmla="val -73228"/>
              <a:gd name="adj2" fmla="val 561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nettore 7 30"/>
          <p:cNvCxnSpPr>
            <a:stCxn id="3" idx="0"/>
            <a:endCxn id="23" idx="1"/>
          </p:cNvCxnSpPr>
          <p:nvPr/>
        </p:nvCxnSpPr>
        <p:spPr>
          <a:xfrm rot="16200000" flipH="1">
            <a:off x="1967856" y="3521986"/>
            <a:ext cx="312176" cy="1748043"/>
          </a:xfrm>
          <a:prstGeom prst="curvedConnector4">
            <a:avLst>
              <a:gd name="adj1" fmla="val -73228"/>
              <a:gd name="adj2" fmla="val 5409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Connettore 7 35"/>
          <p:cNvCxnSpPr>
            <a:stCxn id="2" idx="0"/>
            <a:endCxn id="23" idx="1"/>
          </p:cNvCxnSpPr>
          <p:nvPr/>
        </p:nvCxnSpPr>
        <p:spPr>
          <a:xfrm rot="16200000" flipH="1">
            <a:off x="1677272" y="3231402"/>
            <a:ext cx="312176" cy="2329211"/>
          </a:xfrm>
          <a:prstGeom prst="curvedConnector4">
            <a:avLst>
              <a:gd name="adj1" fmla="val -73228"/>
              <a:gd name="adj2" fmla="val 53076"/>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Freccia a destra 42"/>
          <p:cNvSpPr/>
          <p:nvPr/>
        </p:nvSpPr>
        <p:spPr>
          <a:xfrm>
            <a:off x="7128108" y="5677965"/>
            <a:ext cx="272955" cy="2740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Freccia a destra 43"/>
          <p:cNvSpPr/>
          <p:nvPr/>
        </p:nvSpPr>
        <p:spPr>
          <a:xfrm flipH="1">
            <a:off x="7100811" y="5965683"/>
            <a:ext cx="272955" cy="2740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Rettangolo 44"/>
          <p:cNvSpPr/>
          <p:nvPr/>
        </p:nvSpPr>
        <p:spPr>
          <a:xfrm>
            <a:off x="5674025" y="4136417"/>
            <a:ext cx="2350853" cy="831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it-IT" sz="1600" b="1" dirty="0" err="1" smtClean="0">
                <a:effectLst>
                  <a:outerShdw blurRad="38100" dist="38100" dir="2700000" algn="tl">
                    <a:srgbClr val="000000">
                      <a:alpha val="43137"/>
                    </a:srgbClr>
                  </a:outerShdw>
                </a:effectLst>
              </a:rPr>
              <a:t>Search</a:t>
            </a:r>
            <a:r>
              <a:rPr lang="it-IT" sz="1600" b="1" dirty="0" smtClean="0">
                <a:effectLst>
                  <a:outerShdw blurRad="38100" dist="38100" dir="2700000" algn="tl">
                    <a:srgbClr val="000000">
                      <a:alpha val="43137"/>
                    </a:srgbClr>
                  </a:outerShdw>
                </a:effectLst>
              </a:rPr>
              <a:t> &amp; </a:t>
            </a:r>
            <a:r>
              <a:rPr lang="it-IT" sz="1600" b="1" dirty="0" err="1" smtClean="0">
                <a:effectLst>
                  <a:outerShdw blurRad="38100" dist="38100" dir="2700000" algn="tl">
                    <a:srgbClr val="000000">
                      <a:alpha val="43137"/>
                    </a:srgbClr>
                  </a:outerShdw>
                </a:effectLst>
              </a:rPr>
              <a:t>Discovery</a:t>
            </a:r>
            <a:endParaRPr lang="it-IT" sz="1600" b="1" dirty="0">
              <a:effectLst>
                <a:outerShdw blurRad="38100" dist="38100" dir="2700000" algn="tl">
                  <a:srgbClr val="000000">
                    <a:alpha val="43137"/>
                  </a:srgbClr>
                </a:outerShdw>
              </a:effectLst>
            </a:endParaRPr>
          </a:p>
        </p:txBody>
      </p:sp>
      <p:sp>
        <p:nvSpPr>
          <p:cNvPr id="46" name="Rettangolo 45"/>
          <p:cNvSpPr/>
          <p:nvPr/>
        </p:nvSpPr>
        <p:spPr>
          <a:xfrm>
            <a:off x="273529" y="559559"/>
            <a:ext cx="2005082" cy="14500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50" name="CasellaDiTesto 49"/>
          <p:cNvSpPr txBox="1"/>
          <p:nvPr/>
        </p:nvSpPr>
        <p:spPr>
          <a:xfrm>
            <a:off x="305373" y="1178614"/>
            <a:ext cx="1963003" cy="830997"/>
          </a:xfrm>
          <a:prstGeom prst="rect">
            <a:avLst/>
          </a:prstGeom>
          <a:noFill/>
        </p:spPr>
        <p:txBody>
          <a:bodyPr wrap="square" rtlCol="0">
            <a:spAutoFit/>
          </a:bodyPr>
          <a:lstStyle/>
          <a:p>
            <a:pPr algn="ctr"/>
            <a:r>
              <a:rPr lang="it-IT" b="1" dirty="0" err="1" smtClean="0">
                <a:effectLst>
                  <a:outerShdw blurRad="38100" dist="38100" dir="2700000" algn="tl">
                    <a:srgbClr val="000000">
                      <a:alpha val="43137"/>
                    </a:srgbClr>
                  </a:outerShdw>
                </a:effectLst>
              </a:rPr>
              <a:t>External</a:t>
            </a:r>
            <a:r>
              <a:rPr lang="it-IT" b="1" dirty="0" smtClean="0">
                <a:effectLst>
                  <a:outerShdw blurRad="38100" dist="38100" dir="2700000" algn="tl">
                    <a:srgbClr val="000000">
                      <a:alpha val="43137"/>
                    </a:srgbClr>
                  </a:outerShdw>
                </a:effectLst>
              </a:rPr>
              <a:t> Data </a:t>
            </a:r>
            <a:r>
              <a:rPr lang="it-IT" b="1" dirty="0" err="1" smtClean="0">
                <a:effectLst>
                  <a:outerShdw blurRad="38100" dist="38100" dir="2700000" algn="tl">
                    <a:srgbClr val="000000">
                      <a:alpha val="43137"/>
                    </a:srgbClr>
                  </a:outerShdw>
                </a:effectLst>
              </a:rPr>
              <a:t>Facilities</a:t>
            </a:r>
            <a:endParaRPr lang="it-IT" b="1" dirty="0">
              <a:effectLst>
                <a:outerShdw blurRad="38100" dist="38100" dir="2700000" algn="tl">
                  <a:srgbClr val="000000">
                    <a:alpha val="43137"/>
                  </a:srgbClr>
                </a:outerShdw>
              </a:effectLst>
            </a:endParaRPr>
          </a:p>
          <a:p>
            <a:pPr algn="ctr"/>
            <a:r>
              <a:rPr lang="it-IT" sz="1200" dirty="0" smtClean="0">
                <a:effectLst>
                  <a:outerShdw blurRad="38100" dist="38100" dir="2700000" algn="tl">
                    <a:srgbClr val="000000">
                      <a:alpha val="43137"/>
                    </a:srgbClr>
                  </a:outerShdw>
                </a:effectLst>
              </a:rPr>
              <a:t>WORMS, GBIF, </a:t>
            </a:r>
            <a:r>
              <a:rPr lang="it-IT" sz="1200" dirty="0" err="1" smtClean="0">
                <a:effectLst>
                  <a:outerShdw blurRad="38100" dist="38100" dir="2700000" algn="tl">
                    <a:srgbClr val="000000">
                      <a:alpha val="43137"/>
                    </a:srgbClr>
                  </a:outerShdw>
                </a:effectLst>
              </a:rPr>
              <a:t>etc</a:t>
            </a:r>
            <a:r>
              <a:rPr lang="it-IT" sz="1200" dirty="0" smtClean="0">
                <a:effectLst>
                  <a:outerShdw blurRad="38100" dist="38100" dir="2700000" algn="tl">
                    <a:srgbClr val="000000">
                      <a:alpha val="43137"/>
                    </a:srgbClr>
                  </a:outerShdw>
                </a:effectLst>
              </a:rPr>
              <a:t> …</a:t>
            </a:r>
            <a:endParaRPr lang="it-IT" sz="1200" dirty="0"/>
          </a:p>
        </p:txBody>
      </p:sp>
      <p:pic>
        <p:nvPicPr>
          <p:cNvPr id="1026" name="Picture 2"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42" y="633549"/>
            <a:ext cx="409337" cy="4093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08" y="559559"/>
            <a:ext cx="693781" cy="693781"/>
          </a:xfrm>
          <a:prstGeom prst="rect">
            <a:avLst/>
          </a:prstGeom>
          <a:noFill/>
          <a:extLst>
            <a:ext uri="{909E8E84-426E-40dd-AFC4-6F175D3DCCD1}">
              <a14:hiddenFill xmlns:a14="http://schemas.microsoft.com/office/drawing/2010/main">
                <a:solidFill>
                  <a:srgbClr val="FFFFFF"/>
                </a:solidFill>
              </a14:hiddenFill>
            </a:ext>
          </a:extLst>
        </p:spPr>
      </p:pic>
      <p:sp>
        <p:nvSpPr>
          <p:cNvPr id="65" name="Rettangolo 64"/>
          <p:cNvSpPr/>
          <p:nvPr/>
        </p:nvSpPr>
        <p:spPr>
          <a:xfrm rot="5400000" flipH="1">
            <a:off x="4732076" y="-710002"/>
            <a:ext cx="1535939" cy="5026917"/>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it-IT" b="1" dirty="0" smtClean="0">
              <a:effectLst>
                <a:outerShdw blurRad="38100" dist="38100" dir="2700000" algn="tl">
                  <a:srgbClr val="000000">
                    <a:alpha val="43137"/>
                  </a:srgbClr>
                </a:outerShdw>
              </a:effectLst>
            </a:endParaRPr>
          </a:p>
          <a:p>
            <a:pPr algn="ctr"/>
            <a:endParaRPr lang="it-IT" b="1" dirty="0">
              <a:effectLst>
                <a:outerShdw blurRad="38100" dist="38100" dir="2700000" algn="tl">
                  <a:srgbClr val="000000">
                    <a:alpha val="43137"/>
                  </a:srgbClr>
                </a:outerShdw>
              </a:effectLst>
            </a:endParaRPr>
          </a:p>
          <a:p>
            <a:pPr algn="ctr"/>
            <a:endParaRPr lang="it-IT" b="1" dirty="0" smtClean="0">
              <a:effectLst>
                <a:outerShdw blurRad="38100" dist="38100" dir="2700000" algn="tl">
                  <a:srgbClr val="000000">
                    <a:alpha val="43137"/>
                  </a:srgbClr>
                </a:outerShdw>
              </a:effectLst>
            </a:endParaRPr>
          </a:p>
          <a:p>
            <a:pPr algn="ctr"/>
            <a:r>
              <a:rPr lang="it-IT" b="1" dirty="0" smtClean="0">
                <a:effectLst>
                  <a:outerShdw blurRad="38100" dist="38100" dir="2700000" algn="tl">
                    <a:srgbClr val="000000">
                      <a:alpha val="43137"/>
                    </a:srgbClr>
                  </a:outerShdw>
                </a:effectLst>
              </a:rPr>
              <a:t>VIRTUAL LABS </a:t>
            </a:r>
          </a:p>
          <a:p>
            <a:pPr algn="ctr"/>
            <a:r>
              <a:rPr lang="it-IT" sz="1200" b="1" dirty="0" smtClean="0">
                <a:effectLst>
                  <a:outerShdw blurRad="38100" dist="38100" dir="2700000" algn="tl">
                    <a:srgbClr val="000000">
                      <a:alpha val="43137"/>
                    </a:srgbClr>
                  </a:outerShdw>
                </a:effectLst>
              </a:rPr>
              <a:t>DATAGEN-8, DATAGEN-3, DATAGEN-11, DATAGEN-12 </a:t>
            </a:r>
            <a:endParaRPr lang="it-IT" sz="1200" b="1" dirty="0">
              <a:effectLst>
                <a:outerShdw blurRad="38100" dist="38100" dir="2700000" algn="tl">
                  <a:srgbClr val="000000">
                    <a:alpha val="43137"/>
                  </a:srgbClr>
                </a:outerShdw>
              </a:effectLst>
            </a:endParaRPr>
          </a:p>
        </p:txBody>
      </p:sp>
      <p:sp>
        <p:nvSpPr>
          <p:cNvPr id="53" name="Rettangolo 52"/>
          <p:cNvSpPr/>
          <p:nvPr/>
        </p:nvSpPr>
        <p:spPr>
          <a:xfrm rot="5400000" flipH="1">
            <a:off x="5215834" y="-1849380"/>
            <a:ext cx="591177" cy="5026918"/>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it-IT" b="1" dirty="0" smtClean="0"/>
              <a:t>WEB PORTAL</a:t>
            </a:r>
          </a:p>
          <a:p>
            <a:pPr algn="ctr"/>
            <a:r>
              <a:rPr lang="it-IT" sz="1200" b="1" dirty="0" smtClean="0"/>
              <a:t> COMM-3</a:t>
            </a:r>
            <a:endParaRPr lang="it-IT" sz="1200" b="1" dirty="0"/>
          </a:p>
        </p:txBody>
      </p:sp>
      <p:cxnSp>
        <p:nvCxnSpPr>
          <p:cNvPr id="54" name="Connettore 7 53"/>
          <p:cNvCxnSpPr>
            <a:stCxn id="9" idx="3"/>
            <a:endCxn id="23" idx="1"/>
          </p:cNvCxnSpPr>
          <p:nvPr/>
        </p:nvCxnSpPr>
        <p:spPr>
          <a:xfrm flipV="1">
            <a:off x="2256449" y="4552095"/>
            <a:ext cx="741517" cy="172589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Rettangolo 65"/>
          <p:cNvSpPr/>
          <p:nvPr/>
        </p:nvSpPr>
        <p:spPr>
          <a:xfrm rot="5400000" flipH="1">
            <a:off x="3852895" y="908429"/>
            <a:ext cx="914407" cy="1168526"/>
          </a:xfrm>
          <a:prstGeom prst="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it-IT" b="1" dirty="0" smtClean="0">
                <a:effectLst>
                  <a:outerShdw blurRad="38100" dist="38100" dir="2700000" algn="tl">
                    <a:srgbClr val="000000">
                      <a:alpha val="43137"/>
                    </a:srgbClr>
                  </a:outerShdw>
                </a:effectLst>
              </a:rPr>
              <a:t>E-Learning</a:t>
            </a:r>
          </a:p>
          <a:p>
            <a:pPr algn="ctr"/>
            <a:r>
              <a:rPr lang="it-IT" b="1" dirty="0" smtClean="0">
                <a:effectLst>
                  <a:outerShdw blurRad="38100" dist="38100" dir="2700000" algn="tl">
                    <a:srgbClr val="000000">
                      <a:alpha val="43137"/>
                    </a:srgbClr>
                  </a:outerShdw>
                </a:effectLst>
              </a:rPr>
              <a:t>Platform</a:t>
            </a:r>
          </a:p>
          <a:p>
            <a:pPr algn="ctr"/>
            <a:r>
              <a:rPr lang="it-IT" sz="1200" b="1" dirty="0" smtClean="0">
                <a:effectLst>
                  <a:outerShdw blurRad="38100" dist="38100" dir="2700000" algn="tl">
                    <a:srgbClr val="000000">
                      <a:alpha val="43137"/>
                    </a:srgbClr>
                  </a:outerShdw>
                </a:effectLst>
              </a:rPr>
              <a:t>SERV-23 </a:t>
            </a:r>
            <a:endParaRPr lang="it-IT" sz="1200" b="1" dirty="0">
              <a:effectLst>
                <a:outerShdw blurRad="38100" dist="38100" dir="2700000" algn="tl">
                  <a:srgbClr val="000000">
                    <a:alpha val="43137"/>
                  </a:srgbClr>
                </a:outerShdw>
              </a:effectLst>
            </a:endParaRPr>
          </a:p>
        </p:txBody>
      </p:sp>
      <p:sp>
        <p:nvSpPr>
          <p:cNvPr id="67" name="Rettangolo 66"/>
          <p:cNvSpPr/>
          <p:nvPr/>
        </p:nvSpPr>
        <p:spPr>
          <a:xfrm rot="5400000" flipH="1">
            <a:off x="4996645" y="941537"/>
            <a:ext cx="906069" cy="1110635"/>
          </a:xfrm>
          <a:prstGeom prst="rect">
            <a:avLst/>
          </a:prstGeom>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it-IT" b="1" dirty="0" smtClean="0">
                <a:effectLst>
                  <a:outerShdw blurRad="38100" dist="38100" dir="2700000" algn="tl">
                    <a:srgbClr val="000000">
                      <a:alpha val="43137"/>
                    </a:srgbClr>
                  </a:outerShdw>
                </a:effectLst>
              </a:rPr>
              <a:t>Help-Desk</a:t>
            </a:r>
          </a:p>
          <a:p>
            <a:pPr algn="ctr"/>
            <a:r>
              <a:rPr lang="it-IT" sz="1200" b="1" dirty="0" smtClean="0">
                <a:effectLst>
                  <a:outerShdw blurRad="38100" dist="38100" dir="2700000" algn="tl">
                    <a:srgbClr val="000000">
                      <a:alpha val="43137"/>
                    </a:srgbClr>
                  </a:outerShdw>
                </a:effectLst>
              </a:rPr>
              <a:t>SERV-4</a:t>
            </a:r>
            <a:endParaRPr lang="it-IT" sz="1200" b="1" dirty="0">
              <a:effectLst>
                <a:outerShdw blurRad="38100" dist="38100" dir="2700000" algn="tl">
                  <a:srgbClr val="000000">
                    <a:alpha val="43137"/>
                  </a:srgbClr>
                </a:outerShdw>
              </a:effectLst>
            </a:endParaRPr>
          </a:p>
        </p:txBody>
      </p:sp>
      <p:sp>
        <p:nvSpPr>
          <p:cNvPr id="68" name="Rettangolo 67"/>
          <p:cNvSpPr/>
          <p:nvPr/>
        </p:nvSpPr>
        <p:spPr>
          <a:xfrm rot="5400000" flipH="1">
            <a:off x="6048100" y="996695"/>
            <a:ext cx="906069" cy="1000327"/>
          </a:xfrm>
          <a:prstGeom prst="rect">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it-IT" b="1" dirty="0" smtClean="0">
                <a:effectLst>
                  <a:outerShdw blurRad="38100" dist="38100" dir="2700000" algn="tl">
                    <a:srgbClr val="000000">
                      <a:alpha val="43137"/>
                    </a:srgbClr>
                  </a:outerShdw>
                </a:effectLst>
              </a:rPr>
              <a:t>User</a:t>
            </a:r>
          </a:p>
          <a:p>
            <a:pPr algn="ctr"/>
            <a:r>
              <a:rPr lang="it-IT" b="1" dirty="0" smtClean="0">
                <a:effectLst>
                  <a:outerShdw blurRad="38100" dist="38100" dir="2700000" algn="tl">
                    <a:srgbClr val="000000">
                      <a:alpha val="43137"/>
                    </a:srgbClr>
                  </a:outerShdw>
                </a:effectLst>
              </a:rPr>
              <a:t>Platform</a:t>
            </a:r>
          </a:p>
          <a:p>
            <a:pPr algn="ctr"/>
            <a:r>
              <a:rPr lang="it-IT" sz="1200" b="1" dirty="0" smtClean="0">
                <a:effectLst>
                  <a:outerShdw blurRad="38100" dist="38100" dir="2700000" algn="tl">
                    <a:srgbClr val="000000">
                      <a:alpha val="43137"/>
                    </a:srgbClr>
                  </a:outerShdw>
                </a:effectLst>
              </a:rPr>
              <a:t>SERV-28</a:t>
            </a:r>
            <a:endParaRPr lang="it-IT" sz="1200" b="1" dirty="0">
              <a:effectLst>
                <a:outerShdw blurRad="38100" dist="38100" dir="2700000" algn="tl">
                  <a:srgbClr val="000000">
                    <a:alpha val="43137"/>
                  </a:srgbClr>
                </a:outerShdw>
              </a:effectLst>
            </a:endParaRPr>
          </a:p>
        </p:txBody>
      </p:sp>
      <p:sp>
        <p:nvSpPr>
          <p:cNvPr id="73" name="Rettangolo 72"/>
          <p:cNvSpPr/>
          <p:nvPr/>
        </p:nvSpPr>
        <p:spPr>
          <a:xfrm rot="5400000" flipH="1">
            <a:off x="5135737" y="1222250"/>
            <a:ext cx="755920" cy="5026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it-IT" b="1" dirty="0" smtClean="0">
                <a:effectLst>
                  <a:outerShdw blurRad="38100" dist="38100" dir="2700000" algn="tl">
                    <a:srgbClr val="000000">
                      <a:alpha val="43137"/>
                    </a:srgbClr>
                  </a:outerShdw>
                </a:effectLst>
              </a:rPr>
              <a:t>WORKFLOW</a:t>
            </a:r>
          </a:p>
          <a:p>
            <a:pPr algn="ctr"/>
            <a:r>
              <a:rPr lang="it-IT" b="1" dirty="0" smtClean="0">
                <a:effectLst>
                  <a:outerShdw blurRad="38100" dist="38100" dir="2700000" algn="tl">
                    <a:srgbClr val="000000">
                      <a:alpha val="43137"/>
                    </a:srgbClr>
                  </a:outerShdw>
                </a:effectLst>
              </a:rPr>
              <a:t>ICTSERV-21, ICTSERV-22, ICTSERV-8</a:t>
            </a:r>
            <a:r>
              <a:rPr lang="it-IT" dirty="0" smtClean="0"/>
              <a:t> </a:t>
            </a:r>
            <a:endParaRPr lang="it-IT" dirty="0"/>
          </a:p>
        </p:txBody>
      </p:sp>
      <p:sp>
        <p:nvSpPr>
          <p:cNvPr id="74" name="Rettangolo 73"/>
          <p:cNvSpPr/>
          <p:nvPr/>
        </p:nvSpPr>
        <p:spPr>
          <a:xfrm rot="5400000" flipH="1">
            <a:off x="3449101" y="2122563"/>
            <a:ext cx="755920" cy="1653645"/>
          </a:xfrm>
          <a:prstGeom prst="rect">
            <a:avLst/>
          </a:prstGeom>
          <a:solidFill>
            <a:schemeClr val="tx2">
              <a:lumMod val="40000"/>
              <a:lumOff val="60000"/>
            </a:schemeClr>
          </a:solidFill>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it-IT" dirty="0" smtClean="0"/>
              <a:t>Link to </a:t>
            </a:r>
            <a:r>
              <a:rPr lang="it-IT" dirty="0" err="1" smtClean="0"/>
              <a:t>External</a:t>
            </a:r>
            <a:r>
              <a:rPr lang="it-IT" dirty="0" smtClean="0"/>
              <a:t> Data </a:t>
            </a:r>
            <a:r>
              <a:rPr lang="it-IT" dirty="0" err="1" smtClean="0"/>
              <a:t>Facilities</a:t>
            </a:r>
            <a:endParaRPr lang="it-IT" dirty="0" smtClean="0"/>
          </a:p>
          <a:p>
            <a:pPr algn="ctr"/>
            <a:r>
              <a:rPr lang="it-IT" sz="1200" dirty="0" smtClean="0"/>
              <a:t>DATAGEN-14</a:t>
            </a:r>
            <a:r>
              <a:rPr lang="it-IT" dirty="0" smtClean="0"/>
              <a:t> </a:t>
            </a:r>
            <a:endParaRPr lang="it-IT" dirty="0"/>
          </a:p>
        </p:txBody>
      </p:sp>
      <p:cxnSp>
        <p:nvCxnSpPr>
          <p:cNvPr id="75" name="Connettore 7 74"/>
          <p:cNvCxnSpPr>
            <a:endCxn id="74" idx="2"/>
          </p:cNvCxnSpPr>
          <p:nvPr/>
        </p:nvCxnSpPr>
        <p:spPr>
          <a:xfrm rot="16200000" flipH="1">
            <a:off x="1668355" y="1617502"/>
            <a:ext cx="1805660" cy="85810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Rettangolo 78"/>
          <p:cNvSpPr/>
          <p:nvPr/>
        </p:nvSpPr>
        <p:spPr>
          <a:xfrm rot="5400000" flipH="1">
            <a:off x="5748327" y="2455641"/>
            <a:ext cx="759028" cy="990595"/>
          </a:xfrm>
          <a:prstGeom prst="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it-IT" dirty="0" smtClean="0"/>
              <a:t>GNA</a:t>
            </a:r>
          </a:p>
          <a:p>
            <a:pPr algn="ctr"/>
            <a:r>
              <a:rPr lang="it-IT" sz="1200" dirty="0" smtClean="0"/>
              <a:t>DATAGEN-6 </a:t>
            </a:r>
            <a:endParaRPr lang="it-IT" sz="1200" dirty="0"/>
          </a:p>
        </p:txBody>
      </p:sp>
      <p:sp>
        <p:nvSpPr>
          <p:cNvPr id="80" name="Rettangolo 79"/>
          <p:cNvSpPr/>
          <p:nvPr/>
        </p:nvSpPr>
        <p:spPr>
          <a:xfrm rot="5400000" flipH="1">
            <a:off x="6943642" y="2260593"/>
            <a:ext cx="759028" cy="1380694"/>
          </a:xfrm>
          <a:prstGeom prst="rect">
            <a:avLst/>
          </a:prstGeom>
          <a:solidFill>
            <a:schemeClr val="tx2">
              <a:lumMod val="60000"/>
              <a:lumOff val="40000"/>
            </a:schemeClr>
          </a:solidFill>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it-IT" dirty="0" err="1" smtClean="0"/>
              <a:t>Modelling</a:t>
            </a:r>
            <a:endParaRPr lang="it-IT" dirty="0" smtClean="0"/>
          </a:p>
          <a:p>
            <a:pPr algn="ctr"/>
            <a:r>
              <a:rPr lang="it-IT" dirty="0" smtClean="0"/>
              <a:t>Services</a:t>
            </a:r>
          </a:p>
          <a:p>
            <a:pPr algn="ctr"/>
            <a:r>
              <a:rPr lang="it-IT" sz="1200" dirty="0" smtClean="0"/>
              <a:t>ICTSERV-26</a:t>
            </a:r>
            <a:endParaRPr lang="it-IT" sz="1200" dirty="0"/>
          </a:p>
        </p:txBody>
      </p:sp>
      <p:cxnSp>
        <p:nvCxnSpPr>
          <p:cNvPr id="81" name="Connettore 7 80"/>
          <p:cNvCxnSpPr>
            <a:stCxn id="23" idx="2"/>
            <a:endCxn id="18" idx="1"/>
          </p:cNvCxnSpPr>
          <p:nvPr/>
        </p:nvCxnSpPr>
        <p:spPr>
          <a:xfrm rot="16200000" flipH="1">
            <a:off x="5109965" y="4193801"/>
            <a:ext cx="574832" cy="212277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Connettore 7 86"/>
          <p:cNvCxnSpPr>
            <a:stCxn id="45" idx="2"/>
            <a:endCxn id="19" idx="1"/>
          </p:cNvCxnSpPr>
          <p:nvPr/>
        </p:nvCxnSpPr>
        <p:spPr>
          <a:xfrm rot="16200000" flipH="1">
            <a:off x="7158263" y="4658958"/>
            <a:ext cx="574833" cy="11924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Rettangolo 93"/>
          <p:cNvSpPr/>
          <p:nvPr/>
        </p:nvSpPr>
        <p:spPr>
          <a:xfrm rot="5400000" flipH="1">
            <a:off x="7061192" y="983931"/>
            <a:ext cx="906069" cy="1025858"/>
          </a:xfrm>
          <a:prstGeom prst="rect">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it-IT" sz="1400" b="1" dirty="0" smtClean="0">
                <a:effectLst>
                  <a:outerShdw blurRad="38100" dist="38100" dir="2700000" algn="tl">
                    <a:srgbClr val="000000">
                      <a:alpha val="43137"/>
                    </a:srgbClr>
                  </a:outerShdw>
                </a:effectLst>
              </a:rPr>
              <a:t>Multimedia </a:t>
            </a:r>
            <a:r>
              <a:rPr lang="it-IT" sz="1400" b="1" dirty="0" err="1" smtClean="0">
                <a:effectLst>
                  <a:outerShdw blurRad="38100" dist="38100" dir="2700000" algn="tl">
                    <a:srgbClr val="000000">
                      <a:alpha val="43137"/>
                    </a:srgbClr>
                  </a:outerShdw>
                </a:effectLst>
              </a:rPr>
              <a:t>Education</a:t>
            </a:r>
            <a:endParaRPr lang="it-IT" sz="1400" b="1" dirty="0" smtClean="0">
              <a:effectLst>
                <a:outerShdw blurRad="38100" dist="38100" dir="2700000" algn="tl">
                  <a:srgbClr val="000000">
                    <a:alpha val="43137"/>
                  </a:srgbClr>
                </a:outerShdw>
              </a:effectLst>
            </a:endParaRPr>
          </a:p>
          <a:p>
            <a:pPr algn="ctr"/>
            <a:r>
              <a:rPr lang="it-IT" sz="1200" b="1" dirty="0" smtClean="0">
                <a:effectLst>
                  <a:outerShdw blurRad="38100" dist="38100" dir="2700000" algn="tl">
                    <a:srgbClr val="000000">
                      <a:alpha val="43137"/>
                    </a:srgbClr>
                  </a:outerShdw>
                </a:effectLst>
              </a:rPr>
              <a:t>SERV-14</a:t>
            </a:r>
            <a:endParaRPr lang="it-IT" sz="1200" b="1" dirty="0">
              <a:effectLst>
                <a:outerShdw blurRad="38100" dist="38100" dir="2700000" algn="tl">
                  <a:srgbClr val="000000">
                    <a:alpha val="43137"/>
                  </a:srgbClr>
                </a:outerShdw>
              </a:effectLst>
            </a:endParaRPr>
          </a:p>
        </p:txBody>
      </p:sp>
      <p:sp>
        <p:nvSpPr>
          <p:cNvPr id="96" name="Rettangolo 95"/>
          <p:cNvSpPr/>
          <p:nvPr/>
        </p:nvSpPr>
        <p:spPr>
          <a:xfrm rot="5400000" flipH="1">
            <a:off x="4769667" y="2455642"/>
            <a:ext cx="759028" cy="990595"/>
          </a:xfrm>
          <a:prstGeom prst="rect">
            <a:avLst/>
          </a:prstGeom>
          <a:solidFill>
            <a:schemeClr val="accent4">
              <a:lumMod val="75000"/>
            </a:schemeClr>
          </a:solidFill>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it-IT" dirty="0" err="1" smtClean="0"/>
              <a:t>GSDs</a:t>
            </a:r>
            <a:endParaRPr lang="it-IT" dirty="0" smtClean="0"/>
          </a:p>
          <a:p>
            <a:pPr algn="ctr"/>
            <a:r>
              <a:rPr lang="it-IT" sz="1200" dirty="0" smtClean="0"/>
              <a:t>DATAGEN-7</a:t>
            </a:r>
            <a:r>
              <a:rPr lang="it-IT" dirty="0" smtClean="0"/>
              <a:t> </a:t>
            </a:r>
            <a:endParaRPr lang="it-IT" dirty="0"/>
          </a:p>
        </p:txBody>
      </p:sp>
      <p:cxnSp>
        <p:nvCxnSpPr>
          <p:cNvPr id="97" name="Connettore 7 96"/>
          <p:cNvCxnSpPr>
            <a:stCxn id="13" idx="3"/>
            <a:endCxn id="96" idx="1"/>
          </p:cNvCxnSpPr>
          <p:nvPr/>
        </p:nvCxnSpPr>
        <p:spPr>
          <a:xfrm>
            <a:off x="2267809" y="3288562"/>
            <a:ext cx="2881372" cy="41892"/>
          </a:xfrm>
          <a:prstGeom prst="curvedConnector4">
            <a:avLst>
              <a:gd name="adj1" fmla="val 43414"/>
              <a:gd name="adj2" fmla="val 645689"/>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Rettangolo 100"/>
          <p:cNvSpPr/>
          <p:nvPr/>
        </p:nvSpPr>
        <p:spPr>
          <a:xfrm>
            <a:off x="3321523" y="5820790"/>
            <a:ext cx="2005082" cy="88821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05" name="CasellaDiTesto 104"/>
          <p:cNvSpPr txBox="1"/>
          <p:nvPr/>
        </p:nvSpPr>
        <p:spPr>
          <a:xfrm>
            <a:off x="3363602" y="6082869"/>
            <a:ext cx="1963003" cy="553998"/>
          </a:xfrm>
          <a:prstGeom prst="rect">
            <a:avLst/>
          </a:prstGeom>
          <a:noFill/>
        </p:spPr>
        <p:txBody>
          <a:bodyPr wrap="square" rtlCol="0">
            <a:spAutoFit/>
          </a:bodyPr>
          <a:lstStyle/>
          <a:p>
            <a:pPr algn="ctr"/>
            <a:r>
              <a:rPr lang="it-IT" b="1" dirty="0" smtClean="0">
                <a:effectLst>
                  <a:outerShdw blurRad="38100" dist="38100" dir="2700000" algn="tl">
                    <a:srgbClr val="000000">
                      <a:alpha val="43137"/>
                    </a:srgbClr>
                  </a:outerShdw>
                </a:effectLst>
              </a:rPr>
              <a:t>Sensor Networks</a:t>
            </a:r>
          </a:p>
          <a:p>
            <a:pPr algn="ctr"/>
            <a:r>
              <a:rPr lang="it-IT" sz="1200" b="1" dirty="0" smtClean="0">
                <a:effectLst>
                  <a:outerShdw blurRad="38100" dist="38100" dir="2700000" algn="tl">
                    <a:srgbClr val="000000">
                      <a:alpha val="43137"/>
                    </a:srgbClr>
                  </a:outerShdw>
                </a:effectLst>
              </a:rPr>
              <a:t>DATAGEN-12</a:t>
            </a:r>
            <a:endParaRPr lang="it-IT" sz="1200" b="1" dirty="0">
              <a:effectLst>
                <a:outerShdw blurRad="38100" dist="38100" dir="2700000" algn="tl">
                  <a:srgbClr val="000000">
                    <a:alpha val="43137"/>
                  </a:srgbClr>
                </a:outerShdw>
              </a:effectLst>
            </a:endParaRPr>
          </a:p>
        </p:txBody>
      </p:sp>
      <p:cxnSp>
        <p:nvCxnSpPr>
          <p:cNvPr id="106" name="Connettore 7 105"/>
          <p:cNvCxnSpPr>
            <a:stCxn id="101" idx="0"/>
            <a:endCxn id="23" idx="1"/>
          </p:cNvCxnSpPr>
          <p:nvPr/>
        </p:nvCxnSpPr>
        <p:spPr>
          <a:xfrm rot="16200000" flipV="1">
            <a:off x="3026668" y="4523394"/>
            <a:ext cx="1268695" cy="1326098"/>
          </a:xfrm>
          <a:prstGeom prst="curvedConnector4">
            <a:avLst>
              <a:gd name="adj1" fmla="val 33618"/>
              <a:gd name="adj2" fmla="val 117239"/>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6513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587943" y="1997839"/>
            <a:ext cx="7643273" cy="2308324"/>
          </a:xfrm>
          <a:prstGeom prst="rect">
            <a:avLst/>
          </a:prstGeom>
        </p:spPr>
        <p:txBody>
          <a:bodyPr wrap="square">
            <a:spAutoFit/>
          </a:bodyPr>
          <a:lstStyle/>
          <a:p>
            <a:r>
              <a:rPr lang="it-IT" dirty="0" smtClean="0"/>
              <a:t>24 </a:t>
            </a:r>
            <a:r>
              <a:rPr lang="it-IT" dirty="0" err="1" smtClean="0"/>
              <a:t>September</a:t>
            </a:r>
            <a:r>
              <a:rPr lang="it-IT" dirty="0" smtClean="0"/>
              <a:t> 2015 – LW Workshop &amp; </a:t>
            </a:r>
            <a:r>
              <a:rPr lang="it-IT" dirty="0" err="1" smtClean="0"/>
              <a:t>Demos</a:t>
            </a:r>
            <a:endParaRPr lang="it-IT" dirty="0" smtClean="0"/>
          </a:p>
          <a:p>
            <a:endParaRPr lang="it-IT" dirty="0"/>
          </a:p>
          <a:p>
            <a:r>
              <a:rPr lang="it-IT" dirty="0" err="1" smtClean="0"/>
              <a:t>Each</a:t>
            </a:r>
            <a:r>
              <a:rPr lang="it-IT" dirty="0" smtClean="0"/>
              <a:t> </a:t>
            </a:r>
            <a:r>
              <a:rPr lang="it-IT" dirty="0"/>
              <a:t>country </a:t>
            </a:r>
            <a:r>
              <a:rPr lang="it-IT" dirty="0" err="1"/>
              <a:t>participating</a:t>
            </a:r>
            <a:r>
              <a:rPr lang="it-IT" dirty="0"/>
              <a:t> </a:t>
            </a:r>
            <a:r>
              <a:rPr lang="it-IT" dirty="0" err="1"/>
              <a:t>will</a:t>
            </a:r>
            <a:r>
              <a:rPr lang="it-IT" dirty="0"/>
              <a:t> </a:t>
            </a:r>
            <a:r>
              <a:rPr lang="it-IT" dirty="0" err="1"/>
              <a:t>have</a:t>
            </a:r>
            <a:r>
              <a:rPr lang="it-IT" dirty="0"/>
              <a:t> a slot of 40’ to </a:t>
            </a:r>
            <a:r>
              <a:rPr lang="it-IT" dirty="0" err="1"/>
              <a:t>present</a:t>
            </a:r>
            <a:r>
              <a:rPr lang="it-IT" dirty="0"/>
              <a:t> </a:t>
            </a:r>
            <a:r>
              <a:rPr lang="it-IT" dirty="0" err="1"/>
              <a:t>its</a:t>
            </a:r>
            <a:r>
              <a:rPr lang="it-IT" dirty="0"/>
              <a:t> </a:t>
            </a:r>
            <a:r>
              <a:rPr lang="it-IT" dirty="0" err="1"/>
              <a:t>demos</a:t>
            </a:r>
            <a:r>
              <a:rPr lang="it-IT" dirty="0"/>
              <a:t>. </a:t>
            </a:r>
            <a:endParaRPr lang="it-IT" dirty="0" smtClean="0"/>
          </a:p>
          <a:p>
            <a:r>
              <a:rPr lang="it-IT" dirty="0" smtClean="0"/>
              <a:t>The </a:t>
            </a:r>
            <a:r>
              <a:rPr lang="it-IT" dirty="0" err="1"/>
              <a:t>setting</a:t>
            </a:r>
            <a:r>
              <a:rPr lang="it-IT" dirty="0"/>
              <a:t> of the common </a:t>
            </a:r>
            <a:r>
              <a:rPr lang="it-IT" dirty="0" err="1"/>
              <a:t>space</a:t>
            </a:r>
            <a:r>
              <a:rPr lang="it-IT" dirty="0"/>
              <a:t> </a:t>
            </a:r>
            <a:r>
              <a:rPr lang="it-IT" dirty="0" err="1"/>
              <a:t>will</a:t>
            </a:r>
            <a:r>
              <a:rPr lang="it-IT" dirty="0"/>
              <a:t> </a:t>
            </a:r>
            <a:r>
              <a:rPr lang="it-IT" dirty="0" err="1"/>
              <a:t>then</a:t>
            </a:r>
            <a:r>
              <a:rPr lang="it-IT" dirty="0"/>
              <a:t> </a:t>
            </a:r>
            <a:r>
              <a:rPr lang="it-IT" dirty="0" err="1"/>
              <a:t>allow</a:t>
            </a:r>
            <a:r>
              <a:rPr lang="it-IT" dirty="0"/>
              <a:t> to </a:t>
            </a:r>
            <a:r>
              <a:rPr lang="it-IT" dirty="0" err="1"/>
              <a:t>have</a:t>
            </a:r>
            <a:r>
              <a:rPr lang="it-IT" dirty="0"/>
              <a:t> “</a:t>
            </a:r>
            <a:r>
              <a:rPr lang="it-IT" dirty="0" err="1"/>
              <a:t>parallel</a:t>
            </a:r>
            <a:r>
              <a:rPr lang="it-IT" dirty="0"/>
              <a:t> </a:t>
            </a:r>
            <a:r>
              <a:rPr lang="it-IT" dirty="0" err="1"/>
              <a:t>demos</a:t>
            </a:r>
            <a:r>
              <a:rPr lang="it-IT" dirty="0"/>
              <a:t>” </a:t>
            </a:r>
            <a:r>
              <a:rPr lang="it-IT" dirty="0" err="1"/>
              <a:t>if</a:t>
            </a:r>
            <a:r>
              <a:rPr lang="it-IT" dirty="0"/>
              <a:t> </a:t>
            </a:r>
            <a:r>
              <a:rPr lang="it-IT" dirty="0" err="1"/>
              <a:t>you</a:t>
            </a:r>
            <a:r>
              <a:rPr lang="it-IT" dirty="0"/>
              <a:t> </a:t>
            </a:r>
            <a:r>
              <a:rPr lang="it-IT" dirty="0" err="1"/>
              <a:t>wish</a:t>
            </a:r>
            <a:r>
              <a:rPr lang="it-IT" dirty="0"/>
              <a:t>. </a:t>
            </a:r>
            <a:r>
              <a:rPr lang="it-IT" dirty="0" err="1"/>
              <a:t>However</a:t>
            </a:r>
            <a:r>
              <a:rPr lang="it-IT" dirty="0"/>
              <a:t>, </a:t>
            </a:r>
            <a:r>
              <a:rPr lang="it-IT" dirty="0" err="1"/>
              <a:t>should</a:t>
            </a:r>
            <a:r>
              <a:rPr lang="it-IT" dirty="0"/>
              <a:t> </a:t>
            </a:r>
            <a:r>
              <a:rPr lang="it-IT" dirty="0" err="1"/>
              <a:t>you</a:t>
            </a:r>
            <a:r>
              <a:rPr lang="it-IT" dirty="0"/>
              <a:t> </a:t>
            </a:r>
            <a:r>
              <a:rPr lang="it-IT" dirty="0" err="1"/>
              <a:t>wish</a:t>
            </a:r>
            <a:r>
              <a:rPr lang="it-IT" dirty="0"/>
              <a:t> to </a:t>
            </a:r>
            <a:r>
              <a:rPr lang="it-IT" dirty="0" err="1"/>
              <a:t>have</a:t>
            </a:r>
            <a:r>
              <a:rPr lang="it-IT" dirty="0"/>
              <a:t> more sessions, </a:t>
            </a:r>
            <a:r>
              <a:rPr lang="it-IT" dirty="0" err="1"/>
              <a:t>it</a:t>
            </a:r>
            <a:r>
              <a:rPr lang="it-IT" dirty="0"/>
              <a:t> </a:t>
            </a:r>
            <a:r>
              <a:rPr lang="it-IT" dirty="0" err="1"/>
              <a:t>would</a:t>
            </a:r>
            <a:r>
              <a:rPr lang="it-IT" dirty="0"/>
              <a:t> be </a:t>
            </a:r>
            <a:r>
              <a:rPr lang="it-IT" dirty="0" err="1"/>
              <a:t>possible</a:t>
            </a:r>
            <a:r>
              <a:rPr lang="it-IT" dirty="0"/>
              <a:t> to book </a:t>
            </a:r>
            <a:r>
              <a:rPr lang="it-IT" dirty="0" err="1"/>
              <a:t>other</a:t>
            </a:r>
            <a:r>
              <a:rPr lang="it-IT" dirty="0"/>
              <a:t> </a:t>
            </a:r>
            <a:r>
              <a:rPr lang="it-IT" dirty="0" err="1"/>
              <a:t>slots</a:t>
            </a:r>
            <a:r>
              <a:rPr lang="it-IT" dirty="0"/>
              <a:t> in the common </a:t>
            </a:r>
            <a:r>
              <a:rPr lang="it-IT" dirty="0" err="1"/>
              <a:t>space</a:t>
            </a:r>
            <a:r>
              <a:rPr lang="it-IT" dirty="0"/>
              <a:t> </a:t>
            </a:r>
            <a:r>
              <a:rPr lang="it-IT" dirty="0" err="1"/>
              <a:t>during</a:t>
            </a:r>
            <a:r>
              <a:rPr lang="it-IT" dirty="0"/>
              <a:t> the </a:t>
            </a:r>
            <a:r>
              <a:rPr lang="it-IT" dirty="0" err="1"/>
              <a:t>other</a:t>
            </a:r>
            <a:r>
              <a:rPr lang="it-IT" dirty="0"/>
              <a:t> </a:t>
            </a:r>
            <a:r>
              <a:rPr lang="it-IT" dirty="0" err="1"/>
              <a:t>days</a:t>
            </a:r>
            <a:r>
              <a:rPr lang="it-IT" dirty="0"/>
              <a:t> of the conference. In case </a:t>
            </a:r>
            <a:r>
              <a:rPr lang="it-IT" dirty="0" err="1"/>
              <a:t>please</a:t>
            </a:r>
            <a:r>
              <a:rPr lang="it-IT" dirty="0"/>
              <a:t> </a:t>
            </a:r>
            <a:r>
              <a:rPr lang="it-IT" dirty="0" err="1"/>
              <a:t>get</a:t>
            </a:r>
            <a:r>
              <a:rPr lang="it-IT" dirty="0"/>
              <a:t> back to </a:t>
            </a:r>
            <a:r>
              <a:rPr lang="it-IT" dirty="0" smtClean="0"/>
              <a:t>Sara and Nicola and </a:t>
            </a:r>
            <a:r>
              <a:rPr lang="it-IT" dirty="0" err="1" smtClean="0"/>
              <a:t>we</a:t>
            </a:r>
            <a:r>
              <a:rPr lang="it-IT" dirty="0" smtClean="0"/>
              <a:t> </a:t>
            </a:r>
            <a:r>
              <a:rPr lang="it-IT" dirty="0" err="1" smtClean="0"/>
              <a:t>will</a:t>
            </a:r>
            <a:r>
              <a:rPr lang="it-IT" dirty="0" smtClean="0"/>
              <a:t> </a:t>
            </a:r>
            <a:r>
              <a:rPr lang="it-IT" dirty="0"/>
              <a:t>take care of </a:t>
            </a:r>
            <a:r>
              <a:rPr lang="it-IT" dirty="0" err="1"/>
              <a:t>arranging</a:t>
            </a:r>
            <a:r>
              <a:rPr lang="it-IT" dirty="0"/>
              <a:t> </a:t>
            </a:r>
            <a:r>
              <a:rPr lang="it-IT" dirty="0" err="1"/>
              <a:t>it</a:t>
            </a:r>
            <a:r>
              <a:rPr lang="it-IT" dirty="0"/>
              <a:t> </a:t>
            </a:r>
            <a:r>
              <a:rPr lang="it-IT" dirty="0" err="1"/>
              <a:t>coherently</a:t>
            </a:r>
            <a:r>
              <a:rPr lang="it-IT" dirty="0"/>
              <a:t> with </a:t>
            </a:r>
            <a:r>
              <a:rPr lang="it-IT" dirty="0" err="1"/>
              <a:t>other</a:t>
            </a:r>
            <a:r>
              <a:rPr lang="it-IT" dirty="0"/>
              <a:t> </a:t>
            </a:r>
            <a:r>
              <a:rPr lang="it-IT" dirty="0" err="1"/>
              <a:t>requests</a:t>
            </a:r>
            <a:r>
              <a:rPr lang="it-IT" dirty="0"/>
              <a:t>.</a:t>
            </a:r>
          </a:p>
        </p:txBody>
      </p:sp>
    </p:spTree>
    <p:extLst>
      <p:ext uri="{BB962C8B-B14F-4D97-AF65-F5344CB8AC3E}">
        <p14:creationId xmlns:p14="http://schemas.microsoft.com/office/powerpoint/2010/main" val="838616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587943" y="1021905"/>
            <a:ext cx="7643273" cy="646331"/>
          </a:xfrm>
          <a:prstGeom prst="rect">
            <a:avLst/>
          </a:prstGeom>
        </p:spPr>
        <p:txBody>
          <a:bodyPr wrap="square">
            <a:spAutoFit/>
          </a:bodyPr>
          <a:lstStyle/>
          <a:p>
            <a:r>
              <a:rPr lang="it-IT" dirty="0" smtClean="0"/>
              <a:t>24 </a:t>
            </a:r>
            <a:r>
              <a:rPr lang="it-IT" dirty="0" err="1" smtClean="0"/>
              <a:t>September</a:t>
            </a:r>
            <a:r>
              <a:rPr lang="it-IT" dirty="0" smtClean="0"/>
              <a:t> 2015 – LW Workshop &amp; </a:t>
            </a:r>
            <a:r>
              <a:rPr lang="it-IT" dirty="0" err="1" smtClean="0"/>
              <a:t>Demos</a:t>
            </a:r>
            <a:r>
              <a:rPr lang="it-IT" dirty="0" smtClean="0"/>
              <a:t> – Schedule</a:t>
            </a:r>
          </a:p>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091908818"/>
              </p:ext>
            </p:extLst>
          </p:nvPr>
        </p:nvGraphicFramePr>
        <p:xfrm>
          <a:off x="666854" y="1489093"/>
          <a:ext cx="7810291" cy="4536530"/>
        </p:xfrm>
        <a:graphic>
          <a:graphicData uri="http://schemas.openxmlformats.org/drawingml/2006/table">
            <a:tbl>
              <a:tblPr/>
              <a:tblGrid>
                <a:gridCol w="1664693"/>
                <a:gridCol w="1239133"/>
                <a:gridCol w="3442035"/>
                <a:gridCol w="650858"/>
                <a:gridCol w="813572"/>
              </a:tblGrid>
              <a:tr h="192754">
                <a:tc>
                  <a:txBody>
                    <a:bodyPr/>
                    <a:lstStyle/>
                    <a:p>
                      <a:pPr algn="l" fontAlgn="b"/>
                      <a:r>
                        <a:rPr lang="it-IT" sz="1200" b="1" i="0" u="none" strike="noStrike">
                          <a:solidFill>
                            <a:srgbClr val="000000"/>
                          </a:solidFill>
                          <a:effectLst/>
                          <a:latin typeface="Calibri"/>
                        </a:rPr>
                        <a:t>Number of demo</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1" i="0" u="none" strike="noStrike">
                          <a:solidFill>
                            <a:srgbClr val="000000"/>
                          </a:solidFill>
                          <a:effectLst/>
                          <a:latin typeface="Calibri"/>
                        </a:rPr>
                        <a:t>Country</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1" i="0" u="none" strike="noStrike">
                          <a:solidFill>
                            <a:srgbClr val="000000"/>
                          </a:solidFill>
                          <a:effectLst/>
                          <a:latin typeface="Calibri"/>
                        </a:rPr>
                        <a:t>Subject</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1" i="0" u="none" strike="noStrike">
                          <a:solidFill>
                            <a:srgbClr val="000000"/>
                          </a:solidFill>
                          <a:effectLst/>
                          <a:latin typeface="Calibri"/>
                        </a:rPr>
                        <a:t>Duration</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1" i="0" u="none" strike="noStrike">
                          <a:solidFill>
                            <a:srgbClr val="000000"/>
                          </a:solidFill>
                          <a:effectLst/>
                          <a:latin typeface="Calibri"/>
                        </a:rPr>
                        <a:t>Schedule</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2754">
                <a:tc>
                  <a:txBody>
                    <a:bodyPr/>
                    <a:lstStyle/>
                    <a:p>
                      <a:pPr algn="r" fontAlgn="b"/>
                      <a:r>
                        <a:rPr lang="it-IT" sz="1200" b="0" i="0" u="none" strike="noStrike">
                          <a:solidFill>
                            <a:srgbClr val="000000"/>
                          </a:solidFill>
                          <a:effectLst/>
                          <a:latin typeface="Calibri"/>
                        </a:rPr>
                        <a:t>5</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Service Centre</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Portal</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tr-TR" sz="1200" b="0" i="0" u="none" strike="noStrike">
                          <a:solidFill>
                            <a:srgbClr val="000000"/>
                          </a:solidFill>
                          <a:effectLst/>
                          <a:latin typeface="Calibri"/>
                        </a:rPr>
                        <a:t>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09:000-9:40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689726">
                <a:tc>
                  <a:txBody>
                    <a:bodyPr/>
                    <a:lstStyle/>
                    <a:p>
                      <a:pPr algn="r" fontAlgn="b"/>
                      <a:r>
                        <a:rPr lang="it-IT" sz="1200" b="0" i="0" u="none" strike="noStrike">
                          <a:solidFill>
                            <a:srgbClr val="000000"/>
                          </a:solidFill>
                          <a:effectLst/>
                          <a:latin typeface="Calibri"/>
                        </a:rPr>
                        <a:t>2</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Spain</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access to LifeWatch cloud-based infrastructure supporting the deployment of VRE, Demonstration of applications: water resources management (SWIRL), water quality including the example of algae bloom in water reservoir (hydrodynamics and cyano grow), as well as other LW-ES related applications (pipeline for transcriptomes, monitoring air quality in Pyrinees zone, RESPIRA, etc.), Demonstration of LW VRE : marine, non-marine, invasive species.</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tr-TR" sz="1200" b="0" i="0" u="none" strike="noStrike">
                          <a:solidFill>
                            <a:srgbClr val="000000"/>
                          </a:solidFill>
                          <a:effectLst/>
                          <a:latin typeface="Calibri"/>
                        </a:rPr>
                        <a:t>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10:30 11:10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314231">
                <a:tc>
                  <a:txBody>
                    <a:bodyPr/>
                    <a:lstStyle/>
                    <a:p>
                      <a:pPr algn="r" fontAlgn="b"/>
                      <a:r>
                        <a:rPr lang="it-IT" sz="1200" b="0" i="0" u="none" strike="noStrike">
                          <a:solidFill>
                            <a:srgbClr val="000000"/>
                          </a:solidFill>
                          <a:effectLst/>
                          <a:latin typeface="Calibri"/>
                        </a:rPr>
                        <a:t>6</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Belgium</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Demo about GPS bird tracking network, Demo about fish acoustic receiver network, Demo about ZooScan and Video Plankton Recorder, Demo about phytoplankton flow cytometer, Demo about Microbial Antarctic Resource System (mARS), Demo about modelling tool of the Biogeographic Atlas of the Southern Ocean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tr-TR" sz="1200" b="0" i="0" u="none" strike="noStrike">
                          <a:solidFill>
                            <a:srgbClr val="000000"/>
                          </a:solidFill>
                          <a:effectLst/>
                          <a:latin typeface="Calibri"/>
                        </a:rPr>
                        <a:t>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15:00-15:40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2754">
                <a:tc>
                  <a:txBody>
                    <a:bodyPr/>
                    <a:lstStyle/>
                    <a:p>
                      <a:pPr algn="r" fontAlgn="b"/>
                      <a:r>
                        <a:rPr lang="it-IT" sz="1200" b="0" i="0" u="none" strike="noStrike">
                          <a:solidFill>
                            <a:srgbClr val="000000"/>
                          </a:solidFill>
                          <a:effectLst/>
                          <a:latin typeface="Calibri"/>
                        </a:rPr>
                        <a:t>2</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Italy</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Alien Species, CollMap, Thesaurus, Mobilab</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tr-TR" sz="1200" b="0" i="0" u="none" strike="noStrike">
                          <a:solidFill>
                            <a:srgbClr val="000000"/>
                          </a:solidFill>
                          <a:effectLst/>
                          <a:latin typeface="Calibri"/>
                        </a:rPr>
                        <a:t>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16:00-16:40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750989">
                <a:tc>
                  <a:txBody>
                    <a:bodyPr/>
                    <a:lstStyle/>
                    <a:p>
                      <a:pPr algn="r" fontAlgn="b"/>
                      <a:r>
                        <a:rPr lang="it-IT" sz="1200" b="0" i="0" u="none" strike="noStrike">
                          <a:solidFill>
                            <a:srgbClr val="000000"/>
                          </a:solidFill>
                          <a:effectLst/>
                          <a:latin typeface="Calibri"/>
                        </a:rPr>
                        <a:t>2</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Sweden</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One demo will explain how to use the SLW infrastructure for marine invasive research, while the other will explain how to use the Swedish Analysis Portal to mine biodiversity data.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tr-TR" sz="1200" b="0" i="0" u="none" strike="noStrike">
                          <a:solidFill>
                            <a:srgbClr val="000000"/>
                          </a:solidFill>
                          <a:effectLst/>
                          <a:latin typeface="Calibri"/>
                        </a:rPr>
                        <a:t>40'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a:solidFill>
                            <a:srgbClr val="000000"/>
                          </a:solidFill>
                          <a:effectLst/>
                          <a:latin typeface="Calibri"/>
                        </a:rPr>
                        <a:t>17:30-18:10</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2754">
                <a:tc>
                  <a:txBody>
                    <a:bodyPr/>
                    <a:lstStyle/>
                    <a:p>
                      <a:pPr algn="l" fontAlgn="b"/>
                      <a:r>
                        <a:rPr lang="it-IT" sz="1200" b="0" i="0" u="none" strike="noStrike">
                          <a:solidFill>
                            <a:srgbClr val="000000"/>
                          </a:solidFill>
                          <a:effectLst/>
                          <a:latin typeface="Calibri"/>
                        </a:rPr>
                        <a:t>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dirty="0" err="1" smtClean="0">
                          <a:solidFill>
                            <a:srgbClr val="000000"/>
                          </a:solidFill>
                          <a:effectLst/>
                          <a:latin typeface="Calibri"/>
                        </a:rPr>
                        <a:t>Greece</a:t>
                      </a:r>
                      <a:r>
                        <a:rPr lang="it-IT" sz="1200" b="0" i="0" u="none" strike="noStrike" dirty="0" smtClean="0">
                          <a:solidFill>
                            <a:srgbClr val="000000"/>
                          </a:solidFill>
                          <a:effectLst/>
                          <a:latin typeface="Calibri"/>
                        </a:rPr>
                        <a:t>????</a:t>
                      </a:r>
                      <a:endParaRPr lang="it-IT" sz="1200" b="0" i="0" u="none" strike="noStrike" dirty="0">
                        <a:solidFill>
                          <a:srgbClr val="000000"/>
                        </a:solidFill>
                        <a:effectLst/>
                        <a:latin typeface="Calibri"/>
                      </a:endParaRP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dirty="0">
                          <a:solidFill>
                            <a:srgbClr val="000000"/>
                          </a:solidFill>
                          <a:effectLst/>
                          <a:latin typeface="Calibri"/>
                        </a:rPr>
                        <a:t>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dirty="0">
                          <a:solidFill>
                            <a:srgbClr val="000000"/>
                          </a:solidFill>
                          <a:effectLst/>
                          <a:latin typeface="Calibri"/>
                        </a:rPr>
                        <a:t>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it-IT" sz="1200" b="0" i="0" u="none" strike="noStrike" dirty="0">
                          <a:solidFill>
                            <a:srgbClr val="000000"/>
                          </a:solidFill>
                          <a:effectLst/>
                          <a:latin typeface="Calibri"/>
                        </a:rPr>
                        <a:t> </a:t>
                      </a:r>
                    </a:p>
                  </a:txBody>
                  <a:tcPr marL="12516" marR="12516" marT="12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8164269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Rettangolo 3"/>
          <p:cNvSpPr/>
          <p:nvPr/>
        </p:nvSpPr>
        <p:spPr>
          <a:xfrm>
            <a:off x="587943" y="1997839"/>
            <a:ext cx="7643273" cy="2031325"/>
          </a:xfrm>
          <a:prstGeom prst="rect">
            <a:avLst/>
          </a:prstGeom>
        </p:spPr>
        <p:txBody>
          <a:bodyPr wrap="square">
            <a:spAutoFit/>
          </a:bodyPr>
          <a:lstStyle/>
          <a:p>
            <a:r>
              <a:rPr lang="it-IT" dirty="0" err="1" smtClean="0"/>
              <a:t>We</a:t>
            </a:r>
            <a:r>
              <a:rPr lang="it-IT" dirty="0" smtClean="0"/>
              <a:t> </a:t>
            </a:r>
            <a:r>
              <a:rPr lang="it-IT" dirty="0" err="1" smtClean="0"/>
              <a:t>kindly</a:t>
            </a:r>
            <a:r>
              <a:rPr lang="it-IT" dirty="0" smtClean="0"/>
              <a:t> </a:t>
            </a:r>
            <a:r>
              <a:rPr lang="it-IT" dirty="0" err="1"/>
              <a:t>ask</a:t>
            </a:r>
            <a:r>
              <a:rPr lang="it-IT" dirty="0"/>
              <a:t> </a:t>
            </a:r>
            <a:r>
              <a:rPr lang="it-IT" dirty="0" err="1"/>
              <a:t>you</a:t>
            </a:r>
            <a:r>
              <a:rPr lang="it-IT" dirty="0"/>
              <a:t> to </a:t>
            </a:r>
            <a:r>
              <a:rPr lang="it-IT" dirty="0" err="1"/>
              <a:t>please</a:t>
            </a:r>
            <a:r>
              <a:rPr lang="it-IT" dirty="0"/>
              <a:t>:</a:t>
            </a:r>
          </a:p>
          <a:p>
            <a:endParaRPr lang="it-IT" dirty="0"/>
          </a:p>
          <a:p>
            <a:r>
              <a:rPr lang="it-IT" dirty="0"/>
              <a:t>- </a:t>
            </a:r>
            <a:r>
              <a:rPr lang="it-IT" dirty="0" err="1"/>
              <a:t>confirm</a:t>
            </a:r>
            <a:r>
              <a:rPr lang="it-IT" dirty="0"/>
              <a:t> </a:t>
            </a:r>
            <a:r>
              <a:rPr lang="it-IT" dirty="0" err="1"/>
              <a:t>your</a:t>
            </a:r>
            <a:r>
              <a:rPr lang="it-IT" dirty="0"/>
              <a:t> </a:t>
            </a:r>
            <a:r>
              <a:rPr lang="it-IT" dirty="0" err="1"/>
              <a:t>availability</a:t>
            </a:r>
            <a:r>
              <a:rPr lang="it-IT" dirty="0"/>
              <a:t> for the slot </a:t>
            </a:r>
            <a:r>
              <a:rPr lang="it-IT" dirty="0" err="1"/>
              <a:t>allocated</a:t>
            </a:r>
            <a:r>
              <a:rPr lang="it-IT" dirty="0"/>
              <a:t> to </a:t>
            </a:r>
            <a:r>
              <a:rPr lang="it-IT" dirty="0" err="1"/>
              <a:t>your</a:t>
            </a:r>
            <a:r>
              <a:rPr lang="it-IT" dirty="0"/>
              <a:t> team, </a:t>
            </a:r>
            <a:r>
              <a:rPr lang="it-IT" dirty="0" err="1"/>
              <a:t>titles</a:t>
            </a:r>
            <a:r>
              <a:rPr lang="it-IT" dirty="0"/>
              <a:t> of </a:t>
            </a:r>
            <a:r>
              <a:rPr lang="it-IT" dirty="0" err="1"/>
              <a:t>your</a:t>
            </a:r>
            <a:r>
              <a:rPr lang="it-IT" dirty="0"/>
              <a:t> demo(</a:t>
            </a:r>
            <a:r>
              <a:rPr lang="it-IT" dirty="0" err="1"/>
              <a:t>s</a:t>
            </a:r>
            <a:r>
              <a:rPr lang="it-IT" dirty="0"/>
              <a:t>) and </a:t>
            </a:r>
            <a:r>
              <a:rPr lang="it-IT" dirty="0" err="1"/>
              <a:t>presenter</a:t>
            </a:r>
            <a:r>
              <a:rPr lang="it-IT" dirty="0"/>
              <a:t> </a:t>
            </a:r>
            <a:r>
              <a:rPr lang="it-IT" dirty="0" err="1"/>
              <a:t>details</a:t>
            </a:r>
            <a:endParaRPr lang="it-IT" dirty="0"/>
          </a:p>
          <a:p>
            <a:r>
              <a:rPr lang="it-IT" dirty="0"/>
              <a:t>- </a:t>
            </a:r>
            <a:r>
              <a:rPr lang="it-IT" dirty="0" err="1"/>
              <a:t>details</a:t>
            </a:r>
            <a:r>
              <a:rPr lang="it-IT" dirty="0"/>
              <a:t> of the stand </a:t>
            </a:r>
            <a:r>
              <a:rPr lang="it-IT" dirty="0" err="1"/>
              <a:t>holder</a:t>
            </a:r>
            <a:r>
              <a:rPr lang="it-IT" dirty="0"/>
              <a:t>(</a:t>
            </a:r>
            <a:r>
              <a:rPr lang="it-IT" dirty="0" err="1"/>
              <a:t>s</a:t>
            </a:r>
            <a:r>
              <a:rPr lang="it-IT" dirty="0"/>
              <a:t>)</a:t>
            </a:r>
          </a:p>
          <a:p>
            <a:r>
              <a:rPr lang="it-IT" dirty="0"/>
              <a:t>- </a:t>
            </a:r>
            <a:r>
              <a:rPr lang="it-IT" dirty="0" err="1"/>
              <a:t>send</a:t>
            </a:r>
            <a:r>
              <a:rPr lang="it-IT" dirty="0"/>
              <a:t> a list of the </a:t>
            </a:r>
            <a:r>
              <a:rPr lang="it-IT" dirty="0" err="1"/>
              <a:t>printed</a:t>
            </a:r>
            <a:r>
              <a:rPr lang="it-IT" dirty="0"/>
              <a:t> </a:t>
            </a:r>
            <a:r>
              <a:rPr lang="it-IT" dirty="0" err="1"/>
              <a:t>materials</a:t>
            </a:r>
            <a:r>
              <a:rPr lang="it-IT" dirty="0"/>
              <a:t> </a:t>
            </a:r>
            <a:r>
              <a:rPr lang="it-IT" dirty="0" err="1"/>
              <a:t>you</a:t>
            </a:r>
            <a:r>
              <a:rPr lang="it-IT" dirty="0"/>
              <a:t> </a:t>
            </a:r>
            <a:r>
              <a:rPr lang="it-IT" dirty="0" err="1"/>
              <a:t>intend</a:t>
            </a:r>
            <a:r>
              <a:rPr lang="it-IT" dirty="0"/>
              <a:t> to </a:t>
            </a:r>
            <a:r>
              <a:rPr lang="it-IT" dirty="0" err="1"/>
              <a:t>distribute</a:t>
            </a:r>
            <a:r>
              <a:rPr lang="it-IT" dirty="0"/>
              <a:t> or show</a:t>
            </a:r>
          </a:p>
          <a:p>
            <a:r>
              <a:rPr lang="it-IT" dirty="0"/>
              <a:t>- </a:t>
            </a:r>
            <a:r>
              <a:rPr lang="it-IT" dirty="0" err="1"/>
              <a:t>send</a:t>
            </a:r>
            <a:r>
              <a:rPr lang="it-IT" dirty="0"/>
              <a:t> a </a:t>
            </a:r>
            <a:r>
              <a:rPr lang="it-IT" dirty="0" err="1"/>
              <a:t>Wetransfer</a:t>
            </a:r>
            <a:r>
              <a:rPr lang="it-IT" dirty="0"/>
              <a:t> file with </a:t>
            </a:r>
            <a:r>
              <a:rPr lang="it-IT" dirty="0" err="1"/>
              <a:t>all</a:t>
            </a:r>
            <a:r>
              <a:rPr lang="it-IT" dirty="0"/>
              <a:t> </a:t>
            </a:r>
            <a:r>
              <a:rPr lang="it-IT" dirty="0" err="1"/>
              <a:t>digital</a:t>
            </a:r>
            <a:r>
              <a:rPr lang="it-IT" dirty="0"/>
              <a:t> </a:t>
            </a:r>
            <a:r>
              <a:rPr lang="it-IT" dirty="0" err="1"/>
              <a:t>materials</a:t>
            </a:r>
            <a:r>
              <a:rPr lang="it-IT" dirty="0"/>
              <a:t> </a:t>
            </a:r>
            <a:r>
              <a:rPr lang="it-IT" dirty="0" err="1"/>
              <a:t>you</a:t>
            </a:r>
            <a:r>
              <a:rPr lang="it-IT" dirty="0"/>
              <a:t> </a:t>
            </a:r>
            <a:r>
              <a:rPr lang="it-IT" dirty="0" err="1"/>
              <a:t>intend</a:t>
            </a:r>
            <a:r>
              <a:rPr lang="it-IT" dirty="0"/>
              <a:t> to show.</a:t>
            </a:r>
          </a:p>
        </p:txBody>
      </p:sp>
    </p:spTree>
    <p:extLst>
      <p:ext uri="{BB962C8B-B14F-4D97-AF65-F5344CB8AC3E}">
        <p14:creationId xmlns:p14="http://schemas.microsoft.com/office/powerpoint/2010/main" val="40547978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876800"/>
            <a:ext cx="400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5572125"/>
            <a:ext cx="419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181600"/>
            <a:ext cx="419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5500688"/>
            <a:ext cx="419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5357813"/>
            <a:ext cx="419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55650" y="1628775"/>
            <a:ext cx="4679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05000"/>
              </a:lnSpc>
              <a:buFont typeface="Arial" charset="0"/>
              <a:buNone/>
            </a:pPr>
            <a:r>
              <a:rPr lang="en-US" altLang="ko-KR" sz="3600">
                <a:solidFill>
                  <a:srgbClr val="009B48"/>
                </a:solidFill>
                <a:ea typeface="굴림" charset="0"/>
                <a:cs typeface="굴림" charset="0"/>
              </a:rPr>
              <a:t>Biodiversity is life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81200"/>
            <a:ext cx="242411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334000"/>
            <a:ext cx="419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755650" y="2203450"/>
            <a:ext cx="4679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05000"/>
              </a:lnSpc>
              <a:buFont typeface="Arial" charset="0"/>
              <a:buNone/>
            </a:pPr>
            <a:r>
              <a:rPr lang="en-US" altLang="ko-KR" sz="3600">
                <a:solidFill>
                  <a:srgbClr val="009B48"/>
                </a:solidFill>
                <a:ea typeface="굴림" charset="0"/>
                <a:cs typeface="굴림" charset="0"/>
              </a:rPr>
              <a:t>Biodiversity is our life</a:t>
            </a:r>
          </a:p>
        </p:txBody>
      </p:sp>
    </p:spTree>
    <p:extLst>
      <p:ext uri="{BB962C8B-B14F-4D97-AF65-F5344CB8AC3E}">
        <p14:creationId xmlns:p14="http://schemas.microsoft.com/office/powerpoint/2010/main" val="1995950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lide(fromBottom)">
                                      <p:cBhvr>
                                        <p:cTn id="23" dur="500"/>
                                        <p:tgtEl>
                                          <p:spTgt spid="2"/>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4469" y="807933"/>
            <a:ext cx="1511941" cy="2911680"/>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it-IT" sz="1600" dirty="0" smtClean="0"/>
              <a:t>DATASETS</a:t>
            </a:r>
          </a:p>
          <a:p>
            <a:pPr algn="ctr"/>
            <a:endParaRPr lang="it-IT" sz="1600" dirty="0" smtClean="0"/>
          </a:p>
          <a:p>
            <a:pPr algn="ctr"/>
            <a:endParaRPr lang="it-IT" dirty="0"/>
          </a:p>
        </p:txBody>
      </p:sp>
      <p:sp>
        <p:nvSpPr>
          <p:cNvPr id="4" name="Rettangolo 3"/>
          <p:cNvSpPr/>
          <p:nvPr/>
        </p:nvSpPr>
        <p:spPr>
          <a:xfrm>
            <a:off x="462704" y="1204444"/>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Darwin Core</a:t>
            </a:r>
            <a:endParaRPr lang="it-IT" sz="1400" dirty="0"/>
          </a:p>
        </p:txBody>
      </p:sp>
      <p:sp>
        <p:nvSpPr>
          <p:cNvPr id="5" name="Rettangolo 4"/>
          <p:cNvSpPr/>
          <p:nvPr/>
        </p:nvSpPr>
        <p:spPr>
          <a:xfrm>
            <a:off x="462704" y="1595644"/>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ABCD</a:t>
            </a:r>
            <a:endParaRPr lang="it-IT" sz="1400" dirty="0"/>
          </a:p>
        </p:txBody>
      </p:sp>
      <p:sp>
        <p:nvSpPr>
          <p:cNvPr id="6" name="Rettangolo 5"/>
          <p:cNvSpPr/>
          <p:nvPr/>
        </p:nvSpPr>
        <p:spPr>
          <a:xfrm>
            <a:off x="462704" y="1998813"/>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err="1" smtClean="0"/>
              <a:t>ABCDna</a:t>
            </a:r>
            <a:endParaRPr lang="it-IT" sz="1400" dirty="0"/>
          </a:p>
        </p:txBody>
      </p:sp>
      <p:sp>
        <p:nvSpPr>
          <p:cNvPr id="7" name="Rettangolo 6"/>
          <p:cNvSpPr/>
          <p:nvPr/>
        </p:nvSpPr>
        <p:spPr>
          <a:xfrm>
            <a:off x="462704" y="2411342"/>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O&amp;M</a:t>
            </a:r>
            <a:endParaRPr lang="it-IT" sz="1400" dirty="0"/>
          </a:p>
        </p:txBody>
      </p:sp>
      <p:sp>
        <p:nvSpPr>
          <p:cNvPr id="8" name="Rettangolo 7"/>
          <p:cNvSpPr/>
          <p:nvPr/>
        </p:nvSpPr>
        <p:spPr>
          <a:xfrm>
            <a:off x="462704" y="2823871"/>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CSV</a:t>
            </a:r>
            <a:endParaRPr lang="it-IT" sz="1400" dirty="0"/>
          </a:p>
        </p:txBody>
      </p:sp>
      <p:sp>
        <p:nvSpPr>
          <p:cNvPr id="9" name="Rettangolo 8"/>
          <p:cNvSpPr/>
          <p:nvPr/>
        </p:nvSpPr>
        <p:spPr>
          <a:xfrm>
            <a:off x="462704" y="3262947"/>
            <a:ext cx="1209552" cy="2601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RDBMS</a:t>
            </a:r>
            <a:endParaRPr lang="it-IT" sz="1400" dirty="0"/>
          </a:p>
        </p:txBody>
      </p:sp>
      <p:sp>
        <p:nvSpPr>
          <p:cNvPr id="10" name="Rettangolo 9"/>
          <p:cNvSpPr/>
          <p:nvPr/>
        </p:nvSpPr>
        <p:spPr>
          <a:xfrm>
            <a:off x="2336655" y="803102"/>
            <a:ext cx="3751385" cy="2911680"/>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it-IT" dirty="0" smtClean="0"/>
              <a:t>LIFEWATCH DATA PORTAL</a:t>
            </a:r>
            <a:endParaRPr lang="it-IT" dirty="0"/>
          </a:p>
        </p:txBody>
      </p:sp>
      <p:sp>
        <p:nvSpPr>
          <p:cNvPr id="11" name="Rettangolo 10"/>
          <p:cNvSpPr/>
          <p:nvPr/>
        </p:nvSpPr>
        <p:spPr>
          <a:xfrm>
            <a:off x="2473424" y="2671471"/>
            <a:ext cx="1025771" cy="9419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600" dirty="0" err="1" smtClean="0"/>
              <a:t>Dataset</a:t>
            </a:r>
            <a:r>
              <a:rPr lang="it-IT" sz="1600" dirty="0" smtClean="0"/>
              <a:t> </a:t>
            </a:r>
            <a:r>
              <a:rPr lang="it-IT" sz="1600" dirty="0" err="1" smtClean="0"/>
              <a:t>Mapping</a:t>
            </a:r>
            <a:endParaRPr lang="it-IT" sz="1600" dirty="0"/>
          </a:p>
        </p:txBody>
      </p:sp>
      <p:sp>
        <p:nvSpPr>
          <p:cNvPr id="12" name="Rettangolo 11"/>
          <p:cNvSpPr/>
          <p:nvPr/>
        </p:nvSpPr>
        <p:spPr>
          <a:xfrm>
            <a:off x="2473425" y="1198814"/>
            <a:ext cx="1025770" cy="656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400" dirty="0" smtClean="0"/>
              <a:t>Basic </a:t>
            </a:r>
            <a:r>
              <a:rPr lang="it-IT" sz="1400" dirty="0" err="1" smtClean="0"/>
              <a:t>Metadata</a:t>
            </a:r>
            <a:r>
              <a:rPr lang="it-IT" sz="1400" dirty="0" smtClean="0"/>
              <a:t> </a:t>
            </a:r>
            <a:r>
              <a:rPr lang="it-IT" sz="1400" dirty="0" err="1" smtClean="0"/>
              <a:t>Search</a:t>
            </a:r>
            <a:endParaRPr lang="it-IT" sz="1400" dirty="0"/>
          </a:p>
        </p:txBody>
      </p:sp>
      <p:sp>
        <p:nvSpPr>
          <p:cNvPr id="13" name="Rettangolo 12"/>
          <p:cNvSpPr/>
          <p:nvPr/>
        </p:nvSpPr>
        <p:spPr>
          <a:xfrm>
            <a:off x="3694581" y="1195197"/>
            <a:ext cx="957383" cy="660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400" dirty="0" smtClean="0"/>
              <a:t>Advanced Data </a:t>
            </a:r>
            <a:r>
              <a:rPr lang="it-IT" sz="1400" dirty="0" err="1" smtClean="0"/>
              <a:t>Search</a:t>
            </a:r>
            <a:endParaRPr lang="it-IT" sz="1400" dirty="0"/>
          </a:p>
        </p:txBody>
      </p:sp>
      <p:sp>
        <p:nvSpPr>
          <p:cNvPr id="14" name="Rettangolo 13"/>
          <p:cNvSpPr/>
          <p:nvPr/>
        </p:nvSpPr>
        <p:spPr>
          <a:xfrm>
            <a:off x="2473431" y="1943295"/>
            <a:ext cx="3399687" cy="6394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400" dirty="0" err="1" smtClean="0"/>
              <a:t>Thesauri</a:t>
            </a:r>
            <a:endParaRPr lang="it-IT" sz="1400" dirty="0"/>
          </a:p>
        </p:txBody>
      </p:sp>
      <p:sp>
        <p:nvSpPr>
          <p:cNvPr id="15" name="Rettangolo 14"/>
          <p:cNvSpPr/>
          <p:nvPr/>
        </p:nvSpPr>
        <p:spPr>
          <a:xfrm>
            <a:off x="4808271" y="1195197"/>
            <a:ext cx="1094155" cy="6605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400" dirty="0" err="1" smtClean="0"/>
              <a:t>Geospatial</a:t>
            </a:r>
            <a:r>
              <a:rPr lang="it-IT" sz="1400" dirty="0" smtClean="0"/>
              <a:t> </a:t>
            </a:r>
            <a:r>
              <a:rPr lang="it-IT" sz="1400" dirty="0" err="1" smtClean="0"/>
              <a:t>Search</a:t>
            </a:r>
            <a:endParaRPr lang="it-IT" sz="1400" dirty="0"/>
          </a:p>
        </p:txBody>
      </p:sp>
      <p:sp>
        <p:nvSpPr>
          <p:cNvPr id="16" name="Freccia destra 15"/>
          <p:cNvSpPr/>
          <p:nvPr/>
        </p:nvSpPr>
        <p:spPr>
          <a:xfrm>
            <a:off x="1895024" y="2966269"/>
            <a:ext cx="500246" cy="4334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7" name="Rettangolo 16"/>
          <p:cNvSpPr/>
          <p:nvPr/>
        </p:nvSpPr>
        <p:spPr>
          <a:xfrm>
            <a:off x="4847348" y="2671471"/>
            <a:ext cx="1025771" cy="9517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600" dirty="0" smtClean="0"/>
              <a:t>REST API</a:t>
            </a:r>
            <a:endParaRPr lang="it-IT" sz="1600" dirty="0"/>
          </a:p>
        </p:txBody>
      </p:sp>
      <p:sp>
        <p:nvSpPr>
          <p:cNvPr id="18" name="Rettangolo 17"/>
          <p:cNvSpPr/>
          <p:nvPr/>
        </p:nvSpPr>
        <p:spPr>
          <a:xfrm>
            <a:off x="3645733" y="2681240"/>
            <a:ext cx="1035538" cy="9051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it-IT" sz="1400" dirty="0" err="1" smtClean="0"/>
              <a:t>Inference</a:t>
            </a:r>
            <a:r>
              <a:rPr lang="it-IT" sz="1400" dirty="0" smtClean="0"/>
              <a:t> </a:t>
            </a:r>
            <a:r>
              <a:rPr lang="it-IT" sz="1400" dirty="0" err="1" smtClean="0"/>
              <a:t>Search</a:t>
            </a:r>
            <a:r>
              <a:rPr lang="it-IT" sz="1400" dirty="0" smtClean="0"/>
              <a:t> (SPARQL)</a:t>
            </a:r>
            <a:endParaRPr lang="it-IT" sz="1400" dirty="0"/>
          </a:p>
        </p:txBody>
      </p:sp>
      <p:sp>
        <p:nvSpPr>
          <p:cNvPr id="19" name="Rettangolo 18"/>
          <p:cNvSpPr/>
          <p:nvPr/>
        </p:nvSpPr>
        <p:spPr>
          <a:xfrm>
            <a:off x="6371349" y="803102"/>
            <a:ext cx="2452077" cy="2916511"/>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pPr algn="ctr"/>
            <a:r>
              <a:rPr lang="it-IT" dirty="0" smtClean="0"/>
              <a:t>VIRTUAL LAB</a:t>
            </a:r>
            <a:endParaRPr lang="it-IT" dirty="0"/>
          </a:p>
        </p:txBody>
      </p:sp>
      <p:sp>
        <p:nvSpPr>
          <p:cNvPr id="20" name="Rettangolo 19"/>
          <p:cNvSpPr/>
          <p:nvPr/>
        </p:nvSpPr>
        <p:spPr>
          <a:xfrm>
            <a:off x="6527656" y="1186549"/>
            <a:ext cx="2061308" cy="14849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smtClean="0"/>
              <a:t>Tools</a:t>
            </a:r>
          </a:p>
          <a:p>
            <a:pPr algn="ctr"/>
            <a:endParaRPr lang="it-IT" sz="1200" dirty="0" smtClean="0"/>
          </a:p>
          <a:p>
            <a:pPr algn="ctr"/>
            <a:r>
              <a:rPr lang="it-IT" sz="1200" dirty="0" err="1" smtClean="0"/>
              <a:t>R</a:t>
            </a:r>
            <a:r>
              <a:rPr lang="it-IT" sz="1200" dirty="0" smtClean="0"/>
              <a:t> Studio</a:t>
            </a:r>
          </a:p>
          <a:p>
            <a:pPr algn="ctr"/>
            <a:r>
              <a:rPr lang="it-IT" sz="1200" dirty="0" smtClean="0"/>
              <a:t>Taverna Workbench</a:t>
            </a:r>
          </a:p>
          <a:p>
            <a:pPr algn="ctr"/>
            <a:r>
              <a:rPr lang="it-IT" sz="1200" dirty="0" smtClean="0"/>
              <a:t>ARCGIS Suite</a:t>
            </a:r>
          </a:p>
          <a:p>
            <a:pPr algn="ctr"/>
            <a:r>
              <a:rPr lang="it-IT" sz="1200" dirty="0" smtClean="0"/>
              <a:t>…</a:t>
            </a:r>
          </a:p>
          <a:p>
            <a:pPr algn="ctr"/>
            <a:endParaRPr lang="it-IT" sz="1200" dirty="0" smtClean="0"/>
          </a:p>
          <a:p>
            <a:pPr algn="ctr"/>
            <a:endParaRPr lang="it-IT" sz="1200" dirty="0"/>
          </a:p>
        </p:txBody>
      </p:sp>
      <p:sp>
        <p:nvSpPr>
          <p:cNvPr id="21" name="Rettangolo 20"/>
          <p:cNvSpPr/>
          <p:nvPr/>
        </p:nvSpPr>
        <p:spPr>
          <a:xfrm>
            <a:off x="6527656" y="2823871"/>
            <a:ext cx="2061308" cy="6947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Services</a:t>
            </a:r>
            <a:endParaRPr lang="it-IT" dirty="0"/>
          </a:p>
        </p:txBody>
      </p:sp>
      <p:sp>
        <p:nvSpPr>
          <p:cNvPr id="23" name="Rettangolo 22"/>
          <p:cNvSpPr/>
          <p:nvPr/>
        </p:nvSpPr>
        <p:spPr>
          <a:xfrm>
            <a:off x="324468" y="3882013"/>
            <a:ext cx="8498957" cy="1074615"/>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it-IT" dirty="0" smtClean="0"/>
              <a:t>SERVICE LAYER</a:t>
            </a:r>
            <a:endParaRPr lang="it-IT" dirty="0"/>
          </a:p>
        </p:txBody>
      </p:sp>
      <p:sp>
        <p:nvSpPr>
          <p:cNvPr id="24" name="Cilindro 23"/>
          <p:cNvSpPr/>
          <p:nvPr/>
        </p:nvSpPr>
        <p:spPr>
          <a:xfrm rot="16200000">
            <a:off x="1293650" y="3822831"/>
            <a:ext cx="415191" cy="1432319"/>
          </a:xfrm>
          <a:prstGeom prst="can">
            <a:avLst/>
          </a:prstGeom>
        </p:spPr>
        <p:style>
          <a:lnRef idx="3">
            <a:schemeClr val="lt1"/>
          </a:lnRef>
          <a:fillRef idx="1">
            <a:schemeClr val="accent4"/>
          </a:fillRef>
          <a:effectRef idx="1">
            <a:schemeClr val="accent4"/>
          </a:effectRef>
          <a:fontRef idx="minor">
            <a:schemeClr val="lt1"/>
          </a:fontRef>
        </p:style>
        <p:txBody>
          <a:bodyPr vert="vert" rtlCol="0" anchor="ctr"/>
          <a:lstStyle/>
          <a:p>
            <a:pPr algn="ctr"/>
            <a:r>
              <a:rPr lang="it-IT" sz="1600" dirty="0" smtClean="0"/>
              <a:t>ESB (</a:t>
            </a:r>
            <a:r>
              <a:rPr lang="it-IT" sz="1600" dirty="0" err="1" smtClean="0"/>
              <a:t>Search</a:t>
            </a:r>
            <a:r>
              <a:rPr lang="it-IT" sz="1600" dirty="0" smtClean="0"/>
              <a:t>)</a:t>
            </a:r>
            <a:endParaRPr lang="it-IT" sz="1600" dirty="0"/>
          </a:p>
        </p:txBody>
      </p:sp>
      <p:sp>
        <p:nvSpPr>
          <p:cNvPr id="25" name="Rettangolo 24"/>
          <p:cNvSpPr/>
          <p:nvPr/>
        </p:nvSpPr>
        <p:spPr>
          <a:xfrm>
            <a:off x="2492959" y="4331395"/>
            <a:ext cx="1084386" cy="4151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dirty="0" smtClean="0"/>
              <a:t>API REST</a:t>
            </a:r>
            <a:endParaRPr lang="it-IT" sz="1400" dirty="0"/>
          </a:p>
        </p:txBody>
      </p:sp>
      <p:sp>
        <p:nvSpPr>
          <p:cNvPr id="26" name="Rettangolo 25"/>
          <p:cNvSpPr/>
          <p:nvPr/>
        </p:nvSpPr>
        <p:spPr>
          <a:xfrm>
            <a:off x="3831341" y="4331395"/>
            <a:ext cx="1084386" cy="4151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dirty="0" err="1" smtClean="0"/>
              <a:t>Cleaning</a:t>
            </a:r>
            <a:r>
              <a:rPr lang="it-IT" sz="1400" dirty="0" smtClean="0"/>
              <a:t> ETL</a:t>
            </a:r>
            <a:endParaRPr lang="it-IT" sz="1400" dirty="0"/>
          </a:p>
        </p:txBody>
      </p:sp>
      <p:sp>
        <p:nvSpPr>
          <p:cNvPr id="27" name="Rettangolo 26"/>
          <p:cNvSpPr/>
          <p:nvPr/>
        </p:nvSpPr>
        <p:spPr>
          <a:xfrm>
            <a:off x="5142006" y="4331395"/>
            <a:ext cx="1084386" cy="4151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dirty="0" err="1" smtClean="0"/>
              <a:t>Ontology</a:t>
            </a:r>
            <a:r>
              <a:rPr lang="it-IT" sz="1400" dirty="0" smtClean="0"/>
              <a:t> ETL</a:t>
            </a:r>
            <a:endParaRPr lang="it-IT" sz="1400" dirty="0"/>
          </a:p>
        </p:txBody>
      </p:sp>
      <p:sp>
        <p:nvSpPr>
          <p:cNvPr id="28" name="Rettangolo 27"/>
          <p:cNvSpPr/>
          <p:nvPr/>
        </p:nvSpPr>
        <p:spPr>
          <a:xfrm>
            <a:off x="6459262" y="4331395"/>
            <a:ext cx="1084386" cy="4151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1400" dirty="0" err="1" smtClean="0"/>
              <a:t>Inference</a:t>
            </a:r>
            <a:r>
              <a:rPr lang="it-IT" sz="1400" dirty="0" smtClean="0"/>
              <a:t>  Engine</a:t>
            </a:r>
            <a:endParaRPr lang="it-IT" sz="1400" dirty="0"/>
          </a:p>
        </p:txBody>
      </p:sp>
      <p:sp>
        <p:nvSpPr>
          <p:cNvPr id="29" name="Freccia bidirezionale verticale 28"/>
          <p:cNvSpPr/>
          <p:nvPr/>
        </p:nvSpPr>
        <p:spPr>
          <a:xfrm>
            <a:off x="3381964" y="3617667"/>
            <a:ext cx="371227" cy="4896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Freccia bidirezionale verticale 29"/>
          <p:cNvSpPr/>
          <p:nvPr/>
        </p:nvSpPr>
        <p:spPr>
          <a:xfrm>
            <a:off x="6875440" y="3613412"/>
            <a:ext cx="371227" cy="4896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1" name="Rettangolo 30"/>
          <p:cNvSpPr/>
          <p:nvPr/>
        </p:nvSpPr>
        <p:spPr>
          <a:xfrm>
            <a:off x="363452" y="5098795"/>
            <a:ext cx="2784050" cy="148929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it-IT" sz="1600" b="1" dirty="0" err="1" smtClean="0"/>
              <a:t>Legacy</a:t>
            </a:r>
            <a:r>
              <a:rPr lang="it-IT" sz="1600" b="1" dirty="0" smtClean="0"/>
              <a:t> </a:t>
            </a:r>
            <a:r>
              <a:rPr lang="it-IT" sz="1600" b="1" dirty="0" err="1" smtClean="0"/>
              <a:t>Scientific</a:t>
            </a:r>
            <a:r>
              <a:rPr lang="it-IT" sz="1600" b="1" dirty="0" smtClean="0"/>
              <a:t> Data </a:t>
            </a:r>
            <a:endParaRPr lang="it-IT" sz="1600" b="1" dirty="0"/>
          </a:p>
        </p:txBody>
      </p:sp>
      <p:pic>
        <p:nvPicPr>
          <p:cNvPr id="32" name="Picture 2"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39" y="5607189"/>
            <a:ext cx="289316" cy="3435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05" y="5486881"/>
            <a:ext cx="487375" cy="487375"/>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1977082" y="6003353"/>
            <a:ext cx="480645" cy="276999"/>
          </a:xfrm>
          <a:prstGeom prst="rect">
            <a:avLst/>
          </a:prstGeom>
          <a:noFill/>
        </p:spPr>
        <p:txBody>
          <a:bodyPr wrap="none" rtlCol="0">
            <a:spAutoFit/>
          </a:bodyPr>
          <a:lstStyle/>
          <a:p>
            <a:r>
              <a:rPr lang="it-IT" sz="1200" b="1" dirty="0" smtClean="0"/>
              <a:t>GBIF</a:t>
            </a:r>
            <a:endParaRPr lang="it-IT" sz="1200" b="1" dirty="0"/>
          </a:p>
        </p:txBody>
      </p:sp>
      <p:pic>
        <p:nvPicPr>
          <p:cNvPr id="35" name="Picture 2"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540" y="5636209"/>
            <a:ext cx="289316" cy="3435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806" y="5515901"/>
            <a:ext cx="487375" cy="487375"/>
          </a:xfrm>
          <a:prstGeom prst="rect">
            <a:avLst/>
          </a:prstGeom>
          <a:noFill/>
          <a:extLst>
            <a:ext uri="{909E8E84-426E-40dd-AFC4-6F175D3DCCD1}">
              <a14:hiddenFill xmlns:a14="http://schemas.microsoft.com/office/drawing/2010/main">
                <a:solidFill>
                  <a:srgbClr val="FFFFFF"/>
                </a:solidFill>
              </a14:hiddenFill>
            </a:ext>
          </a:extLst>
        </p:spPr>
      </p:pic>
      <p:sp>
        <p:nvSpPr>
          <p:cNvPr id="37" name="CasellaDiTesto 36"/>
          <p:cNvSpPr txBox="1"/>
          <p:nvPr/>
        </p:nvSpPr>
        <p:spPr>
          <a:xfrm>
            <a:off x="1125158" y="5991518"/>
            <a:ext cx="700733" cy="276999"/>
          </a:xfrm>
          <a:prstGeom prst="rect">
            <a:avLst/>
          </a:prstGeom>
          <a:noFill/>
        </p:spPr>
        <p:txBody>
          <a:bodyPr wrap="none" rtlCol="0">
            <a:spAutoFit/>
          </a:bodyPr>
          <a:lstStyle/>
          <a:p>
            <a:r>
              <a:rPr lang="it-IT" sz="1200" b="1" dirty="0" err="1" smtClean="0"/>
              <a:t>WoRMS</a:t>
            </a:r>
            <a:endParaRPr lang="it-IT" sz="1200" b="1" dirty="0"/>
          </a:p>
        </p:txBody>
      </p:sp>
      <p:pic>
        <p:nvPicPr>
          <p:cNvPr id="38" name="Picture 2"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46" y="5625515"/>
            <a:ext cx="289316" cy="3435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Asus Nicola\AppData\Local\Microsoft\Windows\Temporary Internet Files\Content.IE5\4ULEQ9RP\MC9004315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512" y="5505207"/>
            <a:ext cx="487375" cy="487375"/>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p:cNvSpPr txBox="1"/>
          <p:nvPr/>
        </p:nvSpPr>
        <p:spPr>
          <a:xfrm>
            <a:off x="495036" y="5995485"/>
            <a:ext cx="455398" cy="276999"/>
          </a:xfrm>
          <a:prstGeom prst="rect">
            <a:avLst/>
          </a:prstGeom>
          <a:noFill/>
        </p:spPr>
        <p:txBody>
          <a:bodyPr wrap="none" rtlCol="0">
            <a:spAutoFit/>
          </a:bodyPr>
          <a:lstStyle/>
          <a:p>
            <a:r>
              <a:rPr lang="it-IT" sz="1200" b="1" dirty="0" smtClean="0"/>
              <a:t>PESI</a:t>
            </a:r>
            <a:endParaRPr lang="it-IT" sz="1200" b="1" dirty="0"/>
          </a:p>
        </p:txBody>
      </p:sp>
      <p:sp>
        <p:nvSpPr>
          <p:cNvPr id="41" name="CasellaDiTesto 40"/>
          <p:cNvSpPr txBox="1"/>
          <p:nvPr/>
        </p:nvSpPr>
        <p:spPr>
          <a:xfrm>
            <a:off x="2683465" y="5841260"/>
            <a:ext cx="338554" cy="276999"/>
          </a:xfrm>
          <a:prstGeom prst="rect">
            <a:avLst/>
          </a:prstGeom>
          <a:noFill/>
        </p:spPr>
        <p:txBody>
          <a:bodyPr wrap="none" rtlCol="0">
            <a:spAutoFit/>
          </a:bodyPr>
          <a:lstStyle/>
          <a:p>
            <a:r>
              <a:rPr lang="it-IT" sz="1200" b="1" dirty="0" smtClean="0"/>
              <a:t>….</a:t>
            </a:r>
            <a:endParaRPr lang="it-IT" sz="1200" b="1" dirty="0"/>
          </a:p>
        </p:txBody>
      </p:sp>
      <p:sp>
        <p:nvSpPr>
          <p:cNvPr id="42" name="Freccia destra 41"/>
          <p:cNvSpPr/>
          <p:nvPr/>
        </p:nvSpPr>
        <p:spPr>
          <a:xfrm>
            <a:off x="5967234" y="2901945"/>
            <a:ext cx="500246" cy="43344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43" name="Freccia bidirezionale verticale 42"/>
          <p:cNvSpPr/>
          <p:nvPr/>
        </p:nvSpPr>
        <p:spPr>
          <a:xfrm>
            <a:off x="2121732" y="4746586"/>
            <a:ext cx="371227" cy="4896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Rettangolo 43"/>
          <p:cNvSpPr/>
          <p:nvPr/>
        </p:nvSpPr>
        <p:spPr>
          <a:xfrm>
            <a:off x="3289245" y="5096612"/>
            <a:ext cx="5534179" cy="148929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it-IT" sz="1600" b="1" dirty="0" err="1" smtClean="0"/>
              <a:t>Persistence</a:t>
            </a:r>
            <a:r>
              <a:rPr lang="it-IT" sz="1600" b="1" dirty="0" smtClean="0"/>
              <a:t> </a:t>
            </a:r>
            <a:r>
              <a:rPr lang="it-IT" sz="1600" b="1" dirty="0" err="1" smtClean="0"/>
              <a:t>Layer</a:t>
            </a:r>
            <a:endParaRPr lang="it-IT" sz="1600" b="1" dirty="0"/>
          </a:p>
        </p:txBody>
      </p:sp>
      <p:sp>
        <p:nvSpPr>
          <p:cNvPr id="45" name="Freccia bidirezionale verticale 44"/>
          <p:cNvSpPr/>
          <p:nvPr/>
        </p:nvSpPr>
        <p:spPr>
          <a:xfrm>
            <a:off x="5047527" y="4744403"/>
            <a:ext cx="302763" cy="48961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Cilindro 45"/>
          <p:cNvSpPr/>
          <p:nvPr/>
        </p:nvSpPr>
        <p:spPr>
          <a:xfrm>
            <a:off x="3475677" y="5468869"/>
            <a:ext cx="957383" cy="673163"/>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47" name="Cilindro 46"/>
          <p:cNvSpPr/>
          <p:nvPr/>
        </p:nvSpPr>
        <p:spPr>
          <a:xfrm>
            <a:off x="4925861" y="5476500"/>
            <a:ext cx="957383" cy="673163"/>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48" name="Cilindro 47"/>
          <p:cNvSpPr/>
          <p:nvPr/>
        </p:nvSpPr>
        <p:spPr>
          <a:xfrm>
            <a:off x="6383356" y="5481162"/>
            <a:ext cx="957383" cy="673163"/>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49" name="Cilindro 48"/>
          <p:cNvSpPr/>
          <p:nvPr/>
        </p:nvSpPr>
        <p:spPr>
          <a:xfrm>
            <a:off x="7762688" y="5476500"/>
            <a:ext cx="957383" cy="673163"/>
          </a:xfrm>
          <a:prstGeom prst="ca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50" name="CasellaDiTesto 49"/>
          <p:cNvSpPr txBox="1"/>
          <p:nvPr/>
        </p:nvSpPr>
        <p:spPr>
          <a:xfrm>
            <a:off x="3508705" y="6217337"/>
            <a:ext cx="901133" cy="276999"/>
          </a:xfrm>
          <a:prstGeom prst="rect">
            <a:avLst/>
          </a:prstGeom>
          <a:noFill/>
        </p:spPr>
        <p:txBody>
          <a:bodyPr wrap="none" rtlCol="0">
            <a:spAutoFit/>
          </a:bodyPr>
          <a:lstStyle/>
          <a:p>
            <a:r>
              <a:rPr lang="it-IT" sz="1200" b="1" dirty="0" smtClean="0"/>
              <a:t>LW RDBMS</a:t>
            </a:r>
            <a:endParaRPr lang="it-IT" sz="1200" b="1" dirty="0"/>
          </a:p>
        </p:txBody>
      </p:sp>
      <p:sp>
        <p:nvSpPr>
          <p:cNvPr id="51" name="CasellaDiTesto 50"/>
          <p:cNvSpPr txBox="1"/>
          <p:nvPr/>
        </p:nvSpPr>
        <p:spPr>
          <a:xfrm>
            <a:off x="4895679" y="6126425"/>
            <a:ext cx="989198" cy="461665"/>
          </a:xfrm>
          <a:prstGeom prst="rect">
            <a:avLst/>
          </a:prstGeom>
          <a:noFill/>
        </p:spPr>
        <p:txBody>
          <a:bodyPr wrap="none" rtlCol="0">
            <a:spAutoFit/>
          </a:bodyPr>
          <a:lstStyle/>
          <a:p>
            <a:pPr algn="ctr"/>
            <a:r>
              <a:rPr lang="it-IT" sz="1200" b="1" dirty="0" smtClean="0"/>
              <a:t>LW NO-SQL</a:t>
            </a:r>
          </a:p>
          <a:p>
            <a:pPr algn="ctr"/>
            <a:r>
              <a:rPr lang="it-IT" sz="1200" b="1" dirty="0" err="1" smtClean="0"/>
              <a:t>Staging</a:t>
            </a:r>
            <a:r>
              <a:rPr lang="it-IT" sz="1200" b="1" dirty="0" smtClean="0"/>
              <a:t> Area</a:t>
            </a:r>
            <a:endParaRPr lang="it-IT" sz="1200" b="1" dirty="0"/>
          </a:p>
        </p:txBody>
      </p:sp>
      <p:sp>
        <p:nvSpPr>
          <p:cNvPr id="52" name="CasellaDiTesto 51"/>
          <p:cNvSpPr txBox="1"/>
          <p:nvPr/>
        </p:nvSpPr>
        <p:spPr>
          <a:xfrm>
            <a:off x="6356909" y="6135031"/>
            <a:ext cx="1037063" cy="461665"/>
          </a:xfrm>
          <a:prstGeom prst="rect">
            <a:avLst/>
          </a:prstGeom>
          <a:noFill/>
        </p:spPr>
        <p:txBody>
          <a:bodyPr wrap="none" rtlCol="0">
            <a:spAutoFit/>
          </a:bodyPr>
          <a:lstStyle/>
          <a:p>
            <a:pPr algn="ctr"/>
            <a:r>
              <a:rPr lang="it-IT" sz="1200" b="1" dirty="0" smtClean="0"/>
              <a:t>LW NO-SQL</a:t>
            </a:r>
          </a:p>
          <a:p>
            <a:pPr algn="ctr"/>
            <a:r>
              <a:rPr lang="it-IT" sz="1200" b="1" dirty="0" err="1" smtClean="0"/>
              <a:t>Cleaned</a:t>
            </a:r>
            <a:r>
              <a:rPr lang="it-IT" sz="1200" b="1" dirty="0" smtClean="0"/>
              <a:t> Data</a:t>
            </a:r>
            <a:endParaRPr lang="it-IT" sz="1200" b="1" dirty="0"/>
          </a:p>
        </p:txBody>
      </p:sp>
      <p:sp>
        <p:nvSpPr>
          <p:cNvPr id="53" name="CasellaDiTesto 52"/>
          <p:cNvSpPr txBox="1"/>
          <p:nvPr/>
        </p:nvSpPr>
        <p:spPr>
          <a:xfrm>
            <a:off x="7793089" y="6146428"/>
            <a:ext cx="926982" cy="461665"/>
          </a:xfrm>
          <a:prstGeom prst="rect">
            <a:avLst/>
          </a:prstGeom>
          <a:noFill/>
        </p:spPr>
        <p:txBody>
          <a:bodyPr wrap="none" rtlCol="0">
            <a:spAutoFit/>
          </a:bodyPr>
          <a:lstStyle/>
          <a:p>
            <a:pPr algn="ctr"/>
            <a:r>
              <a:rPr lang="it-IT" sz="1200" b="1" dirty="0" smtClean="0"/>
              <a:t>LW </a:t>
            </a:r>
          </a:p>
          <a:p>
            <a:pPr algn="ctr"/>
            <a:r>
              <a:rPr lang="it-IT" sz="1200" b="1" dirty="0" smtClean="0"/>
              <a:t>Triple </a:t>
            </a:r>
            <a:r>
              <a:rPr lang="it-IT" sz="1200" b="1" dirty="0" err="1" smtClean="0"/>
              <a:t>Store</a:t>
            </a:r>
            <a:endParaRPr lang="it-IT" sz="1200" b="1" dirty="0"/>
          </a:p>
        </p:txBody>
      </p:sp>
    </p:spTree>
    <p:extLst>
      <p:ext uri="{BB962C8B-B14F-4D97-AF65-F5344CB8AC3E}">
        <p14:creationId xmlns:p14="http://schemas.microsoft.com/office/powerpoint/2010/main" val="1746854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chermata 2015-07-02 alle 08.55.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86" y="934730"/>
            <a:ext cx="8454571" cy="5578556"/>
          </a:xfrm>
          <a:prstGeom prst="rect">
            <a:avLst/>
          </a:prstGeom>
        </p:spPr>
      </p:pic>
      <p:sp>
        <p:nvSpPr>
          <p:cNvPr id="4" name="CasellaDiTesto 3"/>
          <p:cNvSpPr txBox="1"/>
          <p:nvPr/>
        </p:nvSpPr>
        <p:spPr>
          <a:xfrm>
            <a:off x="671286" y="1118383"/>
            <a:ext cx="1569660" cy="369332"/>
          </a:xfrm>
          <a:prstGeom prst="rect">
            <a:avLst/>
          </a:prstGeom>
          <a:solidFill>
            <a:schemeClr val="bg1"/>
          </a:solidFill>
        </p:spPr>
        <p:txBody>
          <a:bodyPr wrap="none" rtlCol="0">
            <a:spAutoFit/>
          </a:bodyPr>
          <a:lstStyle/>
          <a:p>
            <a:r>
              <a:rPr lang="it-IT" b="1" dirty="0" smtClean="0"/>
              <a:t>REMOTE USER</a:t>
            </a:r>
            <a:endParaRPr lang="it-IT" b="1" dirty="0"/>
          </a:p>
        </p:txBody>
      </p:sp>
    </p:spTree>
    <p:extLst>
      <p:ext uri="{BB962C8B-B14F-4D97-AF65-F5344CB8AC3E}">
        <p14:creationId xmlns:p14="http://schemas.microsoft.com/office/powerpoint/2010/main" val="14330540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Data </a:t>
            </a:r>
            <a:r>
              <a:rPr lang="nl-NL" sz="3200" dirty="0" err="1" smtClean="0">
                <a:latin typeface="Verdana" charset="0"/>
                <a:ea typeface="ＭＳ Ｐゴシック" charset="0"/>
                <a:cs typeface="ＭＳ Ｐゴシック" charset="0"/>
              </a:rPr>
              <a:t>Standardization</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Immagine 4" descr="Dataset Fields Management2.png"/>
          <p:cNvPicPr>
            <a:picLocks noChangeAspect="1"/>
          </p:cNvPicPr>
          <p:nvPr/>
        </p:nvPicPr>
        <p:blipFill rotWithShape="1">
          <a:blip r:embed="rId3">
            <a:extLst>
              <a:ext uri="{28A0092B-C50C-407E-A947-70E740481C1C}">
                <a14:useLocalDpi xmlns:a14="http://schemas.microsoft.com/office/drawing/2010/main" val="0"/>
              </a:ext>
            </a:extLst>
          </a:blip>
          <a:srcRect l="11060" t="17466" r="11655" b="4967"/>
          <a:stretch/>
        </p:blipFill>
        <p:spPr>
          <a:xfrm>
            <a:off x="63500" y="1622638"/>
            <a:ext cx="7067088" cy="4432861"/>
          </a:xfrm>
          <a:prstGeom prst="rect">
            <a:avLst/>
          </a:prstGeom>
        </p:spPr>
      </p:pic>
      <p:sp>
        <p:nvSpPr>
          <p:cNvPr id="6" name="Rettangolo 5"/>
          <p:cNvSpPr/>
          <p:nvPr/>
        </p:nvSpPr>
        <p:spPr>
          <a:xfrm>
            <a:off x="4785865" y="1940111"/>
            <a:ext cx="3139621" cy="42800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a:buChar char="•"/>
            </a:pPr>
            <a:r>
              <a:rPr lang="it-IT" dirty="0" err="1" smtClean="0"/>
              <a:t>DarwinCore</a:t>
            </a:r>
            <a:endParaRPr lang="it-IT" dirty="0" smtClean="0"/>
          </a:p>
          <a:p>
            <a:pPr marL="285750" indent="-285750">
              <a:buFont typeface="Arial"/>
              <a:buChar char="•"/>
            </a:pPr>
            <a:r>
              <a:rPr lang="it-IT" dirty="0" smtClean="0"/>
              <a:t>LW </a:t>
            </a:r>
            <a:r>
              <a:rPr lang="it-IT" dirty="0" err="1" smtClean="0"/>
              <a:t>Thesauri</a:t>
            </a:r>
            <a:r>
              <a:rPr lang="it-IT" dirty="0"/>
              <a:t> </a:t>
            </a:r>
            <a:r>
              <a:rPr lang="it-IT" dirty="0" smtClean="0"/>
              <a:t>:</a:t>
            </a:r>
          </a:p>
          <a:p>
            <a:pPr marL="742950" lvl="1" indent="-285750">
              <a:buFont typeface="Wingdings" charset="2"/>
              <a:buChar char="u"/>
            </a:pPr>
            <a:r>
              <a:rPr lang="it-IT" dirty="0" err="1" smtClean="0"/>
              <a:t>PhytoTraits</a:t>
            </a:r>
            <a:endParaRPr lang="it-IT" dirty="0" smtClean="0"/>
          </a:p>
          <a:p>
            <a:pPr marL="742950" lvl="1" indent="-285750">
              <a:buFont typeface="Wingdings" charset="2"/>
              <a:buChar char="u"/>
            </a:pPr>
            <a:r>
              <a:rPr lang="it-IT" dirty="0" err="1" smtClean="0"/>
              <a:t>FishTraits</a:t>
            </a:r>
            <a:endParaRPr lang="it-IT" dirty="0" smtClean="0"/>
          </a:p>
          <a:p>
            <a:pPr marL="742950" lvl="1" indent="-285750">
              <a:buFont typeface="Wingdings" charset="2"/>
              <a:buChar char="u"/>
            </a:pPr>
            <a:r>
              <a:rPr lang="it-IT" dirty="0" err="1" smtClean="0"/>
              <a:t>ZooplanktonTraits</a:t>
            </a:r>
            <a:endParaRPr lang="it-IT" dirty="0" smtClean="0"/>
          </a:p>
          <a:p>
            <a:pPr marL="742950" lvl="1" indent="-285750">
              <a:buFont typeface="Wingdings" charset="2"/>
              <a:buChar char="u"/>
            </a:pPr>
            <a:r>
              <a:rPr lang="it-IT" dirty="0" err="1" smtClean="0"/>
              <a:t>MacrozoobenthosTraits</a:t>
            </a:r>
            <a:endParaRPr lang="it-IT" dirty="0"/>
          </a:p>
          <a:p>
            <a:pPr marL="742950" lvl="1" indent="-285750">
              <a:buFont typeface="Wingdings" charset="2"/>
              <a:buChar char="u"/>
            </a:pPr>
            <a:r>
              <a:rPr lang="it-IT" dirty="0" err="1" smtClean="0"/>
              <a:t>AlienSpecies</a:t>
            </a:r>
            <a:endParaRPr lang="it-IT" dirty="0" smtClean="0"/>
          </a:p>
          <a:p>
            <a:pPr marL="285750" indent="-285750">
              <a:buFont typeface="Arial"/>
              <a:buChar char="•"/>
            </a:pPr>
            <a:r>
              <a:rPr lang="it-IT" dirty="0" smtClean="0"/>
              <a:t>EnvThese3</a:t>
            </a:r>
          </a:p>
          <a:p>
            <a:pPr marL="285750" indent="-285750">
              <a:buFont typeface="Arial"/>
              <a:buChar char="•"/>
            </a:pPr>
            <a:r>
              <a:rPr lang="it-IT" dirty="0" smtClean="0"/>
              <a:t>LUSTRE</a:t>
            </a:r>
          </a:p>
          <a:p>
            <a:pPr marL="285750" indent="-285750">
              <a:buFont typeface="Arial"/>
              <a:buChar char="•"/>
            </a:pPr>
            <a:r>
              <a:rPr lang="it-IT" dirty="0" smtClean="0"/>
              <a:t>Cast</a:t>
            </a:r>
          </a:p>
          <a:p>
            <a:pPr marL="285750" indent="-285750">
              <a:buFont typeface="Arial"/>
              <a:buChar char="•"/>
            </a:pPr>
            <a:r>
              <a:rPr lang="it-IT" dirty="0" err="1" smtClean="0"/>
              <a:t>SeaDataNet</a:t>
            </a:r>
            <a:r>
              <a:rPr lang="it-IT" dirty="0" smtClean="0"/>
              <a:t> </a:t>
            </a:r>
            <a:r>
              <a:rPr lang="it-IT" dirty="0" err="1"/>
              <a:t>Parameter</a:t>
            </a:r>
            <a:r>
              <a:rPr lang="it-IT" dirty="0"/>
              <a:t> </a:t>
            </a:r>
            <a:r>
              <a:rPr lang="it-IT" dirty="0" err="1"/>
              <a:t>Discovery</a:t>
            </a:r>
            <a:r>
              <a:rPr lang="it-IT" dirty="0"/>
              <a:t> </a:t>
            </a:r>
            <a:r>
              <a:rPr lang="it-IT" dirty="0" err="1" smtClean="0"/>
              <a:t>Vocabulary</a:t>
            </a:r>
            <a:endParaRPr lang="it-IT" dirty="0" smtClean="0"/>
          </a:p>
          <a:p>
            <a:pPr marL="285750" indent="-285750">
              <a:buFont typeface="Arial"/>
              <a:buChar char="•"/>
            </a:pPr>
            <a:r>
              <a:rPr lang="it-IT" dirty="0" err="1" smtClean="0"/>
              <a:t>Climate</a:t>
            </a:r>
            <a:r>
              <a:rPr lang="it-IT" dirty="0" smtClean="0"/>
              <a:t> </a:t>
            </a:r>
            <a:r>
              <a:rPr lang="it-IT" dirty="0"/>
              <a:t>&amp; </a:t>
            </a:r>
            <a:r>
              <a:rPr lang="it-IT" dirty="0" err="1"/>
              <a:t>Forecast</a:t>
            </a:r>
            <a:r>
              <a:rPr lang="it-IT" dirty="0"/>
              <a:t> Standard </a:t>
            </a:r>
            <a:r>
              <a:rPr lang="it-IT" dirty="0" err="1"/>
              <a:t>Name</a:t>
            </a:r>
            <a:r>
              <a:rPr lang="it-IT" dirty="0"/>
              <a:t> </a:t>
            </a:r>
            <a:r>
              <a:rPr lang="it-IT" dirty="0" err="1" smtClean="0"/>
              <a:t>Table</a:t>
            </a:r>
            <a:endParaRPr lang="it-IT" dirty="0" smtClean="0"/>
          </a:p>
        </p:txBody>
      </p:sp>
    </p:spTree>
    <p:extLst>
      <p:ext uri="{BB962C8B-B14F-4D97-AF65-F5344CB8AC3E}">
        <p14:creationId xmlns:p14="http://schemas.microsoft.com/office/powerpoint/2010/main" val="11487200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Alien Species: Thesaurus</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CasellaDiTesto 3"/>
          <p:cNvSpPr txBox="1">
            <a:spLocks noChangeArrowheads="1"/>
          </p:cNvSpPr>
          <p:nvPr/>
        </p:nvSpPr>
        <p:spPr bwMode="auto">
          <a:xfrm>
            <a:off x="1187450" y="2197536"/>
            <a:ext cx="467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buFont typeface="Arial" charset="0"/>
              <a:buChar char="•"/>
            </a:pPr>
            <a:r>
              <a:rPr lang="it-IT" sz="2400"/>
              <a:t>380 Terms</a:t>
            </a:r>
            <a:endParaRPr lang="it-IT" sz="2400">
              <a:solidFill>
                <a:srgbClr val="FF0000"/>
              </a:solidFill>
            </a:endParaRPr>
          </a:p>
          <a:p>
            <a:pPr marL="342900" indent="-342900">
              <a:buFont typeface="Arial" charset="0"/>
              <a:buChar char="•"/>
            </a:pPr>
            <a:r>
              <a:rPr lang="it-IT" sz="2400"/>
              <a:t>221 Definitions</a:t>
            </a:r>
          </a:p>
          <a:p>
            <a:pPr marL="342900" indent="-342900">
              <a:buFont typeface="Arial" charset="0"/>
              <a:buChar char="•"/>
            </a:pPr>
            <a:r>
              <a:rPr lang="it-IT" sz="2400"/>
              <a:t>195 Bibliographic references</a:t>
            </a:r>
          </a:p>
        </p:txBody>
      </p:sp>
      <p:sp>
        <p:nvSpPr>
          <p:cNvPr id="7" name="Rettangolo 4"/>
          <p:cNvSpPr>
            <a:spLocks noChangeArrowheads="1"/>
          </p:cNvSpPr>
          <p:nvPr/>
        </p:nvSpPr>
        <p:spPr bwMode="auto">
          <a:xfrm>
            <a:off x="250825" y="1189473"/>
            <a:ext cx="86423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it-IT" sz="800" dirty="0">
              <a:hlinkClick r:id="rId3"/>
            </a:endParaRPr>
          </a:p>
          <a:p>
            <a:pPr algn="ctr"/>
            <a:r>
              <a:rPr lang="it-IT" sz="2400" dirty="0">
                <a:hlinkClick r:id="rId3"/>
              </a:rPr>
              <a:t>http://openskos.lifewatchitaly.eu/AlienSpecies/</a:t>
            </a:r>
            <a:r>
              <a:rPr lang="it-IT" sz="2400" dirty="0"/>
              <a:t> </a:t>
            </a:r>
          </a:p>
        </p:txBody>
      </p:sp>
      <p:pic>
        <p:nvPicPr>
          <p:cNvPr id="8" name="Picture 2" descr="http://www.bernardsvillelibrary.org/bpl/wp-content/uploads/2015/03/booksstackx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486461"/>
            <a:ext cx="2466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ustainabledevelopment.un.org/content/images/imagemain400_1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24611">
            <a:off x="466725" y="3646923"/>
            <a:ext cx="202088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0" name="Picture 7" descr="C:\Users\Fabio\Documents\Uni\CNR\Schede Alieni\Thesaurus\journal.pbio.1001850_Pagina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90220">
            <a:off x="1781175" y="3675498"/>
            <a:ext cx="199707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Fabio\Documents\Uni\CNR\Schede Alieni\Thesaurus\sbstta-18-09-add1-en inviata da Genovesi_Pagina_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1134">
            <a:off x="3081338" y="3624698"/>
            <a:ext cx="18002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Users\Fabio\Documents\Uni\CNR\Schede Alieni\Thesaurus\journal.pbio.1001850_Pagina_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18597">
            <a:off x="4324350" y="3972361"/>
            <a:ext cx="17843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581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Alien Species: Thesaurus</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Picture 3" descr="C:\Users\Fabio\Dropbox\Screenshot\Screenshot 2015-07-04 15.42.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2" y="2046479"/>
            <a:ext cx="4686301"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3"/>
          <p:cNvSpPr txBox="1">
            <a:spLocks noChangeArrowheads="1"/>
          </p:cNvSpPr>
          <p:nvPr/>
        </p:nvSpPr>
        <p:spPr bwMode="auto">
          <a:xfrm>
            <a:off x="3406833" y="1200342"/>
            <a:ext cx="314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it-IT" sz="2800" b="1"/>
              <a:t>Main categorization</a:t>
            </a:r>
          </a:p>
        </p:txBody>
      </p:sp>
      <p:sp>
        <p:nvSpPr>
          <p:cNvPr id="15" name="CasellaDiTesto 1"/>
          <p:cNvSpPr txBox="1">
            <a:spLocks noChangeArrowheads="1"/>
          </p:cNvSpPr>
          <p:nvPr/>
        </p:nvSpPr>
        <p:spPr bwMode="auto">
          <a:xfrm>
            <a:off x="4997508" y="3013267"/>
            <a:ext cx="4097337" cy="922337"/>
          </a:xfrm>
          <a:prstGeom prst="rect">
            <a:avLst/>
          </a:prstGeom>
          <a:solidFill>
            <a:schemeClr val="accent1">
              <a:alpha val="3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just"/>
            <a:r>
              <a:rPr lang="it-IT" sz="1800"/>
              <a:t>It includes the definitions of alien species </a:t>
            </a:r>
          </a:p>
          <a:p>
            <a:pPr algn="just"/>
            <a:r>
              <a:rPr lang="it-IT" sz="1800"/>
              <a:t>according to the papers published by </a:t>
            </a:r>
          </a:p>
          <a:p>
            <a:pPr algn="just"/>
            <a:r>
              <a:rPr lang="it-IT" sz="1800"/>
              <a:t>the LifeWatch-Italy community</a:t>
            </a:r>
          </a:p>
        </p:txBody>
      </p:sp>
      <p:sp>
        <p:nvSpPr>
          <p:cNvPr id="16" name="CasellaDiTesto 12"/>
          <p:cNvSpPr txBox="1">
            <a:spLocks noChangeArrowheads="1"/>
          </p:cNvSpPr>
          <p:nvPr/>
        </p:nvSpPr>
        <p:spPr bwMode="auto">
          <a:xfrm>
            <a:off x="4997508" y="4524567"/>
            <a:ext cx="4097337" cy="923925"/>
          </a:xfrm>
          <a:prstGeom prst="rect">
            <a:avLst/>
          </a:prstGeom>
          <a:solidFill>
            <a:schemeClr val="accent1">
              <a:alpha val="3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just"/>
            <a:r>
              <a:rPr lang="it-IT" sz="1800" i="1"/>
              <a:t>Meta-term</a:t>
            </a:r>
            <a:r>
              <a:rPr lang="it-IT" sz="1800"/>
              <a:t> including information on Establishment, Invasiveness, Propagule pressure, Residence Time, etc.</a:t>
            </a:r>
          </a:p>
        </p:txBody>
      </p:sp>
      <p:sp>
        <p:nvSpPr>
          <p:cNvPr id="17" name="Freccia a sinistra 13"/>
          <p:cNvSpPr/>
          <p:nvPr/>
        </p:nvSpPr>
        <p:spPr>
          <a:xfrm rot="10800000">
            <a:off x="4519670" y="3440304"/>
            <a:ext cx="398463" cy="117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Freccia a sinistra 17"/>
          <p:cNvSpPr/>
          <p:nvPr/>
        </p:nvSpPr>
        <p:spPr>
          <a:xfrm rot="10800000">
            <a:off x="3767195" y="4899217"/>
            <a:ext cx="1150938" cy="117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val="35408078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p:cNvSpPr>
            <a:spLocks noGrp="1"/>
          </p:cNvSpPr>
          <p:nvPr>
            <p:ph type="title"/>
          </p:nvPr>
        </p:nvSpPr>
        <p:spPr>
          <a:xfrm>
            <a:off x="1099420" y="401052"/>
            <a:ext cx="6708733" cy="658396"/>
          </a:xfrm>
        </p:spPr>
        <p:txBody>
          <a:bodyPr>
            <a:normAutofit/>
          </a:bodyPr>
          <a:lstStyle/>
          <a:p>
            <a:r>
              <a:rPr lang="nl-NL" sz="3200" dirty="0" smtClean="0">
                <a:latin typeface="Verdana" charset="0"/>
                <a:ea typeface="ＭＳ Ｐゴシック" charset="0"/>
                <a:cs typeface="ＭＳ Ｐゴシック" charset="0"/>
              </a:rPr>
              <a:t>Data </a:t>
            </a:r>
            <a:r>
              <a:rPr lang="nl-NL" sz="3200" dirty="0" err="1" smtClean="0">
                <a:latin typeface="Verdana" charset="0"/>
                <a:ea typeface="ＭＳ Ｐゴシック" charset="0"/>
                <a:cs typeface="ＭＳ Ｐゴシック" charset="0"/>
              </a:rPr>
              <a:t>Standardization</a:t>
            </a:r>
            <a:endParaRPr lang="nl-NL" sz="3200" dirty="0">
              <a:latin typeface="Verdana" charset="0"/>
              <a:ea typeface="ＭＳ Ｐゴシック" charset="0"/>
              <a:cs typeface="ＭＳ Ｐゴシック" charset="0"/>
            </a:endParaRPr>
          </a:p>
        </p:txBody>
      </p:sp>
      <p:sp>
        <p:nvSpPr>
          <p:cNvPr id="2" name="AutoShape 11" descr="data:image/jpeg;base64,/9j/4AAQSkZJRgABAQAAAQABAAD/2wCEAAkGBhQSEBQUERMVFRQUEhcVFxYYGRgZFRUYFRQVGBgVFBkXGyceFxwlGhUXIC8gJScpLC0sFh4xNTAqNSYsLSkBCQoKDgwOGg8PGjUkHyQvLzI0KzUtLzUzKTItNDItMDMxMzUvLzQwMzUrNTUsLDUvNCk1KjUtLC4sLDQpLywsNf/AABEIAJYBUAMBIgACEQEDEQH/xAAcAAEAAwEBAQEBAAAAAAAAAAAABgcIBQQCAwH/xABKEAABAwIDBAYECQkHBAMAAAABAAIDBBEFEiEGBzFBEyJRYXGBFDKRoQgjQlJicoKxsxU0NUNUdJKi0hYzc5OyweEXJMLRJWOU/8QAGgEBAAIDAQAAAAAAAAAAAAAAAAQFAQIDBv/EAC4RAAIBAwEFBgcBAQAAAAAAAAABAgMRIQQSMUFRYQUTInGh8BSBkbHB0eEjUv/aAAwDAQACEQMRAD8AvFERAEREAREQBERAEREAREQBERAEREAREQBERAEREAREQBERAEREAREQBERAEREAREQBERAEREAREQBERAEREAREQBFy8d2npqJmeqnZE3lmPWdb5rRdzvIFRD/qlNVaYVhtRUtOgmltBB4hzvWHdcFAWGirSqxXFxrVVmFUDbjQkue2/J3SOyk+BX3R7TZXAy7RUDwCLtEUIBHZcTX80BZCLk0m1tHKbRVdO89jZYyfYHXXVugP6iIgCIiAIiIAiIgCIiAIiIAiIgCIiAIiIAiIgCIiAIii29CvfDhFY+IkPEOUEcQHuaxxFuBDXHXkgODtJv2oKWV0TBJUOabOMQb0YI4jO5wzHwBHevdsdvhocQkETC+GY+rHKAM/cxzSQ492h7llVfpTzuY9r2Etc1wc1w0ILTcEHkQQgNvovLhc7nwRPeLOdExzh2FzQSPaV6kAREQBERAEREAVdbQ7wp6iodQ4KwSzt0lqXawU2tjrwc4eYuLAONwPnbnaCesqvyThzsr3NvV1A4U8R4sFvlkEe0DmS3rwx0mCUjYIGXcRcDTPK7gZZXW9/kBYaYlJRV2aTnGC2pPBBJ9iIqHFsNfXzmqfOKp08tRYx5o4QWBrX6AAu0uTrbhoFM8U3qU8fVgY6UjS/qM8iRf3KsNucVlnqKWad9wKjIBwZGJBY5RfT1eJ1NtSvDX7RUkOhkzuHJnW946vvXWlX0izJuXRJ/wqq2rrTt3C39DlY3LNDXS18LWP6SV8j2SNbK1vSOLnNcHjrN146EacLXUkwrbhlSy5o6Fx+Wx1NHp7LG3YVHH7RSy/m9G8j5zr2PsFveuFPQ1VO4z9GIhfUNsWi/ItudL++ymwlSf+kYPZe9Nbvnn7mFKvOGxOWzLg7rPRosSamw2e/T4cyMn5dNI+Mt8GElhXqwzZWePrYFisgcNRS1Byk9wBvHIfs271BKKatlYHskiIPcL+B6vFdH8lYm+MkRssfVcx+R4INw5hLhzCzqfhYQ7yV4Lg3ufqYo168J7MpxlzzleiLEwnfRNSzCmxyldA/h0zGnKR84s1zD6TCR3K1qCvjmjbJC9skbxdr2kFpHcQs/0+8Y9F6DtBSPqG2uyUZTO0HQOBvZx09YOB0N7rk4Jtl+RqoPoKn0qhldd0LrtkHC4ewjqSAWs9oyut4gViaavF3RcRd1c08i5+AY9DWU7KindmjkFx2g82uHJwOhC6CybBERAEREAReGoxynjOWSeFh7HSMB9hK/akxGKUXikZIBzY5rv9JQHoREQBERAEXzJIGi7iABzOg9q5/wDaWl/aYP8ANj/qQHSRfEcocLtII7Qbj2hfaAIiIAiIgC/CtomTRvilaHMkY5jmng5rgQR7CvO/H6drsrqiEOvbKZGB1+y17r3NdcXHBAZ12n+D5WRyuNEWTwk9UOcGStHY/NZpt2g69gXT2G+D/KJmS4kWCNhDugac7nka5ZHDqht+Nib6jTir4RAEREAREQBERAFHN4G1Yw+hknGshtHC3jnlfcNFuYGriOxpUjVV7YVLanaClhlcG02HQOrZiTZocNWl3haI68nFAczctino9HiM1Rczel2ff13yZfVJ5nOX+8qNbSbfh0zsgNRUPNrNuWA8mi2pt80e1RihfUVc1TBTS5aeWpdM93DRznBptx1afV9vNT/Z3ZmGlbaNvWI6zzq93nyHcNFU6+vCDtPPT9lZq5RcrSzbh+yC7QYHWvpn1FW8NDMpEI5XcG3IGjSM3O5U0wTZSlZGx8UTTma1we7rOs5oINzw48rLu4nhXTU00XN8TmjxLTl99lzN2dV0+HMB9aFzonfZ1b/K4DyVj2ZRc4RnXjvu0uFsb1x5q5xblOnjFnuR6JaNc6row4EOAIIsQeBB5KT1zGsaXPc1rRzcQB7Too8/bjD4dXTNe/6DXPt4EDL71c6rXLSUtpRcuCiveEQ/h5TdkiFYLR+h4g2nnuIJ3AsJ0ve4b7SMhPgVa0iqvb3bSlrYmCJsokjfdr3BoFj6w0cTyB+yunQ714ujYJo5c4aA9zQ0guAAJF3Djx814ntCOp1sYTcWrX8PLN8e+BPnQk0pJZ49ep3NrMCFTF1erNGc8TxoWuGtr9ht7bHkvjY7DqLF4jDWwtZUglnSsAZK2QX0dbR4NiQHA2IcOxeaHb6jk/WlhPJ7SPeLj3rky1rafEI6iCRpjqSGPcxwIbKLFrtOBvlP8Szou9peGSatu/K98TSlKdN2a3ZX5Xvidvd1iUuCYu/Das/EzvAa75Gd2kUzb8A8dU99r+qr+VLb68NFXhlNiLBaSEhshHJrzlOvHqygW+uVZGwG0PpuG01QTd747P8A8RhLHnzc0nzXoE7q6LeMlJJokKIoLvd28OG0XxRHpM5LIvoADry255QRbvc3iLrJsePeNvkhw4mGFonqubb2ji006UjUn6I17SNL0LtFvDr60n0ipkLT+rYckQ7sjLA+Jue9R+WUucXOJc5xJJJuSSbkknibq191+5T02JtVWucyB2scbdHyj57ifVYeXM8dBYkCpl9wVDmODmOLXDgWkgjwI1Wr4t0WFNblFFGRpqTI52n0i64UT2x+D9TSxufh5MEoFxG5xdE/uu67mHvuR3c0BCNhd+dVSubHWudUwcCTrOwdrXn1/B3tC0ThmJx1ELJoHh8cjczXDgR/sb6EHUEELFdVSuie6ORpa9jixzToWuabEHvBCtv4Pu2boql1DI74ucF8V/kytFyB2BzQfNo7SgNBqnt6O+000j6XD8plYS2SYjM2Nw4sjadHOHMm4B0sTe1h7d406kw2qnZ68cLsh7Hus1p8nOB8ljtzrkk6k8+aA9+L4/UVT89TNJK6/wAtxcB9UHRo7guep1ur3bflWaTpHmOCEN6QttncX3ysZfQaNcSdbWGmquU7hsKyZeilva2fpX5vH5t/KyAzfhOPVFK/PTTSRO7WOLb+IGh8Cry3V76n1czKSubeV+kczG+uQCcsjWizTYHrCw7QOKh+3e4yopXtdRZ6mKR4YG2HSxucbDPbQt+noBzA4m1t1+7CPC4s8ln1cjevJyYD+ri7u08XEdlgAJBtzMW4XWuaS1zaOchwJBBETiCCNQVk07U1f7XUf50n9S1ft/8Aoqv/AHKo/BeseFAW9uY20MHp89bPK+KGnY6z3uebmQgNYHH1nGwHioltvvTq8Re4F7oqe/VgY4htv/sIsZD46dgCiLZ3BpaCQ1xBIvoS29rjna59qm2x+5yur2CVrWwwu1bJKSM47WNALnDvNgeRQEGWtt1NNkwaiHbAHfxuc/8A8lV8vwapg05a2Iu5AxuA9ocfuV1bN4Waajp4HEEwwRxkjgSxjWki/K4KAyptJtNVNrakNqqgAVEoAEsgAAkdYAZtF3d0u0FTJjNIySome0vfdrpHuafiZDqCbHgohtR+fVX7zN+K5SDc5+m6P67/AMGVAavREQBERAEREAVGYXsyMXxrF+kmfHDHPHHKxgF5mRuc1rC8nqNzU7ToDew4WV5qldz1X/8AJ40w6Oc977cfUnmB156yBAyEYJkgxioiYAyOTMWNHBo0kYBfU2bcKw6WS6rHaaXoaqmqRwsA77B6w/hdbyXvrtt5ZX9BhzC5x06S3vaDo0fSd7uKxp9JQlepXjeaxZ810KSUJVtmouKy/IsLE9qaajbmnkANrhg1kd4NH3mw71Vuz20VU6rqIsLAZ6XK57WvyXYG53aFxyizSb6H1RbgpPs5u4jDumrnmeUm5aSSy/0idZD7B3FfzeJH6JUUVdC0NEThG5rQAMrSXNFhoLtMjfYp9VTfieCVRdNeBZ+x9s3VySnpMRq5Jn/NaSQO7O//AGaF1aPYyii9WnYT2vu8/wA9wpHJWh7Q5pu1wBB7QRcH2LmTTgFVfbGlrToLuE3nNt5Eq15cwaWMNLRGwNIsQGtAsRYjQdigexh9Hq6mjfqMxey/PLb72Fp+ypr6WDwKhG1p6DEKapHBxyP8jY/yP/lXnNPRqRc6NRNNrjzWUa0Z7e1DmvVZJNW4PBJ68MZ78jb+0C6ie0OxULYnyQBzHMaXBoJLTl1PHUG1+amMki8sxuCDwOh8Cu2nnODVmRY6mdN3TPbsG6qrMHrKeXopYX0sj2yXIlZIWEta5uWzhnZe41uDxuuv8HOtzYdNGf1dUSO4PjYbe1p9q824A/8Ab1UbuDCGH+KU/wC5Xx8G2IinrDc5TPGAOWjHXPscPYF6KMXFWfvl6HoqDvD5v7lyLMO/fGjPi7479SnjZE3suWiR58cz7fZC08sjb0r/AJYrb/tDvuFvcsnYj+FwsfPE2V+SN0jGvf8AMYXAOdoDwFz5LUsG9bCGMaxlZE1rWhrQGyWAAsAOpwACygiA1n/1dwr9tj9kn9Cf9XcK/bY/ZJ/QsmIgJrvdr6afFHzUcjZI5Y2OcWggB4GVw6wGtmtP2lGtn8TNNVwTt4xTMk/hcCR5i481z1/QgNc7zsOdUYPWMjF3GHOB29G5slh2mzNFkVbaw3WCL/CZ/pCpDeJuGk6R8+GBrmOJc6nJDXMJ1PRE6Fv0SQRwF+QEF3b7yJMJleWsEsMoaJIycp6t8rmOsbEZjysb+BF3YRv3wyYDPJJA7slYbfxR5h7bLNuJ4LPTOy1EMkTux7XN9lxr5LxIDamF4/T1IvTTxTDn0b2ut4gG48171iGnqXxuD43OY5puHNJa4HtBGoVy7rN9cvTR0uIv6RshDI5z67HHRrZT8ppNhmOoJ1uOAFtbf/oqv/cqj8F6x4VsPb79FV/7lUfgvWPCgJpui2TbX4nGyUZoommaRp4OawgBp7i9zQe661a1thYaAKgfg2N/7qrPPoGe+T/gK/0AREQGMNqPz6q/eZvxXKQbnP03R/Xf+DKo/tR+fVX7zN+K5SDc5+m6P67/AMGVAavREQBERAEREAVA7IVRo9q62MtJ6Z1U0NGhdmvUMAvzIaAPrK/lQG+mkdQ41S4hGNH9G/xkpy0OafFnR+9AV/icFVUCR0jTGyLMRG4FtiOIAIuXAX1PZ5KUbvJ2Gm6jQHteQ8ji7m0nyNvIqZbd0jDUR1MfWgq42ysPI3aLjzBaftKssJm9Br3RuNopdAeVibsPkbtPmpOprOjadPMnG+fX6FHKTmp0LW2cpLiveS0YaheLaai9JpJYubm3b3Pbq33i3gSubim0UVMzNK7U+qwes7wHZ3nRRd1RW4lo34inPeQHDvPGTy6qraPamokv9YrZ55X7OdCEn472XM9Oz28KOCibHNnMkZLGtA1LR6tydBa+X7IXmk21rKj82p7DtsX+1xs33Ln4hgTaCphc8dLC4WJc0WDuDtNRpcOH/CmD6m4GW1raW4W7leaFvVQ2ozsl9TfVVaVK0oxvtcXu+hFzT4i83dMGH6wFv4AvPjGA1Xo7pJanpWs62Uue4jW1xmFr2KlJKPizxyMPB7C32ghbdoaSMKPep5jbfn5EOnr5qawkuiOBhzsQdEySOZr2uFw11r6EixzN7u1fs7aKqi/OKa4+cz7za4+5fWxlTelyn5Ejh7bO+8ldkuuqTS6fvq/dtK3OxvqKyjUlCUE0n5P0Oruo2hhiw/F5BI0SWkmEZNnlgjOU27M7w3S9iR2hSz4P2GGPCc5H9/USPH1WhsY98blXOL0/o9BV0rWNNXV4r6MLAZyyNlPI5gNr26V0Ytw6yv8A2awVtJRwU7bWhiawkcyB1nebrnzUmbvJnoqatBYOmsyb+8EMOLOlt1KmNkgPLM1ojePG7AftrTahe9XYT8p0Ray3pEJMkJOlzbrRk8g4AeYaeAWh0MtYXW9DPFLlDujkY/KQC12RwdlIOhBtbzWvcMwqhqIY5oqendHIwPaRFHqHC4+Toe0dqx5UU7o3uY9pa9ri1zXAhzSDYgg8CCpvu83tVGF/FlvTUxN+icbFhPExOsct+YsQe46oDSv9maT9lp/8qP8ApT+zNJ+y0/8AlR/0qBU/wh8OLQXMqWHm3I0+wh+q4O03wjm5C2gp3ZiLCWawDe8RtJzeZHgUBbQ2bpP2an04/FR6fyr+/wBmaX9lp/8AKj/pWXdlt5tXR1zqoyOmMzh07HnSYf8AiQPVIHV4WtcLUGzO00FfTtnpn5mO0I+Ux3NjxycP/RFwQUB1GtsLDgEJXixrGoaSB89Q8MjYLkn3ADiSToAOKzFtzvVqa6rZLE98MUD80DGmxaR+sfbi8jyANhzuBqeena9pa9oc08Q4Ag+IOiimN7psMqgc9KyNx+XD8U4E8+p1SfEFQnY/4Q0LmNZiTHRyAWM0bc0brfKcwdZh8AR4cFJ63flhUbC5tQ6Q20YyKTMf42taPMhAUPvK2DOFVYiDzJFIzpInkWdluQWvtpmBHLQgg6XsImCpTvG27ditX0pZ0cbG5ImXuQ25JLjzcSfuHK5juH0D55WRRNLpJHtY0Dm5xsB70BqjE6502zckr9XSYQ57j2udSkuPtJWUCtb7S4cKfAamEG4hwySMHtEdMW39yyQUBcnwa/zmr/wGf6yr+VA/Br/Oav8AwGf6yr+QBERAYw2o/Pqr95m/FcpBuc/TdH9d/wCDKo/tR+fVX7zN+K5SDc5+m6P67/wZUBq9ERAEREAREQBRXeVscMSoJIRbpW/GQk8pGg2BPY4EtP1r8lKkQFB7s8U9MpJMIqjkqIHOfTF+hBbfPCedwc2nY4/MUM26aA4QPa70hjrZebbmxa7tvyHn42dvh3dSdIMTw+7Z4iHytZ6xycJmfSAGo5gX5G/LwGspMbbnDY4MWa2776NqQGgFzCeBsOA1GvEaiTSmpLu57r7+RCr0PGq0V4lw5lc7LUsc07vSi58reDH8Dl0N78bW9X71YTZlFNqdl5GSFzWujqIzq06F1uBHf2HgQv1wLaMTDK7qyt9ZvC9uY/3HJVvaGilCe+64eRT6iUqq72PDDX/P8OntHTCeExnidQfmkcD7/ZdR3ZnETrTy6PjuBfmBy8vu8F1cWxmOEXedSNGj1j5ch3qI4i2eUmpbGY2tA1BIcRwzdp0PEDgrnRwjpaNNwzK12ujznyMaenKtBwniL3N8+nO5M56tjPXe1viQPvXjdtNTt/Wg+AcfuC5GC7PwyxiRznPJ9YXtZ3MG2vvXajwOBo0iZ5i/+q6l6tVa+nbsrb9+eZwlT09KWzJttdEvucLZzFoozMHPDQ6TM299Rr3acla27HB46mU1DnsMUBzesDd41BOujW8bnnbvUR3abCsrqmr6QMbBDKM5IaSATIcrLiw9XjwAC9+0OD0eI1zKHBKaNuQ/H1jM2RrLFrg2zrObYm5PrmwGmpo6bcJbUfdy5hpIVKvetPh88HW3c4J+UMaqsQcS6lp6uZ1P818kjtHtv2MDXeJZ2K7VztnsBioqaOngFmRtsO1x4uc483E3J8V0VktAiIgIHvD3SU+J3laegqrf3oFxJYaCVvyuzMNR3gWVDbRbqcRoyc9M6Rg/WQgyMIHM5RmaPrALWqIDDz4yDZwII4g6EeRX7UlBJK7LFG+Rx5MaXH2NBW15KdrvWa0+IB+9fTIwBYAAd2n3IDNWyG4itqXNdVD0WHic2szh2Nj+T4utbsK0Fs1szBQQNgpWBjBqTxc93N73fKcf+BYCy6qIDlbS7NQV9O6nqWZmO1BGjmOF7PYfkuFz7SDcEhZ52v3GV1K5zqZpqoeILB8aB2Oj4k/Vv5cFptEBiOqoZInZZWPY7se0tOnHRwX4hpOg1W4Hxg6EAjv1XwylY3VrWg9wA+5AZFwHd1iFYR0FLLlPy3jJH4532B8rlXzuz3Px4aenncJqotsHAfFxAixEd9STqC8200AFzexkQHE23p3PwytYxrnPdSTta1oJc4mJwDWgakk8gsp/2GxD9gq//wA839C2OiApD4Puz9TT1FUainmhDoWBpkjewEh5uAXgXV3oiAIiIDJO0exdc6sqXNoatzXVEpBEEpBBkcQQQ3UWXc3UbJ1kOMUkktJUxsa9+Z74ZGtbeGQauc2w1IHmtNIgCIiAIiIAiIgCIiAKpd4e5MTvNVhhENTmzmMHIx7gb543D+6ffyJ+bqTbSIDPEW8uWM+ibQUb3lmgmAyVLB28hIO8EX+ko7tlTUTpIH4ZUPnmleGhgY5kjTcBokuAC4k2FuOvctN4vgUFUzJUwxys7HtBt3tJ1ae8Ku8Y+D1QSkmB81OewOEjB5SXd/Mjza5ydGDltWz7+pUdBgL4aww10T21Zd1BJbK6+g6M+q7XQEEjsU1ZsjVu09Fm82ED+ay/bEfg8VLmta3ERIxpJa2RjwG37AHuA4Dgv3bulxsNDG4sQxos0CapAAHACw4W5KfR1sqMNlRRCr9nQrT2nJ+XLyILi2zNThE7HzxuZTTutfR2XtByk2cBcgHiL99p3JjWC4exskk/p0xaHNjjALNRcZhfK3jweSfor+M3AVM5vW4k54vwAfIT9qR4t7Cpjs5uXw2kId0RneODpyH28GABnuJ71w+JqWcYuy5Ej4SltKcld82VHs3s7iOLy1Rp81LRVlQ6WZx0jIzOIYCADNYOIyizb2vbS19bH7HU+G04hp2973n15HfOefuHALuMYAAALACwA4ADkF/VHJQREQBERAEREAREQBERAEREAREQBERAEREAREQBERAEREAREQBERAEREAREQBERAEREAREQBERAEREAREQBERAEREAREQBERAEREAREQBERAEREAREQBERAEREAREQBERAEREAREQBERAEREAREQBERAEREAREQBERAEREAREQBERAEREAREQBERAEREAREQBERAEREAREQBERAf//Z"/>
          <p:cNvSpPr>
            <a:spLocks noChangeAspect="1" noChangeArrowheads="1"/>
          </p:cNvSpPr>
          <p:nvPr/>
        </p:nvSpPr>
        <p:spPr bwMode="auto">
          <a:xfrm>
            <a:off x="63500" y="-6985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14" descr="data:image/jpeg;base64,/9j/4AAQSkZJRgABAQAAAQABAAD/2wCEAAkGBhQQERUSEhQVFBMVGBoYGBYXFxQZGhcYGBUZFBYXFxgYGyYeGBwjGxgXIS8gIygpLCwtGR4xNTAqNSYsLSkBCQoKDgwOGg8PGjAkHiQ0LyksLSkvLDM2LTUxLDUtLCkuNCksLywsLy0sNCwyLCwsLCwsLSw1LSwsKiwsLCwsLP/AABEIAHoBnAMBIgACEQEDEQH/xAAbAAEAAwEBAQEAAAAAAAAAAAAABAUGAwIBB//EAEEQAAIBAgQDBgMGAgkDBQAAAAECAAMRBBIhMQUGQRMiUWFxgTKRoRQjQlKxwZLRFSQzYnLC4fDxB4KyFiVTY3P/xAAZAQEAAwEBAAAAAAAAAAAAAAAAAgQFAQP/xAAzEQABAwMCAwUIAgIDAAAAAAABAAIDBBEhEjFBUWETInGRoQUUMoGx0eHwQsEj8SQzNP/aAAwDAQACEQMRAD8A/cYiIRIiIRIiIRIiIRIiIRIiIRIiIRIiIRIiIRIiIRIiIRIiIRIiIRIiIRIiIRIiIRIiIRROKcRXD0zUYMQNLKOp2v4DzlRwLmN8TXKlVVApNtSdCANffwllx+mGw1UH8hPuO8PqJn+SMIc7VbrYqVAv3jqpJt4DT5zOmkkFSxjT3d1pQRxGme9w72y2ERE0VmpERCJERCJERCJERCJERCJERCJERCJERCJERCJERCJERCJERCJERCJERCJERCJERCJERCJERCJERCJERCJE4Y3GpRQvUNlH1PgB1MreEcxjE1WRVIULcE7nWx0G24nk6ZjXBhOTwXq2F7ml4GBxVzERPVeSREQiREQii8Vp5qFRb2uja+HdOsyfIw++c/3P1Yfymvx39k9xfutoevdOkynIhXPU3zZRbwtfX3vaZlQB71F81qUx/wCLL8lsoiJprLSIiESIiESIiESIiESIiESIiESIiESImf5o5k+zjJTsarC9+iDxPn4D/Z8ppmwsL37LoF1e1KyqLsQB5kD9ZxPE6Q3q0/41/nPzihw/EYtiwVqh6ux0/ibT2EtKXIdY7tTXyux/yzLb7QnkzHFhS0jmt1TqBhdSCDsQbj5iepiv/SOKRCiVlynUqGdQT8rdBIZXHYTU9plHn2i++9vpPU10jMyREDiuaeq/QYma4RztTqWWsOzb834D7/h99POaQGXoZ45hqYbrhFl9iInsuJEzWN5xVaoSmFZMwDOTpqbHLboPH/me8bzpTU5aamofH4R7aEn5Soa2AX723781bFFObd3f9+S0UTJ1+bqxPcoED+8HJ+lpwpc81M3epoR1AzA/UmeZ9oQA2J9CvQezpyLgeoWziV3CuO0sRohIYC5U6EefgR6Sxlxj2vGppuFTexzDpcLFIiVPE+ZaVA5SS7/lWxt5E7D03h8jYxd5sEjjdIbMFyraJmq3MGKK5qeGIG92zNp6CxnXhfN9OqVRxkY21/CW8L9Om/j864rIi7Te3iCPqrBo5Q3Va/gQbeS0ERMxW5xvWWnSUZC4Us17m7Ze6AdPf5T1lnZFbWd15RQPmvoGy08Si4tzZToPkUdowPesbBfK/U+Uqm51qkkikuXpfOfr1njJXQsOknPRe8dDO8agMdVsomQwvPRv95TFvFDr8m/nNNh+II9IVQe4Re50tbe/haThqopvgK85qWWH4wq/m6gGwrE7qVYeuYL+hMp+RaBz1H6BQvuTf9p04zzVSrUXpqHuw0uABuDrr5SJyzzCmHVkqXyk3BABt431v4TNkmhdVtfqxbfrlaccMzaRzNOb7dMLcRKStzhh12LN6Kf81pJ4Nxn7SGYIyoDYE/i3vt4evWajaiJztLXXPRZTqaVrdTm2HVWUSv4hx2jQ0dxm/KNW+Q297SvwvMVXEEihQ7o/G7WHvYb+QMOqI2u03zyGfoutppHN1WxzOPqtBEzb8SxyatQRl8F1P0cn6STwfmhK5IcCm1wACwOYm4sNAf8AmQbVRl2k3B6ghSdSSBuoWI6EFXFanmUr4gj5i0x/JiZcRUW4NlIuNQbOBcHw/nNjU2PpMTySwFV2JsBT1J0A7y7/ACleqt28XzViluaeX5LcRMzjud0UkU0L2/ETlB9Ov6SIOezk/s1z38e7l/W89HV9O021Lzb7PqHC+lbGJmeHc6q7ZaqimD+K9wD56aDzmmBliGeOYXYbqvNBJCbPFkiJU4vmNFfs6YarU/Knj5tt+tpN8jYxdxUWRukNmi6tolD9uxrC60KajoGbX/yH7SPW5qqUO5Xo9++6mylbbgm9zeVzVxty64HMgr3FJI7DbE8gQtNEh8M4tTxC5kO26ndT5zticSKYuQxABJIF7Aam8sB7S3UDhVyxwdpIyu0SM+PVRma6i6rcgjViAPa53nR8SqsqE95r2HjlFzO6m81zS7kusREkopERCKLxTE9lRqONCqMR620+tpiOX8I+LxXavqFIZyRoSPhW23Qewm+q0g4KsAynQgi4PqJUcw4wYTDHsgELHKuUAAE7mw8AD9JnVkIc4SvPdbm3MqQK88c5op4buLZ6n5Rsv+I9PTf0mYXieNxBzIapH9wWUeVxp9Z25Q4L29Q1n1RD1/E++vpofcTeAWlaNk1aO0c4tbwAXcBYNeP43DW7VWK//Yv6MLfqZpeB8ypiu7YpUAuVOoI2JB67jwlsyhhYgEHcHUGYXmzg4wzrVo3RXuLAkZWGvdI2BHTykpGz0Y1h2pvEHfzTBV9xnlGnXOZPu36kDRvUaa+Y+sreVeLtSqHCVTsSqG+zA2K38D0+XWXnLfEjXw6s2rDut5kdfcWPvMtzrgeyrrUXTtBfTo62uR81PreRqNMYbVwjx6goORW9nwiV/AOI/aKCOfi2b/ENCfff3ljNdjw9ocNjlQX5xW4eDjDRUAA1SAOgXNe3sJ+gYXA06QsiKvoB9TuZg8WP68f/ANx/5gz9DmX7Oa3VIbZutf2i92mMXxZJEx/CqdcWqKD4HYj0I1kuJquaHCzhcLKa4tN2mxX53xrANhK5yFlUi6MCb2tYi48/2mx5d4ia9BWbVhdWPiR19xY+8i844VWw5cjvIQQfVgp/35CVfL+MNLBV3G4bTyJVQD8z9JjsHutS5v8AEglbMh96pWuPxAgLrzTzEQTRpEgj42G/+Efv8vGc+F8fwuHUBUfN1cqmY+Jvm28p55R4bSrZ2qAO4I0a5tucxGxuf0mpp8MpL8NOmPRV/lJQsnmPb3GduNlCZ8EI7Ag434XVUvOmHJt3xpvl+mhvM1zDjqNZw9JWUm+e4AB8Dod95vThEP4F/hH8pz/ouj/8VP8AgX+U9p6aaZulzh5fleMFTDC7U1p8/wAKq5Q4oatIoxu1PTzKn4f0I9hM3j8OHxrIvdzVbX8CSLke9zN/Swyp8KqvoAP0mJrZV4iNyO1F72HeY9PIEieFXGWxRseb5AurFJKHSyPYLYJstRgeXqNIaIGP5nAYn5jT2liFtoNp9iazI2sFmiyyHyOebuN1l+dOHL2YqgAMGsSANQfzehA18595QwoqYZ1qLmQ1LgHY2C/PUSZzjf7K1vzLf0zfztOPJI/q51v3zp4aDT9/eZhY333bcLTD3Gh32Kc0cPpphmKU0BBWxVACO8L6gaaSt5Q4dTrLU7RFaxWxO+oOn0l/zNUK4WoQbGwGngWAI9wTK3kfFFqbpYWQi1hY965Nz12iSNnvjQRw2t4rscj/AHJxB4738FYVOVsMTfs7ejMB8gZaU6YUBVAAGgA0AE9RNJkTGG7QB4LMfK94s4k+Kp8TypQep2hBBvmYA6Mb3Nwf2tLZEAFgAANgOk54rGJSGaoyqPM2+XjKhePVawvhqJI/PUIVT6a6/OeV4YSbDJ4AZ9F7WmmaLnA4k49VezDc5YFKdRWQZS4YnwvcajwOsuKy8QIuDRF+i9P4haZ3j1HEgqcSb3uF1Xyvou3SUK+XXERoPiRsr/s+LRKDrHgDut1gcQtWkrg3DKN99rG8wXC+FdvWalTc9mNS210U6G3U3tabDlq32SnqDoduneJt6jaZ3kineuzdAh19WXSKgCYwhw338glOTCJy07beZWpwHA6NEWVBfqzak+5/aSXwiHdFPqonaJqtja0WAwsl0j3G5OVhebeE06DIaYyhwbrrYEW1Hhvt5TS8s4hnwqM5JPe1J6BiBc+kpee6nepLbYMb+pAt9JJr4oU+GrlI7yhLgEasbNv1+KZEZbDUykYAF7eS2JA6amiackm1/NROI8XfG1loUGKob3bbNbUk21y2Gg63mj4VwhMMmVBr+Jju3r5eUouR8Gtnq3Bb4bdVG5v66fKauWqNheO3ky4+g6KrWvDD2EeGj1PVJwxmDWshRxdT9PMeBneJfIBFis8Eg3C/OcStTA1yqPYi2o2YHUXBm7Wp29DMtvvKenqy/wCsy/PSDtKZHxFTf0B0/VppeBoBh6QUkjKLE6HXXbpMmkaWTSRA91a9Y4PgjmI7y64nC51VTa1xmv1A3nKlg3ujMQWU2J1+EKyj3JIJ/wBJOiaZjBN1liQgWSIiei80iIhEmS/6gP3aQ6XY/IAfuZrZkf8AqBmtS/Ldr/4rC30vKHtH/wAzvl9QpN3VtylRC4Snbrdj6lj+1pXc28eyhsMmbtDluRpodbCxuSdB7ydydiM+FQdULKfncfQiV3N3AnZhiKVywtmA37uzDxt+wnhKX+5N7LkL+FsoN1b8t8LbD0AjG7EliOik20Hy+d5Wc9unZIC1nzXVfEbMT4bysw/PdVRZ0Rz46r7m2nytI6YTEcRq5yLLtmsQqgdF/Mf96SvJVRSQdhACScW5Lts3KvOQlPYuehfT+Fbzj/1AHcpH+836D+U0eCwiYakEGioCST82Y/UzAcVx7Y3EjKCQSERfK+58L7n/AEk6r/BSNgOXHHrdBk3Ws5LpFcKt/wATMR6XsP0l7PirYWGgE+zWhj7KNrOQsolYTjVU/wBIXXQh6Y+i/wA5u5+c8wuftdQi9wwtbe4VbWlhhuZsVTTvJnUH4nVgddgSLCY9PVNilkDr5JW7UUjpYoyy2AFtomUo883XWiS391tP0uJ1bF4rF2VENCkd3N81utr2PyHvNAVsTvguTyAKzjQyt+OzRzJC8cyY44kjD0AXIYZyPhG4AJ9dSdtJYnggTBtQB1Kklt7t8V7eo+UmcN4TTw4Ipi19SSSSfDUyZOspyS58nxEW8ByXH1AAayP4Qb+J5r885Y4kKNcFtFcZT5XIsfnP0OZbj3KWcmpQ3JuUNgDfcqenoZB4dx2thPu6qMyjob5h6HYjylGnkdRns5R3eBV6ojbWDtYj3uIW3iUDc407AinVJPTKN/C9/wBJzq8ZxVUWo4dkv+J+noGAH6zQNXF/E38ASs8Ucv8AIW8SAro8Sp9r2Ob7wi+XXbfU7DTpMZUp34jYm33wOvkQw+dre80XAeBNRZ6lVg9V+uug3Op3JP6CZ37JUqY1npozKtbU20GVxfU6SjVGR7WFzc6tuiv0gjY54Y7Gnfqt5ERNhYyo+cQThjYE95b26AG9z5bSLyNV+6qL4Pf5qB+0lc4VSMPlAPfZV0v69PG1veceTuHVKSuailcxWwO+gN7jpv1mW4H30Ecs+q1Gke4kHnj0UvmxwMK9+uUD1zA/tK7kfEllqKbWXLbQDfMTcjU+8suaMIamGYKCSLNYdbHX6XmQ5f4z9mqFiCysLEDxvcHXrv8AOedRL2VW1ztrfdetNF2tG5rcm9/ov0WQeKcUWjRaoCDbQC+7bAaef6GVeJxmJxS5aNM0UO71DlNvIDUeonSry1/UxQBGcHNe2ha5Ptva8uOme8O7JvDB69Lqk2FjC3tXccjp1sqzlvCjF1XrVznZCO6RprsfQWOk2AE/P+D8WOCZg9M3JAYE5SAL7C29zNQnN2HKhi5BP4bHMPlpKtDPE2OzjZ3G/wCVarqeV0l2glvC34VzMtz2O7S1F8zaddh9NvmJNfmRm/sKFSqPzWKrf3H8pmOYKVc1FavbO98qA3ygW0AGnyv1na6oa6Etbnrw80oadzZg5+OnHbktNyw39SFumf8A8mlHyRXIrFb6Mh08wRY/ImXPBDUoYNzUGUoHZQd7WzC4/wAV5Vcn4Gp23alDkyt3iLAk228eu08c6oAL3Az6L1xpqCbWJx6raxETbWIsfz1X71JPAM3zIA/QzrisN/7YlxcgBhY7XY2J8bBtpF5uZquJWmiliq7AEk5tT7Wt9ZpODYQjDJTqL+GzKdd76H2mMxhlqJRzFr+S2nvEVPEeRvbzWc5L4llc0WOj6rt8Q3F/MfpNpMNxDl6rhqoqUQXUG6kDMV8Ay9fWSuGc7Ed2uL2/EoF/+5dPp8p2lqPdx2M+LbFcqqb3g9tBm+44rXxKVOb8OR8TX8MjX+gkXEcXr4my4VGVfxVHAHsL3+mvpLxq4rd06jyGVQFJLfvDSOZwFVcyYj7ViVpUxqpyX8TfX2Gv1m0w1AU0VBsoAHsLSr4Dy6MNdmOeoetth1Av+suZClhc0ulk+J3ovSrma4Nij+Fvr1SIiXVRSIiESIiESQeM8LGJpNTOh3U+DDY/t6EydEi9ge0tdsUWA4Jxd8DVajVBCE94dVO2ZfEEW9RN3Qrq6hlIZTsQbgyDxrgNPFLZtHHwuNx5HxHlMc/C8Zg2PZ57eNO7KfMr/MTIa6Wh7pBczgRuP395KeHLe1cGjkFkViNiVBt6XGk6EgDoAPkBMQMZxEoHGfKdBZKd/wCG2b3tPScCxuK/t3Kp4Mf8i6fO09RXX/64nXPS3quW6r7x/mo1r0KANmOUt1fpZR4H5mWnK3LfYDtKn9qRoPyDw9T1+XrO4Ry9Sw2qjM/V239vAektJKCleX9tObu4DgEJ4BIiJpKKwvH8OExq5TcsyMR4EsBb6A+83UwHG6xGOLdQ6W9gs38zKEjtJbc/utSuB7OK/L7LyqAbAD0nqImmstIiIRIiIRIiIRItEQiREQiREQiTmuHUEkKASbnQanxPnOkgcXxLIqFCBmq01Nx+FmsQJB7g0ajwXRdT4iJNcXl6YOhAI89Zzp4NF+FFHooH7TtPFWqFF2IA8T56CRIG5XQTsvc+ZRe9tfGfYklxfGUEWOoPSALT7EIkRPFWqFBZiABuTGyL1l6z7EQiTlUwiMbsik+ag/rOsg8axTUqLOlgwta4vuwB+hkJCGtLnbDK6CRspVLDqvwqF9AB+k6SDRxbGvVRiMiKhH/dnzEn2kynUDAEG4IuD4g7QxwIx19DZDfivUREmuJERCJERCJERCJERCJERCJERCJERCJERCLCcbsmPzOO5mQm4Oq5VBI8dj8pu5+dcy1c+KqdLELqdBYAewvcz9Dp7D0Ey6F15ZQOf3WrXttFETy+y9SNiMZlYU1GZ2BNr2AUEAsx6C5A6n62kyBisG/arWplb5cjK1wGW+YEEAkEG/Q7zQkLgO6spDxFkqCnUQAsrFCpuGyi7KbgFTa3kZyocRrVKS1VooQyhsvanMQRfTuWv7zucIzOKj5e4GCqLkAta7FiBfQWtbx36QeBiscPSF6YXItmGYkC35bWJt528pXLn6tNzbNtunTx/tdXf+n0KoUDMXFwtm7oBsc+UMRqCNjqJ5PHGFOo5pnNTIFu8FbMQAVLKD11FunvPQ4SaTq9EjRcjK97MMxbNmGoa7Mb2O5nvGYKpVpsrMq5stgASBZgSSdzoNrCc/z2N97cB038/wBsmEbiFRXQPTULUbKCHuQcpYZhlA/CdiZ34hj1oqGbqQoubC52uTsPOfMdhDUNMggZKgc+YCsth/FPWMpOwGTKbHvKw0YWta9jbx2O09u+A7Pht+EUehxYZHd2pZU6037T2PdGuwA6z7icfUpoahpjIouwzd8L1NrZSQOl/eR8RwLtM7XWm7KqjINFyv2gY6DMcwHQaSRVw9WrTNN8i5hZmUsbg6HKCosSPM2855Ay2IPLHXx5cEwumF4h2lR0A0QIQ1/izgna2m0jvxghSRTue27IDNvrbNqPp9Z6GCqU6rPTyFXVBZiwK5AQLWBuLHac04S+WzOpPbircAjTNmta/jBMtrcc8uePT8phSPttQHKyLnb4FVybgfEWJUZQLjXXefTjWpoz1lVQNgjFy3QADKNSbACMdgmZ0qU2AdLizDusrWuDbUbAg/Qzni8FUrKQzLTtZly3azqwYMSbXGm1up1kyZBe1yeG2cffwReKPGGLqpptlfS4FTuncZsyAAeYJ1+c+8f+CmQLkVqWl7X74khBWNgxpra2YrmN7HUAEDLf3nziWFaoFCkAq6vrfXKc1tNrkDWcIeY3A5+VkXKtxNqbKKtMBHIUOr5gGPwhgVBF/EXnbBY3tFc5bZXdLXvfIbX20vPL4VqhXtMoVCGCqS12HwkkgaDe1t7a6TjQwdannVTTyu7MGObMuclrZdmsT4iAZA6+SEXk8eAp0mOVHqrmAd8qiwBN2t5jprPZ4j3KbEU2LVFS6PmUXNswbLv5ec84fA1ESmn3dRUQKVYEajZgbHppa0+LwUjYqCay1WAHdGW3dUew166nykLzftv05TC9pxCq7VBTpqQjlbtUIvYKdLIT1/5nleOg06bZTnqXsmptY2YkqCcoOl7dRpJWCwhpmoSQc9QuLdBlVbH+GQMPwZ6QpsjrnQMpBvldWfPa+4I0sfpOnthkdeWMj+rphdafHLLUaojKKYzXAezDyLKuvQidMFxPtGIvRIAv3KudvcBR87z3Vp1mBsyKbaCxYHUE5ibaEAjQaXvrOJ4WWdalkpsgYLkF+8y5bkkC4H5Z28oI4/K18/0PBML5g+Nisy5DSytsDU+8/gA38ryVxHE9mobLmu6Lr0zOFzbdLyK3DGqZBUWmMrKxZL3Yqbi1wMtyBfU9R5yVxDCmooUECzoxJ8FcOffSdb2uh19+H+kXD7fVZ6iU6ans2AzM5AN0VtgpN+9/rIGNx71UoMKdvvgCM/4kZly6DUXUm/pLbC4Uo9ViQe0YMPIBFTX+GQm4S4poqlSyVjV1vYguzZb2J2be0hI2Ug5PHlzxw5Iu1bixTKrJ941zlBZrLe12KqbX9D+shY/iBqYeqGRlKlejAMCym6llB8iLaSY+BqCoKyspbLldSCFZcxZbEXIIuddb3OgjH4GrWpuhZVLZbAAnLZgSS25NhpoJx4lc1w6HFhnHP98l3C44jECnUxL5c2WijEHYgdqbbSaccS2RFDOFDNdrBQ17a2JubHp0kbFcLd2rkMAKtMIBY6EBgSf4pHx3D3NZXRcwVApKVDTYm+z23W1iLa7wTIy9hx/s+PRF0o8dazM6BcrmmFUl2ZwellAsBc3F/pO2F4qzPkamR3bhgKmXT8LFkWx8JDqBmenTyChUS70yDnRgBldWtY65vreWiiqSM2RQNwLtfS25AsL67dJ2N0hO+3Tz5W8uqKB/TVXsRX7FezyhiO071iLkgZLfMj2k6tjGJK0lDsts2ZsoFxcC4BubWNrdZHPC2+yfZ7jN2eTNra9rX8Z7GDqU6jvTKstSxZWutmChcysAdwBoR03nR2otcnhfbG9+HhzXML1ieJdmqhl+8b8C5mAtuSQt8o01t1E5YbFmuWRkKlSrBrPlIvcgFlU30sR59Z9rYGqXWqGTtFzArY5WRiDlJ3uCL5vpJdEVM12KgW+FbnW+5Y2+VuskNbnWO3hvhF5p4Qhr5tLk21/Fe/X0+vjpJiJYDQ3ZcSIiSRIiIRIiIRIiIRIiIRYTGcArV8TUshClz3yLC19xf4vabijTyqFvewAv42Frz3EqwUzYS5w3KtT1Tpg1p2CRES0qq+PsZD4NQanQpo4syqARppYeUmxI6e9q+SJERJIkREIkREIkREIkREIkREIkREIkREIkREIkREIkREIkREIkREIkgUuHvTLdnUGVmLWdMxBY3NmDLp63k+JFzA7dFHo4WzZ2OZ7WvYAAE3IUDYXA8ToNdJIiJ0ADZEiInUSIiESIiEX/2Q=="/>
          <p:cNvSpPr>
            <a:spLocks noChangeAspect="1" noChangeArrowheads="1"/>
          </p:cNvSpPr>
          <p:nvPr/>
        </p:nvSpPr>
        <p:spPr bwMode="auto">
          <a:xfrm>
            <a:off x="63500" y="-569913"/>
            <a:ext cx="3924300" cy="1162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descr="Dataset Fields Management_2.png"/>
          <p:cNvPicPr>
            <a:picLocks noChangeAspect="1"/>
          </p:cNvPicPr>
          <p:nvPr/>
        </p:nvPicPr>
        <p:blipFill rotWithShape="1">
          <a:blip r:embed="rId3">
            <a:extLst>
              <a:ext uri="{28A0092B-C50C-407E-A947-70E740481C1C}">
                <a14:useLocalDpi xmlns:a14="http://schemas.microsoft.com/office/drawing/2010/main" val="0"/>
              </a:ext>
            </a:extLst>
          </a:blip>
          <a:srcRect l="2186" r="3681"/>
          <a:stretch/>
        </p:blipFill>
        <p:spPr>
          <a:xfrm>
            <a:off x="199900" y="1829759"/>
            <a:ext cx="8607501" cy="4171478"/>
          </a:xfrm>
          <a:prstGeom prst="rect">
            <a:avLst/>
          </a:prstGeom>
        </p:spPr>
      </p:pic>
      <p:pic>
        <p:nvPicPr>
          <p:cNvPr id="9" name="Immagine 8" descr="Dataset Fields Manag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00" y="1059448"/>
            <a:ext cx="8607501" cy="1074295"/>
          </a:xfrm>
          <a:prstGeom prst="rect">
            <a:avLst/>
          </a:prstGeom>
        </p:spPr>
      </p:pic>
    </p:spTree>
    <p:extLst>
      <p:ext uri="{BB962C8B-B14F-4D97-AF65-F5344CB8AC3E}">
        <p14:creationId xmlns:p14="http://schemas.microsoft.com/office/powerpoint/2010/main" val="2554632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4236452" y="3833034"/>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Measurement</a:t>
            </a:r>
            <a:endParaRPr lang="it-IT" dirty="0"/>
          </a:p>
        </p:txBody>
      </p:sp>
      <p:sp>
        <p:nvSpPr>
          <p:cNvPr id="5" name="Rettangolo arrotondato 4"/>
          <p:cNvSpPr/>
          <p:nvPr/>
        </p:nvSpPr>
        <p:spPr>
          <a:xfrm>
            <a:off x="566533" y="3787690"/>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Entity</a:t>
            </a:r>
            <a:endParaRPr lang="it-IT" dirty="0"/>
          </a:p>
        </p:txBody>
      </p:sp>
      <p:sp>
        <p:nvSpPr>
          <p:cNvPr id="6" name="Rettangolo arrotondato 5"/>
          <p:cNvSpPr/>
          <p:nvPr/>
        </p:nvSpPr>
        <p:spPr>
          <a:xfrm>
            <a:off x="270711" y="5823324"/>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Characteristic</a:t>
            </a:r>
            <a:endParaRPr lang="it-IT" dirty="0"/>
          </a:p>
        </p:txBody>
      </p:sp>
      <p:sp>
        <p:nvSpPr>
          <p:cNvPr id="7" name="Rettangolo arrotondato 6"/>
          <p:cNvSpPr/>
          <p:nvPr/>
        </p:nvSpPr>
        <p:spPr>
          <a:xfrm>
            <a:off x="3212226" y="5823324"/>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Measurement</a:t>
            </a:r>
            <a:endParaRPr lang="it-IT" dirty="0" smtClean="0"/>
          </a:p>
          <a:p>
            <a:pPr algn="ctr"/>
            <a:r>
              <a:rPr lang="it-IT" dirty="0" smtClean="0"/>
              <a:t>Standard</a:t>
            </a:r>
            <a:endParaRPr lang="it-IT" dirty="0"/>
          </a:p>
        </p:txBody>
      </p:sp>
      <p:sp>
        <p:nvSpPr>
          <p:cNvPr id="8" name="Rettangolo arrotondato 7"/>
          <p:cNvSpPr/>
          <p:nvPr/>
        </p:nvSpPr>
        <p:spPr>
          <a:xfrm>
            <a:off x="566533" y="1708172"/>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Domain</a:t>
            </a:r>
            <a:endParaRPr lang="it-IT" dirty="0"/>
          </a:p>
        </p:txBody>
      </p:sp>
      <p:cxnSp>
        <p:nvCxnSpPr>
          <p:cNvPr id="9" name="Connettore 2 8"/>
          <p:cNvCxnSpPr>
            <a:stCxn id="8" idx="2"/>
            <a:endCxn id="5" idx="0"/>
          </p:cNvCxnSpPr>
          <p:nvPr/>
        </p:nvCxnSpPr>
        <p:spPr>
          <a:xfrm>
            <a:off x="1842802" y="2280969"/>
            <a:ext cx="0" cy="15067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7539317" y="2800997"/>
            <a:ext cx="1157981" cy="5478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err="1"/>
              <a:t>a</a:t>
            </a:r>
            <a:r>
              <a:rPr lang="it-IT" dirty="0" err="1" smtClean="0"/>
              <a:t>ny</a:t>
            </a:r>
            <a:endParaRPr lang="it-IT" dirty="0"/>
          </a:p>
        </p:txBody>
      </p:sp>
      <p:cxnSp>
        <p:nvCxnSpPr>
          <p:cNvPr id="11" name="Connettore 2 10"/>
          <p:cNvCxnSpPr>
            <a:stCxn id="3" idx="3"/>
            <a:endCxn id="10" idx="1"/>
          </p:cNvCxnSpPr>
          <p:nvPr/>
        </p:nvCxnSpPr>
        <p:spPr>
          <a:xfrm flipV="1">
            <a:off x="6788990" y="3074944"/>
            <a:ext cx="750327" cy="1044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6021233" y="3044639"/>
            <a:ext cx="1227432" cy="307777"/>
          </a:xfrm>
          <a:prstGeom prst="rect">
            <a:avLst/>
          </a:prstGeom>
          <a:noFill/>
        </p:spPr>
        <p:txBody>
          <a:bodyPr wrap="none" rtlCol="0">
            <a:spAutoFit/>
          </a:bodyPr>
          <a:lstStyle/>
          <a:p>
            <a:r>
              <a:rPr lang="it-IT" sz="1400" dirty="0" err="1" smtClean="0"/>
              <a:t>hasValue</a:t>
            </a:r>
            <a:r>
              <a:rPr lang="it-IT" sz="1400" dirty="0" smtClean="0"/>
              <a:t> (1:1)</a:t>
            </a:r>
            <a:endParaRPr lang="it-IT" sz="1400" dirty="0"/>
          </a:p>
        </p:txBody>
      </p:sp>
      <p:sp>
        <p:nvSpPr>
          <p:cNvPr id="13" name="Rettangolo 12"/>
          <p:cNvSpPr/>
          <p:nvPr/>
        </p:nvSpPr>
        <p:spPr>
          <a:xfrm>
            <a:off x="7539317" y="4285773"/>
            <a:ext cx="1157981" cy="5478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err="1" smtClean="0"/>
              <a:t>real</a:t>
            </a:r>
            <a:endParaRPr lang="it-IT" dirty="0"/>
          </a:p>
        </p:txBody>
      </p:sp>
      <p:cxnSp>
        <p:nvCxnSpPr>
          <p:cNvPr id="14" name="Connettore 2 13"/>
          <p:cNvCxnSpPr>
            <a:stCxn id="3" idx="3"/>
            <a:endCxn id="13" idx="1"/>
          </p:cNvCxnSpPr>
          <p:nvPr/>
        </p:nvCxnSpPr>
        <p:spPr>
          <a:xfrm>
            <a:off x="6788990" y="4119433"/>
            <a:ext cx="750327" cy="440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5983880" y="4405831"/>
            <a:ext cx="1476924" cy="307777"/>
          </a:xfrm>
          <a:prstGeom prst="rect">
            <a:avLst/>
          </a:prstGeom>
          <a:noFill/>
        </p:spPr>
        <p:txBody>
          <a:bodyPr wrap="none" rtlCol="0">
            <a:spAutoFit/>
          </a:bodyPr>
          <a:lstStyle/>
          <a:p>
            <a:r>
              <a:rPr lang="it-IT" sz="1400" dirty="0" err="1" smtClean="0"/>
              <a:t>hasPrecision</a:t>
            </a:r>
            <a:r>
              <a:rPr lang="it-IT" sz="1400" dirty="0" smtClean="0"/>
              <a:t> (0:1)</a:t>
            </a:r>
            <a:endParaRPr lang="it-IT" sz="1400" dirty="0"/>
          </a:p>
        </p:txBody>
      </p:sp>
      <p:cxnSp>
        <p:nvCxnSpPr>
          <p:cNvPr id="16" name="Connettore 2 15"/>
          <p:cNvCxnSpPr>
            <a:stCxn id="26" idx="2"/>
            <a:endCxn id="3" idx="1"/>
          </p:cNvCxnSpPr>
          <p:nvPr/>
        </p:nvCxnSpPr>
        <p:spPr>
          <a:xfrm>
            <a:off x="3862638" y="3392750"/>
            <a:ext cx="373814" cy="726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p:cNvCxnSpPr>
            <a:stCxn id="3" idx="2"/>
            <a:endCxn id="7" idx="0"/>
          </p:cNvCxnSpPr>
          <p:nvPr/>
        </p:nvCxnSpPr>
        <p:spPr>
          <a:xfrm flipH="1">
            <a:off x="4488495" y="4405831"/>
            <a:ext cx="1024226" cy="1417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a:stCxn id="3" idx="2"/>
            <a:endCxn id="6" idx="0"/>
          </p:cNvCxnSpPr>
          <p:nvPr/>
        </p:nvCxnSpPr>
        <p:spPr>
          <a:xfrm flipH="1">
            <a:off x="1546980" y="4405831"/>
            <a:ext cx="3965741" cy="1417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ttangolo arrotondato 18"/>
          <p:cNvSpPr/>
          <p:nvPr/>
        </p:nvSpPr>
        <p:spPr>
          <a:xfrm>
            <a:off x="4812188" y="1689226"/>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Context</a:t>
            </a:r>
            <a:endParaRPr lang="it-IT" dirty="0"/>
          </a:p>
        </p:txBody>
      </p:sp>
      <p:cxnSp>
        <p:nvCxnSpPr>
          <p:cNvPr id="20" name="Connettore 2 19"/>
          <p:cNvCxnSpPr>
            <a:stCxn id="26" idx="0"/>
            <a:endCxn id="19" idx="1"/>
          </p:cNvCxnSpPr>
          <p:nvPr/>
        </p:nvCxnSpPr>
        <p:spPr>
          <a:xfrm flipV="1">
            <a:off x="3862638" y="1975625"/>
            <a:ext cx="949550" cy="844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4596022" y="4986065"/>
            <a:ext cx="1548458" cy="307777"/>
          </a:xfrm>
          <a:prstGeom prst="rect">
            <a:avLst/>
          </a:prstGeom>
          <a:noFill/>
        </p:spPr>
        <p:txBody>
          <a:bodyPr wrap="none" rtlCol="0">
            <a:spAutoFit/>
          </a:bodyPr>
          <a:lstStyle/>
          <a:p>
            <a:r>
              <a:rPr lang="it-IT" sz="1400" dirty="0" err="1" smtClean="0"/>
              <a:t>usesStandard</a:t>
            </a:r>
            <a:r>
              <a:rPr lang="it-IT" sz="1400" dirty="0" smtClean="0"/>
              <a:t> (1:1)</a:t>
            </a:r>
            <a:endParaRPr lang="it-IT" sz="1400" dirty="0"/>
          </a:p>
        </p:txBody>
      </p:sp>
      <p:sp>
        <p:nvSpPr>
          <p:cNvPr id="22" name="CasellaDiTesto 21"/>
          <p:cNvSpPr txBox="1"/>
          <p:nvPr/>
        </p:nvSpPr>
        <p:spPr>
          <a:xfrm>
            <a:off x="2732186" y="4833666"/>
            <a:ext cx="1619291" cy="307777"/>
          </a:xfrm>
          <a:prstGeom prst="rect">
            <a:avLst/>
          </a:prstGeom>
          <a:noFill/>
        </p:spPr>
        <p:txBody>
          <a:bodyPr wrap="none" rtlCol="0">
            <a:spAutoFit/>
          </a:bodyPr>
          <a:lstStyle/>
          <a:p>
            <a:r>
              <a:rPr lang="it-IT" sz="1400" dirty="0" err="1" smtClean="0"/>
              <a:t>ofCaracteristic</a:t>
            </a:r>
            <a:r>
              <a:rPr lang="it-IT" sz="1400" dirty="0" smtClean="0"/>
              <a:t> (1:1)</a:t>
            </a:r>
            <a:endParaRPr lang="it-IT" sz="1400" dirty="0"/>
          </a:p>
        </p:txBody>
      </p:sp>
      <p:sp>
        <p:nvSpPr>
          <p:cNvPr id="23" name="CasellaDiTesto 22"/>
          <p:cNvSpPr txBox="1"/>
          <p:nvPr/>
        </p:nvSpPr>
        <p:spPr>
          <a:xfrm>
            <a:off x="4142784" y="2358288"/>
            <a:ext cx="1390137" cy="307777"/>
          </a:xfrm>
          <a:prstGeom prst="rect">
            <a:avLst/>
          </a:prstGeom>
          <a:noFill/>
        </p:spPr>
        <p:txBody>
          <a:bodyPr wrap="none" rtlCol="0">
            <a:spAutoFit/>
          </a:bodyPr>
          <a:lstStyle/>
          <a:p>
            <a:r>
              <a:rPr lang="it-IT" sz="1400" dirty="0" err="1" smtClean="0"/>
              <a:t>hasContext</a:t>
            </a:r>
            <a:r>
              <a:rPr lang="it-IT" sz="1400" dirty="0" smtClean="0"/>
              <a:t> (0:n)</a:t>
            </a:r>
            <a:endParaRPr lang="it-IT" sz="1400" dirty="0"/>
          </a:p>
        </p:txBody>
      </p:sp>
      <p:sp>
        <p:nvSpPr>
          <p:cNvPr id="24" name="CasellaDiTesto 23"/>
          <p:cNvSpPr txBox="1"/>
          <p:nvPr/>
        </p:nvSpPr>
        <p:spPr>
          <a:xfrm>
            <a:off x="700938" y="2736862"/>
            <a:ext cx="1241458" cy="307777"/>
          </a:xfrm>
          <a:prstGeom prst="rect">
            <a:avLst/>
          </a:prstGeom>
          <a:noFill/>
        </p:spPr>
        <p:txBody>
          <a:bodyPr wrap="none" rtlCol="0">
            <a:spAutoFit/>
          </a:bodyPr>
          <a:lstStyle/>
          <a:p>
            <a:r>
              <a:rPr lang="it-IT" sz="1400" dirty="0" err="1" smtClean="0"/>
              <a:t>hasEntity</a:t>
            </a:r>
            <a:r>
              <a:rPr lang="it-IT" sz="1400" dirty="0" smtClean="0"/>
              <a:t> (0:n)</a:t>
            </a:r>
            <a:endParaRPr lang="it-IT" sz="1400" dirty="0"/>
          </a:p>
        </p:txBody>
      </p:sp>
      <p:cxnSp>
        <p:nvCxnSpPr>
          <p:cNvPr id="25" name="Connettore 2 24"/>
          <p:cNvCxnSpPr>
            <a:stCxn id="5" idx="3"/>
            <a:endCxn id="26" idx="2"/>
          </p:cNvCxnSpPr>
          <p:nvPr/>
        </p:nvCxnSpPr>
        <p:spPr>
          <a:xfrm flipV="1">
            <a:off x="3119071" y="3392750"/>
            <a:ext cx="743567" cy="681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ttangolo arrotondato 25"/>
          <p:cNvSpPr/>
          <p:nvPr/>
        </p:nvSpPr>
        <p:spPr>
          <a:xfrm>
            <a:off x="2586369" y="2819953"/>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Observation</a:t>
            </a:r>
            <a:endParaRPr lang="it-IT" dirty="0"/>
          </a:p>
        </p:txBody>
      </p:sp>
      <p:sp>
        <p:nvSpPr>
          <p:cNvPr id="27" name="CasellaDiTesto 26"/>
          <p:cNvSpPr txBox="1"/>
          <p:nvPr/>
        </p:nvSpPr>
        <p:spPr>
          <a:xfrm>
            <a:off x="4029521" y="3414684"/>
            <a:ext cx="1850549" cy="307777"/>
          </a:xfrm>
          <a:prstGeom prst="rect">
            <a:avLst/>
          </a:prstGeom>
          <a:noFill/>
        </p:spPr>
        <p:txBody>
          <a:bodyPr wrap="none" rtlCol="0">
            <a:spAutoFit/>
          </a:bodyPr>
          <a:lstStyle/>
          <a:p>
            <a:r>
              <a:rPr lang="it-IT" sz="1400" dirty="0" err="1" smtClean="0"/>
              <a:t>hasMeasurement</a:t>
            </a:r>
            <a:r>
              <a:rPr lang="it-IT" sz="1400" dirty="0" smtClean="0"/>
              <a:t> (0:n)</a:t>
            </a:r>
            <a:endParaRPr lang="it-IT" sz="1400" dirty="0"/>
          </a:p>
        </p:txBody>
      </p:sp>
      <p:sp>
        <p:nvSpPr>
          <p:cNvPr id="28" name="CasellaDiTesto 27"/>
          <p:cNvSpPr txBox="1"/>
          <p:nvPr/>
        </p:nvSpPr>
        <p:spPr>
          <a:xfrm>
            <a:off x="2178972" y="3473979"/>
            <a:ext cx="1709497" cy="307777"/>
          </a:xfrm>
          <a:prstGeom prst="rect">
            <a:avLst/>
          </a:prstGeom>
          <a:noFill/>
        </p:spPr>
        <p:txBody>
          <a:bodyPr wrap="none" rtlCol="0">
            <a:spAutoFit/>
          </a:bodyPr>
          <a:lstStyle/>
          <a:p>
            <a:r>
              <a:rPr lang="it-IT" sz="1400" dirty="0" err="1" smtClean="0"/>
              <a:t>hasObservation</a:t>
            </a:r>
            <a:r>
              <a:rPr lang="it-IT" sz="1400" dirty="0" smtClean="0"/>
              <a:t> (0:n)</a:t>
            </a:r>
            <a:endParaRPr lang="it-IT" sz="1400" dirty="0"/>
          </a:p>
        </p:txBody>
      </p:sp>
      <p:cxnSp>
        <p:nvCxnSpPr>
          <p:cNvPr id="29" name="Connettore 2 28"/>
          <p:cNvCxnSpPr>
            <a:stCxn id="8" idx="2"/>
            <a:endCxn id="26" idx="0"/>
          </p:cNvCxnSpPr>
          <p:nvPr/>
        </p:nvCxnSpPr>
        <p:spPr>
          <a:xfrm>
            <a:off x="1842802" y="2280969"/>
            <a:ext cx="2019836" cy="538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2264322" y="2373339"/>
            <a:ext cx="1709497" cy="307777"/>
          </a:xfrm>
          <a:prstGeom prst="rect">
            <a:avLst/>
          </a:prstGeom>
          <a:noFill/>
        </p:spPr>
        <p:txBody>
          <a:bodyPr wrap="none" rtlCol="0">
            <a:spAutoFit/>
          </a:bodyPr>
          <a:lstStyle/>
          <a:p>
            <a:r>
              <a:rPr lang="it-IT" sz="1400" dirty="0" err="1" smtClean="0"/>
              <a:t>hasObservation</a:t>
            </a:r>
            <a:r>
              <a:rPr lang="it-IT" sz="1400" dirty="0" smtClean="0"/>
              <a:t> (0:n)</a:t>
            </a:r>
            <a:endParaRPr lang="it-IT" sz="1400" dirty="0"/>
          </a:p>
        </p:txBody>
      </p:sp>
      <p:cxnSp>
        <p:nvCxnSpPr>
          <p:cNvPr id="31" name="Connettore 2 30"/>
          <p:cNvCxnSpPr>
            <a:stCxn id="5" idx="2"/>
            <a:endCxn id="6" idx="0"/>
          </p:cNvCxnSpPr>
          <p:nvPr/>
        </p:nvCxnSpPr>
        <p:spPr>
          <a:xfrm flipH="1">
            <a:off x="1546980" y="4360487"/>
            <a:ext cx="295822" cy="1462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700938" y="4832177"/>
            <a:ext cx="1723699" cy="307777"/>
          </a:xfrm>
          <a:prstGeom prst="rect">
            <a:avLst/>
          </a:prstGeom>
          <a:noFill/>
        </p:spPr>
        <p:txBody>
          <a:bodyPr wrap="none" rtlCol="0">
            <a:spAutoFit/>
          </a:bodyPr>
          <a:lstStyle/>
          <a:p>
            <a:r>
              <a:rPr lang="it-IT" sz="1400" dirty="0" err="1" smtClean="0"/>
              <a:t>hasCaracteristic</a:t>
            </a:r>
            <a:r>
              <a:rPr lang="it-IT" sz="1400" dirty="0" smtClean="0"/>
              <a:t> (0:</a:t>
            </a:r>
            <a:r>
              <a:rPr lang="it-IT" sz="1400" dirty="0"/>
              <a:t>n</a:t>
            </a:r>
            <a:r>
              <a:rPr lang="it-IT" sz="1400" dirty="0" smtClean="0"/>
              <a:t>)</a:t>
            </a:r>
            <a:endParaRPr lang="it-IT" sz="1400" dirty="0"/>
          </a:p>
        </p:txBody>
      </p:sp>
      <p:sp>
        <p:nvSpPr>
          <p:cNvPr id="33" name="Rettangolo arrotondato 32"/>
          <p:cNvSpPr/>
          <p:nvPr/>
        </p:nvSpPr>
        <p:spPr>
          <a:xfrm>
            <a:off x="6263048" y="5823324"/>
            <a:ext cx="2552538" cy="5727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Protocol</a:t>
            </a:r>
            <a:endParaRPr lang="it-IT" dirty="0"/>
          </a:p>
        </p:txBody>
      </p:sp>
      <p:cxnSp>
        <p:nvCxnSpPr>
          <p:cNvPr id="34" name="Connettore 2 33"/>
          <p:cNvCxnSpPr>
            <a:stCxn id="3" idx="2"/>
            <a:endCxn id="33" idx="0"/>
          </p:cNvCxnSpPr>
          <p:nvPr/>
        </p:nvCxnSpPr>
        <p:spPr>
          <a:xfrm>
            <a:off x="5512721" y="4405831"/>
            <a:ext cx="2026596" cy="1417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6474436" y="5156325"/>
            <a:ext cx="1464301" cy="307777"/>
          </a:xfrm>
          <a:prstGeom prst="rect">
            <a:avLst/>
          </a:prstGeom>
          <a:noFill/>
        </p:spPr>
        <p:txBody>
          <a:bodyPr wrap="none" rtlCol="0">
            <a:spAutoFit/>
          </a:bodyPr>
          <a:lstStyle/>
          <a:p>
            <a:r>
              <a:rPr lang="it-IT" sz="1400" dirty="0" err="1" smtClean="0"/>
              <a:t>usesProtocol</a:t>
            </a:r>
            <a:r>
              <a:rPr lang="it-IT" sz="1400" dirty="0" smtClean="0"/>
              <a:t>(1:1)</a:t>
            </a:r>
            <a:endParaRPr lang="it-IT" sz="1400" dirty="0"/>
          </a:p>
        </p:txBody>
      </p:sp>
      <p:sp>
        <p:nvSpPr>
          <p:cNvPr id="36" name="Titolo 1"/>
          <p:cNvSpPr txBox="1">
            <a:spLocks/>
          </p:cNvSpPr>
          <p:nvPr/>
        </p:nvSpPr>
        <p:spPr>
          <a:xfrm>
            <a:off x="1842802" y="199890"/>
            <a:ext cx="5881271" cy="952418"/>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b="1" cap="small" dirty="0" smtClean="0"/>
              <a:t>Data </a:t>
            </a:r>
            <a:r>
              <a:rPr lang="it-IT" b="1" cap="small" dirty="0" err="1" smtClean="0"/>
              <a:t>Standardization</a:t>
            </a:r>
            <a:endParaRPr lang="it-IT" b="1" cap="small" dirty="0" smtClean="0"/>
          </a:p>
          <a:p>
            <a:r>
              <a:rPr lang="it-IT" b="1" cap="small" dirty="0" smtClean="0"/>
              <a:t>LifeWatch – ONTOLOGY</a:t>
            </a:r>
            <a:endParaRPr lang="it-IT" cap="small" dirty="0"/>
          </a:p>
        </p:txBody>
      </p:sp>
    </p:spTree>
    <p:extLst>
      <p:ext uri="{BB962C8B-B14F-4D97-AF65-F5344CB8AC3E}">
        <p14:creationId xmlns:p14="http://schemas.microsoft.com/office/powerpoint/2010/main" val="3575086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21446</TotalTime>
  <Words>875</Words>
  <Application>Microsoft Macintosh PowerPoint</Application>
  <PresentationFormat>Presentazione su schermo (4:3)</PresentationFormat>
  <Paragraphs>225</Paragraphs>
  <Slides>23</Slides>
  <Notes>19</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 Alien Species  Virtual Research Environment &amp;  Services and OutReach</vt:lpstr>
      <vt:lpstr>Presentazione di PowerPoint</vt:lpstr>
      <vt:lpstr>Presentazione di PowerPoint</vt:lpstr>
      <vt:lpstr>Presentazione di PowerPoint</vt:lpstr>
      <vt:lpstr>Data Standardization</vt:lpstr>
      <vt:lpstr>Alien Species: Thesaurus</vt:lpstr>
      <vt:lpstr>Alien Species: Thesaurus</vt:lpstr>
      <vt:lpstr>Data Standardization</vt:lpstr>
      <vt:lpstr>Presentazione di PowerPoint</vt:lpstr>
      <vt:lpstr>Metadata Management</vt:lpstr>
      <vt:lpstr>Data Quality – Taxonomic Cleaning</vt:lpstr>
      <vt:lpstr>Data Quality – Semantic Cleaning</vt:lpstr>
      <vt:lpstr>DATA PORTAL - Search</vt:lpstr>
      <vt:lpstr>DATA PORTAL – Advanced Search</vt:lpstr>
      <vt:lpstr>Alien Species: VRE</vt:lpstr>
      <vt:lpstr>Alien Species: VRE</vt:lpstr>
      <vt:lpstr>Alien Species: USER PLATFORM</vt:lpstr>
      <vt:lpstr>EEF 2015  Conference   21-25 September 2015  http://www.ecologyatinterface.eu/ </vt:lpstr>
      <vt:lpstr>Presentazione di PowerPoint</vt:lpstr>
      <vt:lpstr>Presentazione di PowerPoint</vt:lpstr>
      <vt:lpstr>Presentazione di PowerPoint</vt:lpstr>
      <vt:lpstr>Presentazione di PowerPoint</vt:lpstr>
      <vt:lpstr>Presentazione di PowerPoint</vt:lpstr>
    </vt:vector>
  </TitlesOfParts>
  <Company>Lab. Zoologia  lecce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BASSET</dc:creator>
  <cp:lastModifiedBy>Nicola Fiore</cp:lastModifiedBy>
  <cp:revision>177</cp:revision>
  <dcterms:created xsi:type="dcterms:W3CDTF">2012-02-13T12:49:54Z</dcterms:created>
  <dcterms:modified xsi:type="dcterms:W3CDTF">2015-09-02T13:22:35Z</dcterms:modified>
</cp:coreProperties>
</file>