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5" name="Yangqing Jia"/>
  <p:cmAuthor clrIdx="1" id="1" initials="" lastIdx="1" name="qingkai zhen"/>
  <p:cmAuthor clrIdx="2" id="2" initials="" lastIdx="1" name="ChaoqunZhang1990"/>
  <p:cmAuthor clrIdx="3" id="3" initials="" lastIdx="1" name="Guosheng Dong"/>
  <p:cmAuthor clrIdx="4" id="4" initials="" lastIdx="2" name="Anónim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p:pos x="6000" y="0"/>
    <p:text>New slides from our ECCV tutorial is out! Please go to the new slides:
https://docs.google.com/presentation/d/1UeKXVgRvvxg9OUdh_UiC5G71UMscNPlvArsWER41PsU/edit#slide=id.p</p:text>
  </p:cm>
  <p:cm authorId="1" idx="1">
    <p:pos x="6000" y="100"/>
    <p:text>_Marked as resolved_</p:text>
  </p:cm>
  <p:cm authorId="0" idx="2">
    <p:pos x="6000" y="200"/>
    <p:text>_Re-opened_</p:text>
  </p:cm>
  <p:cm authorId="0" idx="3">
    <p:pos x="6000" y="300"/>
    <p:text>(please don't mark it as resolved, so this link remains visible.)</p:text>
  </p:cm>
  <p:cm authorId="2" idx="1">
    <p:pos x="6000" y="400"/>
    <p:text>_Marked as resolved_</p:text>
  </p:cm>
  <p:cm authorId="0" idx="4">
    <p:pos x="6000" y="500"/>
    <p:text>_Re-opened_</p:text>
  </p:cm>
  <p:cm authorId="3" idx="1">
    <p:pos x="6000" y="600"/>
    <p:text>_Marked as resolved_</p:text>
  </p:cm>
  <p:cm authorId="0" idx="5">
    <p:pos x="6000" y="700"/>
    <p:text>_Re-opened_
Again, guys, please do not mark this as resolved. This is kept open by design.</p:text>
  </p:cm>
  <p:cm authorId="4" idx="1">
    <p:pos x="6000" y="800"/>
    <p:text>_Marked as resolved_</p:text>
  </p:cm>
  <p:cm authorId="4" idx="2">
    <p:pos x="6000" y="900"/>
    <p:text>_Re-opened_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emo.caffe.berkeleyvision.org/" TargetMode="External"/><Relationship Id="rId3" Type="http://schemas.openxmlformats.org/officeDocument/2006/relationships/hyperlink" Target="http://caffe.berkeleyvision.org/" TargetMode="External"/><Relationship Id="rId4" Type="http://schemas.openxmlformats.org/officeDocument/2006/relationships/hyperlink" Target="http://github.com/BVLC/caffe/" TargetMode="External"/><Relationship Id="rId5" Type="http://schemas.openxmlformats.org/officeDocument/2006/relationships/hyperlink" Target="http://bvlc.eecs.berkeley.edu/" TargetMode="External"/><Relationship Id="rId6" Type="http://schemas.openxmlformats.org/officeDocument/2006/relationships/hyperlink" Target="http://daggerfs.co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oratio.cs.nyu.edu/" TargetMode="External"/><Relationship Id="rId3" Type="http://schemas.openxmlformats.org/officeDocument/2006/relationships/hyperlink" Target="http://clarifai.com" TargetMode="External"/><Relationship Id="rId4" Type="http://schemas.openxmlformats.org/officeDocument/2006/relationships/hyperlink" Target="http://rekognition.com/demo/concep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arxiv.org/abs/1311.2901" TargetMode="External"/><Relationship Id="rId3" Type="http://schemas.openxmlformats.org/officeDocument/2006/relationships/hyperlink" Target="http://arxiv.org/abs/1310.1531" TargetMode="External"/><Relationship Id="rId4" Type="http://schemas.openxmlformats.org/officeDocument/2006/relationships/hyperlink" Target="http://arxiv.org/abs/1312.6229" TargetMode="External"/><Relationship Id="rId5" Type="http://schemas.openxmlformats.org/officeDocument/2006/relationships/hyperlink" Target="https://github.com/UCB-ICSI-Vision-Group/decaf-release" TargetMode="External"/><Relationship Id="rId6" Type="http://schemas.openxmlformats.org/officeDocument/2006/relationships/hyperlink" Target="http://cilvr.nyu.edu/doku.php?id=software:overfeat:star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us.sandbox.google.com/+PierreSermanet/posts/GxZHEH9ynoj"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bviewer.ipython.org/github/BVLC/caffe/blob/master/examples/filter_visualization.ipynb" TargetMode="External"/><Relationship Id="rId3" Type="http://schemas.openxmlformats.org/officeDocument/2006/relationships/hyperlink" Target="http://nbviewer.ipython.org/github/BVLC/caffe/blob/master/examples/imagenet_classification.ipynb"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 name="Shape 28"/>
        <p:cNvGrpSpPr/>
        <p:nvPr/>
      </p:nvGrpSpPr>
      <p:grpSpPr>
        <a:xfrm>
          <a:off x="0" y="0"/>
          <a:ext cx="0" cy="0"/>
          <a:chOff x="0" y="0"/>
          <a:chExt cx="0" cy="0"/>
        </a:xfrm>
      </p:grpSpPr>
      <p:sp>
        <p:nvSpPr>
          <p:cNvPr id="29" name="Shape 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 name="Shape 3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Greetings! If you are reading the notes - the footnote contains some additional pointers to things mentioned in the slides, which I may not cover due to time constraints of the talk.</a:t>
            </a:r>
          </a:p>
          <a:p>
            <a:pPr rtl="0">
              <a:spcBef>
                <a:spcPts val="0"/>
              </a:spcBef>
              <a:buNone/>
            </a:pPr>
            <a:r>
              <a:t/>
            </a:r>
            <a:endParaRPr/>
          </a:p>
          <a:p>
            <a:pPr rtl="0">
              <a:spcBef>
                <a:spcPts val="0"/>
              </a:spcBef>
              <a:buNone/>
            </a:pPr>
            <a:r>
              <a:rPr lang="en"/>
              <a:t>First - the cover image is an actual caffe prediction, from </a:t>
            </a:r>
            <a:r>
              <a:rPr lang="en" u="sng">
                <a:solidFill>
                  <a:schemeClr val="hlink"/>
                </a:solidFill>
                <a:hlinkClick r:id="rId2"/>
              </a:rPr>
              <a:t>http://demo.caffe.berkeleyvision.org/</a:t>
            </a:r>
          </a:p>
          <a:p>
            <a:pPr rtl="0">
              <a:spcBef>
                <a:spcPts val="0"/>
              </a:spcBef>
              <a:buNone/>
            </a:pPr>
            <a:r>
              <a:t/>
            </a:r>
            <a:endParaRPr/>
          </a:p>
          <a:p>
            <a:pPr rtl="0">
              <a:spcBef>
                <a:spcPts val="0"/>
              </a:spcBef>
              <a:buNone/>
            </a:pPr>
            <a:r>
              <a:rPr lang="en"/>
              <a:t>The Caffe homepage is at </a:t>
            </a:r>
            <a:r>
              <a:rPr lang="en" u="sng">
                <a:solidFill>
                  <a:schemeClr val="hlink"/>
                </a:solidFill>
                <a:hlinkClick r:id="rId3"/>
              </a:rPr>
              <a:t>http://caffe.berkeleyvision.org/</a:t>
            </a:r>
          </a:p>
          <a:p>
            <a:pPr rtl="0">
              <a:spcBef>
                <a:spcPts val="0"/>
              </a:spcBef>
              <a:buNone/>
            </a:pPr>
            <a:r>
              <a:t/>
            </a:r>
            <a:endParaRPr/>
          </a:p>
          <a:p>
            <a:pPr rtl="0">
              <a:spcBef>
                <a:spcPts val="0"/>
              </a:spcBef>
              <a:buNone/>
            </a:pPr>
            <a:r>
              <a:rPr lang="en"/>
              <a:t>The github repository for Caffe is at </a:t>
            </a:r>
            <a:r>
              <a:rPr lang="en" u="sng">
                <a:solidFill>
                  <a:schemeClr val="hlink"/>
                </a:solidFill>
                <a:hlinkClick r:id="rId4"/>
              </a:rPr>
              <a:t>http://github.com/BVLC/caffe/</a:t>
            </a:r>
          </a:p>
          <a:p>
            <a:pPr rtl="0">
              <a:spcBef>
                <a:spcPts val="0"/>
              </a:spcBef>
              <a:buNone/>
            </a:pPr>
            <a:r>
              <a:t/>
            </a:r>
            <a:endParaRPr/>
          </a:p>
          <a:p>
            <a:pPr rtl="0">
              <a:spcBef>
                <a:spcPts val="0"/>
              </a:spcBef>
              <a:buNone/>
            </a:pPr>
            <a:r>
              <a:rPr lang="en"/>
              <a:t>Learn more about the Berkeley learning and vision center at </a:t>
            </a:r>
            <a:r>
              <a:rPr lang="en" u="sng">
                <a:solidFill>
                  <a:schemeClr val="hlink"/>
                </a:solidFill>
                <a:hlinkClick r:id="rId5"/>
              </a:rPr>
              <a:t>http://bvlc.eecs.berkeley.edu/</a:t>
            </a:r>
          </a:p>
          <a:p>
            <a:pPr rtl="0">
              <a:spcBef>
                <a:spcPts val="0"/>
              </a:spcBef>
              <a:buNone/>
            </a:pPr>
            <a:r>
              <a:t/>
            </a:r>
            <a:endParaRPr/>
          </a:p>
          <a:p>
            <a:pPr rtl="0">
              <a:spcBef>
                <a:spcPts val="0"/>
              </a:spcBef>
              <a:buNone/>
            </a:pPr>
            <a:r>
              <a:rPr lang="en"/>
              <a:t>Yangqing's personal homepage is at </a:t>
            </a:r>
            <a:r>
              <a:rPr lang="en" u="sng">
                <a:solidFill>
                  <a:schemeClr val="hlink"/>
                </a:solidFill>
                <a:hlinkClick r:id="rId6"/>
              </a:rPr>
              <a:t>http://daggerfs.com/</a:t>
            </a:r>
          </a:p>
          <a:p>
            <a:pPr rtl="0">
              <a:spcBef>
                <a:spcPts val="0"/>
              </a:spcBef>
              <a:buNone/>
            </a:pPr>
            <a:r>
              <a:t/>
            </a:r>
            <a:endParaRPr/>
          </a:p>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Note: the demo is running at one of our lab's development machines, so depending on how much experiment we need to run, it might appear slow from time to time (because the demo is giving way to actual research). Please bear with us if it appears slow or is down.</a:t>
            </a:r>
          </a:p>
          <a:p>
            <a:pPr rtl="0">
              <a:spcBef>
                <a:spcPts val="0"/>
              </a:spcBef>
              <a:buNone/>
            </a:pPr>
            <a:r>
              <a:t/>
            </a:r>
            <a:endParaRPr/>
          </a:p>
          <a:p>
            <a:pPr rtl="0">
              <a:spcBef>
                <a:spcPts val="0"/>
              </a:spcBef>
              <a:buNone/>
            </a:pPr>
            <a:r>
              <a:rPr lang="en"/>
              <a:t>If you want to try out the same classification, the imagenet ipython notebook is always available to run locally, and once the demo code is released, you can consider running your own demo too.</a:t>
            </a:r>
          </a:p>
          <a:p>
            <a:pPr rtl="0">
              <a:spcBef>
                <a:spcPts val="0"/>
              </a:spcBef>
              <a:buNone/>
            </a:pPr>
            <a:r>
              <a:t/>
            </a:r>
            <a:endParaRPr/>
          </a:p>
          <a:p>
            <a:pPr rtl="0">
              <a:spcBef>
                <a:spcPts val="0"/>
              </a:spcBef>
              <a:buNone/>
            </a:pPr>
            <a:r>
              <a:rPr lang="en"/>
              <a:t>It is worth mentioning that there are several other demos online that use deep models for various tasks, some from startups:</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u="sng">
                <a:solidFill>
                  <a:schemeClr val="hlink"/>
                </a:solidFill>
                <a:hlinkClick r:id="rId2"/>
              </a:rPr>
              <a:t>http://horatio.cs.nyu.edu/</a:t>
            </a:r>
          </a:p>
          <a:p>
            <a:pPr rtl="0">
              <a:spcBef>
                <a:spcPts val="0"/>
              </a:spcBef>
              <a:buNone/>
            </a:pPr>
            <a:r>
              <a:rPr lang="en" u="sng">
                <a:solidFill>
                  <a:schemeClr val="hlink"/>
                </a:solidFill>
                <a:hlinkClick r:id="rId3"/>
              </a:rPr>
              <a:t>http://clarifai.com</a:t>
            </a:r>
          </a:p>
          <a:p>
            <a:pPr rtl="0">
              <a:spcBef>
                <a:spcPts val="0"/>
              </a:spcBef>
              <a:buNone/>
            </a:pPr>
            <a:r>
              <a:rPr lang="en" u="sng">
                <a:solidFill>
                  <a:schemeClr val="hlink"/>
                </a:solidFill>
                <a:hlinkClick r:id="rId4"/>
              </a:rPr>
              <a:t>http://rekognition.com/demo/concept</a:t>
            </a:r>
          </a:p>
          <a:p>
            <a:pPr rtl="0">
              <a:spcBef>
                <a:spcPts val="0"/>
              </a:spcBef>
              <a:buNone/>
            </a:pPr>
            <a:r>
              <a:t/>
            </a:r>
            <a:endParaRPr/>
          </a:p>
          <a:p>
            <a:pPr rtl="0">
              <a:spcBef>
                <a:spcPts val="0"/>
              </a:spcBef>
              <a:buNone/>
            </a:pPr>
            <a:r>
              <a:rPr lang="en"/>
              <a:t>(feel free to let me know if you find more demo links)</a:t>
            </a:r>
          </a:p>
          <a:p>
            <a:pPr rtl="0">
              <a:spcBef>
                <a:spcPts val="0"/>
              </a:spcBef>
              <a:buNone/>
            </a:pPr>
            <a:r>
              <a:t/>
            </a:r>
            <a:endParaRPr/>
          </a:p>
          <a:p>
            <a:pPr>
              <a:spcBef>
                <a:spcPts val="0"/>
              </a:spcBef>
              <a:buNone/>
            </a:pPr>
            <a:r>
              <a:rPr lang="en"/>
              <a:t>Of course, you can always find your personal photos with Google+ Photo's search functionality, which uses deep models (among other techniques) to understand image contents and provides a nice user experience.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Multiple papers have discussed and demonstrated the power of such an approach - in Zeiler and Fergus's arXiv paper describing the ILSVRC 2013 winning result, our earlier paper on DeCAF, and Pierre Sermanet's OverFeat work, respectively:</a:t>
            </a:r>
          </a:p>
          <a:p>
            <a:pPr rtl="0">
              <a:spcBef>
                <a:spcPts val="0"/>
              </a:spcBef>
              <a:buNone/>
            </a:pPr>
            <a:r>
              <a:rPr lang="en"/>
              <a:t>[Zeiler-Fergus] </a:t>
            </a:r>
            <a:r>
              <a:rPr lang="en" u="sng">
                <a:solidFill>
                  <a:schemeClr val="hlink"/>
                </a:solidFill>
                <a:hlinkClick r:id="rId2"/>
              </a:rPr>
              <a:t>http://arxiv.org/abs/1311.2901</a:t>
            </a:r>
          </a:p>
          <a:p>
            <a:pPr rtl="0">
              <a:spcBef>
                <a:spcPts val="0"/>
              </a:spcBef>
              <a:buNone/>
            </a:pPr>
            <a:r>
              <a:rPr lang="en"/>
              <a:t>[DeCAF] </a:t>
            </a:r>
            <a:r>
              <a:rPr lang="en" u="sng">
                <a:solidFill>
                  <a:schemeClr val="hlink"/>
                </a:solidFill>
                <a:hlinkClick r:id="rId3"/>
              </a:rPr>
              <a:t>http://arxiv.org/abs/1310.1531</a:t>
            </a:r>
          </a:p>
          <a:p>
            <a:pPr rtl="0">
              <a:spcBef>
                <a:spcPts val="0"/>
              </a:spcBef>
              <a:buNone/>
            </a:pPr>
            <a:r>
              <a:rPr lang="en"/>
              <a:t>[OverFeat] </a:t>
            </a:r>
            <a:r>
              <a:rPr lang="en" u="sng">
                <a:solidFill>
                  <a:schemeClr val="hlink"/>
                </a:solidFill>
                <a:hlinkClick r:id="rId4"/>
              </a:rPr>
              <a:t>http://arxiv.org/abs/1312.6229</a:t>
            </a:r>
          </a:p>
          <a:p>
            <a:pPr rtl="0">
              <a:spcBef>
                <a:spcPts val="0"/>
              </a:spcBef>
              <a:buNone/>
            </a:pPr>
            <a:r>
              <a:t/>
            </a:r>
            <a:endParaRPr/>
          </a:p>
          <a:p>
            <a:pPr rtl="0">
              <a:spcBef>
                <a:spcPts val="0"/>
              </a:spcBef>
              <a:buNone/>
            </a:pPr>
            <a:r>
              <a:rPr lang="en"/>
              <a:t>DeCAF is deprecated and is officially replaced by our new caffe implementation, but if you would like to check out the old good decaf, here it is:</a:t>
            </a:r>
          </a:p>
          <a:p>
            <a:pPr rtl="0">
              <a:spcBef>
                <a:spcPts val="0"/>
              </a:spcBef>
              <a:buNone/>
            </a:pPr>
            <a:r>
              <a:rPr lang="en" u="sng">
                <a:solidFill>
                  <a:schemeClr val="hlink"/>
                </a:solidFill>
                <a:hlinkClick r:id="rId5"/>
              </a:rPr>
              <a:t>https://github.com/UCB-ICSI-Vision-Group/decaf-release</a:t>
            </a:r>
          </a:p>
          <a:p>
            <a:pPr rtl="0">
              <a:spcBef>
                <a:spcPts val="0"/>
              </a:spcBef>
              <a:buNone/>
            </a:pPr>
            <a:r>
              <a:t/>
            </a:r>
            <a:endParaRPr/>
          </a:p>
          <a:p>
            <a:pPr rtl="0">
              <a:spcBef>
                <a:spcPts val="0"/>
              </a:spcBef>
              <a:buNone/>
            </a:pPr>
            <a:r>
              <a:rPr lang="en"/>
              <a:t>A friendly note that the pretrained OverFeat is also available as a feature extractor at:</a:t>
            </a:r>
          </a:p>
          <a:p>
            <a:pPr rtl="0">
              <a:spcBef>
                <a:spcPts val="0"/>
              </a:spcBef>
              <a:buNone/>
            </a:pPr>
            <a:r>
              <a:rPr lang="en" u="sng">
                <a:solidFill>
                  <a:schemeClr val="hlink"/>
                </a:solidFill>
                <a:hlinkClick r:id="rId6"/>
              </a:rPr>
              <a:t>http://cilvr.nyu.edu/doku.php?id=software:overfeat:start</a:t>
            </a:r>
          </a:p>
          <a:p>
            <a:pPr rtl="0">
              <a:spcBef>
                <a:spcPts val="0"/>
              </a:spcBef>
              <a:buNone/>
            </a:pPr>
            <a:r>
              <a:t/>
            </a:r>
            <a:endParaRPr/>
          </a:p>
          <a:p>
            <a:pPr>
              <a:spcBef>
                <a:spcPts val="0"/>
              </a:spcBef>
              <a:buNone/>
            </a:pPr>
            <a:r>
              <a:rPr lang="en"/>
              <a:t>If you would like to use deep features in a detail-agnostic way, think like this: consider the convolutional network as a "better SIFT": it gives you a feature vector, similar to what SIFT does, but is much more powerful and has richer semantics.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reason we change the last layer's name is that, Caffe's network copy (in the next page) relies on the layer name to figure out which layers it needs to copy. As a result, naming it "fc8-dogcat" tells the trainer that this is a different layer.</a:t>
            </a:r>
          </a:p>
          <a:p>
            <a:pPr rtl="0">
              <a:spcBef>
                <a:spcPts val="0"/>
              </a:spcBef>
              <a:buNone/>
            </a:pPr>
            <a:r>
              <a:t/>
            </a:r>
            <a:endParaRPr/>
          </a:p>
          <a:p>
            <a:pPr rtl="0">
              <a:spcBef>
                <a:spcPts val="0"/>
              </a:spcBef>
              <a:buNone/>
            </a:pPr>
            <a:r>
              <a:rPr lang="en"/>
              <a:t>In addition, you may want to set all lower layers' learning rates to zero using:</a:t>
            </a:r>
          </a:p>
          <a:p>
            <a:pPr rtl="0">
              <a:spcBef>
                <a:spcPts val="0"/>
              </a:spcBef>
              <a:buNone/>
            </a:pPr>
            <a:r>
              <a:t/>
            </a:r>
            <a:endParaRPr/>
          </a:p>
          <a:p>
            <a:pPr rtl="0">
              <a:spcBef>
                <a:spcPts val="0"/>
              </a:spcBef>
              <a:buNone/>
            </a:pPr>
            <a:r>
              <a:rPr lang="en"/>
              <a:t>blobs_lr: 0</a:t>
            </a:r>
          </a:p>
          <a:p>
            <a:pPr rtl="0">
              <a:spcBef>
                <a:spcPts val="0"/>
              </a:spcBef>
              <a:buNone/>
            </a:pPr>
            <a:r>
              <a:t/>
            </a:r>
            <a:endParaRPr/>
          </a:p>
          <a:p>
            <a:pPr rtl="0">
              <a:spcBef>
                <a:spcPts val="0"/>
              </a:spcBef>
              <a:buNone/>
            </a:pPr>
            <a:r>
              <a:rPr lang="en"/>
              <a:t>in the corresponding layers. This would fix the lower layers and basically only train a logistic regressor based on the penultimate layer's output.</a:t>
            </a:r>
          </a:p>
          <a:p>
            <a:pPr rtl="0">
              <a:spcBef>
                <a:spcPts val="0"/>
              </a:spcBef>
              <a:buNone/>
            </a:pPr>
            <a:r>
              <a:t/>
            </a:r>
            <a:endParaRPr/>
          </a:p>
          <a:p>
            <a:pPr>
              <a:spcBef>
                <a:spcPts val="0"/>
              </a:spcBef>
              <a:buNone/>
            </a:pPr>
            <a:r>
              <a:rPr lang="en"/>
              <a:t>You may have noticed that the top layer could have only 1 output, since we are doing a binary classification. Indeed, we are being a little lazy here by still using a softmax loss, but it is perfectly reasonable that you may want to use logistic loss instead.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4" name="Shape 14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(I'll upload the example as well as the ipython notebook soon.)</a:t>
            </a:r>
          </a:p>
          <a:p>
            <a:pPr rtl="0">
              <a:spcBef>
                <a:spcPts val="0"/>
              </a:spcBef>
              <a:buNone/>
            </a:pPr>
            <a:r>
              <a:t/>
            </a:r>
            <a:endParaRPr/>
          </a:p>
          <a:p>
            <a:pPr rtl="0">
              <a:spcBef>
                <a:spcPts val="0"/>
              </a:spcBef>
              <a:buNone/>
            </a:pPr>
            <a:r>
              <a:rPr lang="en"/>
              <a:t>It is noteworthy that Pierre Sermanet, who won the challenge, also used a similar fine-tuning strategy, showing the (surprisingly) consistent good performance of deep models. Pierre's Google+ post about it is at:</a:t>
            </a:r>
          </a:p>
          <a:p>
            <a:pPr rtl="0">
              <a:spcBef>
                <a:spcPts val="0"/>
              </a:spcBef>
              <a:buNone/>
            </a:pPr>
            <a:r>
              <a:rPr lang="en" u="sng">
                <a:solidFill>
                  <a:schemeClr val="hlink"/>
                </a:solidFill>
                <a:hlinkClick r:id="rId2"/>
              </a:rPr>
              <a:t>https://plus.sandbox.google.com/+PierreSermanet/posts/GxZHEH9ynoj</a:t>
            </a: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Ross has shared all his R-CNN code (from training data generation to training to running detection on test data), so you probably want to try it out, especially if you would like to participate in this year's challenge - it is a strong baseline!</a:t>
            </a:r>
          </a:p>
          <a:p>
            <a:pPr rtl="0">
              <a:spcBef>
                <a:spcPts val="0"/>
              </a:spcBef>
              <a:buNone/>
            </a:pPr>
            <a:r>
              <a:t/>
            </a:r>
            <a:endParaRPr/>
          </a:p>
          <a:p>
            <a:pPr>
              <a:spcBef>
                <a:spcPts val="0"/>
              </a:spcBef>
              <a:buNone/>
            </a:pPr>
            <a:r>
              <a:rPr lang="en"/>
              <a:t>We have to use Matlab a little bit for this task since selective search, the algorithm we use to generate bounding box proposals, is available in a closed-source Matlab package as of 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Sergey developed this with colleagues from Adobe. Click on the links to see how well they perform!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This is just to provide a refreshing summary.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0" name="Shape 18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coldbrew tower on the right provides us coffee to keep writing code fast - it produces extraordinary aroma and taste. The only downside is that, it's not as fast as the GPUs we have! Evan is our chief brewmaster. He's also a git master that merges, branches, and rebases like a piece of cake.</a:t>
            </a:r>
          </a:p>
          <a:p>
            <a:pPr rtl="0">
              <a:spcBef>
                <a:spcPts val="0"/>
              </a:spcBef>
              <a:buNone/>
            </a:pPr>
            <a:r>
              <a:t/>
            </a:r>
            <a:endParaRPr/>
          </a:p>
          <a:p>
            <a:pPr rtl="0">
              <a:spcBef>
                <a:spcPts val="0"/>
              </a:spcBef>
              <a:buNone/>
            </a:pPr>
            <a:r>
              <a:rPr lang="en"/>
              <a:t>Special thanks to Oriol Vinyals, who has been a great colleague and co-started our recent deep learning efforts at Berkeley. He's now happily at Google, doing research no one has done before.</a:t>
            </a:r>
          </a:p>
          <a:p>
            <a:pPr rtl="0">
              <a:spcBef>
                <a:spcPts val="0"/>
              </a:spcBef>
              <a:buNone/>
            </a:pPr>
            <a:r>
              <a:t/>
            </a:r>
            <a:endParaRPr/>
          </a:p>
          <a:p>
            <a:pPr>
              <a:spcBef>
                <a:spcPts val="0"/>
              </a:spcBef>
              <a:buNone/>
            </a:pPr>
            <a:r>
              <a:rPr lang="en"/>
              <a:t>Thanks, and happy brewing!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 name="Shape 42"/>
        <p:cNvGrpSpPr/>
        <p:nvPr/>
      </p:nvGrpSpPr>
      <p:grpSpPr>
        <a:xfrm>
          <a:off x="0" y="0"/>
          <a:ext cx="0" cy="0"/>
          <a:chOff x="0" y="0"/>
          <a:chExt cx="0" cy="0"/>
        </a:xfrm>
      </p:grpSpPr>
      <p:sp>
        <p:nvSpPr>
          <p:cNvPr id="43" name="Shape 4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 name="Shape 44"/>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core Caffe is written purely in C++, with GPU code written using either explicit kernels or Cublas.</a:t>
            </a:r>
          </a:p>
          <a:p>
            <a:pPr rtl="0">
              <a:spcBef>
                <a:spcPts val="0"/>
              </a:spcBef>
              <a:buNone/>
            </a:pPr>
            <a:r>
              <a:t/>
            </a:r>
            <a:endParaRPr/>
          </a:p>
          <a:p>
            <a:pPr rtl="0">
              <a:spcBef>
                <a:spcPts val="0"/>
              </a:spcBef>
              <a:buNone/>
            </a:pPr>
            <a:r>
              <a:rPr lang="en"/>
              <a:t>Caffe uses the Google testing framework to carry out unit testing.</a:t>
            </a:r>
          </a:p>
          <a:p>
            <a:pPr rtl="0">
              <a:spcBef>
                <a:spcPts val="0"/>
              </a:spcBef>
              <a:buNone/>
            </a:pPr>
            <a:r>
              <a:t/>
            </a:r>
            <a:endParaRPr/>
          </a:p>
          <a:p>
            <a:pPr rtl="0">
              <a:spcBef>
                <a:spcPts val="0"/>
              </a:spcBef>
              <a:buNone/>
            </a:pPr>
            <a:r>
              <a:rPr lang="en"/>
              <a:t>The caffe layers (as we will touch shortly) contain both GPU and CPU code that gets carried out depending on the current caffe mode. However, if you are writing a custom layer, you don't HAVE to write GPU code: the default GPU implementation of a layer falls back to CPU implementation, and the Caffe framework deals with data copying under the hood for you. This means you can mix CPU and GPU layers without difficulty - of course, this leads to larger computation overheads</a:t>
            </a:r>
          </a:p>
          <a:p>
            <a:pPr rtl="0">
              <a:spcBef>
                <a:spcPts val="0"/>
              </a:spcBef>
              <a:buNone/>
            </a:pPr>
            <a:r>
              <a:t/>
            </a:r>
            <a:endParaRPr/>
          </a:p>
          <a:p>
            <a:pPr>
              <a:spcBef>
                <a:spcPts val="0"/>
              </a:spcBef>
              <a:buNone/>
            </a:pPr>
            <a:r>
              <a:rPr lang="en"/>
              <a:t>The Caffe mode and other global settings are defined at caffe/include/caffe/common.hpp.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If you are wondering - training imagenet took about 4-5 days.</a:t>
            </a:r>
          </a:p>
          <a:p>
            <a:pPr rtl="0">
              <a:spcBef>
                <a:spcPts val="0"/>
              </a:spcBef>
              <a:buNone/>
            </a:pPr>
            <a:r>
              <a:t/>
            </a:r>
            <a:endParaRPr/>
          </a:p>
          <a:p>
            <a:pPr rtl="0">
              <a:spcBef>
                <a:spcPts val="0"/>
              </a:spcBef>
              <a:buNone/>
            </a:pPr>
            <a:r>
              <a:rPr lang="en"/>
              <a:t>Just in case you are curious about what GPU to buy: in our lab we have tested K20, K40, Titan, GTX780, and they all work reasonably well.</a:t>
            </a:r>
          </a:p>
          <a:p>
            <a:pPr rtl="0">
              <a:spcBef>
                <a:spcPts val="0"/>
              </a:spcBef>
              <a:buNone/>
            </a:pPr>
            <a:r>
              <a:rPr lang="en"/>
              <a:t>- K40 and Titan seems the fastest, since they are also the newest.</a:t>
            </a:r>
          </a:p>
          <a:p>
            <a:pPr rtl="0">
              <a:spcBef>
                <a:spcPts val="0"/>
              </a:spcBef>
              <a:buNone/>
            </a:pPr>
            <a:r>
              <a:rPr lang="en"/>
              <a:t>- K20 and K40 are supposed to be more stable, but are more expensive.</a:t>
            </a:r>
          </a:p>
          <a:p>
            <a:pPr rtl="0">
              <a:spcBef>
                <a:spcPts val="0"/>
              </a:spcBef>
              <a:buNone/>
            </a:pPr>
            <a:r>
              <a:rPr lang="en"/>
              <a:t>- Titan and 780 run reasonably fine for us, although we do observe high temperature (~80 degrees Celsius, while the K20/K40s are around 60).</a:t>
            </a:r>
          </a:p>
          <a:p>
            <a:pPr rtl="0">
              <a:spcBef>
                <a:spcPts val="0"/>
              </a:spcBef>
              <a:buNone/>
            </a:pPr>
            <a:r>
              <a:rPr lang="en"/>
              <a:t>- K20 and K40 support nvidia-smi (e.g. device usage details), which may come quite handy.</a:t>
            </a:r>
          </a:p>
          <a:p>
            <a:pPr rtl="0">
              <a:spcBef>
                <a:spcPts val="0"/>
              </a:spcBef>
              <a:buNone/>
            </a:pPr>
            <a:r>
              <a:t/>
            </a:r>
            <a:endParaRPr/>
          </a:p>
          <a:p>
            <a:pPr rtl="0">
              <a:spcBef>
                <a:spcPts val="0"/>
              </a:spcBef>
              <a:buNone/>
            </a:pPr>
            <a:r>
              <a:rPr lang="en"/>
              <a:t>On recent Laptops with good Nvidia GPUs, Caffe runs smoothly as well, but you may encounter memory issues when training large models (and honestly, you probably don't want to use the laptop too harshly due to other reasons like heat issues).</a:t>
            </a:r>
          </a:p>
          <a:p>
            <a:pPr rtl="0">
              <a:spcBef>
                <a:spcPts val="0"/>
              </a:spcBef>
              <a:buNone/>
            </a:pPr>
            <a:r>
              <a:t/>
            </a:r>
            <a:endParaRPr/>
          </a:p>
          <a:p>
            <a:pPr>
              <a:spcBef>
                <a:spcPts val="0"/>
              </a:spcBef>
              <a:buNone/>
            </a:pPr>
            <a:r>
              <a:rPr lang="en"/>
              <a:t>On Macbook Pros with dual GPUs, you may want to use software such as gfxCardStatus to switch between low-end and high-end GPUs (usually the high-end one will run Caffe better).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For questions you encounter, you are more than welcome to check out the github issue list, and to create a new issue if no similar questions exist yet - the community may be able to give you a quick answer.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Note: The caffe layer and network definitions are at src/caffe/proto/caffe.proto.</a:t>
            </a:r>
          </a:p>
          <a:p>
            <a:pPr rtl="0">
              <a:spcBef>
                <a:spcPts val="0"/>
              </a:spcBef>
              <a:buNone/>
            </a:pPr>
            <a:r>
              <a:t/>
            </a:r>
            <a:endParaRPr/>
          </a:p>
          <a:p>
            <a:pPr>
              <a:spcBef>
                <a:spcPts val="0"/>
              </a:spcBef>
              <a:buNone/>
            </a:pPr>
            <a:r>
              <a:rPr lang="en"/>
              <a:t>caffe/python/draw_net.py can be used to draw the network picture as shown in this slide and the next ones.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 networks being visualized here can all be accessed under caffe/examples/.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This slide does not show all the options: for example, you can also specify the learning rate decreasing policy (like exponentially, or inversely proportional to time). Check out </a:t>
            </a:r>
            <a:r>
              <a:rPr lang="en">
                <a:solidFill>
                  <a:schemeClr val="dk1"/>
                </a:solidFill>
              </a:rPr>
              <a:t>src/caffe/proto/caffe.proto for details - the code itself gives good inline explanations on what individual fields mean.</a:t>
            </a:r>
          </a:p>
          <a:p>
            <a:pPr lvl="0" rtl="0">
              <a:spcBef>
                <a:spcPts val="0"/>
              </a:spcBef>
              <a:buNone/>
            </a:pPr>
            <a:r>
              <a:t/>
            </a:r>
            <a:endParaRPr>
              <a:solidFill>
                <a:schemeClr val="dk1"/>
              </a:solidFill>
            </a:endParaRPr>
          </a:p>
          <a:p>
            <a:pPr lvl="0" rtl="0">
              <a:spcBef>
                <a:spcPts val="0"/>
              </a:spcBef>
              <a:buNone/>
            </a:pPr>
            <a:r>
              <a:rPr lang="en">
                <a:solidFill>
                  <a:schemeClr val="dk1"/>
                </a:solidFill>
              </a:rPr>
              <a:t>Currently, Caffe supports training with stochastic gradient descent with minibatches and momentum - probably the most widely used training method for deep networks. You can also write your own solver - check out caffe/src/caffe/solver.cpp for details.</a:t>
            </a:r>
          </a:p>
          <a:p>
            <a:pPr lvl="0" rtl="0">
              <a:spcBef>
                <a:spcPts val="0"/>
              </a:spcBef>
              <a:buNone/>
            </a:pPr>
            <a:r>
              <a:t/>
            </a:r>
            <a:endParaRPr>
              <a:solidFill>
                <a:schemeClr val="dk1"/>
              </a:solidFill>
            </a:endParaRPr>
          </a:p>
          <a:p>
            <a:pPr lvl="0">
              <a:spcBef>
                <a:spcPts val="0"/>
              </a:spcBef>
              <a:buNone/>
            </a:pPr>
            <a:r>
              <a:rPr lang="en">
                <a:solidFill>
                  <a:schemeClr val="dk1"/>
                </a:solidFill>
              </a:rPr>
              <a:t>Take special notice at the last line - you can simply switch the solver mode between GPU and CPU by this. Viola! Simple as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To convert the data, caffe/tools/extra/ may contain multiple scripts that are useful.</a:t>
            </a:r>
          </a:p>
          <a:p>
            <a:pPr rtl="0">
              <a:spcBef>
                <a:spcPts val="0"/>
              </a:spcBef>
              <a:buNone/>
            </a:pPr>
            <a:r>
              <a:t/>
            </a:r>
            <a:endParaRPr/>
          </a:p>
          <a:p>
            <a:pPr>
              <a:spcBef>
                <a:spcPts val="0"/>
              </a:spcBef>
              <a:buNone/>
            </a:pPr>
            <a:r>
              <a:rPr lang="en"/>
              <a:t>Make sure you also check out the mnist, cifar and imagenet tutorials on the caffe webpage - they provide step-by-step guides on how to run such examples.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The sample ipython notebook is at caffe/examples/filter_visualization.ipynb</a:t>
            </a:r>
          </a:p>
          <a:p>
            <a:pPr rtl="0">
              <a:spcBef>
                <a:spcPts val="0"/>
              </a:spcBef>
              <a:buNone/>
            </a:pPr>
            <a:r>
              <a:t/>
            </a:r>
            <a:endParaRPr/>
          </a:p>
          <a:p>
            <a:pPr rtl="0">
              <a:spcBef>
                <a:spcPts val="0"/>
              </a:spcBef>
              <a:buNone/>
            </a:pPr>
            <a:r>
              <a:rPr lang="en"/>
              <a:t>While you are at it, also checkout the imagenet classification tutorial at caffe/examples/imagenet_classification.ipynb</a:t>
            </a:r>
          </a:p>
          <a:p>
            <a:pPr rtl="0">
              <a:spcBef>
                <a:spcPts val="0"/>
              </a:spcBef>
              <a:buNone/>
            </a:pPr>
            <a:r>
              <a:t/>
            </a:r>
            <a:endParaRPr/>
          </a:p>
          <a:p>
            <a:pPr rtl="0">
              <a:spcBef>
                <a:spcPts val="0"/>
              </a:spcBef>
              <a:buNone/>
            </a:pPr>
            <a:r>
              <a:rPr lang="en"/>
              <a:t>Both could be easily viewed online using the nbviewer tool:</a:t>
            </a:r>
          </a:p>
          <a:p>
            <a:pPr rtl="0">
              <a:spcBef>
                <a:spcPts val="0"/>
              </a:spcBef>
              <a:buNone/>
            </a:pPr>
            <a:r>
              <a:rPr lang="en" u="sng">
                <a:solidFill>
                  <a:schemeClr val="hlink"/>
                </a:solidFill>
                <a:hlinkClick r:id="rId2"/>
              </a:rPr>
              <a:t>http://nbviewer.ipython.org/github/BVLC/caffe/blob/master/examples/filter_visualization.ipynb</a:t>
            </a:r>
          </a:p>
          <a:p>
            <a:pPr rtl="0">
              <a:spcBef>
                <a:spcPts val="0"/>
              </a:spcBef>
              <a:buNone/>
            </a:pPr>
            <a:r>
              <a:rPr lang="en" u="sng">
                <a:solidFill>
                  <a:schemeClr val="hlink"/>
                </a:solidFill>
                <a:hlinkClick r:id="rId3"/>
              </a:rPr>
              <a:t>http://nbviewer.ipython.org/github/BVLC/caffe/blob/master/examples/imagenet_classification.ipynb</a:t>
            </a:r>
          </a:p>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x="0" y="0"/>
          <a:ext cx="0" cy="0"/>
          <a:chOff x="0" y="0"/>
          <a:chExt cx="0" cy="0"/>
        </a:xfrm>
      </p:grpSpPr>
      <p:sp>
        <p:nvSpPr>
          <p:cNvPr id="8" name="Shape 8"/>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x="0" y="0"/>
          <a:ext cx="0" cy="0"/>
          <a:chOff x="0" y="0"/>
          <a:chExt cx="0" cy="0"/>
        </a:xfrm>
      </p:grpSpPr>
      <p:sp>
        <p:nvSpPr>
          <p:cNvPr id="11" name="Shape 11"/>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x="0" y="0"/>
          <a:ext cx="0" cy="0"/>
          <a:chOff x="0" y="0"/>
          <a:chExt cx="0" cy="0"/>
        </a:xfrm>
      </p:grpSpPr>
      <p:sp>
        <p:nvSpPr>
          <p:cNvPr id="14" name="Shape 14"/>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x="0" y="0"/>
          <a:ext cx="0" cy="0"/>
          <a:chOff x="0" y="0"/>
          <a:chExt cx="0" cy="0"/>
        </a:xfrm>
      </p:grpSpPr>
      <p:sp>
        <p:nvSpPr>
          <p:cNvPr id="18" name="Shape 18"/>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x="0" y="0"/>
          <a:ext cx="0" cy="0"/>
          <a:chOff x="0" y="0"/>
          <a:chExt cx="0" cy="0"/>
        </a:xfrm>
      </p:grpSpPr>
      <p:sp>
        <p:nvSpPr>
          <p:cNvPr id="20" name="Shape 20"/>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demo.caffe.berkeleyvision.org/"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09.png"/><Relationship Id="rId5" Type="http://schemas.openxmlformats.org/officeDocument/2006/relationships/image" Target="../media/image0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nbviewer.ipython.org/github/BVLC/caffe/blob/dev/examples/detection.ipynb" TargetMode="External"/><Relationship Id="rId4" Type="http://schemas.openxmlformats.org/officeDocument/2006/relationships/hyperlink" Target="https://github.com/rbgirshick/rcnn" TargetMode="External"/><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vislab.berkeleyvision.org/" TargetMode="External"/><Relationship Id="rId4" Type="http://schemas.openxmlformats.org/officeDocument/2006/relationships/image" Target="../media/image29.png"/><Relationship Id="rId9" Type="http://schemas.openxmlformats.org/officeDocument/2006/relationships/hyperlink" Target="http://demo.vislab.berkeleyvision.org/results/flickr_mar23/caffe_fc6%20None%20vw/style_Macro/test/all/positive/decreasing/1" TargetMode="External"/><Relationship Id="rId5" Type="http://schemas.openxmlformats.org/officeDocument/2006/relationships/hyperlink" Target="http://demo.vislab.berkeleyvision.org/results/flickr_mar23/caffe_fc6%20None%20vw/style_Vintage/test/all/positive/decreasing/1" TargetMode="External"/><Relationship Id="rId6" Type="http://schemas.openxmlformats.org/officeDocument/2006/relationships/hyperlink" Target="http://demo.vislab.berkeleyvision.org/results/flickr_mar23/caffe_fc6%20None%20vw/style_Long_Exposure/test/all/positive/decreasing/1" TargetMode="External"/><Relationship Id="rId7" Type="http://schemas.openxmlformats.org/officeDocument/2006/relationships/hyperlink" Target="http://demo.vislab.berkeleyvision.org/results/flickr_mar23/caffe_fc6%20None%20vw/style_Noir/test/all/positive/decreasing/1" TargetMode="External"/><Relationship Id="rId8" Type="http://schemas.openxmlformats.org/officeDocument/2006/relationships/hyperlink" Target="http://demo.vislab.berkeleyvision.org/results/flickr_mar23/caffe_fc6%20None%20vw/style_Pastel/test/all/positive/decreasing/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14.jpg"/><Relationship Id="rId10" Type="http://schemas.openxmlformats.org/officeDocument/2006/relationships/image" Target="../media/image26.png"/><Relationship Id="rId9" Type="http://schemas.openxmlformats.org/officeDocument/2006/relationships/image" Target="../media/image19.jpg"/><Relationship Id="rId5" Type="http://schemas.openxmlformats.org/officeDocument/2006/relationships/image" Target="../media/image15.jpg"/><Relationship Id="rId6" Type="http://schemas.openxmlformats.org/officeDocument/2006/relationships/image" Target="../media/image21.png"/><Relationship Id="rId7" Type="http://schemas.openxmlformats.org/officeDocument/2006/relationships/image" Target="../media/image17.jpg"/><Relationship Id="rId8"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2.png"/><Relationship Id="rId4" Type="http://schemas.openxmlformats.org/officeDocument/2006/relationships/image" Target="../media/image00.png"/><Relationship Id="rId5"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caffe.berkeleyvision.org/performance_hardware.html" TargetMode="External"/><Relationship Id="rId4" Type="http://schemas.openxmlformats.org/officeDocument/2006/relationships/image" Target="../media/image0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evelopers.google.com/protocol-buffers/docs/overview" TargetMode="External"/><Relationship Id="rId4"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5.png"/><Relationship Id="rId4" Type="http://schemas.openxmlformats.org/officeDocument/2006/relationships/image" Target="../media/image06.png"/><Relationship Id="rId5"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4.png"/><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x="0" y="0"/>
          <a:ext cx="0" cy="0"/>
          <a:chOff x="0" y="0"/>
          <a:chExt cx="0" cy="0"/>
        </a:xfrm>
      </p:grpSpPr>
      <p:sp>
        <p:nvSpPr>
          <p:cNvPr id="23" name="Shape 23"/>
          <p:cNvSpPr txBox="1"/>
          <p:nvPr>
            <p:ph type="ctrTitle"/>
          </p:nvPr>
        </p:nvSpPr>
        <p:spPr>
          <a:xfrm>
            <a:off x="685800" y="3246442"/>
            <a:ext cx="7772400" cy="1159799"/>
          </a:xfrm>
          <a:prstGeom prst="rect">
            <a:avLst/>
          </a:prstGeom>
          <a:noFill/>
          <a:ln>
            <a:noFill/>
          </a:ln>
        </p:spPr>
        <p:txBody>
          <a:bodyPr anchorCtr="0" anchor="b" bIns="91425" lIns="91425" rIns="91425" tIns="91425">
            <a:noAutofit/>
          </a:bodyPr>
          <a:lstStyle/>
          <a:p>
            <a:pPr algn="ctr">
              <a:spcBef>
                <a:spcPts val="0"/>
              </a:spcBef>
              <a:buNone/>
            </a:pPr>
            <a:r>
              <a:rPr lang="en"/>
              <a:t>Brewing Deep Networks</a:t>
            </a:r>
            <a:br>
              <a:rPr lang="en"/>
            </a:br>
            <a:r>
              <a:rPr lang="en"/>
              <a:t>With Caffe</a:t>
            </a:r>
          </a:p>
        </p:txBody>
      </p:sp>
      <p:sp>
        <p:nvSpPr>
          <p:cNvPr id="24" name="Shape 24"/>
          <p:cNvSpPr txBox="1"/>
          <p:nvPr>
            <p:ph idx="1" type="body"/>
          </p:nvPr>
        </p:nvSpPr>
        <p:spPr>
          <a:xfrm>
            <a:off x="3486450" y="4406250"/>
            <a:ext cx="2171099" cy="519599"/>
          </a:xfrm>
          <a:prstGeom prst="rect">
            <a:avLst/>
          </a:prstGeom>
        </p:spPr>
        <p:txBody>
          <a:bodyPr anchorCtr="0" anchor="t" bIns="91425" lIns="91425" rIns="91425" tIns="91425">
            <a:noAutofit/>
          </a:bodyPr>
          <a:lstStyle/>
          <a:p>
            <a:pPr rtl="0">
              <a:spcBef>
                <a:spcPts val="0"/>
              </a:spcBef>
              <a:buNone/>
            </a:pPr>
            <a:r>
              <a:rPr lang="en"/>
              <a:t>Yangqing Jia</a:t>
            </a:r>
          </a:p>
          <a:p>
            <a:pPr algn="l">
              <a:spcBef>
                <a:spcPts val="0"/>
              </a:spcBef>
              <a:buNone/>
            </a:pPr>
            <a:r>
              <a:t/>
            </a:r>
            <a:endParaRPr/>
          </a:p>
        </p:txBody>
      </p:sp>
      <p:pic>
        <p:nvPicPr>
          <p:cNvPr id="25" name="Shape 25"/>
          <p:cNvPicPr preferRelativeResize="0"/>
          <p:nvPr/>
        </p:nvPicPr>
        <p:blipFill>
          <a:blip r:embed="rId4">
            <a:alphaModFix/>
          </a:blip>
          <a:stretch>
            <a:fillRect/>
          </a:stretch>
        </p:blipFill>
        <p:spPr>
          <a:xfrm>
            <a:off x="1994377" y="487174"/>
            <a:ext cx="5155249" cy="2355499"/>
          </a:xfrm>
          <a:prstGeom prst="rect">
            <a:avLst/>
          </a:prstGeom>
          <a:noFill/>
          <a:ln>
            <a:noFill/>
          </a:ln>
        </p:spPr>
      </p:pic>
      <p:sp>
        <p:nvSpPr>
          <p:cNvPr id="26" name="Shape 26"/>
          <p:cNvSpPr txBox="1"/>
          <p:nvPr/>
        </p:nvSpPr>
        <p:spPr>
          <a:xfrm>
            <a:off x="32400" y="4224200"/>
            <a:ext cx="1628999" cy="825600"/>
          </a:xfrm>
          <a:prstGeom prst="rect">
            <a:avLst/>
          </a:prstGeom>
          <a:noFill/>
          <a:ln>
            <a:noFill/>
          </a:ln>
        </p:spPr>
        <p:txBody>
          <a:bodyPr anchorCtr="0" anchor="t" bIns="91425" lIns="91425" rIns="91425" tIns="91425">
            <a:noAutofit/>
          </a:bodyPr>
          <a:lstStyle/>
          <a:p>
            <a:pPr rtl="0" algn="ctr">
              <a:spcBef>
                <a:spcPts val="0"/>
              </a:spcBef>
              <a:buNone/>
            </a:pPr>
            <a:r>
              <a:rPr lang="en">
                <a:solidFill>
                  <a:srgbClr val="999999"/>
                </a:solidFill>
                <a:latin typeface="Droid Sans"/>
                <a:ea typeface="Droid Sans"/>
                <a:cs typeface="Droid Sans"/>
                <a:sym typeface="Droid Sans"/>
              </a:rPr>
              <a:t>Look for</a:t>
            </a:r>
          </a:p>
          <a:p>
            <a:pPr algn="ctr">
              <a:spcBef>
                <a:spcPts val="0"/>
              </a:spcBef>
              <a:buNone/>
            </a:pPr>
            <a:r>
              <a:rPr lang="en">
                <a:solidFill>
                  <a:srgbClr val="999999"/>
                </a:solidFill>
                <a:latin typeface="Droid Sans"/>
                <a:ea typeface="Droid Sans"/>
                <a:cs typeface="Droid Sans"/>
                <a:sym typeface="Droid Sans"/>
              </a:rPr>
              <a:t>additional notes</a:t>
            </a:r>
            <a:br>
              <a:rPr lang="en">
                <a:solidFill>
                  <a:srgbClr val="999999"/>
                </a:solidFill>
                <a:latin typeface="Droid Sans"/>
                <a:ea typeface="Droid Sans"/>
                <a:cs typeface="Droid Sans"/>
                <a:sym typeface="Droid Sans"/>
              </a:rPr>
            </a:br>
            <a:r>
              <a:rPr lang="en">
                <a:solidFill>
                  <a:srgbClr val="999999"/>
                </a:solidFill>
                <a:latin typeface="Droid Sans"/>
                <a:ea typeface="Droid Sans"/>
                <a:cs typeface="Droid Sans"/>
                <a:sym typeface="Droid Sans"/>
              </a:rPr>
              <a:t>for the slides</a:t>
            </a:r>
          </a:p>
        </p:txBody>
      </p:sp>
      <p:sp>
        <p:nvSpPr>
          <p:cNvPr id="27" name="Shape 27"/>
          <p:cNvSpPr/>
          <p:nvPr/>
        </p:nvSpPr>
        <p:spPr>
          <a:xfrm rot="5400000">
            <a:off x="1666350" y="4590650"/>
            <a:ext cx="454199" cy="464099"/>
          </a:xfrm>
          <a:prstGeom prst="bentArrow">
            <a:avLst>
              <a:gd fmla="val 25000" name="adj1"/>
              <a:gd fmla="val 25000" name="adj2"/>
              <a:gd fmla="val 25000" name="adj3"/>
              <a:gd fmla="val 43750" name="adj4"/>
            </a:avLst>
          </a:prstGeom>
          <a:solidFill>
            <a:srgbClr val="CCCCCC"/>
          </a:solidFill>
          <a:ln>
            <a:noFill/>
          </a:ln>
        </p:spPr>
        <p:txBody>
          <a:bodyPr anchorCtr="0" anchor="ctr"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 Quick Sip of Brewed Models</a:t>
            </a:r>
          </a:p>
        </p:txBody>
      </p:sp>
      <p:sp>
        <p:nvSpPr>
          <p:cNvPr id="112" name="Shape 112"/>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lgn="ctr">
              <a:spcBef>
                <a:spcPts val="0"/>
              </a:spcBef>
              <a:buNone/>
            </a:pPr>
            <a:r>
              <a:rPr lang="en" sz="1800" u="sng">
                <a:solidFill>
                  <a:schemeClr val="hlink"/>
                </a:solidFill>
                <a:hlinkClick r:id="rId3"/>
              </a:rPr>
              <a:t>http://demo.caffe.berkeleyvision.org/</a:t>
            </a:r>
          </a:p>
          <a:p>
            <a:pPr algn="ctr">
              <a:spcBef>
                <a:spcPts val="0"/>
              </a:spcBef>
              <a:buNone/>
            </a:pPr>
            <a:r>
              <a:rPr lang="en" sz="1800"/>
              <a:t>(demo code to be open-sourced soon)</a:t>
            </a:r>
          </a:p>
        </p:txBody>
      </p:sp>
      <p:pic>
        <p:nvPicPr>
          <p:cNvPr id="113" name="Shape 113"/>
          <p:cNvPicPr preferRelativeResize="0"/>
          <p:nvPr/>
        </p:nvPicPr>
        <p:blipFill>
          <a:blip r:embed="rId4">
            <a:alphaModFix/>
          </a:blip>
          <a:stretch>
            <a:fillRect/>
          </a:stretch>
        </p:blipFill>
        <p:spPr>
          <a:xfrm>
            <a:off x="1742187" y="2244775"/>
            <a:ext cx="5659625" cy="23623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Transfer Learned Knowledge</a:t>
            </a:r>
          </a:p>
        </p:txBody>
      </p:sp>
      <p:sp>
        <p:nvSpPr>
          <p:cNvPr id="119" name="Shape 119"/>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a:spcBef>
                <a:spcPts val="0"/>
              </a:spcBef>
            </a:pPr>
            <a:r>
              <a:rPr lang="en"/>
              <a:t>Taking a pre-trained model and finetune it for related tasks </a:t>
            </a:r>
            <a:r>
              <a:rPr baseline="30000" lang="en"/>
              <a:t>[Zeiler-Fergus] [DeCAF] [OverFeat]</a:t>
            </a:r>
          </a:p>
        </p:txBody>
      </p:sp>
      <p:pic>
        <p:nvPicPr>
          <p:cNvPr id="120" name="Shape 120"/>
          <p:cNvPicPr preferRelativeResize="0"/>
          <p:nvPr/>
        </p:nvPicPr>
        <p:blipFill>
          <a:blip r:embed="rId3">
            <a:alphaModFix/>
          </a:blip>
          <a:stretch>
            <a:fillRect/>
          </a:stretch>
        </p:blipFill>
        <p:spPr>
          <a:xfrm>
            <a:off x="1522924" y="2313825"/>
            <a:ext cx="2684550" cy="2518524"/>
          </a:xfrm>
          <a:prstGeom prst="rect">
            <a:avLst/>
          </a:prstGeom>
          <a:noFill/>
          <a:ln>
            <a:noFill/>
          </a:ln>
        </p:spPr>
      </p:pic>
      <p:pic>
        <p:nvPicPr>
          <p:cNvPr id="121" name="Shape 121"/>
          <p:cNvPicPr preferRelativeResize="0"/>
          <p:nvPr/>
        </p:nvPicPr>
        <p:blipFill>
          <a:blip r:embed="rId4">
            <a:alphaModFix/>
          </a:blip>
          <a:stretch>
            <a:fillRect/>
          </a:stretch>
        </p:blipFill>
        <p:spPr>
          <a:xfrm>
            <a:off x="998625" y="4349671"/>
            <a:ext cx="1991454" cy="377399"/>
          </a:xfrm>
          <a:prstGeom prst="rect">
            <a:avLst/>
          </a:prstGeom>
          <a:noFill/>
          <a:ln>
            <a:noFill/>
          </a:ln>
        </p:spPr>
      </p:pic>
      <p:pic>
        <p:nvPicPr>
          <p:cNvPr id="122" name="Shape 122"/>
          <p:cNvPicPr preferRelativeResize="0"/>
          <p:nvPr/>
        </p:nvPicPr>
        <p:blipFill>
          <a:blip r:embed="rId5">
            <a:alphaModFix/>
          </a:blip>
          <a:stretch>
            <a:fillRect/>
          </a:stretch>
        </p:blipFill>
        <p:spPr>
          <a:xfrm>
            <a:off x="5578425" y="2868587"/>
            <a:ext cx="2280749" cy="1408999"/>
          </a:xfrm>
          <a:prstGeom prst="rect">
            <a:avLst/>
          </a:prstGeom>
          <a:noFill/>
          <a:ln>
            <a:noFill/>
          </a:ln>
        </p:spPr>
      </p:pic>
      <p:cxnSp>
        <p:nvCxnSpPr>
          <p:cNvPr id="123" name="Shape 123"/>
          <p:cNvCxnSpPr/>
          <p:nvPr/>
        </p:nvCxnSpPr>
        <p:spPr>
          <a:xfrm>
            <a:off x="4283675" y="3573087"/>
            <a:ext cx="1068299" cy="0"/>
          </a:xfrm>
          <a:prstGeom prst="straightConnector1">
            <a:avLst/>
          </a:prstGeom>
          <a:noFill/>
          <a:ln cap="flat" cmpd="sng" w="19050">
            <a:solidFill>
              <a:schemeClr val="dk2"/>
            </a:solidFill>
            <a:prstDash val="solid"/>
            <a:round/>
            <a:headEnd len="lg" w="lg" type="none"/>
            <a:tailEnd len="lg" w="lg" type="triangle"/>
          </a:ln>
        </p:spPr>
      </p:cxnSp>
      <p:sp>
        <p:nvSpPr>
          <p:cNvPr id="124" name="Shape 124"/>
          <p:cNvSpPr txBox="1"/>
          <p:nvPr/>
        </p:nvSpPr>
        <p:spPr>
          <a:xfrm>
            <a:off x="6458850" y="4726375"/>
            <a:ext cx="2581200" cy="226799"/>
          </a:xfrm>
          <a:prstGeom prst="rect">
            <a:avLst/>
          </a:prstGeom>
          <a:noFill/>
          <a:ln>
            <a:noFill/>
          </a:ln>
        </p:spPr>
        <p:txBody>
          <a:bodyPr anchorCtr="0" anchor="t" bIns="91425" lIns="91425" rIns="91425" tIns="91425">
            <a:noAutofit/>
          </a:bodyPr>
          <a:lstStyle/>
          <a:p>
            <a:pPr>
              <a:spcBef>
                <a:spcPts val="0"/>
              </a:spcBef>
              <a:buNone/>
            </a:pPr>
            <a:r>
              <a:rPr lang="en" sz="1000"/>
              <a:t>*Dog and cat image Copyright kaggle.com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Dogs vs Cats: top 10% in 10 minutes</a:t>
            </a:r>
          </a:p>
        </p:txBody>
      </p:sp>
      <p:sp>
        <p:nvSpPr>
          <p:cNvPr id="130" name="Shape 130"/>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Simply change a few lines in the layer definition</a:t>
            </a:r>
          </a:p>
        </p:txBody>
      </p:sp>
      <p:pic>
        <p:nvPicPr>
          <p:cNvPr id="131" name="Shape 131"/>
          <p:cNvPicPr preferRelativeResize="0"/>
          <p:nvPr/>
        </p:nvPicPr>
        <p:blipFill>
          <a:blip r:embed="rId3">
            <a:alphaModFix/>
          </a:blip>
          <a:stretch>
            <a:fillRect/>
          </a:stretch>
        </p:blipFill>
        <p:spPr>
          <a:xfrm>
            <a:off x="679350" y="1791465"/>
            <a:ext cx="5587599" cy="1560574"/>
          </a:xfrm>
          <a:prstGeom prst="rect">
            <a:avLst/>
          </a:prstGeom>
          <a:noFill/>
          <a:ln>
            <a:noFill/>
          </a:ln>
        </p:spPr>
      </p:pic>
      <p:pic>
        <p:nvPicPr>
          <p:cNvPr id="132" name="Shape 132"/>
          <p:cNvPicPr preferRelativeResize="0"/>
          <p:nvPr/>
        </p:nvPicPr>
        <p:blipFill>
          <a:blip r:embed="rId4">
            <a:alphaModFix/>
          </a:blip>
          <a:stretch>
            <a:fillRect/>
          </a:stretch>
        </p:blipFill>
        <p:spPr>
          <a:xfrm>
            <a:off x="746650" y="3456125"/>
            <a:ext cx="5587600" cy="1377286"/>
          </a:xfrm>
          <a:prstGeom prst="rect">
            <a:avLst/>
          </a:prstGeom>
          <a:noFill/>
          <a:ln>
            <a:noFill/>
          </a:ln>
        </p:spPr>
      </p:pic>
      <p:sp>
        <p:nvSpPr>
          <p:cNvPr id="133" name="Shape 133"/>
          <p:cNvSpPr txBox="1"/>
          <p:nvPr/>
        </p:nvSpPr>
        <p:spPr>
          <a:xfrm>
            <a:off x="6467200" y="2354275"/>
            <a:ext cx="2373300" cy="614699"/>
          </a:xfrm>
          <a:prstGeom prst="rect">
            <a:avLst/>
          </a:prstGeom>
          <a:noFill/>
          <a:ln>
            <a:noFill/>
          </a:ln>
        </p:spPr>
        <p:txBody>
          <a:bodyPr anchorCtr="0" anchor="t" bIns="91425" lIns="91425" rIns="91425" tIns="91425">
            <a:noAutofit/>
          </a:bodyPr>
          <a:lstStyle/>
          <a:p>
            <a:pPr rtl="0">
              <a:spcBef>
                <a:spcPts val="0"/>
              </a:spcBef>
              <a:buNone/>
            </a:pPr>
            <a:r>
              <a:rPr lang="en"/>
              <a:t>Input:</a:t>
            </a:r>
          </a:p>
          <a:p>
            <a:pPr>
              <a:spcBef>
                <a:spcPts val="0"/>
              </a:spcBef>
              <a:buNone/>
            </a:pPr>
            <a:r>
              <a:rPr lang="en"/>
              <a:t>	A different source</a:t>
            </a:r>
          </a:p>
        </p:txBody>
      </p:sp>
      <p:sp>
        <p:nvSpPr>
          <p:cNvPr id="134" name="Shape 134"/>
          <p:cNvSpPr txBox="1"/>
          <p:nvPr/>
        </p:nvSpPr>
        <p:spPr>
          <a:xfrm>
            <a:off x="6467200" y="3837412"/>
            <a:ext cx="2373300" cy="614699"/>
          </a:xfrm>
          <a:prstGeom prst="rect">
            <a:avLst/>
          </a:prstGeom>
          <a:noFill/>
          <a:ln>
            <a:noFill/>
          </a:ln>
        </p:spPr>
        <p:txBody>
          <a:bodyPr anchorCtr="0" anchor="t" bIns="91425" lIns="91425" rIns="91425" tIns="91425">
            <a:noAutofit/>
          </a:bodyPr>
          <a:lstStyle/>
          <a:p>
            <a:pPr lvl="0" rtl="0">
              <a:spcBef>
                <a:spcPts val="0"/>
              </a:spcBef>
              <a:buNone/>
            </a:pPr>
            <a:r>
              <a:rPr lang="en"/>
              <a:t>Last Layer:</a:t>
            </a:r>
          </a:p>
          <a:p>
            <a:pPr lvl="0" rtl="0">
              <a:spcBef>
                <a:spcPts val="0"/>
              </a:spcBef>
              <a:buNone/>
            </a:pPr>
            <a:r>
              <a:rPr lang="en"/>
              <a:t>	A different classifier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Dogs vs Cats: top 10% in 10 minutes</a:t>
            </a:r>
          </a:p>
        </p:txBody>
      </p:sp>
      <p:sp>
        <p:nvSpPr>
          <p:cNvPr id="140" name="Shape 140"/>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1800">
                <a:solidFill>
                  <a:srgbClr val="0000FF"/>
                </a:solidFill>
              </a:rPr>
              <a:t>build/tools/finetune_net.bin</a:t>
            </a:r>
            <a:r>
              <a:rPr lang="en" sz="1800"/>
              <a:t> </a:t>
            </a:r>
            <a:r>
              <a:rPr lang="en" sz="1800">
                <a:solidFill>
                  <a:srgbClr val="990000"/>
                </a:solidFill>
              </a:rPr>
              <a:t>dogcat_solver.prototxt</a:t>
            </a:r>
            <a:r>
              <a:rPr lang="en" sz="1800"/>
              <a:t> </a:t>
            </a:r>
            <a:r>
              <a:rPr lang="en" sz="1800">
                <a:solidFill>
                  <a:srgbClr val="38761D"/>
                </a:solidFill>
              </a:rPr>
              <a:t>pretrained_imagenet_model</a:t>
            </a:r>
          </a:p>
          <a:p>
            <a:pPr rtl="0">
              <a:spcBef>
                <a:spcPts val="0"/>
              </a:spcBef>
              <a:buNone/>
            </a:pPr>
            <a:r>
              <a:t/>
            </a:r>
            <a:endParaRPr sz="1800"/>
          </a:p>
          <a:p>
            <a:pPr rtl="0">
              <a:spcBef>
                <a:spcPts val="0"/>
              </a:spcBef>
              <a:buNone/>
            </a:pPr>
            <a:r>
              <a:rPr lang="en" sz="1800"/>
              <a:t>Under the hood (loosely speaking):</a:t>
            </a:r>
          </a:p>
          <a:p>
            <a:pPr indent="0" marL="0" rtl="0">
              <a:spcBef>
                <a:spcPts val="0"/>
              </a:spcBef>
              <a:buNone/>
            </a:pPr>
            <a:r>
              <a:rPr lang="en" sz="1800"/>
              <a:t>  </a:t>
            </a:r>
            <a:r>
              <a:rPr lang="en" sz="1800">
                <a:latin typeface="Courier New"/>
                <a:ea typeface="Courier New"/>
                <a:cs typeface="Courier New"/>
                <a:sym typeface="Courier New"/>
              </a:rPr>
              <a:t>net = new Caffe::Net(</a:t>
            </a:r>
            <a:br>
              <a:rPr lang="en" sz="1800">
                <a:latin typeface="Courier New"/>
                <a:ea typeface="Courier New"/>
                <a:cs typeface="Courier New"/>
                <a:sym typeface="Courier New"/>
              </a:rPr>
            </a:br>
            <a:r>
              <a:rPr lang="en" sz="1800">
                <a:latin typeface="Courier New"/>
                <a:ea typeface="Courier New"/>
                <a:cs typeface="Courier New"/>
                <a:sym typeface="Courier New"/>
              </a:rPr>
              <a:t>     "dogcat_solver.prototxt");</a:t>
            </a:r>
          </a:p>
          <a:p>
            <a:pPr indent="0" marL="0" rtl="0">
              <a:spcBef>
                <a:spcPts val="0"/>
              </a:spcBef>
              <a:buNone/>
            </a:pPr>
            <a:r>
              <a:rPr lang="en" sz="1800">
                <a:latin typeface="Courier New"/>
                <a:ea typeface="Courier New"/>
                <a:cs typeface="Courier New"/>
                <a:sym typeface="Courier New"/>
              </a:rPr>
              <a:t> net.CopyTrainedNetFrom(</a:t>
            </a:r>
          </a:p>
          <a:p>
            <a:pPr indent="0" marL="0" rtl="0">
              <a:spcBef>
                <a:spcPts val="0"/>
              </a:spcBef>
              <a:buNone/>
            </a:pPr>
            <a:r>
              <a:rPr lang="en" sz="1800">
                <a:latin typeface="Courier New"/>
                <a:ea typeface="Courier New"/>
                <a:cs typeface="Courier New"/>
                <a:sym typeface="Courier New"/>
              </a:rPr>
              <a:t>     pretrained_model);</a:t>
            </a:r>
          </a:p>
          <a:p>
            <a:pPr indent="0" marL="0" rtl="0">
              <a:spcBef>
                <a:spcPts val="0"/>
              </a:spcBef>
              <a:buNone/>
            </a:pPr>
            <a:r>
              <a:rPr lang="en" sz="1800">
                <a:latin typeface="Courier New"/>
                <a:ea typeface="Courier New"/>
                <a:cs typeface="Courier New"/>
                <a:sym typeface="Courier New"/>
              </a:rPr>
              <a:t> solver.Solve(net);</a:t>
            </a:r>
          </a:p>
          <a:p>
            <a:pPr indent="0" marL="0" rtl="0">
              <a:spcBef>
                <a:spcPts val="0"/>
              </a:spcBef>
              <a:buNone/>
            </a:pPr>
            <a:r>
              <a:t/>
            </a:r>
            <a:endParaRPr sz="1000">
              <a:latin typeface="Courier New"/>
              <a:ea typeface="Courier New"/>
              <a:cs typeface="Courier New"/>
              <a:sym typeface="Courier New"/>
            </a:endParaRPr>
          </a:p>
          <a:p>
            <a:pPr indent="0" marL="0" rtl="0">
              <a:spcBef>
                <a:spcPts val="0"/>
              </a:spcBef>
              <a:buNone/>
            </a:pPr>
            <a:r>
              <a:rPr lang="en" sz="1800"/>
              <a:t>Example code to be made available at</a:t>
            </a:r>
          </a:p>
          <a:p>
            <a:pPr indent="0" marL="0">
              <a:spcBef>
                <a:spcPts val="0"/>
              </a:spcBef>
              <a:buNone/>
            </a:pPr>
            <a:r>
              <a:rPr lang="en" sz="1800"/>
              <a:t>	caffe/examples/dogs-vs-cats/</a:t>
            </a:r>
          </a:p>
        </p:txBody>
      </p:sp>
      <p:pic>
        <p:nvPicPr>
          <p:cNvPr id="141" name="Shape 141"/>
          <p:cNvPicPr preferRelativeResize="0"/>
          <p:nvPr/>
        </p:nvPicPr>
        <p:blipFill>
          <a:blip r:embed="rId3">
            <a:alphaModFix/>
          </a:blip>
          <a:stretch>
            <a:fillRect/>
          </a:stretch>
        </p:blipFill>
        <p:spPr>
          <a:xfrm>
            <a:off x="5674950" y="1860025"/>
            <a:ext cx="3011849" cy="32834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Object Detection</a:t>
            </a:r>
          </a:p>
        </p:txBody>
      </p:sp>
      <p:sp>
        <p:nvSpPr>
          <p:cNvPr id="147" name="Shape 147"/>
          <p:cNvSpPr txBox="1"/>
          <p:nvPr>
            <p:ph idx="1" type="body"/>
          </p:nvPr>
        </p:nvSpPr>
        <p:spPr>
          <a:xfrm>
            <a:off x="457200" y="1200150"/>
            <a:ext cx="8483099" cy="3725699"/>
          </a:xfrm>
          <a:prstGeom prst="rect">
            <a:avLst/>
          </a:prstGeom>
        </p:spPr>
        <p:txBody>
          <a:bodyPr anchorCtr="0" anchor="t" bIns="91425" lIns="91425" rIns="91425" tIns="91425">
            <a:noAutofit/>
          </a:bodyPr>
          <a:lstStyle/>
          <a:p>
            <a:pPr rtl="0">
              <a:spcBef>
                <a:spcPts val="0"/>
              </a:spcBef>
              <a:buNone/>
            </a:pPr>
            <a:r>
              <a:rPr lang="en" sz="2400"/>
              <a:t>R-CNN: Regions with Convolutional Neural Networks</a:t>
            </a:r>
          </a:p>
          <a:p>
            <a:pPr rtl="0">
              <a:spcBef>
                <a:spcPts val="0"/>
              </a:spcBef>
              <a:buNone/>
            </a:pPr>
            <a:r>
              <a:rPr lang="en" sz="1800" u="sng">
                <a:solidFill>
                  <a:schemeClr val="hlink"/>
                </a:solidFill>
                <a:hlinkClick r:id="rId3"/>
              </a:rPr>
              <a:t>http://nbviewer.ipython.org/github/BVLC/caffe/blob/dev/examples/detection.ipynb</a:t>
            </a:r>
          </a:p>
          <a:p>
            <a:pPr rtl="0">
              <a:spcBef>
                <a:spcPts val="0"/>
              </a:spcBef>
              <a:buNone/>
            </a:pPr>
            <a:r>
              <a:rPr lang="en" sz="1800"/>
              <a:t>Full R-CNN scripts available at</a:t>
            </a:r>
          </a:p>
          <a:p>
            <a:pPr>
              <a:spcBef>
                <a:spcPts val="0"/>
              </a:spcBef>
              <a:buNone/>
            </a:pPr>
            <a:r>
              <a:rPr lang="en" sz="1800" u="sng">
                <a:solidFill>
                  <a:schemeClr val="hlink"/>
                </a:solidFill>
                <a:hlinkClick r:id="rId4"/>
              </a:rPr>
              <a:t>https://github.com/rbgirshick/rcnn</a:t>
            </a:r>
          </a:p>
        </p:txBody>
      </p:sp>
      <p:pic>
        <p:nvPicPr>
          <p:cNvPr id="148" name="Shape 148"/>
          <p:cNvPicPr preferRelativeResize="0"/>
          <p:nvPr/>
        </p:nvPicPr>
        <p:blipFill>
          <a:blip r:embed="rId5">
            <a:alphaModFix/>
          </a:blip>
          <a:stretch>
            <a:fillRect/>
          </a:stretch>
        </p:blipFill>
        <p:spPr>
          <a:xfrm>
            <a:off x="4570800" y="2421725"/>
            <a:ext cx="3505200" cy="2438400"/>
          </a:xfrm>
          <a:prstGeom prst="rect">
            <a:avLst/>
          </a:prstGeom>
          <a:noFill/>
          <a:ln>
            <a:noFill/>
          </a:ln>
        </p:spPr>
      </p:pic>
      <p:sp>
        <p:nvSpPr>
          <p:cNvPr id="149" name="Shape 149"/>
          <p:cNvSpPr txBox="1"/>
          <p:nvPr/>
        </p:nvSpPr>
        <p:spPr>
          <a:xfrm>
            <a:off x="457200" y="2940475"/>
            <a:ext cx="4037100" cy="1295400"/>
          </a:xfrm>
          <a:prstGeom prst="rect">
            <a:avLst/>
          </a:prstGeom>
          <a:noFill/>
          <a:ln>
            <a:noFill/>
          </a:ln>
        </p:spPr>
        <p:txBody>
          <a:bodyPr anchorCtr="0" anchor="t" bIns="91425" lIns="91425" rIns="91425" tIns="91425">
            <a:noAutofit/>
          </a:bodyPr>
          <a:lstStyle/>
          <a:p>
            <a:pPr rtl="0">
              <a:spcBef>
                <a:spcPts val="0"/>
              </a:spcBef>
              <a:buNone/>
            </a:pPr>
            <a:r>
              <a:rPr lang="en" sz="1800"/>
              <a:t>Ross Girshick et al.</a:t>
            </a:r>
          </a:p>
          <a:p>
            <a:pPr lvl="0" rtl="0">
              <a:spcBef>
                <a:spcPts val="0"/>
              </a:spcBef>
              <a:buNone/>
            </a:pPr>
            <a:r>
              <a:rPr i="1" lang="en" sz="1800"/>
              <a:t>Rich feature hierarchies for accurate object detection and semantic segmentation</a:t>
            </a:r>
          </a:p>
          <a:p>
            <a:pPr lvl="0" rtl="0">
              <a:spcBef>
                <a:spcPts val="0"/>
              </a:spcBef>
              <a:buNone/>
            </a:pPr>
            <a:r>
              <a:t/>
            </a:r>
            <a:endParaRPr i="1" sz="1800"/>
          </a:p>
          <a:p>
            <a:pPr>
              <a:spcBef>
                <a:spcPts val="0"/>
              </a:spcBef>
              <a:buNone/>
            </a:pPr>
            <a:r>
              <a:rPr lang="en" sz="1800">
                <a:solidFill>
                  <a:srgbClr val="990000"/>
                </a:solidFill>
              </a:rPr>
              <a:t>Oral Session 2A, Tue 1:30 pm</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Visual Style Recognition</a:t>
            </a:r>
          </a:p>
        </p:txBody>
      </p:sp>
      <p:sp>
        <p:nvSpPr>
          <p:cNvPr id="155" name="Shape 155"/>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sz="2400"/>
              <a:t>Sergey Karayev, </a:t>
            </a:r>
            <a:r>
              <a:rPr lang="en" sz="2400" u="sng">
                <a:solidFill>
                  <a:schemeClr val="hlink"/>
                </a:solidFill>
                <a:hlinkClick r:id="rId3"/>
              </a:rPr>
              <a:t>http://vislab.berkeleyvision.org/</a:t>
            </a:r>
            <a:r>
              <a:rPr lang="en" sz="2400"/>
              <a:t>, demo available online</a:t>
            </a:r>
          </a:p>
        </p:txBody>
      </p:sp>
      <p:pic>
        <p:nvPicPr>
          <p:cNvPr id="156" name="Shape 156"/>
          <p:cNvPicPr preferRelativeResize="0"/>
          <p:nvPr/>
        </p:nvPicPr>
        <p:blipFill>
          <a:blip r:embed="rId4">
            <a:alphaModFix/>
          </a:blip>
          <a:stretch>
            <a:fillRect/>
          </a:stretch>
        </p:blipFill>
        <p:spPr>
          <a:xfrm>
            <a:off x="1003676" y="2200450"/>
            <a:ext cx="5727101" cy="2725399"/>
          </a:xfrm>
          <a:prstGeom prst="rect">
            <a:avLst/>
          </a:prstGeom>
          <a:noFill/>
          <a:ln>
            <a:noFill/>
          </a:ln>
        </p:spPr>
      </p:pic>
      <p:sp>
        <p:nvSpPr>
          <p:cNvPr id="157" name="Shape 157"/>
          <p:cNvSpPr txBox="1"/>
          <p:nvPr/>
        </p:nvSpPr>
        <p:spPr>
          <a:xfrm>
            <a:off x="7203525" y="2398125"/>
            <a:ext cx="1592700" cy="2425499"/>
          </a:xfrm>
          <a:prstGeom prst="rect">
            <a:avLst/>
          </a:prstGeom>
          <a:noFill/>
          <a:ln>
            <a:noFill/>
          </a:ln>
        </p:spPr>
        <p:txBody>
          <a:bodyPr anchorCtr="0" anchor="t" bIns="91425" lIns="91425" rIns="91425" tIns="91425">
            <a:noAutofit/>
          </a:bodyPr>
          <a:lstStyle/>
          <a:p>
            <a:pPr rtl="0">
              <a:lnSpc>
                <a:spcPct val="115000"/>
              </a:lnSpc>
              <a:spcBef>
                <a:spcPts val="0"/>
              </a:spcBef>
              <a:buNone/>
            </a:pPr>
            <a:r>
              <a:rPr lang="en"/>
              <a:t>Other Styles:</a:t>
            </a:r>
          </a:p>
          <a:p>
            <a:pPr rtl="0">
              <a:lnSpc>
                <a:spcPct val="115000"/>
              </a:lnSpc>
              <a:spcBef>
                <a:spcPts val="0"/>
              </a:spcBef>
              <a:buNone/>
            </a:pPr>
            <a:r>
              <a:t/>
            </a:r>
            <a:endParaRPr/>
          </a:p>
          <a:p>
            <a:pPr rtl="0">
              <a:lnSpc>
                <a:spcPct val="115000"/>
              </a:lnSpc>
              <a:spcBef>
                <a:spcPts val="0"/>
              </a:spcBef>
              <a:buNone/>
            </a:pPr>
            <a:r>
              <a:rPr lang="en" u="sng">
                <a:solidFill>
                  <a:schemeClr val="hlink"/>
                </a:solidFill>
                <a:hlinkClick r:id="rId5"/>
              </a:rPr>
              <a:t>Vintage</a:t>
            </a:r>
          </a:p>
          <a:p>
            <a:pPr rtl="0">
              <a:lnSpc>
                <a:spcPct val="115000"/>
              </a:lnSpc>
              <a:spcBef>
                <a:spcPts val="0"/>
              </a:spcBef>
              <a:buNone/>
            </a:pPr>
            <a:r>
              <a:rPr lang="en" u="sng">
                <a:solidFill>
                  <a:schemeClr val="hlink"/>
                </a:solidFill>
                <a:hlinkClick r:id="rId6"/>
              </a:rPr>
              <a:t>Long Exposure</a:t>
            </a:r>
          </a:p>
          <a:p>
            <a:pPr rtl="0">
              <a:lnSpc>
                <a:spcPct val="115000"/>
              </a:lnSpc>
              <a:spcBef>
                <a:spcPts val="0"/>
              </a:spcBef>
              <a:buNone/>
            </a:pPr>
            <a:r>
              <a:rPr lang="en" u="sng">
                <a:solidFill>
                  <a:schemeClr val="hlink"/>
                </a:solidFill>
                <a:hlinkClick r:id="rId7"/>
              </a:rPr>
              <a:t>Noir</a:t>
            </a:r>
          </a:p>
          <a:p>
            <a:pPr rtl="0">
              <a:lnSpc>
                <a:spcPct val="115000"/>
              </a:lnSpc>
              <a:spcBef>
                <a:spcPts val="0"/>
              </a:spcBef>
              <a:buNone/>
            </a:pPr>
            <a:r>
              <a:rPr lang="en" u="sng">
                <a:solidFill>
                  <a:schemeClr val="hlink"/>
                </a:solidFill>
                <a:hlinkClick r:id="rId8"/>
              </a:rPr>
              <a:t>Pastel</a:t>
            </a:r>
          </a:p>
          <a:p>
            <a:pPr rtl="0">
              <a:lnSpc>
                <a:spcPct val="115000"/>
              </a:lnSpc>
              <a:spcBef>
                <a:spcPts val="0"/>
              </a:spcBef>
              <a:buNone/>
            </a:pPr>
            <a:r>
              <a:rPr lang="en" u="sng">
                <a:solidFill>
                  <a:schemeClr val="hlink"/>
                </a:solidFill>
                <a:hlinkClick r:id="rId9"/>
              </a:rPr>
              <a:t>Macro</a:t>
            </a:r>
          </a:p>
          <a:p>
            <a:pPr>
              <a:lnSpc>
                <a:spcPct val="115000"/>
              </a:lnSpc>
              <a:spcBef>
                <a:spcPts val="0"/>
              </a:spcBef>
              <a:buNone/>
            </a:pPr>
            <a:r>
              <a:rPr lang="en"/>
              <a:t>… and so on.</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In One Sip</a:t>
            </a:r>
          </a:p>
        </p:txBody>
      </p:sp>
      <p:sp>
        <p:nvSpPr>
          <p:cNvPr id="163" name="Shape 163"/>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a:t>Caffe...</a:t>
            </a:r>
          </a:p>
          <a:p>
            <a:pPr indent="-228600" lvl="0" marL="457200" rtl="0">
              <a:spcBef>
                <a:spcPts val="0"/>
              </a:spcBef>
            </a:pPr>
            <a:r>
              <a:rPr lang="en"/>
              <a:t>is C++/CUDA friendly</a:t>
            </a:r>
          </a:p>
          <a:p>
            <a:pPr indent="-228600" lvl="0" marL="457200" rtl="0">
              <a:spcBef>
                <a:spcPts val="0"/>
              </a:spcBef>
            </a:pPr>
            <a:r>
              <a:rPr lang="en"/>
              <a:t>is fast</a:t>
            </a:r>
          </a:p>
          <a:p>
            <a:pPr indent="-228600" lvl="0" marL="457200" rtl="0">
              <a:spcBef>
                <a:spcPts val="0"/>
              </a:spcBef>
            </a:pPr>
            <a:r>
              <a:rPr lang="en"/>
              <a:t>is state-of-the-art</a:t>
            </a:r>
          </a:p>
          <a:p>
            <a:pPr indent="-228600" lvl="0" marL="457200" rtl="0">
              <a:spcBef>
                <a:spcPts val="0"/>
              </a:spcBef>
            </a:pPr>
            <a:r>
              <a:rPr lang="en"/>
              <a:t>has tips, recipes, demos</a:t>
            </a:r>
          </a:p>
          <a:p>
            <a:pPr indent="-228600" lvl="0" marL="457200">
              <a:spcBef>
                <a:spcPts val="0"/>
              </a:spcBef>
            </a:pPr>
            <a:r>
              <a:rPr lang="en"/>
              <a:t>all available under an open-source initiative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idx="1" type="body"/>
          </p:nvPr>
        </p:nvSpPr>
        <p:spPr>
          <a:xfrm>
            <a:off x="-535275" y="3708568"/>
            <a:ext cx="8229600" cy="888299"/>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a:t>Yangqing Jia, Evan Shelhamer, Jeff Donahue, Sergey Karayev</a:t>
            </a:r>
          </a:p>
          <a:p>
            <a:pPr lvl="0" rtl="0">
              <a:spcBef>
                <a:spcPts val="0"/>
              </a:spcBef>
              <a:buNone/>
            </a:pPr>
            <a:r>
              <a:rPr lang="en"/>
              <a:t>Jonathan Long, Ross Girshick, Sergio Guadarrama</a:t>
            </a:r>
          </a:p>
          <a:p>
            <a:pPr lvl="0" rtl="0">
              <a:spcBef>
                <a:spcPts val="0"/>
              </a:spcBef>
              <a:buNone/>
            </a:pPr>
            <a:r>
              <a:t/>
            </a:r>
            <a:endParaRPr/>
          </a:p>
          <a:p>
            <a:pPr lvl="0" rtl="0">
              <a:spcBef>
                <a:spcPts val="0"/>
              </a:spcBef>
              <a:buNone/>
            </a:pPr>
            <a:r>
              <a:rPr lang="en" sz="1200"/>
              <a:t>https://github.com/UCB-ICSI-Vision-Group/caffe-paper/raw/arxiv/caffe.pdf</a:t>
            </a:r>
          </a:p>
        </p:txBody>
      </p:sp>
      <p:grpSp>
        <p:nvGrpSpPr>
          <p:cNvPr id="169" name="Shape 169"/>
          <p:cNvGrpSpPr/>
          <p:nvPr/>
        </p:nvGrpSpPr>
        <p:grpSpPr>
          <a:xfrm>
            <a:off x="736025" y="665925"/>
            <a:ext cx="5380024" cy="2727075"/>
            <a:chOff x="291150" y="809800"/>
            <a:chExt cx="5380024" cy="2727075"/>
          </a:xfrm>
        </p:grpSpPr>
        <p:pic>
          <p:nvPicPr>
            <p:cNvPr id="170" name="Shape 170"/>
            <p:cNvPicPr preferRelativeResize="0"/>
            <p:nvPr/>
          </p:nvPicPr>
          <p:blipFill>
            <a:blip r:embed="rId3">
              <a:alphaModFix/>
            </a:blip>
            <a:stretch>
              <a:fillRect/>
            </a:stretch>
          </p:blipFill>
          <p:spPr>
            <a:xfrm>
              <a:off x="1688950" y="809800"/>
              <a:ext cx="1186622" cy="1324298"/>
            </a:xfrm>
            <a:prstGeom prst="rect">
              <a:avLst/>
            </a:prstGeom>
            <a:noFill/>
            <a:ln>
              <a:noFill/>
            </a:ln>
          </p:spPr>
        </p:pic>
        <p:pic>
          <p:nvPicPr>
            <p:cNvPr id="171" name="Shape 171"/>
            <p:cNvPicPr preferRelativeResize="0"/>
            <p:nvPr/>
          </p:nvPicPr>
          <p:blipFill>
            <a:blip r:embed="rId4">
              <a:alphaModFix/>
            </a:blip>
            <a:stretch>
              <a:fillRect/>
            </a:stretch>
          </p:blipFill>
          <p:spPr>
            <a:xfrm>
              <a:off x="4346875" y="809800"/>
              <a:ext cx="1324299" cy="1324299"/>
            </a:xfrm>
            <a:prstGeom prst="rect">
              <a:avLst/>
            </a:prstGeom>
            <a:noFill/>
            <a:ln>
              <a:noFill/>
            </a:ln>
          </p:spPr>
        </p:pic>
        <p:pic>
          <p:nvPicPr>
            <p:cNvPr id="172" name="Shape 172"/>
            <p:cNvPicPr preferRelativeResize="0"/>
            <p:nvPr/>
          </p:nvPicPr>
          <p:blipFill>
            <a:blip r:embed="rId5">
              <a:alphaModFix/>
            </a:blip>
            <a:stretch>
              <a:fillRect/>
            </a:stretch>
          </p:blipFill>
          <p:spPr>
            <a:xfrm>
              <a:off x="2949075" y="809800"/>
              <a:ext cx="1324300" cy="1324300"/>
            </a:xfrm>
            <a:prstGeom prst="rect">
              <a:avLst/>
            </a:prstGeom>
            <a:noFill/>
            <a:ln>
              <a:noFill/>
            </a:ln>
          </p:spPr>
        </p:pic>
        <p:pic>
          <p:nvPicPr>
            <p:cNvPr id="173" name="Shape 173"/>
            <p:cNvPicPr preferRelativeResize="0"/>
            <p:nvPr/>
          </p:nvPicPr>
          <p:blipFill>
            <a:blip r:embed="rId6">
              <a:alphaModFix/>
            </a:blip>
            <a:stretch>
              <a:fillRect/>
            </a:stretch>
          </p:blipFill>
          <p:spPr>
            <a:xfrm>
              <a:off x="839700" y="2212575"/>
              <a:ext cx="1353739" cy="1324300"/>
            </a:xfrm>
            <a:prstGeom prst="rect">
              <a:avLst/>
            </a:prstGeom>
            <a:noFill/>
            <a:ln>
              <a:noFill/>
            </a:ln>
          </p:spPr>
        </p:pic>
        <p:pic>
          <p:nvPicPr>
            <p:cNvPr id="174" name="Shape 174"/>
            <p:cNvPicPr preferRelativeResize="0"/>
            <p:nvPr/>
          </p:nvPicPr>
          <p:blipFill>
            <a:blip r:embed="rId7">
              <a:alphaModFix/>
            </a:blip>
            <a:stretch>
              <a:fillRect/>
            </a:stretch>
          </p:blipFill>
          <p:spPr>
            <a:xfrm>
              <a:off x="3664750" y="2212575"/>
              <a:ext cx="1324299" cy="1324299"/>
            </a:xfrm>
            <a:prstGeom prst="rect">
              <a:avLst/>
            </a:prstGeom>
            <a:noFill/>
            <a:ln>
              <a:noFill/>
            </a:ln>
          </p:spPr>
        </p:pic>
        <p:pic>
          <p:nvPicPr>
            <p:cNvPr id="175" name="Shape 175"/>
            <p:cNvPicPr preferRelativeResize="0"/>
            <p:nvPr/>
          </p:nvPicPr>
          <p:blipFill>
            <a:blip r:embed="rId8">
              <a:alphaModFix/>
            </a:blip>
            <a:stretch>
              <a:fillRect/>
            </a:stretch>
          </p:blipFill>
          <p:spPr>
            <a:xfrm>
              <a:off x="2266950" y="2212575"/>
              <a:ext cx="1324300" cy="1324300"/>
            </a:xfrm>
            <a:prstGeom prst="rect">
              <a:avLst/>
            </a:prstGeom>
            <a:noFill/>
            <a:ln>
              <a:noFill/>
            </a:ln>
          </p:spPr>
        </p:pic>
        <p:pic>
          <p:nvPicPr>
            <p:cNvPr id="176" name="Shape 176"/>
            <p:cNvPicPr preferRelativeResize="0"/>
            <p:nvPr/>
          </p:nvPicPr>
          <p:blipFill>
            <a:blip r:embed="rId9">
              <a:alphaModFix/>
            </a:blip>
            <a:stretch>
              <a:fillRect/>
            </a:stretch>
          </p:blipFill>
          <p:spPr>
            <a:xfrm>
              <a:off x="291150" y="809800"/>
              <a:ext cx="1324299" cy="1324299"/>
            </a:xfrm>
            <a:prstGeom prst="rect">
              <a:avLst/>
            </a:prstGeom>
            <a:noFill/>
            <a:ln>
              <a:noFill/>
            </a:ln>
          </p:spPr>
        </p:pic>
      </p:grpSp>
      <p:pic>
        <p:nvPicPr>
          <p:cNvPr id="177" name="Shape 177"/>
          <p:cNvPicPr preferRelativeResize="0"/>
          <p:nvPr/>
        </p:nvPicPr>
        <p:blipFill>
          <a:blip r:embed="rId10">
            <a:alphaModFix/>
          </a:blip>
          <a:stretch>
            <a:fillRect/>
          </a:stretch>
        </p:blipFill>
        <p:spPr>
          <a:xfrm>
            <a:off x="6998150" y="449612"/>
            <a:ext cx="1842574" cy="42442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 name="Shape 31"/>
        <p:cNvGrpSpPr/>
        <p:nvPr/>
      </p:nvGrpSpPr>
      <p:grpSpPr>
        <a:xfrm>
          <a:off x="0" y="0"/>
          <a:ext cx="0" cy="0"/>
          <a:chOff x="0" y="0"/>
          <a:chExt cx="0" cy="0"/>
        </a:xfrm>
      </p:grpSpPr>
      <p:sp>
        <p:nvSpPr>
          <p:cNvPr id="32" name="Shape 3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is, and Why Caffe?</a:t>
            </a:r>
          </a:p>
        </p:txBody>
      </p:sp>
      <p:sp>
        <p:nvSpPr>
          <p:cNvPr id="33" name="Shape 33"/>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Pure C++/CUDA Implementation</a:t>
            </a:r>
          </a:p>
          <a:p>
            <a:pPr indent="-228600" lvl="0" marL="457200" rtl="0">
              <a:spcBef>
                <a:spcPts val="0"/>
              </a:spcBef>
              <a:buSzPct val="100000"/>
            </a:pPr>
            <a:r>
              <a:rPr lang="en" sz="2400"/>
              <a:t>Fast, well-tested code</a:t>
            </a:r>
          </a:p>
          <a:p>
            <a:pPr indent="-228600" lvl="0" marL="457200" rtl="0">
              <a:spcBef>
                <a:spcPts val="0"/>
              </a:spcBef>
              <a:buSzPct val="100000"/>
            </a:pPr>
            <a:r>
              <a:rPr lang="en" sz="2400"/>
              <a:t>Tools, demos, and recipes</a:t>
            </a:r>
          </a:p>
          <a:p>
            <a:pPr indent="-228600" lvl="0" marL="457200" rtl="0">
              <a:spcBef>
                <a:spcPts val="0"/>
              </a:spcBef>
              <a:buSzPct val="100000"/>
            </a:pPr>
            <a:r>
              <a:rPr lang="en" sz="2400"/>
              <a:t>Seamless switch between CPU and GPU</a:t>
            </a:r>
          </a:p>
          <a:p>
            <a:pPr indent="-228600" lvl="1" marL="914400" rtl="0">
              <a:spcBef>
                <a:spcPts val="0"/>
              </a:spcBef>
              <a:buSzPct val="80000"/>
              <a:buFont typeface="Courier New"/>
            </a:pPr>
            <a:r>
              <a:rPr lang="en">
                <a:latin typeface="Courier New"/>
                <a:ea typeface="Courier New"/>
                <a:cs typeface="Courier New"/>
                <a:sym typeface="Courier New"/>
              </a:rPr>
              <a:t>Caffe::set_mode(</a:t>
            </a:r>
            <a:r>
              <a:rPr lang="en">
                <a:solidFill>
                  <a:srgbClr val="CC0000"/>
                </a:solidFill>
                <a:latin typeface="Courier New"/>
                <a:ea typeface="Courier New"/>
                <a:cs typeface="Courier New"/>
                <a:sym typeface="Courier New"/>
              </a:rPr>
              <a:t>Caffe::GPU</a:t>
            </a:r>
            <a:r>
              <a:rPr lang="en">
                <a:latin typeface="Courier New"/>
                <a:ea typeface="Courier New"/>
                <a:cs typeface="Courier New"/>
                <a:sym typeface="Courier New"/>
              </a:rPr>
              <a:t>);</a:t>
            </a:r>
          </a:p>
        </p:txBody>
      </p:sp>
      <p:grpSp>
        <p:nvGrpSpPr>
          <p:cNvPr id="34" name="Shape 34"/>
          <p:cNvGrpSpPr/>
          <p:nvPr/>
        </p:nvGrpSpPr>
        <p:grpSpPr>
          <a:xfrm>
            <a:off x="925725" y="3406600"/>
            <a:ext cx="7001325" cy="2023699"/>
            <a:chOff x="925725" y="3101800"/>
            <a:chExt cx="7001325" cy="2023699"/>
          </a:xfrm>
        </p:grpSpPr>
        <p:pic>
          <p:nvPicPr>
            <p:cNvPr id="35" name="Shape 35"/>
            <p:cNvPicPr preferRelativeResize="0"/>
            <p:nvPr/>
          </p:nvPicPr>
          <p:blipFill>
            <a:blip r:embed="rId3">
              <a:alphaModFix/>
            </a:blip>
            <a:stretch>
              <a:fillRect/>
            </a:stretch>
          </p:blipFill>
          <p:spPr>
            <a:xfrm>
              <a:off x="3668325" y="3101802"/>
              <a:ext cx="1691017" cy="1250400"/>
            </a:xfrm>
            <a:prstGeom prst="rect">
              <a:avLst/>
            </a:prstGeom>
            <a:noFill/>
            <a:ln>
              <a:noFill/>
            </a:ln>
          </p:spPr>
        </p:pic>
        <p:pic>
          <p:nvPicPr>
            <p:cNvPr id="36" name="Shape 36"/>
            <p:cNvPicPr preferRelativeResize="0"/>
            <p:nvPr/>
          </p:nvPicPr>
          <p:blipFill>
            <a:blip r:embed="rId4">
              <a:alphaModFix/>
            </a:blip>
            <a:stretch>
              <a:fillRect/>
            </a:stretch>
          </p:blipFill>
          <p:spPr>
            <a:xfrm>
              <a:off x="925725" y="3101800"/>
              <a:ext cx="1870350" cy="1250399"/>
            </a:xfrm>
            <a:prstGeom prst="rect">
              <a:avLst/>
            </a:prstGeom>
            <a:noFill/>
            <a:ln>
              <a:noFill/>
            </a:ln>
          </p:spPr>
        </p:pic>
        <p:pic>
          <p:nvPicPr>
            <p:cNvPr id="37" name="Shape 37"/>
            <p:cNvPicPr preferRelativeResize="0"/>
            <p:nvPr/>
          </p:nvPicPr>
          <p:blipFill>
            <a:blip r:embed="rId5">
              <a:alphaModFix/>
            </a:blip>
            <a:stretch>
              <a:fillRect/>
            </a:stretch>
          </p:blipFill>
          <p:spPr>
            <a:xfrm>
              <a:off x="6231600" y="3160262"/>
              <a:ext cx="1695450" cy="1133475"/>
            </a:xfrm>
            <a:prstGeom prst="rect">
              <a:avLst/>
            </a:prstGeom>
            <a:noFill/>
            <a:ln>
              <a:noFill/>
            </a:ln>
          </p:spPr>
        </p:pic>
        <p:sp>
          <p:nvSpPr>
            <p:cNvPr id="38" name="Shape 38"/>
            <p:cNvSpPr txBox="1"/>
            <p:nvPr/>
          </p:nvSpPr>
          <p:spPr>
            <a:xfrm>
              <a:off x="1173000" y="4397150"/>
              <a:ext cx="1375800" cy="341699"/>
            </a:xfrm>
            <a:prstGeom prst="rect">
              <a:avLst/>
            </a:prstGeom>
            <a:noFill/>
            <a:ln>
              <a:noFill/>
            </a:ln>
          </p:spPr>
          <p:txBody>
            <a:bodyPr anchorCtr="0" anchor="t" bIns="91425" lIns="91425" rIns="91425" tIns="91425">
              <a:noAutofit/>
            </a:bodyPr>
            <a:lstStyle/>
            <a:p>
              <a:pPr algn="ctr">
                <a:spcBef>
                  <a:spcPts val="0"/>
                </a:spcBef>
                <a:buNone/>
              </a:pPr>
              <a:r>
                <a:rPr lang="en"/>
                <a:t>Prototype</a:t>
              </a:r>
            </a:p>
          </p:txBody>
        </p:sp>
        <p:sp>
          <p:nvSpPr>
            <p:cNvPr id="39" name="Shape 39"/>
            <p:cNvSpPr txBox="1"/>
            <p:nvPr/>
          </p:nvSpPr>
          <p:spPr>
            <a:xfrm>
              <a:off x="3825937" y="4397150"/>
              <a:ext cx="1375800" cy="341699"/>
            </a:xfrm>
            <a:prstGeom prst="rect">
              <a:avLst/>
            </a:prstGeom>
            <a:noFill/>
            <a:ln>
              <a:noFill/>
            </a:ln>
          </p:spPr>
          <p:txBody>
            <a:bodyPr anchorCtr="0" anchor="t" bIns="91425" lIns="91425" rIns="91425" tIns="91425">
              <a:noAutofit/>
            </a:bodyPr>
            <a:lstStyle/>
            <a:p>
              <a:pPr lvl="0" rtl="0" algn="ctr">
                <a:spcBef>
                  <a:spcPts val="0"/>
                </a:spcBef>
                <a:buNone/>
              </a:pPr>
              <a:r>
                <a:rPr lang="en"/>
                <a:t>Training</a:t>
              </a:r>
            </a:p>
          </p:txBody>
        </p:sp>
        <p:sp>
          <p:nvSpPr>
            <p:cNvPr id="40" name="Shape 40"/>
            <p:cNvSpPr txBox="1"/>
            <p:nvPr/>
          </p:nvSpPr>
          <p:spPr>
            <a:xfrm>
              <a:off x="6391425" y="4397150"/>
              <a:ext cx="1375800" cy="341699"/>
            </a:xfrm>
            <a:prstGeom prst="rect">
              <a:avLst/>
            </a:prstGeom>
            <a:noFill/>
            <a:ln>
              <a:noFill/>
            </a:ln>
          </p:spPr>
          <p:txBody>
            <a:bodyPr anchorCtr="0" anchor="t" bIns="91425" lIns="91425" rIns="91425" tIns="91425">
              <a:noAutofit/>
            </a:bodyPr>
            <a:lstStyle/>
            <a:p>
              <a:pPr lvl="0" rtl="0" algn="ctr">
                <a:spcBef>
                  <a:spcPts val="0"/>
                </a:spcBef>
                <a:buNone/>
              </a:pPr>
              <a:r>
                <a:rPr lang="en"/>
                <a:t>Deployment</a:t>
              </a:r>
            </a:p>
          </p:txBody>
        </p:sp>
        <p:sp>
          <p:nvSpPr>
            <p:cNvPr id="41" name="Shape 41"/>
            <p:cNvSpPr txBox="1"/>
            <p:nvPr/>
          </p:nvSpPr>
          <p:spPr>
            <a:xfrm>
              <a:off x="2191350" y="4783800"/>
              <a:ext cx="4761300" cy="341699"/>
            </a:xfrm>
            <a:prstGeom prst="rect">
              <a:avLst/>
            </a:prstGeom>
            <a:noFill/>
            <a:ln>
              <a:noFill/>
            </a:ln>
          </p:spPr>
          <p:txBody>
            <a:bodyPr anchorCtr="0" anchor="t" bIns="91425" lIns="91425" rIns="91425" tIns="91425">
              <a:noAutofit/>
            </a:bodyPr>
            <a:lstStyle/>
            <a:p>
              <a:pPr lvl="0" rtl="0" algn="ctr">
                <a:spcBef>
                  <a:spcPts val="0"/>
                </a:spcBef>
                <a:buNone/>
              </a:pPr>
              <a:r>
                <a:rPr lang="en"/>
                <a:t>All with essentially the same code!</a:t>
              </a: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x="0" y="0"/>
          <a:ext cx="0" cy="0"/>
          <a:chOff x="0" y="0"/>
          <a:chExt cx="0" cy="0"/>
        </a:xfrm>
      </p:grpSpPr>
      <p:sp>
        <p:nvSpPr>
          <p:cNvPr id="46" name="Shape 4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Statistics...</a:t>
            </a:r>
          </a:p>
        </p:txBody>
      </p:sp>
      <p:sp>
        <p:nvSpPr>
          <p:cNvPr id="47" name="Shape 4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Speed with Krizhevsky's 2012 model:</a:t>
            </a:r>
          </a:p>
          <a:p>
            <a:pPr indent="-228600" lvl="1" marL="914400" rtl="0">
              <a:spcBef>
                <a:spcPts val="0"/>
              </a:spcBef>
            </a:pPr>
            <a:r>
              <a:rPr lang="en"/>
              <a:t>K40 / Titan: </a:t>
            </a:r>
            <a:r>
              <a:rPr lang="en">
                <a:solidFill>
                  <a:srgbClr val="CC0000"/>
                </a:solidFill>
              </a:rPr>
              <a:t>2 ms/image</a:t>
            </a:r>
            <a:r>
              <a:rPr lang="en"/>
              <a:t>, K20: 2.6ms</a:t>
            </a:r>
          </a:p>
          <a:p>
            <a:pPr indent="-228600" lvl="1" marL="914400" rtl="0">
              <a:spcBef>
                <a:spcPts val="0"/>
              </a:spcBef>
              <a:buClr>
                <a:srgbClr val="CC0000"/>
              </a:buClr>
            </a:pPr>
            <a:r>
              <a:rPr lang="en">
                <a:solidFill>
                  <a:srgbClr val="CC0000"/>
                </a:solidFill>
              </a:rPr>
              <a:t>(40 million images / day)</a:t>
            </a:r>
          </a:p>
          <a:p>
            <a:pPr indent="-228600" lvl="1" marL="914400" rtl="0">
              <a:spcBef>
                <a:spcPts val="0"/>
              </a:spcBef>
            </a:pPr>
            <a:r>
              <a:rPr lang="en"/>
              <a:t>8-core CPU: ~20 ms/image</a:t>
            </a:r>
          </a:p>
          <a:p>
            <a:pPr indent="-228600" lvl="0" marL="457200" rtl="0">
              <a:spcBef>
                <a:spcPts val="0"/>
              </a:spcBef>
              <a:buSzPct val="100000"/>
            </a:pPr>
            <a:r>
              <a:rPr lang="en" sz="2400">
                <a:solidFill>
                  <a:srgbClr val="CC0000"/>
                </a:solidFill>
              </a:rPr>
              <a:t>~ 8K</a:t>
            </a:r>
            <a:r>
              <a:rPr lang="en" sz="2400"/>
              <a:t> lines of C/C++ code</a:t>
            </a:r>
          </a:p>
          <a:p>
            <a:pPr indent="-228600" lvl="1" marL="914400" rtl="0">
              <a:spcBef>
                <a:spcPts val="0"/>
              </a:spcBef>
            </a:pPr>
            <a:r>
              <a:rPr lang="en"/>
              <a:t>with unit test: ~14k</a:t>
            </a:r>
          </a:p>
        </p:txBody>
      </p:sp>
      <p:sp>
        <p:nvSpPr>
          <p:cNvPr id="48" name="Shape 48"/>
          <p:cNvSpPr txBox="1"/>
          <p:nvPr/>
        </p:nvSpPr>
        <p:spPr>
          <a:xfrm>
            <a:off x="604100" y="4613175"/>
            <a:ext cx="8329499" cy="366000"/>
          </a:xfrm>
          <a:prstGeom prst="rect">
            <a:avLst/>
          </a:prstGeom>
          <a:noFill/>
          <a:ln>
            <a:noFill/>
          </a:ln>
        </p:spPr>
        <p:txBody>
          <a:bodyPr anchorCtr="0" anchor="t" bIns="91425" lIns="91425" rIns="91425" tIns="91425">
            <a:noAutofit/>
          </a:bodyPr>
          <a:lstStyle/>
          <a:p>
            <a:pPr>
              <a:spcBef>
                <a:spcPts val="0"/>
              </a:spcBef>
              <a:buNone/>
            </a:pPr>
            <a:r>
              <a:rPr lang="en"/>
              <a:t>* Not counting image I/O time. Details at </a:t>
            </a:r>
            <a:r>
              <a:rPr lang="en" u="sng">
                <a:solidFill>
                  <a:schemeClr val="hlink"/>
                </a:solidFill>
                <a:hlinkClick r:id="rId3"/>
              </a:rPr>
              <a:t>http://caffe.berkeleyvision.org/performance_hardware.html</a:t>
            </a:r>
          </a:p>
        </p:txBody>
      </p:sp>
      <p:pic>
        <p:nvPicPr>
          <p:cNvPr id="49" name="Shape 49"/>
          <p:cNvPicPr preferRelativeResize="0"/>
          <p:nvPr/>
        </p:nvPicPr>
        <p:blipFill>
          <a:blip r:embed="rId4">
            <a:alphaModFix/>
          </a:blip>
          <a:stretch>
            <a:fillRect/>
          </a:stretch>
        </p:blipFill>
        <p:spPr>
          <a:xfrm>
            <a:off x="528600" y="3904125"/>
            <a:ext cx="8086798" cy="3257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Do I want Caffe If I...</a:t>
            </a:r>
          </a:p>
        </p:txBody>
      </p:sp>
      <p:sp>
        <p:nvSpPr>
          <p:cNvPr id="55" name="Shape 55"/>
          <p:cNvSpPr txBox="1"/>
          <p:nvPr>
            <p:ph idx="1" type="body"/>
          </p:nvPr>
        </p:nvSpPr>
        <p:spPr>
          <a:xfrm>
            <a:off x="457200" y="1200150"/>
            <a:ext cx="8229600" cy="3725699"/>
          </a:xfrm>
          <a:prstGeom prst="rect">
            <a:avLst/>
          </a:prstGeom>
          <a:ln>
            <a:noFill/>
          </a:ln>
        </p:spPr>
        <p:txBody>
          <a:bodyPr anchorCtr="0" anchor="t" bIns="91425" lIns="91425" rIns="91425" tIns="91425">
            <a:noAutofit/>
          </a:bodyPr>
          <a:lstStyle/>
          <a:p>
            <a:pPr indent="-228600" lvl="0" marL="457200" rtl="0">
              <a:spcBef>
                <a:spcPts val="0"/>
              </a:spcBef>
              <a:buSzPct val="100000"/>
            </a:pPr>
            <a:r>
              <a:rPr lang="en" sz="2400"/>
              <a:t>Have small or medium scale applications?</a:t>
            </a:r>
          </a:p>
          <a:p>
            <a:pPr indent="-228600" lvl="1" marL="914400" rtl="0">
              <a:spcBef>
                <a:spcPts val="0"/>
              </a:spcBef>
              <a:buSzPct val="100000"/>
            </a:pPr>
            <a:r>
              <a:rPr lang="en" sz="1800"/>
              <a:t>Scripting languages may save engineering time indeed.</a:t>
            </a:r>
          </a:p>
          <a:p>
            <a:pPr indent="0" lvl="0" marL="457200" rtl="0">
              <a:spcBef>
                <a:spcPts val="0"/>
              </a:spcBef>
              <a:buNone/>
            </a:pPr>
            <a:r>
              <a:t/>
            </a:r>
            <a:endParaRPr sz="1800"/>
          </a:p>
          <a:p>
            <a:pPr indent="-228600" lvl="0" marL="457200" rtl="0">
              <a:spcBef>
                <a:spcPts val="0"/>
              </a:spcBef>
              <a:buSzPct val="100000"/>
            </a:pPr>
            <a:r>
              <a:rPr lang="en" sz="2400"/>
              <a:t>Prefer simpler scripting languages?</a:t>
            </a:r>
          </a:p>
          <a:p>
            <a:pPr indent="-228600" lvl="1" marL="914400" rtl="0">
              <a:spcBef>
                <a:spcPts val="0"/>
              </a:spcBef>
              <a:buSzPct val="100000"/>
            </a:pPr>
            <a:r>
              <a:rPr lang="en" sz="1800"/>
              <a:t>We now provide Python and Matlab wrappers.</a:t>
            </a:r>
          </a:p>
          <a:p>
            <a:pPr indent="0" lvl="0" marL="457200" rtl="0">
              <a:spcBef>
                <a:spcPts val="0"/>
              </a:spcBef>
              <a:buNone/>
            </a:pPr>
            <a:r>
              <a:t/>
            </a:r>
            <a:endParaRPr sz="1800"/>
          </a:p>
          <a:p>
            <a:pPr indent="-228600" lvl="0" marL="457200" rtl="0">
              <a:spcBef>
                <a:spcPts val="0"/>
              </a:spcBef>
              <a:buSzPct val="100000"/>
            </a:pPr>
            <a:r>
              <a:rPr lang="en" sz="2400"/>
              <a:t>Hate tricky compilation issues?</a:t>
            </a:r>
          </a:p>
          <a:p>
            <a:pPr indent="-228600" lvl="1" marL="914400" rtl="0">
              <a:spcBef>
                <a:spcPts val="0"/>
              </a:spcBef>
              <a:buSzPct val="100000"/>
            </a:pPr>
            <a:r>
              <a:rPr lang="en" sz="1800"/>
              <a:t>Recipes on Caffe webpage, and github.</a:t>
            </a:r>
          </a:p>
          <a:p>
            <a:pPr indent="-228600" lvl="1" marL="914400">
              <a:spcBef>
                <a:spcPts val="0"/>
              </a:spcBef>
              <a:buSzPct val="100000"/>
            </a:pPr>
            <a:r>
              <a:rPr lang="en" sz="1800"/>
              <a:t>Virtualbox / EC2 images to be provided soon.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 Caffe Layer</a:t>
            </a:r>
          </a:p>
        </p:txBody>
      </p:sp>
      <p:sp>
        <p:nvSpPr>
          <p:cNvPr id="61" name="Shape 61"/>
          <p:cNvSpPr txBox="1"/>
          <p:nvPr>
            <p:ph idx="1" type="body"/>
          </p:nvPr>
        </p:nvSpPr>
        <p:spPr>
          <a:xfrm>
            <a:off x="457200" y="1200150"/>
            <a:ext cx="3213299" cy="3725699"/>
          </a:xfrm>
          <a:prstGeom prst="rect">
            <a:avLst/>
          </a:prstGeom>
        </p:spPr>
        <p:txBody>
          <a:bodyPr anchorCtr="0" anchor="t" bIns="91425" lIns="91425" rIns="91425" tIns="91425">
            <a:noAutofit/>
          </a:bodyPr>
          <a:lstStyle/>
          <a:p>
            <a:pPr rtl="0">
              <a:spcBef>
                <a:spcPts val="0"/>
              </a:spcBef>
              <a:buNone/>
            </a:pPr>
            <a:r>
              <a:rPr b="1" lang="en" sz="1800">
                <a:solidFill>
                  <a:srgbClr val="0000FF"/>
                </a:solidFill>
                <a:latin typeface="Courier New"/>
                <a:ea typeface="Courier New"/>
                <a:cs typeface="Courier New"/>
                <a:sym typeface="Courier New"/>
              </a:rPr>
              <a:t>name</a:t>
            </a:r>
            <a:r>
              <a:rPr lang="en" sz="1800">
                <a:latin typeface="Courier New"/>
                <a:ea typeface="Courier New"/>
                <a:cs typeface="Courier New"/>
                <a:sym typeface="Courier New"/>
              </a:rPr>
              <a:t>: "conv1"</a:t>
            </a:r>
          </a:p>
          <a:p>
            <a:pPr rtl="0">
              <a:spcBef>
                <a:spcPts val="0"/>
              </a:spcBef>
              <a:buNone/>
            </a:pPr>
            <a:r>
              <a:rPr b="1" lang="en" sz="1800">
                <a:solidFill>
                  <a:srgbClr val="0000FF"/>
                </a:solidFill>
                <a:latin typeface="Courier New"/>
                <a:ea typeface="Courier New"/>
                <a:cs typeface="Courier New"/>
                <a:sym typeface="Courier New"/>
              </a:rPr>
              <a:t>type</a:t>
            </a:r>
            <a:r>
              <a:rPr lang="en" sz="1800">
                <a:latin typeface="Courier New"/>
                <a:ea typeface="Courier New"/>
                <a:cs typeface="Courier New"/>
                <a:sym typeface="Courier New"/>
              </a:rPr>
              <a:t>: CONVOLUTION</a:t>
            </a:r>
          </a:p>
          <a:p>
            <a:pPr rtl="0">
              <a:spcBef>
                <a:spcPts val="0"/>
              </a:spcBef>
              <a:buNone/>
            </a:pPr>
            <a:r>
              <a:rPr b="1" lang="en" sz="1800">
                <a:solidFill>
                  <a:srgbClr val="0000FF"/>
                </a:solidFill>
                <a:latin typeface="Courier New"/>
                <a:ea typeface="Courier New"/>
                <a:cs typeface="Courier New"/>
                <a:sym typeface="Courier New"/>
              </a:rPr>
              <a:t>bottom</a:t>
            </a:r>
            <a:r>
              <a:rPr lang="en" sz="1800">
                <a:latin typeface="Courier New"/>
                <a:ea typeface="Courier New"/>
                <a:cs typeface="Courier New"/>
                <a:sym typeface="Courier New"/>
              </a:rPr>
              <a:t>: "data"</a:t>
            </a:r>
          </a:p>
          <a:p>
            <a:pPr rtl="0">
              <a:spcBef>
                <a:spcPts val="0"/>
              </a:spcBef>
              <a:buNone/>
            </a:pPr>
            <a:r>
              <a:rPr b="1" lang="en" sz="1800">
                <a:solidFill>
                  <a:srgbClr val="0000FF"/>
                </a:solidFill>
                <a:latin typeface="Courier New"/>
                <a:ea typeface="Courier New"/>
                <a:cs typeface="Courier New"/>
                <a:sym typeface="Courier New"/>
              </a:rPr>
              <a:t>top</a:t>
            </a:r>
            <a:r>
              <a:rPr lang="en" sz="1800">
                <a:latin typeface="Courier New"/>
                <a:ea typeface="Courier New"/>
                <a:cs typeface="Courier New"/>
                <a:sym typeface="Courier New"/>
              </a:rPr>
              <a:t>: "conv1"</a:t>
            </a:r>
          </a:p>
          <a:p>
            <a:pPr rtl="0">
              <a:spcBef>
                <a:spcPts val="0"/>
              </a:spcBef>
              <a:buNone/>
            </a:pPr>
            <a:r>
              <a:rPr b="1" lang="en" sz="1800">
                <a:solidFill>
                  <a:srgbClr val="0000FF"/>
                </a:solidFill>
                <a:latin typeface="Courier New"/>
                <a:ea typeface="Courier New"/>
                <a:cs typeface="Courier New"/>
                <a:sym typeface="Courier New"/>
              </a:rPr>
              <a:t>convolution_param</a:t>
            </a:r>
            <a:r>
              <a:rPr lang="en" sz="1800">
                <a:latin typeface="Courier New"/>
                <a:ea typeface="Courier New"/>
                <a:cs typeface="Courier New"/>
                <a:sym typeface="Courier New"/>
              </a:rPr>
              <a:t> {</a:t>
            </a:r>
          </a:p>
          <a:p>
            <a:pPr rtl="0">
              <a:spcBef>
                <a:spcPts val="0"/>
              </a:spcBef>
              <a:buNone/>
            </a:pPr>
            <a:r>
              <a:rPr lang="en" sz="1800">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num_output</a:t>
            </a:r>
            <a:r>
              <a:rPr lang="en" sz="1800">
                <a:latin typeface="Courier New"/>
                <a:ea typeface="Courier New"/>
                <a:cs typeface="Courier New"/>
                <a:sym typeface="Courier New"/>
              </a:rPr>
              <a:t>: 20</a:t>
            </a:r>
          </a:p>
          <a:p>
            <a:pPr rtl="0">
              <a:spcBef>
                <a:spcPts val="0"/>
              </a:spcBef>
              <a:buNone/>
            </a:pPr>
            <a:r>
              <a:rPr lang="en" sz="1800">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kernel_size</a:t>
            </a:r>
            <a:r>
              <a:rPr lang="en" sz="1800">
                <a:latin typeface="Courier New"/>
                <a:ea typeface="Courier New"/>
                <a:cs typeface="Courier New"/>
                <a:sym typeface="Courier New"/>
              </a:rPr>
              <a:t>: 5</a:t>
            </a:r>
          </a:p>
          <a:p>
            <a:pPr rtl="0">
              <a:spcBef>
                <a:spcPts val="0"/>
              </a:spcBef>
              <a:buNone/>
            </a:pPr>
            <a:r>
              <a:rPr lang="en" sz="1800">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stride</a:t>
            </a:r>
            <a:r>
              <a:rPr lang="en" sz="1800">
                <a:latin typeface="Courier New"/>
                <a:ea typeface="Courier New"/>
                <a:cs typeface="Courier New"/>
                <a:sym typeface="Courier New"/>
              </a:rPr>
              <a:t>: 1</a:t>
            </a:r>
          </a:p>
          <a:p>
            <a:pPr rtl="0">
              <a:spcBef>
                <a:spcPts val="0"/>
              </a:spcBef>
              <a:buNone/>
            </a:pPr>
            <a:r>
              <a:rPr lang="en" sz="1800">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weight_filler</a:t>
            </a:r>
            <a:r>
              <a:rPr lang="en" sz="1800">
                <a:latin typeface="Courier New"/>
                <a:ea typeface="Courier New"/>
                <a:cs typeface="Courier New"/>
                <a:sym typeface="Courier New"/>
              </a:rPr>
              <a:t> {</a:t>
            </a:r>
          </a:p>
          <a:p>
            <a:pPr rtl="0">
              <a:spcBef>
                <a:spcPts val="0"/>
              </a:spcBef>
              <a:buNone/>
            </a:pPr>
            <a:r>
              <a:rPr lang="en" sz="1800">
                <a:latin typeface="Courier New"/>
                <a:ea typeface="Courier New"/>
                <a:cs typeface="Courier New"/>
                <a:sym typeface="Courier New"/>
              </a:rPr>
              <a:t>        </a:t>
            </a:r>
            <a:r>
              <a:rPr lang="en" sz="1800">
                <a:solidFill>
                  <a:srgbClr val="0000FF"/>
                </a:solidFill>
                <a:latin typeface="Courier New"/>
                <a:ea typeface="Courier New"/>
                <a:cs typeface="Courier New"/>
                <a:sym typeface="Courier New"/>
              </a:rPr>
              <a:t>type</a:t>
            </a:r>
            <a:r>
              <a:rPr lang="en" sz="1800">
                <a:latin typeface="Courier New"/>
                <a:ea typeface="Courier New"/>
                <a:cs typeface="Courier New"/>
                <a:sym typeface="Courier New"/>
              </a:rPr>
              <a:t>: "xavier"</a:t>
            </a:r>
          </a:p>
          <a:p>
            <a:pPr rtl="0">
              <a:spcBef>
                <a:spcPts val="0"/>
              </a:spcBef>
              <a:buNone/>
            </a:pPr>
            <a:r>
              <a:rPr lang="en" sz="1800">
                <a:latin typeface="Courier New"/>
                <a:ea typeface="Courier New"/>
                <a:cs typeface="Courier New"/>
                <a:sym typeface="Courier New"/>
              </a:rPr>
              <a:t>    }</a:t>
            </a:r>
          </a:p>
          <a:p>
            <a:pPr>
              <a:spcBef>
                <a:spcPts val="0"/>
              </a:spcBef>
              <a:buNone/>
            </a:pPr>
            <a:r>
              <a:rPr lang="en" sz="1800">
                <a:latin typeface="Courier New"/>
                <a:ea typeface="Courier New"/>
                <a:cs typeface="Courier New"/>
                <a:sym typeface="Courier New"/>
              </a:rPr>
              <a:t>}</a:t>
            </a:r>
          </a:p>
        </p:txBody>
      </p:sp>
      <p:sp>
        <p:nvSpPr>
          <p:cNvPr id="62" name="Shape 62"/>
          <p:cNvSpPr txBox="1"/>
          <p:nvPr>
            <p:ph idx="2" type="body"/>
          </p:nvPr>
        </p:nvSpPr>
        <p:spPr>
          <a:xfrm>
            <a:off x="3813200" y="1200150"/>
            <a:ext cx="2377200" cy="3725699"/>
          </a:xfrm>
          <a:prstGeom prst="rect">
            <a:avLst/>
          </a:prstGeom>
        </p:spPr>
        <p:txBody>
          <a:bodyPr anchorCtr="0" anchor="t" bIns="91425" lIns="91425" rIns="91425" tIns="91425">
            <a:noAutofit/>
          </a:bodyPr>
          <a:lstStyle/>
          <a:p>
            <a:pPr rtl="0">
              <a:spcBef>
                <a:spcPts val="0"/>
              </a:spcBef>
              <a:buNone/>
            </a:pPr>
            <a:r>
              <a:rPr lang="en" sz="1800">
                <a:solidFill>
                  <a:srgbClr val="000000"/>
                </a:solidFill>
              </a:rPr>
              <a:t>name, type, and the connection structure</a:t>
            </a:r>
          </a:p>
          <a:p>
            <a:pPr lvl="0" rtl="0">
              <a:spcBef>
                <a:spcPts val="0"/>
              </a:spcBef>
              <a:buNone/>
            </a:pPr>
            <a:r>
              <a:rPr lang="en" sz="1800">
                <a:solidFill>
                  <a:srgbClr val="000000"/>
                </a:solidFill>
              </a:rPr>
              <a:t>(input blobs and output blobs)</a:t>
            </a:r>
          </a:p>
          <a:p>
            <a:pPr rtl="0">
              <a:spcBef>
                <a:spcPts val="0"/>
              </a:spcBef>
              <a:buNone/>
            </a:pPr>
            <a:r>
              <a:t/>
            </a:r>
            <a:endParaRPr sz="1800">
              <a:solidFill>
                <a:srgbClr val="000000"/>
              </a:solidFill>
            </a:endParaRPr>
          </a:p>
          <a:p>
            <a:pPr rtl="0">
              <a:spcBef>
                <a:spcPts val="0"/>
              </a:spcBef>
              <a:buNone/>
            </a:pPr>
            <a:r>
              <a:t/>
            </a:r>
            <a:endParaRPr sz="1800">
              <a:solidFill>
                <a:srgbClr val="000000"/>
              </a:solidFill>
            </a:endParaRPr>
          </a:p>
          <a:p>
            <a:pPr rtl="0">
              <a:spcBef>
                <a:spcPts val="0"/>
              </a:spcBef>
              <a:buNone/>
            </a:pPr>
            <a:r>
              <a:t/>
            </a:r>
            <a:endParaRPr sz="1800">
              <a:solidFill>
                <a:srgbClr val="000000"/>
              </a:solidFill>
            </a:endParaRPr>
          </a:p>
          <a:p>
            <a:pPr lvl="0" rtl="0">
              <a:spcBef>
                <a:spcPts val="0"/>
              </a:spcBef>
              <a:buNone/>
            </a:pPr>
            <a:r>
              <a:rPr lang="en" sz="1800">
                <a:solidFill>
                  <a:srgbClr val="000000"/>
                </a:solidFill>
              </a:rPr>
              <a:t>layer-specific parameters</a:t>
            </a:r>
          </a:p>
        </p:txBody>
      </p:sp>
      <p:grpSp>
        <p:nvGrpSpPr>
          <p:cNvPr id="63" name="Shape 63"/>
          <p:cNvGrpSpPr/>
          <p:nvPr/>
        </p:nvGrpSpPr>
        <p:grpSpPr>
          <a:xfrm>
            <a:off x="3615500" y="1333375"/>
            <a:ext cx="121500" cy="3222000"/>
            <a:chOff x="3539300" y="1333375"/>
            <a:chExt cx="121500" cy="3222000"/>
          </a:xfrm>
        </p:grpSpPr>
        <p:sp>
          <p:nvSpPr>
            <p:cNvPr id="64" name="Shape 64"/>
            <p:cNvSpPr/>
            <p:nvPr/>
          </p:nvSpPr>
          <p:spPr>
            <a:xfrm>
              <a:off x="3539300" y="1333375"/>
              <a:ext cx="121500" cy="1064999"/>
            </a:xfrm>
            <a:prstGeom prst="rightBrace">
              <a:avLst>
                <a:gd fmla="val 8333" name="adj1"/>
                <a:gd fmla="val 50000" name="adj2"/>
              </a:avLst>
            </a:prstGeom>
            <a:no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65" name="Shape 65"/>
            <p:cNvSpPr/>
            <p:nvPr/>
          </p:nvSpPr>
          <p:spPr>
            <a:xfrm>
              <a:off x="3539300" y="2476375"/>
              <a:ext cx="121500" cy="2079000"/>
            </a:xfrm>
            <a:prstGeom prst="rightBrace">
              <a:avLst>
                <a:gd fmla="val 8333" name="adj1"/>
                <a:gd fmla="val 50000" name="adj2"/>
              </a:avLst>
            </a:prstGeom>
            <a:no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grpSp>
      <p:sp>
        <p:nvSpPr>
          <p:cNvPr id="66" name="Shape 66"/>
          <p:cNvSpPr txBox="1"/>
          <p:nvPr/>
        </p:nvSpPr>
        <p:spPr>
          <a:xfrm>
            <a:off x="5040175" y="4713850"/>
            <a:ext cx="4082100" cy="329400"/>
          </a:xfrm>
          <a:prstGeom prst="rect">
            <a:avLst/>
          </a:prstGeom>
          <a:noFill/>
          <a:ln>
            <a:noFill/>
          </a:ln>
        </p:spPr>
        <p:txBody>
          <a:bodyPr anchorCtr="0" anchor="t" bIns="91425" lIns="91425" rIns="91425" tIns="91425">
            <a:noAutofit/>
          </a:bodyPr>
          <a:lstStyle/>
          <a:p>
            <a:pPr>
              <a:spcBef>
                <a:spcPts val="0"/>
              </a:spcBef>
              <a:buNone/>
            </a:pPr>
            <a:r>
              <a:rPr lang="en"/>
              <a:t>*Link to the </a:t>
            </a:r>
            <a:r>
              <a:rPr lang="en" u="sng">
                <a:solidFill>
                  <a:schemeClr val="hlink"/>
                </a:solidFill>
                <a:hlinkClick r:id="rId3"/>
              </a:rPr>
              <a:t>Google Protobuffer Documentation</a:t>
            </a:r>
          </a:p>
        </p:txBody>
      </p:sp>
      <p:pic>
        <p:nvPicPr>
          <p:cNvPr id="67" name="Shape 67"/>
          <p:cNvPicPr preferRelativeResize="0"/>
          <p:nvPr/>
        </p:nvPicPr>
        <p:blipFill>
          <a:blip r:embed="rId4">
            <a:alphaModFix/>
          </a:blip>
          <a:stretch>
            <a:fillRect/>
          </a:stretch>
        </p:blipFill>
        <p:spPr>
          <a:xfrm>
            <a:off x="6410075" y="1679763"/>
            <a:ext cx="2102349" cy="24176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A Caffe Network</a:t>
            </a:r>
          </a:p>
        </p:txBody>
      </p:sp>
      <p:sp>
        <p:nvSpPr>
          <p:cNvPr id="73" name="Shape 73"/>
          <p:cNvSpPr txBox="1"/>
          <p:nvPr>
            <p:ph idx="1" type="body"/>
          </p:nvPr>
        </p:nvSpPr>
        <p:spPr>
          <a:xfrm>
            <a:off x="680375" y="2051025"/>
            <a:ext cx="4027499" cy="2864099"/>
          </a:xfrm>
          <a:prstGeom prst="rect">
            <a:avLst/>
          </a:prstGeom>
        </p:spPr>
        <p:txBody>
          <a:bodyPr anchorCtr="0" anchor="t" bIns="91425" lIns="91425" rIns="91425" tIns="91425">
            <a:noAutofit/>
          </a:bodyPr>
          <a:lstStyle/>
          <a:p>
            <a:pPr rtl="0">
              <a:spcBef>
                <a:spcPts val="0"/>
              </a:spcBef>
              <a:buNone/>
            </a:pPr>
            <a:r>
              <a:rPr b="1" lang="en" sz="1800">
                <a:solidFill>
                  <a:srgbClr val="0000FF"/>
                </a:solidFill>
                <a:latin typeface="Courier New"/>
                <a:ea typeface="Courier New"/>
                <a:cs typeface="Courier New"/>
                <a:sym typeface="Courier New"/>
              </a:rPr>
              <a:t>name</a:t>
            </a:r>
            <a:r>
              <a:rPr lang="en" sz="1800">
                <a:latin typeface="Courier New"/>
                <a:ea typeface="Courier New"/>
                <a:cs typeface="Courier New"/>
                <a:sym typeface="Courier New"/>
              </a:rPr>
              <a:t>: "dummy-net"</a:t>
            </a:r>
          </a:p>
          <a:p>
            <a:pPr rtl="0">
              <a:spcBef>
                <a:spcPts val="0"/>
              </a:spcBef>
              <a:buNone/>
            </a:pPr>
            <a:r>
              <a:rPr b="1" lang="en" sz="1800">
                <a:solidFill>
                  <a:srgbClr val="0000FF"/>
                </a:solidFill>
                <a:latin typeface="Courier New"/>
                <a:ea typeface="Courier New"/>
                <a:cs typeface="Courier New"/>
                <a:sym typeface="Courier New"/>
              </a:rPr>
              <a:t>layers </a:t>
            </a:r>
            <a:r>
              <a:rPr lang="en" sz="1800">
                <a:latin typeface="Courier New"/>
                <a:ea typeface="Courier New"/>
                <a:cs typeface="Courier New"/>
                <a:sym typeface="Courier New"/>
              </a:rPr>
              <a:t>{ name: "data" …}</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layers </a:t>
            </a:r>
            <a:r>
              <a:rPr lang="en" sz="1800">
                <a:latin typeface="Courier New"/>
                <a:ea typeface="Courier New"/>
                <a:cs typeface="Courier New"/>
                <a:sym typeface="Courier New"/>
              </a:rPr>
              <a:t>{ name: "conv" …}</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layers </a:t>
            </a:r>
            <a:r>
              <a:rPr lang="en" sz="1800">
                <a:latin typeface="Courier New"/>
                <a:ea typeface="Courier New"/>
                <a:cs typeface="Courier New"/>
                <a:sym typeface="Courier New"/>
              </a:rPr>
              <a:t>{ name: "pool" …}</a:t>
            </a:r>
          </a:p>
          <a:p>
            <a:pPr indent="0" marL="0" marR="0" rtl="0" algn="l">
              <a:lnSpc>
                <a:spcPct val="100000"/>
              </a:lnSpc>
              <a:spcBef>
                <a:spcPts val="600"/>
              </a:spcBef>
              <a:spcAft>
                <a:spcPts val="0"/>
              </a:spcAft>
              <a:buNone/>
            </a:pPr>
            <a:r>
              <a:rPr lang="en" sz="1800">
                <a:solidFill>
                  <a:srgbClr val="000000"/>
                </a:solidFill>
                <a:latin typeface="Courier New"/>
                <a:ea typeface="Courier New"/>
                <a:cs typeface="Courier New"/>
                <a:sym typeface="Courier New"/>
              </a:rPr>
              <a:t>    … more layers …</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layers </a:t>
            </a:r>
            <a:r>
              <a:rPr lang="en" sz="1800">
                <a:latin typeface="Courier New"/>
                <a:ea typeface="Courier New"/>
                <a:cs typeface="Courier New"/>
                <a:sym typeface="Courier New"/>
              </a:rPr>
              <a:t>{ name: "loss" …}</a:t>
            </a:r>
          </a:p>
        </p:txBody>
      </p:sp>
      <p:sp>
        <p:nvSpPr>
          <p:cNvPr id="74" name="Shape 74"/>
          <p:cNvSpPr txBox="1"/>
          <p:nvPr>
            <p:ph idx="2" type="body"/>
          </p:nvPr>
        </p:nvSpPr>
        <p:spPr>
          <a:xfrm>
            <a:off x="457200" y="1200150"/>
            <a:ext cx="4601400" cy="1074000"/>
          </a:xfrm>
          <a:prstGeom prst="rect">
            <a:avLst/>
          </a:prstGeom>
          <a:ln>
            <a:noFill/>
          </a:ln>
        </p:spPr>
        <p:txBody>
          <a:bodyPr anchorCtr="0" anchor="t" bIns="91425" lIns="91425" rIns="91425" tIns="91425">
            <a:noAutofit/>
          </a:bodyPr>
          <a:lstStyle/>
          <a:p>
            <a:pPr indent="-228600" lvl="0" marL="457200" marR="0" rtl="0" algn="l">
              <a:lnSpc>
                <a:spcPct val="100000"/>
              </a:lnSpc>
              <a:spcBef>
                <a:spcPts val="600"/>
              </a:spcBef>
              <a:spcAft>
                <a:spcPts val="0"/>
              </a:spcAft>
              <a:buClr>
                <a:schemeClr val="dk1"/>
              </a:buClr>
              <a:buSzPct val="100000"/>
              <a:buFont typeface="Arial"/>
            </a:pPr>
            <a:r>
              <a:rPr lang="en" sz="2400"/>
              <a:t>A network is a set of layers connected as a DAG:</a:t>
            </a:r>
          </a:p>
        </p:txBody>
      </p:sp>
      <p:grpSp>
        <p:nvGrpSpPr>
          <p:cNvPr id="75" name="Shape 75"/>
          <p:cNvGrpSpPr/>
          <p:nvPr/>
        </p:nvGrpSpPr>
        <p:grpSpPr>
          <a:xfrm>
            <a:off x="5309549" y="0"/>
            <a:ext cx="3593199" cy="5143504"/>
            <a:chOff x="5461949" y="0"/>
            <a:chExt cx="3593199" cy="5143504"/>
          </a:xfrm>
        </p:grpSpPr>
        <p:sp>
          <p:nvSpPr>
            <p:cNvPr id="76" name="Shape 76"/>
            <p:cNvSpPr txBox="1"/>
            <p:nvPr/>
          </p:nvSpPr>
          <p:spPr>
            <a:xfrm>
              <a:off x="6162487" y="2646125"/>
              <a:ext cx="1034399" cy="510000"/>
            </a:xfrm>
            <a:prstGeom prst="rect">
              <a:avLst/>
            </a:prstGeom>
            <a:noFill/>
            <a:ln>
              <a:noFill/>
            </a:ln>
          </p:spPr>
          <p:txBody>
            <a:bodyPr anchorCtr="0" anchor="t" bIns="91425" lIns="91425" rIns="91425" tIns="91425">
              <a:noAutofit/>
            </a:bodyPr>
            <a:lstStyle/>
            <a:p>
              <a:pPr>
                <a:spcBef>
                  <a:spcPts val="0"/>
                </a:spcBef>
                <a:buNone/>
              </a:pPr>
              <a:r>
                <a:rPr lang="en"/>
                <a:t>LogReg </a:t>
              </a:r>
              <a:r>
                <a:rPr lang="en" sz="1800">
                  <a:solidFill>
                    <a:schemeClr val="dk1"/>
                  </a:solidFill>
                </a:rPr>
                <a:t>↑</a:t>
              </a:r>
            </a:p>
          </p:txBody>
        </p:sp>
        <p:sp>
          <p:nvSpPr>
            <p:cNvPr id="77" name="Shape 77"/>
            <p:cNvSpPr txBox="1"/>
            <p:nvPr/>
          </p:nvSpPr>
          <p:spPr>
            <a:xfrm>
              <a:off x="6369437" y="3999400"/>
              <a:ext cx="1034399" cy="510000"/>
            </a:xfrm>
            <a:prstGeom prst="rect">
              <a:avLst/>
            </a:prstGeom>
            <a:noFill/>
            <a:ln>
              <a:noFill/>
            </a:ln>
          </p:spPr>
          <p:txBody>
            <a:bodyPr anchorCtr="0" anchor="t" bIns="91425" lIns="91425" rIns="91425" tIns="91425">
              <a:noAutofit/>
            </a:bodyPr>
            <a:lstStyle/>
            <a:p>
              <a:pPr lvl="0" rtl="0">
                <a:spcBef>
                  <a:spcPts val="0"/>
                </a:spcBef>
                <a:buNone/>
              </a:pPr>
              <a:r>
                <a:rPr lang="en"/>
                <a:t>LeNet </a:t>
              </a:r>
              <a:r>
                <a:rPr lang="en" sz="1800">
                  <a:solidFill>
                    <a:schemeClr val="dk1"/>
                  </a:solidFill>
                </a:rPr>
                <a:t>→</a:t>
              </a:r>
            </a:p>
          </p:txBody>
        </p:sp>
        <p:grpSp>
          <p:nvGrpSpPr>
            <p:cNvPr id="78" name="Shape 78"/>
            <p:cNvGrpSpPr/>
            <p:nvPr/>
          </p:nvGrpSpPr>
          <p:grpSpPr>
            <a:xfrm>
              <a:off x="5461949" y="0"/>
              <a:ext cx="3593199" cy="5143504"/>
              <a:chOff x="5385749" y="0"/>
              <a:chExt cx="3593199" cy="5143504"/>
            </a:xfrm>
          </p:grpSpPr>
          <p:pic>
            <p:nvPicPr>
              <p:cNvPr id="79" name="Shape 79"/>
              <p:cNvPicPr preferRelativeResize="0"/>
              <p:nvPr/>
            </p:nvPicPr>
            <p:blipFill>
              <a:blip r:embed="rId3">
                <a:alphaModFix/>
              </a:blip>
              <a:stretch>
                <a:fillRect/>
              </a:stretch>
            </p:blipFill>
            <p:spPr>
              <a:xfrm>
                <a:off x="7403850" y="205974"/>
                <a:ext cx="885050" cy="4355223"/>
              </a:xfrm>
              <a:prstGeom prst="rect">
                <a:avLst/>
              </a:prstGeom>
              <a:noFill/>
              <a:ln>
                <a:noFill/>
              </a:ln>
            </p:spPr>
          </p:pic>
          <p:pic>
            <p:nvPicPr>
              <p:cNvPr id="80" name="Shape 80"/>
              <p:cNvPicPr preferRelativeResize="0"/>
              <p:nvPr/>
            </p:nvPicPr>
            <p:blipFill>
              <a:blip r:embed="rId4">
                <a:alphaModFix/>
              </a:blip>
              <a:stretch>
                <a:fillRect/>
              </a:stretch>
            </p:blipFill>
            <p:spPr>
              <a:xfrm>
                <a:off x="8598200" y="0"/>
                <a:ext cx="380748" cy="5143504"/>
              </a:xfrm>
              <a:prstGeom prst="rect">
                <a:avLst/>
              </a:prstGeom>
              <a:noFill/>
              <a:ln>
                <a:noFill/>
              </a:ln>
            </p:spPr>
          </p:pic>
          <p:pic>
            <p:nvPicPr>
              <p:cNvPr id="81" name="Shape 81"/>
              <p:cNvPicPr preferRelativeResize="0"/>
              <p:nvPr/>
            </p:nvPicPr>
            <p:blipFill>
              <a:blip r:embed="rId5">
                <a:alphaModFix/>
              </a:blip>
              <a:stretch>
                <a:fillRect/>
              </a:stretch>
            </p:blipFill>
            <p:spPr>
              <a:xfrm>
                <a:off x="5591414" y="205973"/>
                <a:ext cx="1605475" cy="2291375"/>
              </a:xfrm>
              <a:prstGeom prst="rect">
                <a:avLst/>
              </a:prstGeom>
              <a:noFill/>
              <a:ln>
                <a:noFill/>
              </a:ln>
            </p:spPr>
          </p:pic>
          <p:sp>
            <p:nvSpPr>
              <p:cNvPr id="82" name="Shape 82"/>
              <p:cNvSpPr txBox="1"/>
              <p:nvPr/>
            </p:nvSpPr>
            <p:spPr>
              <a:xfrm>
                <a:off x="5385749" y="4561200"/>
                <a:ext cx="3001799" cy="510000"/>
              </a:xfrm>
              <a:prstGeom prst="rect">
                <a:avLst/>
              </a:prstGeom>
              <a:noFill/>
              <a:ln>
                <a:noFill/>
              </a:ln>
            </p:spPr>
            <p:txBody>
              <a:bodyPr anchorCtr="0" anchor="t" bIns="91425" lIns="91425" rIns="91425" tIns="91425">
                <a:noAutofit/>
              </a:bodyPr>
              <a:lstStyle/>
              <a:p>
                <a:pPr lvl="0" rtl="0" algn="r">
                  <a:spcBef>
                    <a:spcPts val="0"/>
                  </a:spcBef>
                  <a:buNone/>
                </a:pPr>
                <a:r>
                  <a:rPr lang="en"/>
                  <a:t>ImageNet, Krizhevsky 2012 </a:t>
                </a:r>
                <a:r>
                  <a:rPr lang="en" sz="1800">
                    <a:solidFill>
                      <a:schemeClr val="dk1"/>
                    </a:solidFill>
                  </a:rPr>
                  <a:t>→</a:t>
                </a:r>
              </a:p>
            </p:txBody>
          </p:sp>
        </p:grp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Training a Caffe Net</a:t>
            </a:r>
          </a:p>
        </p:txBody>
      </p:sp>
      <p:sp>
        <p:nvSpPr>
          <p:cNvPr id="88" name="Shape 88"/>
          <p:cNvSpPr txBox="1"/>
          <p:nvPr>
            <p:ph idx="1" type="body"/>
          </p:nvPr>
        </p:nvSpPr>
        <p:spPr>
          <a:xfrm>
            <a:off x="457200" y="1200150"/>
            <a:ext cx="8229600" cy="3725699"/>
          </a:xfrm>
          <a:prstGeom prst="rect">
            <a:avLst/>
          </a:prstGeom>
        </p:spPr>
        <p:txBody>
          <a:bodyPr anchorCtr="0" anchor="t" bIns="91425" lIns="91425" rIns="91425" tIns="91425">
            <a:noAutofit/>
          </a:bodyPr>
          <a:lstStyle/>
          <a:p>
            <a:pPr rtl="0">
              <a:spcBef>
                <a:spcPts val="0"/>
              </a:spcBef>
              <a:buNone/>
            </a:pPr>
            <a:r>
              <a:rPr lang="en" sz="2400"/>
              <a:t>Write a solver protobuffer:</a:t>
            </a:r>
          </a:p>
          <a:p>
            <a:pPr rtl="0">
              <a:spcBef>
                <a:spcPts val="0"/>
              </a:spcBef>
              <a:buNone/>
            </a:pPr>
            <a:r>
              <a:rPr b="1" lang="en" sz="1800">
                <a:solidFill>
                  <a:srgbClr val="0000FF"/>
                </a:solidFill>
                <a:latin typeface="Courier New"/>
                <a:ea typeface="Courier New"/>
                <a:cs typeface="Courier New"/>
                <a:sym typeface="Courier New"/>
              </a:rPr>
              <a:t>train_net</a:t>
            </a:r>
            <a:r>
              <a:rPr lang="en" sz="1800">
                <a:latin typeface="Courier New"/>
                <a:ea typeface="Courier New"/>
                <a:cs typeface="Courier New"/>
                <a:sym typeface="Courier New"/>
              </a:rPr>
              <a:t>: "lenet_train.prototxt"</a:t>
            </a:r>
          </a:p>
          <a:p>
            <a:pPr rtl="0">
              <a:spcBef>
                <a:spcPts val="0"/>
              </a:spcBef>
              <a:buNone/>
            </a:pPr>
            <a:r>
              <a:rPr b="1" lang="en" sz="1800">
                <a:solidFill>
                  <a:srgbClr val="0000FF"/>
                </a:solidFill>
                <a:latin typeface="Courier New"/>
                <a:ea typeface="Courier New"/>
                <a:cs typeface="Courier New"/>
                <a:sym typeface="Courier New"/>
              </a:rPr>
              <a:t>base_lr:</a:t>
            </a:r>
            <a:r>
              <a:rPr lang="en" sz="1800">
                <a:latin typeface="Courier New"/>
                <a:ea typeface="Courier New"/>
                <a:cs typeface="Courier New"/>
                <a:sym typeface="Courier New"/>
              </a:rPr>
              <a:t> 0.01</a:t>
            </a:r>
          </a:p>
          <a:p>
            <a:pPr rtl="0">
              <a:spcBef>
                <a:spcPts val="0"/>
              </a:spcBef>
              <a:buNone/>
            </a:pPr>
            <a:r>
              <a:rPr b="1" lang="en" sz="1800">
                <a:solidFill>
                  <a:srgbClr val="0000FF"/>
                </a:solidFill>
                <a:latin typeface="Courier New"/>
                <a:ea typeface="Courier New"/>
                <a:cs typeface="Courier New"/>
                <a:sym typeface="Courier New"/>
              </a:rPr>
              <a:t>momentum:</a:t>
            </a:r>
            <a:r>
              <a:rPr lang="en" sz="1800">
                <a:latin typeface="Courier New"/>
                <a:ea typeface="Courier New"/>
                <a:cs typeface="Courier New"/>
                <a:sym typeface="Courier New"/>
              </a:rPr>
              <a:t> 0.9</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weight_decay:</a:t>
            </a:r>
            <a:r>
              <a:rPr lang="en" sz="1800">
                <a:latin typeface="Courier New"/>
                <a:ea typeface="Courier New"/>
                <a:cs typeface="Courier New"/>
                <a:sym typeface="Courier New"/>
              </a:rPr>
              <a:t> 0.0005</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max_iter:</a:t>
            </a:r>
            <a:r>
              <a:rPr lang="en" sz="1800">
                <a:latin typeface="Courier New"/>
                <a:ea typeface="Courier New"/>
                <a:cs typeface="Courier New"/>
                <a:sym typeface="Courier New"/>
              </a:rPr>
              <a:t> 10000</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snapshot_prefix:</a:t>
            </a:r>
            <a:r>
              <a:rPr lang="en" sz="1800">
                <a:latin typeface="Courier New"/>
                <a:ea typeface="Courier New"/>
                <a:cs typeface="Courier New"/>
                <a:sym typeface="Courier New"/>
              </a:rPr>
              <a:t> "lenet_snapshot"</a:t>
            </a:r>
          </a:p>
          <a:p>
            <a:pPr indent="0" marL="0" marR="0" rtl="0" algn="l">
              <a:lnSpc>
                <a:spcPct val="100000"/>
              </a:lnSpc>
              <a:spcBef>
                <a:spcPts val="600"/>
              </a:spcBef>
              <a:spcAft>
                <a:spcPts val="0"/>
              </a:spcAft>
              <a:buNone/>
            </a:pPr>
            <a:r>
              <a:rPr b="1" lang="en" sz="1800">
                <a:solidFill>
                  <a:srgbClr val="0000FF"/>
                </a:solidFill>
                <a:latin typeface="Courier New"/>
                <a:ea typeface="Courier New"/>
                <a:cs typeface="Courier New"/>
                <a:sym typeface="Courier New"/>
              </a:rPr>
              <a:t>solver_mode:</a:t>
            </a:r>
            <a:r>
              <a:rPr lang="en" sz="1800">
                <a:latin typeface="Courier New"/>
                <a:ea typeface="Courier New"/>
                <a:cs typeface="Courier New"/>
                <a:sym typeface="Courier New"/>
              </a:rPr>
              <a:t> GPU</a:t>
            </a:r>
          </a:p>
        </p:txBody>
      </p:sp>
      <p:sp>
        <p:nvSpPr>
          <p:cNvPr id="89" name="Shape 89"/>
          <p:cNvSpPr/>
          <p:nvPr/>
        </p:nvSpPr>
        <p:spPr>
          <a:xfrm>
            <a:off x="381000" y="3929175"/>
            <a:ext cx="2517600" cy="355500"/>
          </a:xfrm>
          <a:prstGeom prst="roundRect">
            <a:avLst>
              <a:gd fmla="val 16667" name="adj"/>
            </a:avLst>
          </a:prstGeom>
          <a:noFill/>
          <a:ln cap="flat" cmpd="sng" w="19050">
            <a:solidFill>
              <a:srgbClr val="CC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cxnSp>
        <p:nvCxnSpPr>
          <p:cNvPr id="90" name="Shape 90"/>
          <p:cNvCxnSpPr>
            <a:stCxn id="89" idx="3"/>
          </p:cNvCxnSpPr>
          <p:nvPr/>
        </p:nvCxnSpPr>
        <p:spPr>
          <a:xfrm>
            <a:off x="2898600" y="4106925"/>
            <a:ext cx="2699100" cy="0"/>
          </a:xfrm>
          <a:prstGeom prst="straightConnector1">
            <a:avLst/>
          </a:prstGeom>
          <a:noFill/>
          <a:ln cap="flat" cmpd="sng" w="19050">
            <a:solidFill>
              <a:schemeClr val="dk2"/>
            </a:solidFill>
            <a:prstDash val="solid"/>
            <a:round/>
            <a:headEnd len="lg" w="lg" type="stealth"/>
            <a:tailEnd len="lg" w="lg" type="none"/>
          </a:ln>
        </p:spPr>
      </p:cxnSp>
      <p:sp>
        <p:nvSpPr>
          <p:cNvPr id="91" name="Shape 91"/>
          <p:cNvSpPr txBox="1"/>
          <p:nvPr/>
        </p:nvSpPr>
        <p:spPr>
          <a:xfrm>
            <a:off x="5864175" y="3761325"/>
            <a:ext cx="2754299" cy="691199"/>
          </a:xfrm>
          <a:prstGeom prst="rect">
            <a:avLst/>
          </a:prstGeom>
          <a:noFill/>
          <a:ln>
            <a:noFill/>
          </a:ln>
        </p:spPr>
        <p:txBody>
          <a:bodyPr anchorCtr="0" anchor="t" bIns="91425" lIns="91425" rIns="91425" tIns="91425">
            <a:noAutofit/>
          </a:bodyPr>
          <a:lstStyle/>
          <a:p>
            <a:pPr>
              <a:spcBef>
                <a:spcPts val="0"/>
              </a:spcBef>
              <a:buNone/>
            </a:pPr>
            <a:r>
              <a:rPr lang="en"/>
              <a:t>All you need to run things on the GPU.</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End to End Recipe...</a:t>
            </a:r>
          </a:p>
        </p:txBody>
      </p:sp>
      <p:sp>
        <p:nvSpPr>
          <p:cNvPr id="97" name="Shape 97"/>
          <p:cNvSpPr txBox="1"/>
          <p:nvPr>
            <p:ph idx="1" type="body"/>
          </p:nvPr>
        </p:nvSpPr>
        <p:spPr>
          <a:xfrm>
            <a:off x="457200" y="1200150"/>
            <a:ext cx="8229600" cy="3725699"/>
          </a:xfrm>
          <a:prstGeom prst="rect">
            <a:avLst/>
          </a:prstGeom>
        </p:spPr>
        <p:txBody>
          <a:bodyPr anchorCtr="0" anchor="t" bIns="91425" lIns="91425" rIns="91425" tIns="91425">
            <a:noAutofit/>
          </a:bodyPr>
          <a:lstStyle/>
          <a:p>
            <a:pPr indent="-228600" lvl="0" marL="457200" rtl="0">
              <a:spcBef>
                <a:spcPts val="0"/>
              </a:spcBef>
              <a:buSzPct val="100000"/>
            </a:pPr>
            <a:r>
              <a:rPr lang="en" sz="2400"/>
              <a:t>Convert the data to Caffe-format</a:t>
            </a:r>
          </a:p>
          <a:p>
            <a:pPr indent="-228600" lvl="1" marL="914400" rtl="0">
              <a:spcBef>
                <a:spcPts val="0"/>
              </a:spcBef>
              <a:buSzPct val="100000"/>
            </a:pPr>
            <a:r>
              <a:rPr lang="en" sz="1800"/>
              <a:t>leveldb, hdf5/.mat, list of images, LMDB, etc.</a:t>
            </a:r>
          </a:p>
          <a:p>
            <a:pPr indent="-228600" lvl="0" marL="457200" rtl="0">
              <a:spcBef>
                <a:spcPts val="0"/>
              </a:spcBef>
              <a:buSzPct val="100000"/>
            </a:pPr>
            <a:r>
              <a:rPr lang="en" sz="2400"/>
              <a:t>Write a Network Definition</a:t>
            </a:r>
          </a:p>
          <a:p>
            <a:pPr indent="-228600" lvl="0" marL="457200" rtl="0">
              <a:spcBef>
                <a:spcPts val="0"/>
              </a:spcBef>
              <a:buSzPct val="100000"/>
            </a:pPr>
            <a:r>
              <a:rPr lang="en" sz="2400"/>
              <a:t>Write a Solver Protobuffer text</a:t>
            </a:r>
          </a:p>
          <a:p>
            <a:pPr indent="-228600" lvl="0" marL="457200" rtl="0">
              <a:spcBef>
                <a:spcPts val="0"/>
              </a:spcBef>
              <a:buSzPct val="100000"/>
            </a:pPr>
            <a:r>
              <a:rPr lang="en" sz="2400"/>
              <a:t>Train with the provided train_net tool</a:t>
            </a:r>
          </a:p>
          <a:p>
            <a:pPr indent="-228600" lvl="1" marL="914400" rtl="0">
              <a:spcBef>
                <a:spcPts val="0"/>
              </a:spcBef>
              <a:buSzPct val="100000"/>
            </a:pPr>
            <a:r>
              <a:rPr lang="en" sz="1800"/>
              <a:t>build/tools/train_net.bin solver.prototxt</a:t>
            </a:r>
          </a:p>
          <a:p>
            <a:pPr indent="0" lvl="0" marL="457200" rtl="0">
              <a:spcBef>
                <a:spcPts val="0"/>
              </a:spcBef>
              <a:buNone/>
            </a:pPr>
            <a:r>
              <a:t/>
            </a:r>
            <a:endParaRPr sz="1800"/>
          </a:p>
          <a:p>
            <a:pPr indent="-228600" lvl="0" marL="457200" rtl="0">
              <a:spcBef>
                <a:spcPts val="0"/>
              </a:spcBef>
              <a:buSzPct val="100000"/>
            </a:pPr>
            <a:r>
              <a:rPr lang="en" sz="2400"/>
              <a:t>Examples are your friends</a:t>
            </a:r>
          </a:p>
          <a:p>
            <a:pPr indent="-228600" lvl="1" marL="914400" rtl="0">
              <a:spcBef>
                <a:spcPts val="0"/>
              </a:spcBef>
              <a:buSzPct val="100000"/>
              <a:buFont typeface="Courier New"/>
            </a:pPr>
            <a:r>
              <a:rPr lang="en" sz="1800">
                <a:latin typeface="Courier New"/>
                <a:ea typeface="Courier New"/>
                <a:cs typeface="Courier New"/>
                <a:sym typeface="Courier New"/>
              </a:rPr>
              <a:t>caffe/examples/mnist,cifar10,imagenet</a:t>
            </a:r>
          </a:p>
          <a:p>
            <a:pPr indent="-228600" lvl="1" marL="914400" rtl="0">
              <a:spcBef>
                <a:spcPts val="0"/>
              </a:spcBef>
              <a:buSzPct val="100000"/>
              <a:buFont typeface="Courier New"/>
            </a:pPr>
            <a:r>
              <a:rPr lang="en" sz="1800">
                <a:latin typeface="Courier New"/>
                <a:ea typeface="Courier New"/>
                <a:cs typeface="Courier New"/>
                <a:sym typeface="Courier New"/>
              </a:rPr>
              <a:t>caffe/tools/*.bin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Peeking into Networks</a:t>
            </a:r>
          </a:p>
        </p:txBody>
      </p:sp>
      <p:pic>
        <p:nvPicPr>
          <p:cNvPr id="103" name="Shape 103"/>
          <p:cNvPicPr preferRelativeResize="0"/>
          <p:nvPr/>
        </p:nvPicPr>
        <p:blipFill>
          <a:blip r:embed="rId3">
            <a:alphaModFix/>
          </a:blip>
          <a:stretch>
            <a:fillRect/>
          </a:stretch>
        </p:blipFill>
        <p:spPr>
          <a:xfrm>
            <a:off x="698952" y="1063374"/>
            <a:ext cx="2095999" cy="3894874"/>
          </a:xfrm>
          <a:prstGeom prst="rect">
            <a:avLst/>
          </a:prstGeom>
          <a:noFill/>
          <a:ln>
            <a:noFill/>
          </a:ln>
        </p:spPr>
      </p:pic>
      <p:pic>
        <p:nvPicPr>
          <p:cNvPr id="104" name="Shape 104"/>
          <p:cNvPicPr preferRelativeResize="0"/>
          <p:nvPr/>
        </p:nvPicPr>
        <p:blipFill>
          <a:blip r:embed="rId4">
            <a:alphaModFix/>
          </a:blip>
          <a:stretch>
            <a:fillRect/>
          </a:stretch>
        </p:blipFill>
        <p:spPr>
          <a:xfrm>
            <a:off x="3645050" y="1063374"/>
            <a:ext cx="2068486" cy="3894875"/>
          </a:xfrm>
          <a:prstGeom prst="rect">
            <a:avLst/>
          </a:prstGeom>
          <a:noFill/>
          <a:ln>
            <a:noFill/>
          </a:ln>
        </p:spPr>
      </p:pic>
      <p:pic>
        <p:nvPicPr>
          <p:cNvPr id="105" name="Shape 105"/>
          <p:cNvPicPr preferRelativeResize="0"/>
          <p:nvPr/>
        </p:nvPicPr>
        <p:blipFill>
          <a:blip r:embed="rId5">
            <a:alphaModFix/>
          </a:blip>
          <a:stretch>
            <a:fillRect/>
          </a:stretch>
        </p:blipFill>
        <p:spPr>
          <a:xfrm>
            <a:off x="6563625" y="1063375"/>
            <a:ext cx="1755924" cy="2451173"/>
          </a:xfrm>
          <a:prstGeom prst="rect">
            <a:avLst/>
          </a:prstGeom>
          <a:noFill/>
          <a:ln>
            <a:noFill/>
          </a:ln>
        </p:spPr>
      </p:pic>
      <p:pic>
        <p:nvPicPr>
          <p:cNvPr id="106" name="Shape 106"/>
          <p:cNvPicPr preferRelativeResize="0"/>
          <p:nvPr/>
        </p:nvPicPr>
        <p:blipFill>
          <a:blip r:embed="rId6">
            <a:alphaModFix/>
          </a:blip>
          <a:stretch>
            <a:fillRect/>
          </a:stretch>
        </p:blipFill>
        <p:spPr>
          <a:xfrm>
            <a:off x="6563625" y="3562200"/>
            <a:ext cx="2143174" cy="139604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