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0"/>
  </p:notesMasterIdLst>
  <p:handoutMasterIdLst>
    <p:handoutMasterId r:id="rId21"/>
  </p:handoutMasterIdLst>
  <p:sldIdLst>
    <p:sldId id="280" r:id="rId4"/>
    <p:sldId id="291" r:id="rId5"/>
    <p:sldId id="293" r:id="rId6"/>
    <p:sldId id="294" r:id="rId7"/>
    <p:sldId id="292" r:id="rId8"/>
    <p:sldId id="300" r:id="rId9"/>
    <p:sldId id="303" r:id="rId10"/>
    <p:sldId id="295" r:id="rId11"/>
    <p:sldId id="296" r:id="rId12"/>
    <p:sldId id="299" r:id="rId13"/>
    <p:sldId id="297" r:id="rId14"/>
    <p:sldId id="304" r:id="rId15"/>
    <p:sldId id="301" r:id="rId16"/>
    <p:sldId id="302" r:id="rId17"/>
    <p:sldId id="305" r:id="rId18"/>
    <p:sldId id="284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9/16/2015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e-</a:t>
            </a:r>
            <a:r>
              <a:rPr lang="it-IT" dirty="0" err="1" smtClean="0"/>
              <a:t>Infrastructure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Roadmap</a:t>
            </a:r>
            <a:r>
              <a:rPr lang="it-IT" dirty="0"/>
              <a:t> &amp; </a:t>
            </a:r>
            <a:r>
              <a:rPr lang="it-IT" dirty="0" err="1"/>
              <a:t>Requirements</a:t>
            </a:r>
            <a:endParaRPr lang="en-GB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55830"/>
            <a:ext cx="8855968" cy="4981482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8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Revision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revision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3 </a:t>
            </a:r>
            <a:r>
              <a:rPr lang="it-IT" dirty="0" err="1" smtClean="0"/>
              <a:t>months</a:t>
            </a:r>
            <a:r>
              <a:rPr lang="it-IT" dirty="0" smtClean="0"/>
              <a:t>:</a:t>
            </a:r>
          </a:p>
          <a:p>
            <a:pPr lvl="1"/>
            <a:r>
              <a:rPr lang="it-IT" dirty="0" err="1"/>
              <a:t>e</a:t>
            </a:r>
            <a:r>
              <a:rPr lang="it-IT" dirty="0" err="1" smtClean="0"/>
              <a:t>ach</a:t>
            </a:r>
            <a:r>
              <a:rPr lang="it-IT" dirty="0" smtClean="0"/>
              <a:t> PT </a:t>
            </a:r>
            <a:r>
              <a:rPr lang="it-IT" dirty="0" err="1" smtClean="0"/>
              <a:t>collects</a:t>
            </a:r>
            <a:r>
              <a:rPr lang="it-IT" dirty="0" smtClean="0"/>
              <a:t> the </a:t>
            </a:r>
            <a:r>
              <a:rPr lang="it-IT" dirty="0" err="1" smtClean="0"/>
              <a:t>requirements</a:t>
            </a:r>
            <a:r>
              <a:rPr lang="it-IT" dirty="0" smtClean="0"/>
              <a:t> (</a:t>
            </a:r>
            <a:r>
              <a:rPr lang="it-IT" dirty="0" err="1" smtClean="0"/>
              <a:t>should</a:t>
            </a:r>
            <a:r>
              <a:rPr lang="it-IT" dirty="0" smtClean="0"/>
              <a:t> be in RT)</a:t>
            </a:r>
          </a:p>
          <a:p>
            <a:pPr lvl="1"/>
            <a:r>
              <a:rPr lang="it-IT" dirty="0" err="1" smtClean="0"/>
              <a:t>each</a:t>
            </a:r>
            <a:r>
              <a:rPr lang="it-IT" dirty="0" smtClean="0"/>
              <a:t> PT </a:t>
            </a:r>
            <a:r>
              <a:rPr lang="it-IT" dirty="0" err="1" smtClean="0"/>
              <a:t>proposes</a:t>
            </a:r>
            <a:r>
              <a:rPr lang="it-IT" dirty="0" smtClean="0"/>
              <a:t> a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revision</a:t>
            </a:r>
            <a:endParaRPr lang="it-IT" dirty="0" smtClean="0"/>
          </a:p>
          <a:p>
            <a:pPr lvl="1"/>
            <a:r>
              <a:rPr lang="it-IT" dirty="0" err="1"/>
              <a:t>p</a:t>
            </a:r>
            <a:r>
              <a:rPr lang="it-IT" dirty="0" err="1" smtClean="0"/>
              <a:t>roposed</a:t>
            </a:r>
            <a:r>
              <a:rPr lang="it-IT" dirty="0" smtClean="0"/>
              <a:t> </a:t>
            </a:r>
            <a:r>
              <a:rPr lang="it-IT" dirty="0" err="1" smtClean="0"/>
              <a:t>revisions</a:t>
            </a:r>
            <a:r>
              <a:rPr lang="it-IT" dirty="0" smtClean="0"/>
              <a:t> are </a:t>
            </a:r>
            <a:r>
              <a:rPr lang="it-IT" dirty="0" err="1" smtClean="0"/>
              <a:t>discussed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</a:t>
            </a:r>
            <a:r>
              <a:rPr lang="it-IT" dirty="0" smtClean="0"/>
              <a:t>the </a:t>
            </a:r>
            <a:r>
              <a:rPr lang="it-IT" dirty="0" err="1" smtClean="0"/>
              <a:t>monthly</a:t>
            </a:r>
            <a:r>
              <a:rPr lang="it-IT" dirty="0" smtClean="0"/>
              <a:t> </a:t>
            </a:r>
            <a:r>
              <a:rPr lang="it-IT" dirty="0"/>
              <a:t>meeting and </a:t>
            </a:r>
            <a:r>
              <a:rPr lang="it-IT" dirty="0" err="1"/>
              <a:t>approved</a:t>
            </a:r>
            <a:r>
              <a:rPr lang="it-IT" dirty="0"/>
              <a:t> </a:t>
            </a:r>
            <a:r>
              <a:rPr lang="it-IT" dirty="0" smtClean="0"/>
              <a:t>by </a:t>
            </a:r>
            <a:r>
              <a:rPr lang="it-IT" dirty="0" err="1" smtClean="0"/>
              <a:t>relevant</a:t>
            </a:r>
            <a:r>
              <a:rPr lang="it-IT" dirty="0" smtClean="0"/>
              <a:t> OTAG (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)</a:t>
            </a:r>
            <a:endParaRPr lang="it-IT" dirty="0" smtClean="0"/>
          </a:p>
          <a:p>
            <a:pPr lvl="1"/>
            <a:r>
              <a:rPr lang="it-IT" dirty="0" err="1" smtClean="0"/>
              <a:t>PTs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update the </a:t>
            </a:r>
            <a:r>
              <a:rPr lang="it-IT" dirty="0" err="1" smtClean="0"/>
              <a:t>roadmap</a:t>
            </a:r>
            <a:r>
              <a:rPr lang="it-IT" dirty="0" smtClean="0"/>
              <a:t> in the </a:t>
            </a:r>
            <a:r>
              <a:rPr lang="it-IT" dirty="0" err="1" smtClean="0"/>
              <a:t>wiki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revision</a:t>
            </a:r>
            <a:endParaRPr lang="it-IT" dirty="0" smtClean="0"/>
          </a:p>
          <a:p>
            <a:pPr lvl="1"/>
            <a:r>
              <a:rPr lang="it-IT" b="1" dirty="0" smtClean="0"/>
              <a:t>First </a:t>
            </a:r>
            <a:r>
              <a:rPr lang="it-IT" b="1" dirty="0" err="1" smtClean="0"/>
              <a:t>revision</a:t>
            </a:r>
            <a:r>
              <a:rPr lang="it-IT" b="1" dirty="0" smtClean="0"/>
              <a:t>: </a:t>
            </a:r>
            <a:r>
              <a:rPr lang="it-IT" b="1" dirty="0" err="1" smtClean="0"/>
              <a:t>September</a:t>
            </a:r>
            <a:r>
              <a:rPr lang="it-IT" b="1" dirty="0" smtClean="0"/>
              <a:t> 2015</a:t>
            </a:r>
          </a:p>
          <a:p>
            <a:pPr lvl="1"/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83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Revision</a:t>
            </a:r>
            <a:r>
              <a:rPr lang="it-IT" dirty="0" smtClean="0"/>
              <a:t> - </a:t>
            </a:r>
            <a:r>
              <a:rPr lang="it-IT" dirty="0" err="1" smtClean="0"/>
              <a:t>Actions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Each</a:t>
            </a:r>
            <a:r>
              <a:rPr lang="it-IT" dirty="0" smtClean="0"/>
              <a:t> PT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send</a:t>
            </a:r>
            <a:r>
              <a:rPr lang="it-IT" dirty="0" smtClean="0"/>
              <a:t> to the </a:t>
            </a:r>
            <a:r>
              <a:rPr lang="it-IT" dirty="0" err="1" smtClean="0"/>
              <a:t>relevant</a:t>
            </a:r>
            <a:r>
              <a:rPr lang="it-IT" dirty="0" smtClean="0"/>
              <a:t> OTAG </a:t>
            </a:r>
            <a:r>
              <a:rPr lang="it-IT" dirty="0"/>
              <a:t>(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exist</a:t>
            </a:r>
            <a:r>
              <a:rPr lang="it-IT" dirty="0"/>
              <a:t>)</a:t>
            </a:r>
            <a:r>
              <a:rPr lang="it-IT" dirty="0" smtClean="0"/>
              <a:t> a </a:t>
            </a:r>
            <a:r>
              <a:rPr lang="it-IT" dirty="0" err="1" smtClean="0"/>
              <a:t>proposal</a:t>
            </a:r>
            <a:r>
              <a:rPr lang="it-IT" dirty="0" smtClean="0"/>
              <a:t> for the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revision</a:t>
            </a:r>
            <a:r>
              <a:rPr lang="it-IT" dirty="0" smtClean="0"/>
              <a:t> for </a:t>
            </a:r>
            <a:r>
              <a:rPr lang="it-IT" dirty="0" err="1" smtClean="0"/>
              <a:t>approval</a:t>
            </a:r>
            <a:endParaRPr lang="it-IT" dirty="0" smtClean="0"/>
          </a:p>
          <a:p>
            <a:pPr lvl="1"/>
            <a:r>
              <a:rPr lang="it-IT" b="1" dirty="0" err="1" smtClean="0"/>
              <a:t>Deadline</a:t>
            </a:r>
            <a:r>
              <a:rPr lang="it-IT" b="1" dirty="0" smtClean="0"/>
              <a:t>: 25 </a:t>
            </a:r>
            <a:r>
              <a:rPr lang="it-IT" b="1" dirty="0" err="1" smtClean="0"/>
              <a:t>Sept</a:t>
            </a:r>
            <a:r>
              <a:rPr lang="it-IT" b="1" dirty="0" smtClean="0"/>
              <a:t> </a:t>
            </a:r>
            <a:r>
              <a:rPr lang="it-IT" b="1" dirty="0" err="1" smtClean="0"/>
              <a:t>CoB</a:t>
            </a:r>
            <a:endParaRPr lang="it-IT" b="1" dirty="0" smtClean="0"/>
          </a:p>
          <a:p>
            <a:pPr lvl="1"/>
            <a:r>
              <a:rPr lang="it-IT" dirty="0" smtClean="0"/>
              <a:t>Include the list of new </a:t>
            </a:r>
            <a:r>
              <a:rPr lang="it-IT" dirty="0" err="1" smtClean="0"/>
              <a:t>requirements</a:t>
            </a:r>
            <a:r>
              <a:rPr lang="it-IT" dirty="0" smtClean="0"/>
              <a:t> </a:t>
            </a:r>
            <a:r>
              <a:rPr lang="it-IT" dirty="0" err="1" smtClean="0"/>
              <a:t>registered</a:t>
            </a:r>
            <a:r>
              <a:rPr lang="it-IT" dirty="0" smtClean="0"/>
              <a:t> in RT</a:t>
            </a:r>
          </a:p>
          <a:p>
            <a:r>
              <a:rPr lang="it-IT" dirty="0" err="1" smtClean="0"/>
              <a:t>Send</a:t>
            </a:r>
            <a:r>
              <a:rPr lang="it-IT" dirty="0" smtClean="0"/>
              <a:t> me the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an OTAG for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tool</a:t>
            </a:r>
            <a:r>
              <a:rPr lang="it-IT" dirty="0" smtClean="0"/>
              <a:t> </a:t>
            </a:r>
            <a:r>
              <a:rPr lang="it-IT" dirty="0" err="1" smtClean="0"/>
              <a:t>doesn’t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 </a:t>
            </a:r>
            <a:r>
              <a:rPr lang="it-IT" dirty="0" err="1" smtClean="0"/>
              <a:t>yet</a:t>
            </a:r>
            <a:endParaRPr lang="it-IT" dirty="0"/>
          </a:p>
          <a:p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 smtClean="0"/>
              <a:t>approval</a:t>
            </a:r>
            <a:r>
              <a:rPr lang="it-IT" dirty="0" smtClean="0"/>
              <a:t>, </a:t>
            </a:r>
            <a:r>
              <a:rPr lang="it-IT" dirty="0" err="1"/>
              <a:t>e</a:t>
            </a:r>
            <a:r>
              <a:rPr lang="it-IT" dirty="0" err="1" smtClean="0"/>
              <a:t>ach</a:t>
            </a:r>
            <a:r>
              <a:rPr lang="it-IT" dirty="0" smtClean="0"/>
              <a:t> PT </a:t>
            </a:r>
            <a:r>
              <a:rPr lang="it-IT" dirty="0" err="1" smtClean="0"/>
              <a:t>should</a:t>
            </a:r>
            <a:r>
              <a:rPr lang="it-IT" dirty="0" smtClean="0"/>
              <a:t> update the </a:t>
            </a:r>
            <a:r>
              <a:rPr lang="it-IT" dirty="0" err="1" smtClean="0"/>
              <a:t>roadmap</a:t>
            </a:r>
            <a:r>
              <a:rPr lang="it-IT" dirty="0" smtClean="0"/>
              <a:t> in the WP3 </a:t>
            </a:r>
            <a:r>
              <a:rPr lang="it-IT" dirty="0" err="1" smtClean="0"/>
              <a:t>wiki</a:t>
            </a:r>
            <a:r>
              <a:rPr lang="it-IT" dirty="0" smtClean="0"/>
              <a:t> page (</a:t>
            </a:r>
            <a:r>
              <a:rPr lang="it-IT" b="1" dirty="0" smtClean="0"/>
              <a:t>by end of </a:t>
            </a:r>
            <a:r>
              <a:rPr lang="it-IT" b="1" dirty="0" err="1" smtClean="0"/>
              <a:t>Sept</a:t>
            </a:r>
            <a:r>
              <a:rPr lang="it-IT" dirty="0" smtClean="0"/>
              <a:t>)</a:t>
            </a:r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2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Software and </a:t>
            </a:r>
            <a:r>
              <a:rPr lang="en-GB" dirty="0" smtClean="0"/>
              <a:t>services</a:t>
            </a:r>
            <a:br>
              <a:rPr lang="en-GB" dirty="0" smtClean="0"/>
            </a:br>
            <a:r>
              <a:rPr lang="en-GB" dirty="0" smtClean="0"/>
              <a:t>instructions </a:t>
            </a:r>
            <a:r>
              <a:rPr lang="en-GB" dirty="0"/>
              <a:t>and rules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See</a:t>
            </a:r>
            <a:r>
              <a:rPr lang="it-IT" dirty="0"/>
              <a:t> https://wiki.egi.eu/wiki/EGI-Engage:Software_and_services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6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Tool</a:t>
            </a:r>
            <a:r>
              <a:rPr lang="it-IT" dirty="0" smtClean="0"/>
              <a:t> </a:t>
            </a:r>
            <a:r>
              <a:rPr lang="it-IT" dirty="0" smtClean="0"/>
              <a:t>Information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Release Notes</a:t>
            </a:r>
          </a:p>
          <a:p>
            <a:r>
              <a:rPr lang="it-IT" dirty="0" err="1" smtClean="0"/>
              <a:t>Documentation</a:t>
            </a:r>
            <a:endParaRPr lang="it-IT" dirty="0" smtClean="0"/>
          </a:p>
          <a:p>
            <a:pPr lvl="1"/>
            <a:r>
              <a:rPr lang="it-IT" dirty="0" err="1" smtClean="0"/>
              <a:t>Users</a:t>
            </a:r>
            <a:endParaRPr lang="it-IT" dirty="0"/>
          </a:p>
          <a:p>
            <a:pPr lvl="1"/>
            <a:r>
              <a:rPr lang="it-IT" dirty="0" err="1" smtClean="0"/>
              <a:t>Sys-admin</a:t>
            </a:r>
            <a:r>
              <a:rPr lang="it-IT" dirty="0" smtClean="0"/>
              <a:t> (setup a </a:t>
            </a:r>
            <a:r>
              <a:rPr lang="it-IT" dirty="0" err="1" smtClean="0"/>
              <a:t>tool</a:t>
            </a:r>
            <a:r>
              <a:rPr lang="it-IT" dirty="0" smtClean="0"/>
              <a:t> </a:t>
            </a:r>
            <a:r>
              <a:rPr lang="it-IT" dirty="0" err="1" smtClean="0"/>
              <a:t>instance</a:t>
            </a:r>
            <a:r>
              <a:rPr lang="it-IT" dirty="0" smtClean="0"/>
              <a:t>)</a:t>
            </a:r>
          </a:p>
          <a:p>
            <a:r>
              <a:rPr lang="it-IT" dirty="0" smtClean="0"/>
              <a:t>License</a:t>
            </a:r>
          </a:p>
          <a:p>
            <a:r>
              <a:rPr lang="it-IT" dirty="0" smtClean="0"/>
              <a:t>Public source code </a:t>
            </a:r>
            <a:r>
              <a:rPr lang="it-IT" dirty="0" err="1" smtClean="0"/>
              <a:t>repository</a:t>
            </a:r>
            <a:endParaRPr lang="it-IT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6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F2F </a:t>
            </a:r>
            <a:r>
              <a:rPr lang="it-IT" dirty="0" err="1" smtClean="0"/>
              <a:t>at</a:t>
            </a:r>
            <a:r>
              <a:rPr lang="it-IT" dirty="0" smtClean="0"/>
              <a:t> the EGI CF (Bari, </a:t>
            </a:r>
            <a:r>
              <a:rPr lang="it-IT" dirty="0" err="1" smtClean="0"/>
              <a:t>Italy</a:t>
            </a:r>
            <a:r>
              <a:rPr lang="it-IT" dirty="0" smtClean="0"/>
              <a:t>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Monday</a:t>
            </a:r>
            <a:r>
              <a:rPr lang="it-IT" dirty="0" smtClean="0"/>
              <a:t> 9th of </a:t>
            </a:r>
            <a:r>
              <a:rPr lang="it-IT" dirty="0" err="1" smtClean="0"/>
              <a:t>Nov</a:t>
            </a:r>
            <a:r>
              <a:rPr lang="it-IT" dirty="0" smtClean="0"/>
              <a:t> 16-18</a:t>
            </a:r>
          </a:p>
          <a:p>
            <a:endParaRPr lang="it-IT" dirty="0"/>
          </a:p>
          <a:p>
            <a:r>
              <a:rPr lang="it-IT" dirty="0" err="1" smtClean="0"/>
              <a:t>Each</a:t>
            </a:r>
            <a:r>
              <a:rPr lang="it-IT" dirty="0" smtClean="0"/>
              <a:t> PT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attend</a:t>
            </a:r>
            <a:r>
              <a:rPr lang="it-IT" dirty="0" smtClean="0"/>
              <a:t> the meeting</a:t>
            </a:r>
          </a:p>
          <a:p>
            <a:endParaRPr lang="it-IT" dirty="0" smtClean="0"/>
          </a:p>
          <a:p>
            <a:r>
              <a:rPr lang="en-GB" dirty="0"/>
              <a:t>https://indico.egi.eu/indico/contributionDisplay.py?contribId=21&amp;confId=2544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0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WP3 </a:t>
            </a:r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KPI and </a:t>
            </a:r>
            <a:r>
              <a:rPr lang="it-IT" dirty="0" err="1" smtClean="0"/>
              <a:t>Metrics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First </a:t>
            </a:r>
            <a:r>
              <a:rPr lang="it-IT" dirty="0" err="1"/>
              <a:t>r</a:t>
            </a:r>
            <a:r>
              <a:rPr lang="it-IT" dirty="0" err="1" smtClean="0"/>
              <a:t>oadmap</a:t>
            </a:r>
            <a:r>
              <a:rPr lang="it-IT" dirty="0" smtClean="0"/>
              <a:t> </a:t>
            </a:r>
            <a:r>
              <a:rPr lang="it-IT" dirty="0" err="1" smtClean="0"/>
              <a:t>revision</a:t>
            </a:r>
            <a:endParaRPr lang="it-IT" dirty="0" smtClean="0"/>
          </a:p>
          <a:p>
            <a:endParaRPr lang="it-IT" dirty="0"/>
          </a:p>
          <a:p>
            <a:r>
              <a:rPr lang="en-GB" dirty="0"/>
              <a:t>Software and </a:t>
            </a:r>
            <a:r>
              <a:rPr lang="en-GB" dirty="0" smtClean="0"/>
              <a:t>services - instructions </a:t>
            </a:r>
            <a:r>
              <a:rPr lang="en-GB" dirty="0"/>
              <a:t>and </a:t>
            </a:r>
            <a:r>
              <a:rPr lang="en-GB" dirty="0" smtClean="0"/>
              <a:t>rules</a:t>
            </a:r>
          </a:p>
          <a:p>
            <a:endParaRPr lang="it-IT" dirty="0"/>
          </a:p>
          <a:p>
            <a:r>
              <a:rPr lang="it-IT" dirty="0" err="1" smtClean="0"/>
              <a:t>Tool</a:t>
            </a:r>
            <a:r>
              <a:rPr lang="it-IT" dirty="0" smtClean="0"/>
              <a:t> information</a:t>
            </a:r>
            <a:endParaRPr lang="it-IT" dirty="0" smtClean="0"/>
          </a:p>
          <a:p>
            <a:endParaRPr lang="it-IT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Milestones</a:t>
            </a:r>
            <a:r>
              <a:rPr lang="it-IT" dirty="0"/>
              <a:t> and </a:t>
            </a:r>
            <a:r>
              <a:rPr lang="it-IT" dirty="0" err="1" smtClean="0"/>
              <a:t>Deliverables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 smtClean="0"/>
              <a:t>Review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 (1/2)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R: Document, report </a:t>
            </a:r>
          </a:p>
          <a:p>
            <a:pPr lvl="1"/>
            <a:r>
              <a:rPr lang="en-GB" dirty="0"/>
              <a:t>Input: full report </a:t>
            </a:r>
          </a:p>
          <a:p>
            <a:r>
              <a:rPr lang="en-GB" dirty="0"/>
              <a:t>DEM: Demonstrators, pilots, prototypes, plan design </a:t>
            </a:r>
          </a:p>
          <a:p>
            <a:pPr lvl="1"/>
            <a:r>
              <a:rPr lang="en-GB" dirty="0"/>
              <a:t>Input: Delivery of the product, short 1-4 page report </a:t>
            </a:r>
          </a:p>
          <a:p>
            <a:r>
              <a:rPr lang="en-GB" dirty="0"/>
              <a:t>DEC: Website, press &amp; media actions, events </a:t>
            </a:r>
          </a:p>
          <a:p>
            <a:pPr lvl="1"/>
            <a:r>
              <a:rPr lang="en-GB" dirty="0"/>
              <a:t>Input: Delivery of the product, short 1-4 page report </a:t>
            </a:r>
          </a:p>
          <a:p>
            <a:pPr lvl="2"/>
            <a:r>
              <a:rPr lang="en-GB" dirty="0"/>
              <a:t>Events: in addition feedback on satisfaction is </a:t>
            </a:r>
            <a:r>
              <a:rPr lang="en-GB" dirty="0" smtClean="0"/>
              <a:t>provided</a:t>
            </a:r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47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Milestones</a:t>
            </a:r>
            <a:r>
              <a:rPr lang="it-IT" dirty="0"/>
              <a:t> and </a:t>
            </a:r>
            <a:r>
              <a:rPr lang="it-IT" dirty="0" err="1"/>
              <a:t>Deliverables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/>
              <a:t>Review</a:t>
            </a:r>
            <a:r>
              <a:rPr lang="it-IT" dirty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 (2/2)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OTHER: software, technical diagram etc. </a:t>
            </a:r>
          </a:p>
          <a:p>
            <a:pPr lvl="1"/>
            <a:r>
              <a:rPr lang="en-GB" dirty="0"/>
              <a:t>Non-user facing software </a:t>
            </a:r>
          </a:p>
          <a:p>
            <a:pPr lvl="2"/>
            <a:r>
              <a:rPr lang="en-GB" dirty="0"/>
              <a:t>Input: delivery, UMD software provisioning process , short 1-4 report based on the staged rollout process outcome </a:t>
            </a:r>
          </a:p>
          <a:p>
            <a:pPr lvl="1"/>
            <a:r>
              <a:rPr lang="en-GB" dirty="0"/>
              <a:t>User facing software </a:t>
            </a:r>
          </a:p>
          <a:p>
            <a:pPr lvl="2"/>
            <a:r>
              <a:rPr lang="en-GB" dirty="0"/>
              <a:t>Input: delivery, feedback on satisfaction is provided, short 1-4 page report </a:t>
            </a:r>
          </a:p>
          <a:p>
            <a:pPr lvl="1"/>
            <a:r>
              <a:rPr lang="en-GB" dirty="0"/>
              <a:t>Other </a:t>
            </a:r>
          </a:p>
          <a:p>
            <a:pPr lvl="2"/>
            <a:r>
              <a:rPr lang="en-GB" dirty="0"/>
              <a:t>Input: short 1-4 page report</a:t>
            </a:r>
          </a:p>
          <a:p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4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WP3 </a:t>
            </a:r>
            <a:r>
              <a:rPr lang="it-IT" dirty="0" err="1" smtClean="0"/>
              <a:t>Milestones</a:t>
            </a:r>
            <a:r>
              <a:rPr lang="it-IT" dirty="0" smtClean="0"/>
              <a:t> and </a:t>
            </a:r>
            <a:r>
              <a:rPr lang="it-IT" dirty="0" err="1" smtClean="0"/>
              <a:t>Deliverables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784400"/>
          </a:xfrm>
        </p:spPr>
        <p:txBody>
          <a:bodyPr/>
          <a:lstStyle/>
          <a:p>
            <a:r>
              <a:rPr lang="it-IT" sz="2600" dirty="0" smtClean="0"/>
              <a:t>M3.1: </a:t>
            </a:r>
            <a:r>
              <a:rPr lang="en-GB" sz="2600" dirty="0"/>
              <a:t>Operational tools development roadmap </a:t>
            </a:r>
            <a:r>
              <a:rPr lang="en-GB" sz="2600" dirty="0" smtClean="0"/>
              <a:t>agreed (M04 – June ‘15)</a:t>
            </a:r>
          </a:p>
          <a:p>
            <a:pPr lvl="1"/>
            <a:r>
              <a:rPr lang="it-IT" sz="2200" dirty="0" err="1" smtClean="0"/>
              <a:t>Done</a:t>
            </a:r>
            <a:endParaRPr lang="en-GB" sz="2200" dirty="0"/>
          </a:p>
          <a:p>
            <a:r>
              <a:rPr lang="it-IT" sz="2600" dirty="0" smtClean="0"/>
              <a:t>D3.1: </a:t>
            </a:r>
            <a:r>
              <a:rPr lang="en-GB" sz="2600" dirty="0"/>
              <a:t>Technical design of the new Accounting Portal and implementation plan (R</a:t>
            </a:r>
            <a:r>
              <a:rPr lang="en-GB" sz="2600" dirty="0" smtClean="0"/>
              <a:t>)</a:t>
            </a:r>
          </a:p>
          <a:p>
            <a:pPr lvl="1"/>
            <a:r>
              <a:rPr lang="en-GB" sz="2200" dirty="0" smtClean="0"/>
              <a:t>Done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5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Next</a:t>
            </a:r>
            <a:r>
              <a:rPr lang="it-IT" dirty="0" smtClean="0"/>
              <a:t> WP3 </a:t>
            </a:r>
            <a:r>
              <a:rPr lang="it-IT" dirty="0" err="1" smtClean="0"/>
              <a:t>Deliverables</a:t>
            </a:r>
            <a:r>
              <a:rPr lang="it-IT" dirty="0" smtClean="0"/>
              <a:t> and </a:t>
            </a:r>
            <a:r>
              <a:rPr lang="it-IT" dirty="0" err="1" smtClean="0"/>
              <a:t>Milestones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M3.2 - User </a:t>
            </a:r>
            <a:r>
              <a:rPr lang="en-GB" dirty="0"/>
              <a:t>requirements on data accounting </a:t>
            </a:r>
            <a:r>
              <a:rPr lang="en-GB" dirty="0" smtClean="0"/>
              <a:t>collected (R) (PM12)</a:t>
            </a:r>
          </a:p>
          <a:p>
            <a:pPr lvl="1"/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relevent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. </a:t>
            </a:r>
            <a:r>
              <a:rPr lang="it-IT" dirty="0" err="1" smtClean="0"/>
              <a:t>Interviews</a:t>
            </a:r>
            <a:r>
              <a:rPr lang="it-IT" dirty="0" smtClean="0"/>
              <a:t> and </a:t>
            </a:r>
            <a:r>
              <a:rPr lang="it-IT" dirty="0" err="1" smtClean="0"/>
              <a:t>Survey</a:t>
            </a:r>
            <a:endParaRPr lang="it-IT" dirty="0" smtClean="0"/>
          </a:p>
          <a:p>
            <a:r>
              <a:rPr lang="en-GB" dirty="0"/>
              <a:t>D3.2 </a:t>
            </a:r>
            <a:r>
              <a:rPr lang="en-GB" dirty="0" smtClean="0"/>
              <a:t>- Design </a:t>
            </a:r>
            <a:r>
              <a:rPr lang="en-GB" dirty="0"/>
              <a:t>of the EGI Service Registry and Marketplace (R</a:t>
            </a:r>
            <a:r>
              <a:rPr lang="en-GB" dirty="0" smtClean="0"/>
              <a:t>) (PM12)</a:t>
            </a:r>
          </a:p>
          <a:p>
            <a:pPr lvl="1"/>
            <a:r>
              <a:rPr lang="it-IT" dirty="0" smtClean="0"/>
              <a:t>Definition of the new EGI Tools </a:t>
            </a:r>
            <a:r>
              <a:rPr lang="it-IT" dirty="0" err="1" smtClean="0"/>
              <a:t>ecosystem</a:t>
            </a:r>
            <a:endParaRPr lang="it-IT" dirty="0" smtClean="0"/>
          </a:p>
          <a:p>
            <a:r>
              <a:rPr lang="en-GB" dirty="0" smtClean="0"/>
              <a:t>D3.3 - Accounting </a:t>
            </a:r>
            <a:r>
              <a:rPr lang="en-GB" dirty="0"/>
              <a:t>Repository release (OTHER</a:t>
            </a:r>
            <a:r>
              <a:rPr lang="en-GB" dirty="0" smtClean="0"/>
              <a:t>) (PM12)</a:t>
            </a:r>
          </a:p>
          <a:p>
            <a:r>
              <a:rPr lang="it-IT" dirty="0" smtClean="0"/>
              <a:t>D3.4 - </a:t>
            </a:r>
            <a:r>
              <a:rPr lang="en-GB" dirty="0"/>
              <a:t>First release of the Operational tools (OTHER</a:t>
            </a:r>
            <a:r>
              <a:rPr lang="en-GB" dirty="0" smtClean="0"/>
              <a:t>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2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Next</a:t>
            </a:r>
            <a:r>
              <a:rPr lang="it-IT" dirty="0"/>
              <a:t> WP3 </a:t>
            </a:r>
            <a:r>
              <a:rPr lang="it-IT" dirty="0" err="1"/>
              <a:t>Deliverables</a:t>
            </a:r>
            <a:r>
              <a:rPr lang="it-IT" dirty="0"/>
              <a:t> and </a:t>
            </a:r>
            <a:r>
              <a:rPr lang="it-IT" dirty="0" err="1"/>
              <a:t>Milestones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r>
              <a:rPr lang="it-IT" dirty="0" smtClean="0"/>
              <a:t>D3.5 - </a:t>
            </a:r>
            <a:r>
              <a:rPr lang="en-GB" dirty="0"/>
              <a:t>First release of the new Accounting Portal deployed in production (OTHER</a:t>
            </a:r>
            <a:r>
              <a:rPr lang="en-GB" dirty="0" smtClean="0"/>
              <a:t>) (PM14)</a:t>
            </a:r>
          </a:p>
          <a:p>
            <a:pPr lvl="1"/>
            <a:r>
              <a:rPr lang="it-IT" dirty="0" err="1" smtClean="0"/>
              <a:t>Demos</a:t>
            </a:r>
            <a:r>
              <a:rPr lang="it-IT" dirty="0" smtClean="0"/>
              <a:t> (</a:t>
            </a:r>
            <a:r>
              <a:rPr lang="it-IT" dirty="0" err="1" smtClean="0"/>
              <a:t>Nov</a:t>
            </a:r>
            <a:r>
              <a:rPr lang="it-IT" dirty="0" smtClean="0"/>
              <a:t>, </a:t>
            </a:r>
            <a:r>
              <a:rPr lang="it-IT" dirty="0" err="1" smtClean="0"/>
              <a:t>Jan</a:t>
            </a:r>
            <a:r>
              <a:rPr lang="it-IT" dirty="0" smtClean="0"/>
              <a:t>, Mar)</a:t>
            </a:r>
          </a:p>
          <a:p>
            <a:r>
              <a:rPr lang="it-IT" dirty="0" smtClean="0"/>
              <a:t>D3.6 - </a:t>
            </a:r>
            <a:r>
              <a:rPr lang="en-GB" dirty="0"/>
              <a:t>Analysis on techniques to manage big data on the EGI accounting system (R</a:t>
            </a:r>
            <a:r>
              <a:rPr lang="en-GB" dirty="0" smtClean="0"/>
              <a:t>) (PM15)</a:t>
            </a:r>
          </a:p>
          <a:p>
            <a:pPr lvl="1"/>
            <a:r>
              <a:rPr lang="it-IT" dirty="0" smtClean="0"/>
              <a:t>Technology </a:t>
            </a:r>
            <a:r>
              <a:rPr lang="it-IT" dirty="0" err="1" smtClean="0"/>
              <a:t>assessment</a:t>
            </a:r>
            <a:endParaRPr lang="it-IT" dirty="0" smtClean="0"/>
          </a:p>
          <a:p>
            <a:r>
              <a:rPr lang="it-IT" dirty="0" smtClean="0"/>
              <a:t>M3.3 - </a:t>
            </a:r>
            <a:r>
              <a:rPr lang="en-GB" dirty="0"/>
              <a:t>Operational tools development roadmap </a:t>
            </a:r>
            <a:r>
              <a:rPr lang="en-GB" dirty="0" smtClean="0"/>
              <a:t>revised</a:t>
            </a:r>
          </a:p>
          <a:p>
            <a:r>
              <a:rPr lang="it-IT" dirty="0" smtClean="0"/>
              <a:t>D3.7 - </a:t>
            </a:r>
            <a:r>
              <a:rPr lang="en-GB" dirty="0"/>
              <a:t>First release of the EGI Service Registry and Marketplace prototype (</a:t>
            </a:r>
            <a:r>
              <a:rPr lang="en-GB" dirty="0" smtClean="0"/>
              <a:t>DEM) (PM18)</a:t>
            </a:r>
          </a:p>
          <a:p>
            <a:r>
              <a:rPr lang="it-IT" dirty="0" smtClean="0"/>
              <a:t>D3.8 - </a:t>
            </a:r>
            <a:r>
              <a:rPr lang="en-GB" dirty="0"/>
              <a:t>First data accounting prototype </a:t>
            </a:r>
            <a:r>
              <a:rPr lang="en-GB" dirty="0" smtClean="0"/>
              <a:t>DEM-PM20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9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KPI and </a:t>
            </a:r>
            <a:r>
              <a:rPr lang="it-IT" dirty="0" err="1" smtClean="0"/>
              <a:t>Metrics</a:t>
            </a:r>
            <a:endParaRPr lang="en-GB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246109"/>
              </p:ext>
            </p:extLst>
          </p:nvPr>
        </p:nvGraphicFramePr>
        <p:xfrm>
          <a:off x="179510" y="1412776"/>
          <a:ext cx="8856988" cy="2323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4"/>
                <a:gridCol w="1265284"/>
                <a:gridCol w="1265284"/>
                <a:gridCol w="2322288"/>
                <a:gridCol w="794630"/>
                <a:gridCol w="936104"/>
                <a:gridCol w="1008114"/>
              </a:tblGrid>
              <a:tr h="420802">
                <a:tc>
                  <a:txBody>
                    <a:bodyPr/>
                    <a:lstStyle/>
                    <a:p>
                      <a:r>
                        <a:rPr lang="en-GB"/>
                        <a:t>Metrics</a:t>
                      </a:r>
                      <a:br>
                        <a:rPr lang="en-GB"/>
                      </a:br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Type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How measured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Target PM12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Target PM24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Target PM30 </a:t>
                      </a:r>
                    </a:p>
                  </a:txBody>
                  <a:tcPr anchor="ctr"/>
                </a:tc>
              </a:tr>
              <a:tr h="1683206">
                <a:tc>
                  <a:txBody>
                    <a:bodyPr/>
                    <a:lstStyle/>
                    <a:p>
                      <a:r>
                        <a:rPr lang="en-GB"/>
                        <a:t>KPI.6.JRA1.AAI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Number of users adopting federated IdP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Cumulative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Number of users accessing EGI services through the IdP Proxy/broker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TBD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TBD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TBD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0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KPI and </a:t>
            </a:r>
            <a:r>
              <a:rPr lang="it-IT" dirty="0" err="1"/>
              <a:t>Metrics</a:t>
            </a:r>
            <a:endParaRPr lang="en-GB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49216"/>
              </p:ext>
            </p:extLst>
          </p:nvPr>
        </p:nvGraphicFramePr>
        <p:xfrm>
          <a:off x="179510" y="1412777"/>
          <a:ext cx="8640962" cy="4346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334"/>
                <a:gridCol w="4154308"/>
                <a:gridCol w="720080"/>
                <a:gridCol w="720080"/>
                <a:gridCol w="720080"/>
                <a:gridCol w="720080"/>
              </a:tblGrid>
              <a:tr h="357618">
                <a:tc>
                  <a:txBody>
                    <a:bodyPr/>
                    <a:lstStyle/>
                    <a:p>
                      <a:r>
                        <a:rPr lang="en-GB" dirty="0" smtClean="0"/>
                        <a:t>Metrics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M.JRA1.AAI.1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Number of communities whose </a:t>
                      </a:r>
                      <a:r>
                        <a:rPr lang="en-GB" sz="1600" dirty="0" err="1"/>
                        <a:t>IdP</a:t>
                      </a:r>
                      <a:r>
                        <a:rPr lang="en-GB" sz="1600" dirty="0"/>
                        <a:t> framework integrates with EGI AAI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4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8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3.1</a:t>
                      </a:r>
                      <a:endParaRPr lang="en-GB" sz="1600" dirty="0"/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M.JRA1.Marketplace.1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Number of entries in the EGI Marketplace (i.e. services, applications etc.)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200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3.2</a:t>
                      </a:r>
                      <a:endParaRPr lang="en-GB" sz="1600" dirty="0"/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M.JRA1.Accounting.1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Number of kinds of data repository systems integrated with the EGI accounting software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3.3</a:t>
                      </a:r>
                      <a:endParaRPr lang="en-GB" sz="1600" dirty="0"/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M.JRA1.Accounting.2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Number of kinds of storage systems integrated with the EGI accounting software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3.3</a:t>
                      </a:r>
                      <a:endParaRPr lang="en-GB" sz="1600" dirty="0"/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M.JRA1.OpsTools.1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Number of new requirements introduced in the roadmap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40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80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120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3.4</a:t>
                      </a:r>
                      <a:endParaRPr lang="en-GB" sz="1600" dirty="0"/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M.JRA1.OpsTools.2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Number of probes developed to monitor cloud resources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8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15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3.4 </a:t>
                      </a:r>
                    </a:p>
                  </a:txBody>
                  <a:tcPr anchor="ctr"/>
                </a:tc>
              </a:tr>
              <a:tr h="506477">
                <a:tc>
                  <a:txBody>
                    <a:bodyPr/>
                    <a:lstStyle/>
                    <a:p>
                      <a:r>
                        <a:rPr lang="en-GB" sz="1600" dirty="0"/>
                        <a:t>M.JRA1.eGrant.1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Number of user requests handled in e-GRANT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30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3.5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3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142</TotalTime>
  <Words>737</Words>
  <Application>Microsoft Office PowerPoint</Application>
  <PresentationFormat>Presentazione su schermo (4:3)</PresentationFormat>
  <Paragraphs>151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e-Infrastructure commons Updates</vt:lpstr>
      <vt:lpstr>Outline</vt:lpstr>
      <vt:lpstr>Milestones and Deliverables Review Process (1/2)</vt:lpstr>
      <vt:lpstr>Milestones and Deliverables Review Process (2/2)</vt:lpstr>
      <vt:lpstr>WP3 Milestones and Deliverables</vt:lpstr>
      <vt:lpstr>Next WP3 Deliverables and Milestones</vt:lpstr>
      <vt:lpstr>Next WP3 Deliverables and Milestones</vt:lpstr>
      <vt:lpstr>KPI and Metrics</vt:lpstr>
      <vt:lpstr>KPI and Metrics</vt:lpstr>
      <vt:lpstr>Roadmap &amp; Requirements</vt:lpstr>
      <vt:lpstr>First Roadmap Revision</vt:lpstr>
      <vt:lpstr>First Roadmap Revision - Actions</vt:lpstr>
      <vt:lpstr>Software and services instructions and rules</vt:lpstr>
      <vt:lpstr>Tool Information</vt:lpstr>
      <vt:lpstr>F2F at the EGI CF (Bari, Italy)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30</cp:revision>
  <dcterms:created xsi:type="dcterms:W3CDTF">2015-06-17T09:10:49Z</dcterms:created>
  <dcterms:modified xsi:type="dcterms:W3CDTF">2015-09-16T10:52:56Z</dcterms:modified>
</cp:coreProperties>
</file>