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B15596-D9C1-4C7C-8CDE-400912552417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E6460D8-5BA0-420A-B756-32A22C12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593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2/15/2011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0FC292-44F9-47ED-8605-3A8F277854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7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CD235-F8C5-42BC-9B03-57467E66954A}" type="datetimeFigureOut">
              <a:rPr lang="en-US"/>
              <a:pPr>
                <a:defRPr/>
              </a:pPr>
              <a:t>2/15/2011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D3937-669E-4804-82D4-53AABA96A1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5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CD258-2E40-43A7-B8FC-A08C4A870236}" type="datetimeFigureOut">
              <a:rPr lang="en-US"/>
              <a:pPr>
                <a:defRPr/>
              </a:pPr>
              <a:t>2/15/2011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DAEFB-61B6-4DC9-81BB-0DB92A1E9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60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471E33-E74D-4C48-AFA1-554BCDE171D2}" type="datetimeFigureOut">
              <a:rPr lang="en-US"/>
              <a:pPr>
                <a:defRPr/>
              </a:pPr>
              <a:t>2/15/2011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451FD1A-2061-4902-90FA-94A6CE00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getFile.py/access?contribId=4&amp;sessionId=1&amp;resId=1&amp;materialId=slides&amp;confId=10664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Middleware#Roadmap_and_Support_Pla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Review of Middleware </a:t>
            </a:r>
            <a:r>
              <a:rPr lang="en-GB" dirty="0" err="1" smtClean="0">
                <a:latin typeface="Arial" charset="0"/>
                <a:cs typeface="Arial" charset="0"/>
              </a:rPr>
              <a:t>Reqirements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3075" name="Subtitle 4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OMB, 15 Feb 2011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A1CCF9B-5CAC-48B5-9459-9804E4285090}" type="datetime1">
              <a:rPr lang="en-GB" smtClean="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15/02/2011</a:t>
            </a:fld>
            <a:endParaRPr lang="en-GB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29D9FDF-58DB-4B25-98FF-D1C30DFE81D3}" type="slidenum">
              <a:rPr lang="en-GB" smtClean="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Platforms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040560"/>
          </a:xfrm>
        </p:spPr>
        <p:txBody>
          <a:bodyPr/>
          <a:lstStyle/>
          <a:p>
            <a:r>
              <a:rPr lang="en-GB" sz="2000" dirty="0"/>
              <a:t>EMI 1 reference platform: </a:t>
            </a:r>
            <a:r>
              <a:rPr lang="en-GB" sz="2000" dirty="0">
                <a:solidFill>
                  <a:schemeClr val="accent1"/>
                </a:solidFill>
              </a:rPr>
              <a:t>SL5/64</a:t>
            </a:r>
            <a:r>
              <a:rPr lang="en-GB" sz="2000" dirty="0"/>
              <a:t> + EPEL</a:t>
            </a:r>
          </a:p>
          <a:p>
            <a:r>
              <a:rPr lang="en-GB" sz="2000" dirty="0" smtClean="0">
                <a:solidFill>
                  <a:schemeClr val="accent1"/>
                </a:solidFill>
              </a:rPr>
              <a:t>SL6 </a:t>
            </a:r>
            <a:r>
              <a:rPr lang="en-GB" sz="2000" dirty="0"/>
              <a:t>and </a:t>
            </a:r>
            <a:r>
              <a:rPr lang="en-GB" sz="2000" dirty="0" err="1">
                <a:solidFill>
                  <a:schemeClr val="accent1"/>
                </a:solidFill>
              </a:rPr>
              <a:t>Debian</a:t>
            </a:r>
            <a:r>
              <a:rPr lang="en-GB" sz="2000" dirty="0">
                <a:solidFill>
                  <a:schemeClr val="accent1"/>
                </a:solidFill>
              </a:rPr>
              <a:t> </a:t>
            </a:r>
            <a:r>
              <a:rPr lang="en-GB" sz="2000" dirty="0"/>
              <a:t>available in EMI 2, maybe sooner already</a:t>
            </a:r>
          </a:p>
          <a:p>
            <a:pPr lvl="1"/>
            <a:r>
              <a:rPr lang="en-GB" sz="1800" dirty="0"/>
              <a:t>during EMI 1 for some </a:t>
            </a:r>
            <a:r>
              <a:rPr lang="en-GB" sz="1800" dirty="0" smtClean="0"/>
              <a:t>components </a:t>
            </a:r>
            <a:r>
              <a:rPr lang="en-GB" sz="1800" dirty="0" smtClean="0">
                <a:sym typeface="Wingdings" pitchFamily="2" charset="2"/>
              </a:rPr>
              <a:t> WLCG: higher priority to Data Management components</a:t>
            </a:r>
            <a:endParaRPr lang="en-GB" sz="1800" dirty="0"/>
          </a:p>
          <a:p>
            <a:r>
              <a:rPr lang="en-GB" sz="2000" dirty="0" smtClean="0"/>
              <a:t>One </a:t>
            </a:r>
            <a:r>
              <a:rPr lang="en-GB" sz="2000" dirty="0"/>
              <a:t>EMI repository (per major release) for all </a:t>
            </a:r>
            <a:r>
              <a:rPr lang="en-GB" sz="2000" dirty="0" smtClean="0"/>
              <a:t>services</a:t>
            </a:r>
          </a:p>
          <a:p>
            <a:pPr lvl="1"/>
            <a:r>
              <a:rPr lang="en-GB" sz="1800" dirty="0" smtClean="0"/>
              <a:t>base </a:t>
            </a:r>
            <a:r>
              <a:rPr lang="en-GB" sz="1800" dirty="0"/>
              <a:t>+ updates + security</a:t>
            </a:r>
          </a:p>
          <a:p>
            <a:r>
              <a:rPr lang="en-GB" sz="2000" dirty="0" smtClean="0"/>
              <a:t>Following </a:t>
            </a:r>
            <a:r>
              <a:rPr lang="en-GB" sz="2000" dirty="0"/>
              <a:t>EPEL packaging </a:t>
            </a:r>
            <a:r>
              <a:rPr lang="en-GB" sz="2000" dirty="0" smtClean="0"/>
              <a:t>policies</a:t>
            </a:r>
          </a:p>
          <a:p>
            <a:pPr lvl="1"/>
            <a:r>
              <a:rPr lang="en-GB" sz="1800" dirty="0" smtClean="0"/>
              <a:t>e.g</a:t>
            </a:r>
            <a:r>
              <a:rPr lang="en-GB" sz="1800" dirty="0"/>
              <a:t>. installation in /</a:t>
            </a:r>
            <a:r>
              <a:rPr lang="en-GB" sz="1800" dirty="0" err="1"/>
              <a:t>usr</a:t>
            </a:r>
            <a:r>
              <a:rPr lang="en-GB" sz="1800" dirty="0"/>
              <a:t>, not in /</a:t>
            </a:r>
            <a:r>
              <a:rPr lang="en-GB" sz="1800" dirty="0" smtClean="0"/>
              <a:t>opt/</a:t>
            </a:r>
            <a:r>
              <a:rPr lang="en-GB" sz="1800" dirty="0" err="1" smtClean="0"/>
              <a:t>glite</a:t>
            </a:r>
            <a:endParaRPr lang="en-GB" sz="1800" dirty="0"/>
          </a:p>
          <a:p>
            <a:pPr lvl="1"/>
            <a:r>
              <a:rPr lang="en-GB" sz="1800" dirty="0" smtClean="0"/>
              <a:t>Full </a:t>
            </a:r>
            <a:r>
              <a:rPr lang="en-GB" sz="1800" dirty="0"/>
              <a:t>compliance may be achieved later</a:t>
            </a:r>
          </a:p>
          <a:p>
            <a:r>
              <a:rPr lang="en-GB" sz="2000" dirty="0" err="1" smtClean="0"/>
              <a:t>Metapackages</a:t>
            </a:r>
            <a:r>
              <a:rPr lang="en-GB" sz="2000" dirty="0" smtClean="0"/>
              <a:t> </a:t>
            </a:r>
            <a:r>
              <a:rPr lang="en-GB" sz="2000" dirty="0"/>
              <a:t>just for </a:t>
            </a:r>
            <a:r>
              <a:rPr lang="en-GB" sz="2000" dirty="0" smtClean="0"/>
              <a:t>installation</a:t>
            </a:r>
          </a:p>
          <a:p>
            <a:pPr lvl="1"/>
            <a:r>
              <a:rPr lang="en-GB" sz="1600" dirty="0" smtClean="0"/>
              <a:t>Cannot </a:t>
            </a:r>
            <a:r>
              <a:rPr lang="en-GB" sz="1600" dirty="0"/>
              <a:t>be used to version the installation of a certain product</a:t>
            </a:r>
          </a:p>
          <a:p>
            <a:r>
              <a:rPr lang="en-GB" sz="2000" dirty="0" smtClean="0"/>
              <a:t>In </a:t>
            </a:r>
            <a:r>
              <a:rPr lang="en-GB" sz="2000" dirty="0"/>
              <a:t>general, no upgrade path between major </a:t>
            </a:r>
            <a:r>
              <a:rPr lang="en-GB" sz="2000" dirty="0" smtClean="0"/>
              <a:t>releases</a:t>
            </a:r>
          </a:p>
          <a:p>
            <a:pPr lvl="1"/>
            <a:r>
              <a:rPr lang="en-GB" sz="1600" dirty="0" smtClean="0"/>
              <a:t>Including </a:t>
            </a:r>
            <a:r>
              <a:rPr lang="en-GB" sz="1600" dirty="0"/>
              <a:t>from gLite 3.2 to EMI 1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4484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priorities?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040560"/>
          </a:xfrm>
        </p:spPr>
        <p:txBody>
          <a:bodyPr/>
          <a:lstStyle/>
          <a:p>
            <a:r>
              <a:rPr lang="en-GB" dirty="0" smtClean="0"/>
              <a:t>Which components from EMI 1.0 need to be verified and validated at higher priority?</a:t>
            </a:r>
          </a:p>
          <a:p>
            <a:pPr lvl="1"/>
            <a:r>
              <a:rPr lang="en-GB" dirty="0" smtClean="0"/>
              <a:t>gLite 3.1 and gLite 3.2 end of support calendar </a:t>
            </a:r>
          </a:p>
          <a:p>
            <a:pPr lvl="1"/>
            <a:r>
              <a:rPr lang="en-GB" dirty="0" smtClean="0"/>
              <a:t>Data management components and generally speaking sl6 components 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Discussion in March 2011</a:t>
            </a:r>
          </a:p>
          <a:p>
            <a:r>
              <a:rPr lang="en-GB" dirty="0" smtClean="0">
                <a:hlinkClick r:id="rId2"/>
              </a:rPr>
              <a:t>Preview of EMI 1.0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57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References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040559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EMI Software Maintenance and Support Plan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Compute Area Work Plan and Status Report (DJRA1.1.1)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Data Area Work Plan and Status Report (DJRA1.2.1)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Security Area Work Plan and Status Report (DJRA1.3.1)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Infrastructure Area Work Plan and Status Report (DJRA1.4.1)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All documents available on the </a:t>
            </a:r>
            <a:r>
              <a:rPr lang="en-US" sz="2800" dirty="0" smtClean="0">
                <a:latin typeface="Arial" charset="0"/>
                <a:cs typeface="Arial" charset="0"/>
                <a:hlinkClick r:id="rId2"/>
              </a:rPr>
              <a:t>EGI wiki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3C5BAC4-75FB-451F-8AE8-A86C7C1A198A}" type="datetime1">
              <a:rPr lang="en-GB" smtClean="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15/02/2011</a:t>
            </a:fld>
            <a:endParaRPr lang="en-GB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F9F4446-FD55-485B-90F0-1F876CF41563}" type="slidenum">
              <a:rPr lang="en-GB" smtClean="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smtClean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EMI releases 1/3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579296" cy="4813995"/>
          </a:xfrm>
        </p:spPr>
        <p:txBody>
          <a:bodyPr/>
          <a:lstStyle/>
          <a:p>
            <a:r>
              <a:rPr lang="en-GB" dirty="0"/>
              <a:t>A </a:t>
            </a:r>
            <a:r>
              <a:rPr lang="en-GB" dirty="0">
                <a:solidFill>
                  <a:srgbClr val="0070C0"/>
                </a:solidFill>
              </a:rPr>
              <a:t>major</a:t>
            </a:r>
            <a:r>
              <a:rPr lang="en-GB" dirty="0"/>
              <a:t> release for a component is characterized by a well-defined interface and behaviour, potentially incompatible with the interface or behaviour of a previous </a:t>
            </a:r>
            <a:r>
              <a:rPr lang="en-GB" dirty="0" smtClean="0"/>
              <a:t>release.</a:t>
            </a:r>
          </a:p>
          <a:p>
            <a:r>
              <a:rPr lang="en-GB" dirty="0" smtClean="0"/>
              <a:t>New </a:t>
            </a:r>
            <a:r>
              <a:rPr lang="en-GB" dirty="0"/>
              <a:t>major releases of a component can be introduced only in a new major release of EMI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75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EMI releases 2/3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741987"/>
          </a:xfrm>
        </p:spPr>
        <p:txBody>
          <a:bodyPr/>
          <a:lstStyle/>
          <a:p>
            <a:r>
              <a:rPr lang="en-GB" dirty="0"/>
              <a:t>A </a:t>
            </a:r>
            <a:r>
              <a:rPr lang="en-GB" dirty="0">
                <a:solidFill>
                  <a:srgbClr val="0070C0"/>
                </a:solidFill>
              </a:rPr>
              <a:t>minor</a:t>
            </a:r>
            <a:r>
              <a:rPr lang="en-GB" dirty="0"/>
              <a:t> release of a component includes </a:t>
            </a:r>
            <a:r>
              <a:rPr lang="en-GB" dirty="0">
                <a:solidFill>
                  <a:srgbClr val="0070C0"/>
                </a:solidFill>
              </a:rPr>
              <a:t>significant interface or behaviour changes </a:t>
            </a:r>
            <a:r>
              <a:rPr lang="en-GB" dirty="0"/>
              <a:t>that are b</a:t>
            </a:r>
            <a:r>
              <a:rPr lang="en-GB" dirty="0">
                <a:solidFill>
                  <a:srgbClr val="0070C0"/>
                </a:solidFill>
              </a:rPr>
              <a:t>ackwards-compatible</a:t>
            </a:r>
            <a:r>
              <a:rPr lang="en-GB" dirty="0"/>
              <a:t> with those of the corresponding major release. </a:t>
            </a:r>
          </a:p>
          <a:p>
            <a:r>
              <a:rPr lang="en-GB" dirty="0"/>
              <a:t>New minor releases of a component can be introduced in an existing major release of EMI.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76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EMI releases 3/3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686800" cy="4886003"/>
          </a:xfrm>
        </p:spPr>
        <p:txBody>
          <a:bodyPr/>
          <a:lstStyle/>
          <a:p>
            <a:r>
              <a:rPr lang="en-GB" dirty="0"/>
              <a:t>A </a:t>
            </a:r>
            <a:r>
              <a:rPr lang="en-GB" dirty="0">
                <a:solidFill>
                  <a:srgbClr val="0070C0"/>
                </a:solidFill>
              </a:rPr>
              <a:t>revision release </a:t>
            </a:r>
            <a:r>
              <a:rPr lang="en-GB" dirty="0"/>
              <a:t>of a component includes changes fixing specific defects found in production and represents the typical kind of release of a component during the lifetime of an </a:t>
            </a:r>
            <a:r>
              <a:rPr lang="en-GB" dirty="0" smtClean="0"/>
              <a:t>EMI </a:t>
            </a:r>
            <a:r>
              <a:rPr lang="en-GB" dirty="0"/>
              <a:t>major release. </a:t>
            </a:r>
            <a:endParaRPr lang="en-GB" dirty="0" smtClean="0"/>
          </a:p>
          <a:p>
            <a:r>
              <a:rPr lang="en-GB" dirty="0"/>
              <a:t>An </a:t>
            </a:r>
            <a:r>
              <a:rPr lang="en-GB" dirty="0">
                <a:solidFill>
                  <a:srgbClr val="0070C0"/>
                </a:solidFill>
              </a:rPr>
              <a:t>emergency</a:t>
            </a:r>
            <a:r>
              <a:rPr lang="en-GB" dirty="0"/>
              <a:t> release of a component includes changes fixing only Immediate-priority defects found in production, typically security-related.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Maintenance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040560"/>
          </a:xfrm>
        </p:spPr>
        <p:txBody>
          <a:bodyPr/>
          <a:lstStyle/>
          <a:p>
            <a:r>
              <a:rPr lang="en-GB" i="1" dirty="0" smtClean="0">
                <a:solidFill>
                  <a:srgbClr val="0070C0"/>
                </a:solidFill>
              </a:rPr>
              <a:t>corrective</a:t>
            </a:r>
            <a:r>
              <a:rPr lang="en-GB" i="1" dirty="0" smtClean="0"/>
              <a:t> </a:t>
            </a:r>
            <a:r>
              <a:rPr lang="en-GB" dirty="0"/>
              <a:t>and </a:t>
            </a:r>
            <a:r>
              <a:rPr lang="en-GB" i="1" dirty="0">
                <a:solidFill>
                  <a:srgbClr val="0070C0"/>
                </a:solidFill>
              </a:rPr>
              <a:t>adaptive</a:t>
            </a:r>
            <a:r>
              <a:rPr lang="en-GB" i="1" dirty="0"/>
              <a:t> </a:t>
            </a:r>
            <a:r>
              <a:rPr lang="en-GB" dirty="0"/>
              <a:t>maintenance to address defects, potential </a:t>
            </a:r>
            <a:r>
              <a:rPr lang="en-GB" dirty="0">
                <a:solidFill>
                  <a:srgbClr val="0070C0"/>
                </a:solidFill>
              </a:rPr>
              <a:t>defects</a:t>
            </a:r>
            <a:r>
              <a:rPr lang="en-GB" dirty="0"/>
              <a:t> and </a:t>
            </a:r>
            <a:r>
              <a:rPr lang="en-GB" dirty="0">
                <a:solidFill>
                  <a:srgbClr val="0070C0"/>
                </a:solidFill>
              </a:rPr>
              <a:t>minor improvements </a:t>
            </a:r>
            <a:r>
              <a:rPr lang="en-GB" dirty="0"/>
              <a:t>found in running services in the production environments, based on requests for changes (</a:t>
            </a:r>
            <a:r>
              <a:rPr lang="en-GB" dirty="0" err="1"/>
              <a:t>RfC</a:t>
            </a:r>
            <a:r>
              <a:rPr lang="en-GB" dirty="0"/>
              <a:t>) in the code of EMI software components. </a:t>
            </a:r>
            <a:endParaRPr lang="en-GB" dirty="0" smtClean="0"/>
          </a:p>
          <a:p>
            <a:r>
              <a:rPr lang="en-GB" dirty="0" smtClean="0"/>
              <a:t>What qualifies as corrective and adaptive?</a:t>
            </a:r>
          </a:p>
          <a:p>
            <a:pPr lvl="1"/>
            <a:r>
              <a:rPr lang="en-GB" dirty="0" smtClean="0"/>
              <a:t>Priority: severity, impact, urgency, cost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4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Requests for changes (</a:t>
            </a:r>
            <a:r>
              <a:rPr lang="en-GB" sz="4000" dirty="0" err="1" smtClean="0"/>
              <a:t>RfC</a:t>
            </a:r>
            <a:r>
              <a:rPr lang="en-GB" sz="4000" dirty="0" smtClean="0"/>
              <a:t>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579296" cy="4741987"/>
          </a:xfrm>
        </p:spPr>
        <p:txBody>
          <a:bodyPr/>
          <a:lstStyle/>
          <a:p>
            <a:r>
              <a:rPr lang="en-GB" sz="2400" dirty="0" smtClean="0">
                <a:solidFill>
                  <a:schemeClr val="accent1"/>
                </a:solidFill>
              </a:rPr>
              <a:t>Immediate</a:t>
            </a:r>
          </a:p>
          <a:p>
            <a:pPr lvl="1"/>
            <a:r>
              <a:rPr lang="en-GB" sz="2000" dirty="0"/>
              <a:t>The </a:t>
            </a:r>
            <a:r>
              <a:rPr lang="en-GB" sz="2000" dirty="0" err="1"/>
              <a:t>RfC</a:t>
            </a:r>
            <a:r>
              <a:rPr lang="en-GB" sz="2000" dirty="0"/>
              <a:t> needs to be addressed </a:t>
            </a:r>
            <a:r>
              <a:rPr lang="en-GB" sz="2000" dirty="0">
                <a:solidFill>
                  <a:schemeClr val="accent1"/>
                </a:solidFill>
              </a:rPr>
              <a:t>as soon as possible</a:t>
            </a:r>
            <a:r>
              <a:rPr lang="en-GB" sz="2000" dirty="0"/>
              <a:t>, </a:t>
            </a:r>
            <a:r>
              <a:rPr lang="en-GB" sz="2000" dirty="0">
                <a:solidFill>
                  <a:srgbClr val="0070C0"/>
                </a:solidFill>
              </a:rPr>
              <a:t>in all affected EMI major releases </a:t>
            </a:r>
            <a:endParaRPr lang="en-GB" sz="20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chemeClr val="accent1"/>
                </a:solidFill>
              </a:rPr>
              <a:t>High</a:t>
            </a:r>
          </a:p>
          <a:p>
            <a:pPr lvl="1"/>
            <a:r>
              <a:rPr lang="en-GB" sz="2000" dirty="0"/>
              <a:t>The </a:t>
            </a:r>
            <a:r>
              <a:rPr lang="en-GB" sz="2000" dirty="0" err="1"/>
              <a:t>RfC</a:t>
            </a:r>
            <a:r>
              <a:rPr lang="en-GB" sz="2000" dirty="0"/>
              <a:t> will be addressed in a </a:t>
            </a:r>
            <a:r>
              <a:rPr lang="en-GB" sz="2000" dirty="0">
                <a:solidFill>
                  <a:schemeClr val="accent1"/>
                </a:solidFill>
              </a:rPr>
              <a:t>next release </a:t>
            </a:r>
            <a:r>
              <a:rPr lang="en-GB" sz="2000" dirty="0"/>
              <a:t>of the affected component, </a:t>
            </a:r>
            <a:r>
              <a:rPr lang="en-GB" sz="2000" dirty="0">
                <a:solidFill>
                  <a:srgbClr val="0070C0"/>
                </a:solidFill>
              </a:rPr>
              <a:t>in all affected EMI major releases </a:t>
            </a:r>
            <a:endParaRPr lang="en-GB" sz="20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Medium</a:t>
            </a:r>
          </a:p>
          <a:p>
            <a:pPr lvl="1"/>
            <a:r>
              <a:rPr lang="en-GB" sz="2000" dirty="0"/>
              <a:t>The </a:t>
            </a:r>
            <a:r>
              <a:rPr lang="en-GB" sz="2000" dirty="0" err="1"/>
              <a:t>RfC</a:t>
            </a:r>
            <a:r>
              <a:rPr lang="en-GB" sz="2000" dirty="0"/>
              <a:t> will be addressed in the release of the affected component that will be shipped with the </a:t>
            </a:r>
            <a:r>
              <a:rPr lang="en-GB" sz="2000" dirty="0">
                <a:solidFill>
                  <a:schemeClr val="accent1"/>
                </a:solidFill>
              </a:rPr>
              <a:t>next EMI major release</a:t>
            </a:r>
            <a:r>
              <a:rPr lang="en-GB" sz="2000" dirty="0"/>
              <a:t> </a:t>
            </a:r>
            <a:endParaRPr lang="en-GB" sz="2000" dirty="0" smtClean="0"/>
          </a:p>
          <a:p>
            <a:r>
              <a:rPr lang="en-GB" sz="2800" dirty="0" smtClean="0">
                <a:solidFill>
                  <a:schemeClr val="accent1"/>
                </a:solidFill>
              </a:rPr>
              <a:t>Low</a:t>
            </a:r>
          </a:p>
          <a:p>
            <a:pPr lvl="1"/>
            <a:r>
              <a:rPr lang="en-GB" sz="2000" dirty="0" smtClean="0"/>
              <a:t>There </a:t>
            </a:r>
            <a:r>
              <a:rPr lang="en-GB" sz="2000" dirty="0"/>
              <a:t>is </a:t>
            </a:r>
            <a:r>
              <a:rPr lang="en-GB" sz="2000" dirty="0">
                <a:solidFill>
                  <a:schemeClr val="accent1"/>
                </a:solidFill>
              </a:rPr>
              <a:t>no target date </a:t>
            </a:r>
            <a:r>
              <a:rPr lang="en-GB" sz="2000" dirty="0"/>
              <a:t>for addressing the </a:t>
            </a:r>
            <a:r>
              <a:rPr lang="en-GB" sz="2000" dirty="0" err="1"/>
              <a:t>RfC</a:t>
            </a:r>
            <a:r>
              <a:rPr lang="en-GB" sz="2000" dirty="0"/>
              <a:t>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389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support timeline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579296" cy="4813995"/>
          </a:xfrm>
        </p:spPr>
        <p:txBody>
          <a:bodyPr/>
          <a:lstStyle/>
          <a:p>
            <a:r>
              <a:rPr lang="en-GB" dirty="0"/>
              <a:t>only the latest </a:t>
            </a:r>
            <a:r>
              <a:rPr lang="en-GB" dirty="0">
                <a:solidFill>
                  <a:schemeClr val="accent1"/>
                </a:solidFill>
              </a:rPr>
              <a:t>two EMI major releases </a:t>
            </a:r>
            <a:r>
              <a:rPr lang="en-GB" dirty="0"/>
              <a:t>are supported at a time. </a:t>
            </a:r>
            <a:endParaRPr lang="en-GB" dirty="0" smtClean="0"/>
          </a:p>
          <a:p>
            <a:pPr lvl="1"/>
            <a:r>
              <a:rPr lang="en-GB" dirty="0" smtClean="0"/>
              <a:t>Within </a:t>
            </a:r>
            <a:r>
              <a:rPr lang="en-GB" dirty="0"/>
              <a:t>an EMI major release </a:t>
            </a:r>
            <a:r>
              <a:rPr lang="en-GB" dirty="0">
                <a:solidFill>
                  <a:schemeClr val="accent1"/>
                </a:solidFill>
              </a:rPr>
              <a:t>only the latest version of a component is supported</a:t>
            </a:r>
            <a:r>
              <a:rPr lang="en-GB" dirty="0"/>
              <a:t>. </a:t>
            </a:r>
            <a:endParaRPr lang="en-GB" dirty="0" smtClean="0"/>
          </a:p>
          <a:p>
            <a:pPr lvl="1"/>
            <a:r>
              <a:rPr lang="en-GB" dirty="0" smtClean="0"/>
              <a:t>More </a:t>
            </a:r>
            <a:r>
              <a:rPr lang="en-GB" dirty="0"/>
              <a:t>extensive coverage will be evaluated on a case-by-case basis together with the users requesting it. </a:t>
            </a:r>
            <a:endParaRPr lang="en-GB" dirty="0" smtClean="0"/>
          </a:p>
          <a:p>
            <a:r>
              <a:rPr lang="en-GB" dirty="0"/>
              <a:t>Full support for </a:t>
            </a:r>
            <a:r>
              <a:rPr lang="en-GB" dirty="0">
                <a:solidFill>
                  <a:schemeClr val="accent1"/>
                </a:solidFill>
              </a:rPr>
              <a:t>18 months </a:t>
            </a:r>
            <a:endParaRPr lang="en-GB" dirty="0" smtClean="0">
              <a:solidFill>
                <a:schemeClr val="accent1"/>
              </a:solidFill>
            </a:endParaRPr>
          </a:p>
          <a:p>
            <a:r>
              <a:rPr lang="en-GB" dirty="0" smtClean="0"/>
              <a:t>Security </a:t>
            </a:r>
            <a:r>
              <a:rPr lang="en-GB" dirty="0"/>
              <a:t>only for another </a:t>
            </a:r>
            <a:r>
              <a:rPr lang="en-GB" dirty="0">
                <a:solidFill>
                  <a:schemeClr val="accent1"/>
                </a:solidFill>
              </a:rPr>
              <a:t>6 months</a:t>
            </a:r>
          </a:p>
        </p:txBody>
      </p:sp>
    </p:spTree>
    <p:extLst>
      <p:ext uri="{BB962C8B-B14F-4D97-AF65-F5344CB8AC3E}">
        <p14:creationId xmlns:p14="http://schemas.microsoft.com/office/powerpoint/2010/main" val="11835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upport schedule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579296" cy="4813995"/>
          </a:xfrm>
        </p:spPr>
        <p:txBody>
          <a:bodyPr/>
          <a:lstStyle/>
          <a:p>
            <a:r>
              <a:rPr lang="en-GB" dirty="0"/>
              <a:t>gLite 3.2 and arc 0.8.x would be </a:t>
            </a:r>
            <a:endParaRPr lang="en-GB" dirty="0" smtClean="0"/>
          </a:p>
          <a:p>
            <a:pPr lvl="1"/>
            <a:r>
              <a:rPr lang="en-GB" dirty="0" smtClean="0">
                <a:solidFill>
                  <a:schemeClr val="accent1"/>
                </a:solidFill>
              </a:rPr>
              <a:t>fully</a:t>
            </a:r>
            <a:r>
              <a:rPr lang="en-GB" dirty="0" smtClean="0"/>
              <a:t> </a:t>
            </a:r>
            <a:r>
              <a:rPr lang="en-GB" dirty="0"/>
              <a:t>supported until </a:t>
            </a:r>
            <a:r>
              <a:rPr lang="en-GB" dirty="0">
                <a:solidFill>
                  <a:schemeClr val="accent1"/>
                </a:solidFill>
              </a:rPr>
              <a:t>October </a:t>
            </a:r>
            <a:r>
              <a:rPr lang="en-GB" dirty="0" smtClean="0">
                <a:solidFill>
                  <a:schemeClr val="accent1"/>
                </a:solidFill>
              </a:rPr>
              <a:t>2011</a:t>
            </a:r>
          </a:p>
          <a:p>
            <a:pPr lvl="1"/>
            <a:r>
              <a:rPr lang="en-GB" dirty="0" smtClean="0"/>
              <a:t>with </a:t>
            </a:r>
            <a:r>
              <a:rPr lang="en-GB" dirty="0">
                <a:solidFill>
                  <a:schemeClr val="accent1"/>
                </a:solidFill>
              </a:rPr>
              <a:t>security</a:t>
            </a:r>
            <a:r>
              <a:rPr lang="en-GB" dirty="0"/>
              <a:t> updates until </a:t>
            </a:r>
            <a:r>
              <a:rPr lang="en-GB" dirty="0">
                <a:solidFill>
                  <a:schemeClr val="accent1"/>
                </a:solidFill>
              </a:rPr>
              <a:t>April 2012</a:t>
            </a:r>
          </a:p>
        </p:txBody>
      </p:sp>
    </p:spTree>
    <p:extLst>
      <p:ext uri="{BB962C8B-B14F-4D97-AF65-F5344CB8AC3E}">
        <p14:creationId xmlns:p14="http://schemas.microsoft.com/office/powerpoint/2010/main" val="397252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102</TotalTime>
  <Words>572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SimSun</vt:lpstr>
      <vt:lpstr>EGI-InSPIRE-Slide-Template_v4</vt:lpstr>
      <vt:lpstr>Review of Middleware Reqirements</vt:lpstr>
      <vt:lpstr>References</vt:lpstr>
      <vt:lpstr>EMI releases 1/3</vt:lpstr>
      <vt:lpstr>EMI releases 2/3</vt:lpstr>
      <vt:lpstr>EMI releases 3/3</vt:lpstr>
      <vt:lpstr>Maintenance</vt:lpstr>
      <vt:lpstr>Requests for changes (RfC)</vt:lpstr>
      <vt:lpstr>EGI support timeline</vt:lpstr>
      <vt:lpstr>Support schedule</vt:lpstr>
      <vt:lpstr>Platforms</vt:lpstr>
      <vt:lpstr>EGI priorities?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Middleware Reqirements</dc:title>
  <dc:creator>Tiziana Ferrari</dc:creator>
  <cp:lastModifiedBy>Tiziana Ferrari</cp:lastModifiedBy>
  <cp:revision>8</cp:revision>
  <dcterms:created xsi:type="dcterms:W3CDTF">2011-02-15T07:46:15Z</dcterms:created>
  <dcterms:modified xsi:type="dcterms:W3CDTF">2011-02-15T09:28:37Z</dcterms:modified>
</cp:coreProperties>
</file>