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1294083" y="682913"/>
            <a:ext cx="4918500" cy="33693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751146" y="4267889"/>
            <a:ext cx="6005955" cy="40427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4249016" y="8537239"/>
            <a:ext cx="3257630" cy="44740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hape 65"/>
          <p:cNvCxnSpPr/>
          <p:nvPr/>
        </p:nvCxnSpPr>
        <p:spPr>
          <a:xfrm>
            <a:off x="179388" y="1052512"/>
            <a:ext cx="8713799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6" name="Shape 66"/>
          <p:cNvSpPr txBox="1"/>
          <p:nvPr>
            <p:ph type="title"/>
          </p:nvPr>
        </p:nvSpPr>
        <p:spPr>
          <a:xfrm>
            <a:off x="457200" y="115888"/>
            <a:ext cx="8229600" cy="779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 sz="3600">
                <a:solidFill>
                  <a:srgbClr val="366092"/>
                </a:solidFill>
              </a:defRPr>
            </a:lvl1pPr>
            <a:lvl2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1969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none"/>
            </a:lvl1pPr>
            <a:lvl2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hape 72"/>
          <p:cNvCxnSpPr/>
          <p:nvPr/>
        </p:nvCxnSpPr>
        <p:spPr>
          <a:xfrm>
            <a:off x="179388" y="1052512"/>
            <a:ext cx="8713799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Shape 73"/>
          <p:cNvSpPr txBox="1"/>
          <p:nvPr>
            <p:ph type="title"/>
          </p:nvPr>
        </p:nvSpPr>
        <p:spPr>
          <a:xfrm>
            <a:off x="457200" y="115888"/>
            <a:ext cx="8229600" cy="779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68759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4648200" y="1268759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Shape 77"/>
          <p:cNvCxnSpPr/>
          <p:nvPr/>
        </p:nvCxnSpPr>
        <p:spPr>
          <a:xfrm>
            <a:off x="179388" y="1052512"/>
            <a:ext cx="8713799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8" name="Shape 78"/>
          <p:cNvSpPr txBox="1"/>
          <p:nvPr>
            <p:ph type="title"/>
          </p:nvPr>
        </p:nvSpPr>
        <p:spPr>
          <a:xfrm>
            <a:off x="457200" y="115888"/>
            <a:ext cx="8229600" cy="779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268759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457200" y="1908522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81" name="Shape 81"/>
          <p:cNvSpPr txBox="1"/>
          <p:nvPr>
            <p:ph idx="3" type="body"/>
          </p:nvPr>
        </p:nvSpPr>
        <p:spPr>
          <a:xfrm>
            <a:off x="4645025" y="1268759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82" name="Shape 82"/>
          <p:cNvSpPr txBox="1"/>
          <p:nvPr>
            <p:ph idx="4" type="body"/>
          </p:nvPr>
        </p:nvSpPr>
        <p:spPr>
          <a:xfrm>
            <a:off x="4645025" y="1908522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575050" y="273051"/>
            <a:ext cx="5111699" cy="554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86" name="Shape 86"/>
          <p:cNvSpPr txBox="1"/>
          <p:nvPr>
            <p:ph idx="2" type="body"/>
          </p:nvPr>
        </p:nvSpPr>
        <p:spPr>
          <a:xfrm>
            <a:off x="457200" y="1435100"/>
            <a:ext cx="3008399" cy="44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792288" y="452048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/>
          <p:nvPr>
            <p:ph idx="2" type="pic"/>
          </p:nvPr>
        </p:nvSpPr>
        <p:spPr>
          <a:xfrm>
            <a:off x="1792288" y="332656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1792288" y="5087219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hape 92"/>
          <p:cNvCxnSpPr/>
          <p:nvPr/>
        </p:nvCxnSpPr>
        <p:spPr>
          <a:xfrm>
            <a:off x="179388" y="1052512"/>
            <a:ext cx="8713799" cy="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" name="Shape 93"/>
          <p:cNvSpPr txBox="1"/>
          <p:nvPr>
            <p:ph type="title"/>
          </p:nvPr>
        </p:nvSpPr>
        <p:spPr>
          <a:xfrm>
            <a:off x="457200" y="115888"/>
            <a:ext cx="8229600" cy="779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2308949" y="-654775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 rot="5400000">
            <a:off x="4856850" y="2047188"/>
            <a:ext cx="56024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 rot="5400000">
            <a:off x="665850" y="65989"/>
            <a:ext cx="5602499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ítulo, texto y objetos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533400" y="1524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 sz="360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533400" y="1524000"/>
            <a:ext cx="38099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495800" y="1524000"/>
            <a:ext cx="38099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115888"/>
            <a:ext cx="8229600" cy="779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 b="0" baseline="0" i="0" sz="3600" u="none" cap="none" strike="noStrike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1969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58" name="Shape 58"/>
          <p:cNvPicPr preferRelativeResize="0"/>
          <p:nvPr/>
        </p:nvPicPr>
        <p:blipFill/>
        <p:spPr>
          <a:xfrm>
            <a:off x="784225" y="6029325"/>
            <a:ext cx="1184400" cy="6399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Relationship Id="rId5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Relationship Id="rId4" Type="http://schemas.openxmlformats.org/officeDocument/2006/relationships/hyperlink" Target="http://scipion.cnb.csic.es/docs" TargetMode="External"/><Relationship Id="rId5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8" y="789566"/>
            <a:ext cx="8520599" cy="2736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434343"/>
                </a:solidFill>
              </a:rPr>
              <a:t>Cryo-EM in the cloud:</a:t>
            </a:r>
          </a:p>
          <a:p>
            <a:pPr>
              <a:spcBef>
                <a:spcPts val="0"/>
              </a:spcBef>
              <a:buNone/>
            </a:pPr>
            <a:r>
              <a:rPr b="1" lang="en" sz="4000">
                <a:solidFill>
                  <a:srgbClr val="434343"/>
                </a:solidFill>
              </a:rPr>
              <a:t>bringing clouds to the data</a:t>
            </a:r>
            <a:r>
              <a:rPr lang="en" sz="4000">
                <a:solidFill>
                  <a:srgbClr val="434343"/>
                </a:solidFill>
              </a:rPr>
              <a:t> 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311700" y="3880433"/>
            <a:ext cx="8520599" cy="1056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L del Caño, J Cuenca-Alba, JM Carazo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rgbClr val="666666"/>
                </a:solidFill>
              </a:rPr>
              <a:t>Instruct Image Processing Center (I2PC)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03"/>
          <p:cNvGrpSpPr/>
          <p:nvPr/>
        </p:nvGrpSpPr>
        <p:grpSpPr>
          <a:xfrm>
            <a:off x="1602043" y="546300"/>
            <a:ext cx="5939906" cy="1463699"/>
            <a:chOff x="1602043" y="546300"/>
            <a:chExt cx="5939906" cy="1463699"/>
          </a:xfrm>
        </p:grpSpPr>
        <p:sp>
          <p:nvSpPr>
            <p:cNvPr id="104" name="Shape 104"/>
            <p:cNvSpPr txBox="1"/>
            <p:nvPr/>
          </p:nvSpPr>
          <p:spPr>
            <a:xfrm>
              <a:off x="3353650" y="546300"/>
              <a:ext cx="4188300" cy="14636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Xmipp</a:t>
              </a: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 is a comprehensive suite of image processing algorithms with a strong emphasis in the analysis of single particles,</a:t>
              </a: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">
                  <a:solidFill>
                    <a:srgbClr val="434343"/>
                  </a:solidFill>
                </a:rPr>
                <a:t>I</a:t>
              </a: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t is extending towards electron and X-ray tomography.</a:t>
              </a:r>
            </a:p>
          </p:txBody>
        </p:sp>
        <p:pic>
          <p:nvPicPr>
            <p:cNvPr id="105" name="Shape 10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02043" y="546327"/>
              <a:ext cx="1463644" cy="146364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6" name="Shape 10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16675" y="2037608"/>
            <a:ext cx="2195699" cy="4820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6825" y="2618699"/>
            <a:ext cx="6079200" cy="310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1166903" y="592150"/>
            <a:ext cx="6962593" cy="3490499"/>
            <a:chOff x="1357356" y="592150"/>
            <a:chExt cx="6962593" cy="3490499"/>
          </a:xfrm>
        </p:grpSpPr>
        <p:sp>
          <p:nvSpPr>
            <p:cNvPr id="114" name="Shape 114"/>
            <p:cNvSpPr txBox="1"/>
            <p:nvPr/>
          </p:nvSpPr>
          <p:spPr>
            <a:xfrm>
              <a:off x="4566350" y="592150"/>
              <a:ext cx="3753599" cy="34904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1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Scipion </a:t>
              </a: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is an image processing framework to obtain 3D models of macromolecular complexes using Electron Microscopy (3DEM).</a:t>
              </a: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4343"/>
                </a:solidFill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It integrates several software packages </a:t>
              </a:r>
              <a:r>
                <a:rPr lang="en">
                  <a:solidFill>
                    <a:srgbClr val="434343"/>
                  </a:solidFill>
                </a:rPr>
                <a:t>with</a:t>
              </a: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 an unified interface, </a:t>
              </a:r>
              <a:r>
                <a:rPr lang="en">
                  <a:solidFill>
                    <a:srgbClr val="434343"/>
                  </a:solidFill>
                </a:rPr>
                <a:t>useful</a:t>
              </a: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 for both biologists and developers. </a:t>
              </a: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34343"/>
                </a:solidFill>
              </a:endParaRP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Scipion </a:t>
              </a:r>
              <a:r>
                <a:rPr lang="en">
                  <a:solidFill>
                    <a:srgbClr val="434343"/>
                  </a:solidFill>
                </a:rPr>
                <a:t>w</a:t>
              </a: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orkflows combin</a:t>
              </a:r>
              <a:r>
                <a:rPr lang="en">
                  <a:solidFill>
                    <a:srgbClr val="434343"/>
                  </a:solidFill>
                </a:rPr>
                <a:t>e</a:t>
              </a: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 different software tools (with transparent conversion of formats) and track all steps (so they can be reproduced later</a:t>
              </a:r>
              <a:r>
                <a:rPr lang="en">
                  <a:solidFill>
                    <a:srgbClr val="434343"/>
                  </a:solidFill>
                </a:rPr>
                <a:t>)</a:t>
              </a:r>
              <a:r>
                <a:rPr b="0" baseline="0" i="0" lang="en" u="none" cap="none" strike="noStrike">
                  <a:solidFill>
                    <a:srgbClr val="434343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  <a:p>
              <a:pPr indent="0" lvl="0" marL="0" marR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5" name="Shape 115"/>
            <p:cNvGrpSpPr/>
            <p:nvPr/>
          </p:nvGrpSpPr>
          <p:grpSpPr>
            <a:xfrm>
              <a:off x="1357356" y="884743"/>
              <a:ext cx="3000000" cy="2600512"/>
              <a:chOff x="980887" y="637387"/>
              <a:chExt cx="3000000" cy="2600512"/>
            </a:xfrm>
          </p:grpSpPr>
          <p:pic>
            <p:nvPicPr>
              <p:cNvPr id="116" name="Shape 116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980887" y="637387"/>
                <a:ext cx="2643187" cy="196453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7" name="Shape 117"/>
              <p:cNvSpPr txBox="1"/>
              <p:nvPr/>
            </p:nvSpPr>
            <p:spPr>
              <a:xfrm>
                <a:off x="980887" y="2550300"/>
                <a:ext cx="3000000" cy="68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 rtl="0">
                  <a:lnSpc>
                    <a:spcPct val="93000"/>
                  </a:lnSpc>
                  <a:spcBef>
                    <a:spcPts val="0"/>
                  </a:spcBef>
                  <a:buNone/>
                </a:pPr>
                <a:r>
                  <a:rPr lang="en" sz="1800" u="sng">
                    <a:solidFill>
                      <a:schemeClr val="hlink"/>
                    </a:solidFill>
                    <a:hlinkClick r:id="rId4"/>
                  </a:rPr>
                  <a:t>http://scipion.cnb.csic.es/</a:t>
                </a:r>
                <a:r>
                  <a:rPr lang="en" sz="1800">
                    <a:solidFill>
                      <a:schemeClr val="dk1"/>
                    </a:solidFill>
                  </a:rPr>
                  <a:t> </a:t>
                </a:r>
              </a:p>
            </p:txBody>
          </p:sp>
        </p:grpSp>
      </p:grpSp>
      <p:grpSp>
        <p:nvGrpSpPr>
          <p:cNvPr id="118" name="Shape 118"/>
          <p:cNvGrpSpPr/>
          <p:nvPr/>
        </p:nvGrpSpPr>
        <p:grpSpPr>
          <a:xfrm>
            <a:off x="2203700" y="4486325"/>
            <a:ext cx="2173125" cy="657199"/>
            <a:chOff x="2034700" y="4426925"/>
            <a:chExt cx="2173125" cy="657199"/>
          </a:xfrm>
        </p:grpSpPr>
        <p:cxnSp>
          <p:nvCxnSpPr>
            <p:cNvPr id="119" name="Shape 119"/>
            <p:cNvCxnSpPr/>
            <p:nvPr/>
          </p:nvCxnSpPr>
          <p:spPr>
            <a:xfrm>
              <a:off x="2113425" y="4965250"/>
              <a:ext cx="20201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120" name="Shape 120"/>
            <p:cNvSpPr txBox="1"/>
            <p:nvPr/>
          </p:nvSpPr>
          <p:spPr>
            <a:xfrm>
              <a:off x="2550975" y="4710625"/>
              <a:ext cx="1602299" cy="373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Cluster Edition</a:t>
              </a:r>
            </a:p>
          </p:txBody>
        </p:sp>
        <p:pic>
          <p:nvPicPr>
            <p:cNvPr id="121" name="Shape 12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034700" y="4426925"/>
              <a:ext cx="2173125" cy="4211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2" name="Shape 122"/>
          <p:cNvGrpSpPr/>
          <p:nvPr/>
        </p:nvGrpSpPr>
        <p:grpSpPr>
          <a:xfrm>
            <a:off x="4589125" y="4486325"/>
            <a:ext cx="2194774" cy="657199"/>
            <a:chOff x="2034700" y="4426925"/>
            <a:chExt cx="2194774" cy="657199"/>
          </a:xfrm>
        </p:grpSpPr>
        <p:cxnSp>
          <p:nvCxnSpPr>
            <p:cNvPr id="123" name="Shape 123"/>
            <p:cNvCxnSpPr/>
            <p:nvPr/>
          </p:nvCxnSpPr>
          <p:spPr>
            <a:xfrm>
              <a:off x="2113425" y="4965250"/>
              <a:ext cx="20201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124" name="Shape 124"/>
            <p:cNvSpPr txBox="1"/>
            <p:nvPr/>
          </p:nvSpPr>
          <p:spPr>
            <a:xfrm>
              <a:off x="2627175" y="4710625"/>
              <a:ext cx="1602299" cy="373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Cloud Edition</a:t>
              </a:r>
            </a:p>
          </p:txBody>
        </p:sp>
        <p:pic>
          <p:nvPicPr>
            <p:cNvPr id="125" name="Shape 12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034700" y="4426925"/>
              <a:ext cx="2173125" cy="4211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6" name="Shape 126"/>
          <p:cNvGrpSpPr/>
          <p:nvPr/>
        </p:nvGrpSpPr>
        <p:grpSpPr>
          <a:xfrm>
            <a:off x="2203700" y="5351350"/>
            <a:ext cx="2217700" cy="657199"/>
            <a:chOff x="2034700" y="4426925"/>
            <a:chExt cx="2217700" cy="657199"/>
          </a:xfrm>
        </p:grpSpPr>
        <p:cxnSp>
          <p:nvCxnSpPr>
            <p:cNvPr id="127" name="Shape 127"/>
            <p:cNvCxnSpPr/>
            <p:nvPr/>
          </p:nvCxnSpPr>
          <p:spPr>
            <a:xfrm>
              <a:off x="2113425" y="4965250"/>
              <a:ext cx="20201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128" name="Shape 128"/>
            <p:cNvSpPr txBox="1"/>
            <p:nvPr/>
          </p:nvSpPr>
          <p:spPr>
            <a:xfrm>
              <a:off x="2546300" y="4710625"/>
              <a:ext cx="1706100" cy="373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Desktop Edition</a:t>
              </a:r>
            </a:p>
          </p:txBody>
        </p:sp>
        <p:pic>
          <p:nvPicPr>
            <p:cNvPr id="129" name="Shape 12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034700" y="4426925"/>
              <a:ext cx="2173125" cy="4211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0" name="Shape 130"/>
          <p:cNvGrpSpPr/>
          <p:nvPr/>
        </p:nvGrpSpPr>
        <p:grpSpPr>
          <a:xfrm>
            <a:off x="4589125" y="5351350"/>
            <a:ext cx="2173125" cy="657199"/>
            <a:chOff x="2034700" y="4426925"/>
            <a:chExt cx="2173125" cy="657199"/>
          </a:xfrm>
        </p:grpSpPr>
        <p:cxnSp>
          <p:nvCxnSpPr>
            <p:cNvPr id="131" name="Shape 131"/>
            <p:cNvCxnSpPr/>
            <p:nvPr/>
          </p:nvCxnSpPr>
          <p:spPr>
            <a:xfrm>
              <a:off x="2113425" y="4965250"/>
              <a:ext cx="2020199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none"/>
            </a:ln>
          </p:spPr>
        </p:cxnSp>
        <p:sp>
          <p:nvSpPr>
            <p:cNvPr id="132" name="Shape 132"/>
            <p:cNvSpPr txBox="1"/>
            <p:nvPr/>
          </p:nvSpPr>
          <p:spPr>
            <a:xfrm>
              <a:off x="2742075" y="4710625"/>
              <a:ext cx="1273200" cy="373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 sz="1800">
                  <a:latin typeface="Times New Roman"/>
                  <a:ea typeface="Times New Roman"/>
                  <a:cs typeface="Times New Roman"/>
                  <a:sym typeface="Times New Roman"/>
                </a:rPr>
                <a:t>Web Tools</a:t>
              </a:r>
            </a:p>
          </p:txBody>
        </p:sp>
        <p:pic>
          <p:nvPicPr>
            <p:cNvPr id="133" name="Shape 13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034700" y="4426925"/>
              <a:ext cx="2173125" cy="4211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4591975" y="4785975"/>
            <a:ext cx="1486200" cy="897899"/>
          </a:xfrm>
          <a:prstGeom prst="roundRect">
            <a:avLst>
              <a:gd fmla="val 16667" name="adj"/>
            </a:avLst>
          </a:prstGeom>
          <a:solidFill>
            <a:srgbClr val="D9D2E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Network</a:t>
            </a:r>
          </a:p>
          <a:p>
            <a:pPr algn="ctr">
              <a:spcBef>
                <a:spcPts val="0"/>
              </a:spcBef>
              <a:buNone/>
            </a:pPr>
            <a:r>
              <a:rPr lang="en"/>
              <a:t>infrastructure</a:t>
            </a:r>
          </a:p>
        </p:txBody>
      </p:sp>
      <p:sp>
        <p:nvSpPr>
          <p:cNvPr id="139" name="Shape 139"/>
          <p:cNvSpPr/>
          <p:nvPr/>
        </p:nvSpPr>
        <p:spPr>
          <a:xfrm>
            <a:off x="6191425" y="4785975"/>
            <a:ext cx="1143299" cy="897899"/>
          </a:xfrm>
          <a:prstGeom prst="roundRect">
            <a:avLst>
              <a:gd fmla="val 16667" name="adj"/>
            </a:avLst>
          </a:prstGeom>
          <a:solidFill>
            <a:srgbClr val="D9D2E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Storage</a:t>
            </a:r>
          </a:p>
        </p:txBody>
      </p:sp>
      <p:sp>
        <p:nvSpPr>
          <p:cNvPr id="140" name="Shape 140"/>
          <p:cNvSpPr/>
          <p:nvPr/>
        </p:nvSpPr>
        <p:spPr>
          <a:xfrm>
            <a:off x="7447975" y="4785975"/>
            <a:ext cx="1486200" cy="897899"/>
          </a:xfrm>
          <a:prstGeom prst="roundRect">
            <a:avLst>
              <a:gd fmla="val 16667" name="adj"/>
            </a:avLst>
          </a:prstGeom>
          <a:solidFill>
            <a:srgbClr val="D9D2E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Tools / Platform</a:t>
            </a:r>
          </a:p>
        </p:txBody>
      </p:sp>
      <p:sp>
        <p:nvSpPr>
          <p:cNvPr id="141" name="Shape 141"/>
          <p:cNvSpPr/>
          <p:nvPr/>
        </p:nvSpPr>
        <p:spPr>
          <a:xfrm>
            <a:off x="5911200" y="2827650"/>
            <a:ext cx="1486200" cy="897899"/>
          </a:xfrm>
          <a:prstGeom prst="roundRect">
            <a:avLst>
              <a:gd fmla="val 16667" name="adj"/>
            </a:avLst>
          </a:prstGeom>
          <a:solidFill>
            <a:srgbClr val="D9D2E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Big data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transfers (&gt;2TB)</a:t>
            </a:r>
          </a:p>
        </p:txBody>
      </p:sp>
      <p:cxnSp>
        <p:nvCxnSpPr>
          <p:cNvPr id="142" name="Shape 142"/>
          <p:cNvCxnSpPr>
            <a:stCxn id="141" idx="2"/>
            <a:endCxn id="138" idx="0"/>
          </p:cNvCxnSpPr>
          <p:nvPr/>
        </p:nvCxnSpPr>
        <p:spPr>
          <a:xfrm flipH="1">
            <a:off x="5335200" y="3725549"/>
            <a:ext cx="1319100" cy="1060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3" name="Shape 143"/>
          <p:cNvCxnSpPr>
            <a:stCxn id="141" idx="2"/>
            <a:endCxn id="139" idx="0"/>
          </p:cNvCxnSpPr>
          <p:nvPr/>
        </p:nvCxnSpPr>
        <p:spPr>
          <a:xfrm>
            <a:off x="6654300" y="3725549"/>
            <a:ext cx="108900" cy="1060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44" name="Shape 144"/>
          <p:cNvCxnSpPr>
            <a:stCxn id="141" idx="2"/>
            <a:endCxn id="140" idx="0"/>
          </p:cNvCxnSpPr>
          <p:nvPr/>
        </p:nvCxnSpPr>
        <p:spPr>
          <a:xfrm>
            <a:off x="6654300" y="3725549"/>
            <a:ext cx="1536900" cy="1060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5" name="Shape 145"/>
          <p:cNvSpPr/>
          <p:nvPr/>
        </p:nvSpPr>
        <p:spPr>
          <a:xfrm>
            <a:off x="3828900" y="807425"/>
            <a:ext cx="1486200" cy="897899"/>
          </a:xfrm>
          <a:prstGeom prst="roundRect">
            <a:avLst>
              <a:gd fmla="val 16667" name="adj"/>
            </a:avLst>
          </a:prstGeom>
          <a:solidFill>
            <a:srgbClr val="9FC5E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/>
              <a:t>Scipion requirements</a:t>
            </a:r>
          </a:p>
        </p:txBody>
      </p:sp>
      <p:cxnSp>
        <p:nvCxnSpPr>
          <p:cNvPr id="146" name="Shape 146"/>
          <p:cNvCxnSpPr>
            <a:stCxn id="145" idx="2"/>
            <a:endCxn id="141" idx="0"/>
          </p:cNvCxnSpPr>
          <p:nvPr/>
        </p:nvCxnSpPr>
        <p:spPr>
          <a:xfrm>
            <a:off x="4572000" y="1705324"/>
            <a:ext cx="2082299" cy="1122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47" name="Shape 147"/>
          <p:cNvSpPr/>
          <p:nvPr/>
        </p:nvSpPr>
        <p:spPr>
          <a:xfrm>
            <a:off x="1559575" y="2827650"/>
            <a:ext cx="1486200" cy="897899"/>
          </a:xfrm>
          <a:prstGeom prst="roundRect">
            <a:avLst>
              <a:gd fmla="val 16667" name="adj"/>
            </a:avLst>
          </a:prstGeom>
          <a:solidFill>
            <a:srgbClr val="A2C4C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The basics</a:t>
            </a:r>
          </a:p>
        </p:txBody>
      </p:sp>
      <p:sp>
        <p:nvSpPr>
          <p:cNvPr id="148" name="Shape 148"/>
          <p:cNvSpPr/>
          <p:nvPr/>
        </p:nvSpPr>
        <p:spPr>
          <a:xfrm>
            <a:off x="180925" y="4785975"/>
            <a:ext cx="1265399" cy="897899"/>
          </a:xfrm>
          <a:prstGeom prst="roundRect">
            <a:avLst>
              <a:gd fmla="val 16667" name="adj"/>
            </a:avLst>
          </a:prstGeom>
          <a:solidFill>
            <a:srgbClr val="A2C4C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b="1" lang="en"/>
              <a:t>Linux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/>
              <a:t>(Debian,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Ubuntu)</a:t>
            </a:r>
          </a:p>
        </p:txBody>
      </p:sp>
      <p:sp>
        <p:nvSpPr>
          <p:cNvPr id="149" name="Shape 149"/>
          <p:cNvSpPr/>
          <p:nvPr/>
        </p:nvSpPr>
        <p:spPr>
          <a:xfrm>
            <a:off x="1559574" y="4785975"/>
            <a:ext cx="1486200" cy="897899"/>
          </a:xfrm>
          <a:prstGeom prst="roundRect">
            <a:avLst>
              <a:gd fmla="val 16667" name="adj"/>
            </a:avLst>
          </a:prstGeom>
          <a:solidFill>
            <a:srgbClr val="A2C4C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MPI, shared storage</a:t>
            </a:r>
          </a:p>
        </p:txBody>
      </p:sp>
      <p:sp>
        <p:nvSpPr>
          <p:cNvPr id="150" name="Shape 150"/>
          <p:cNvSpPr/>
          <p:nvPr/>
        </p:nvSpPr>
        <p:spPr>
          <a:xfrm>
            <a:off x="3159025" y="4785975"/>
            <a:ext cx="1319700" cy="897899"/>
          </a:xfrm>
          <a:prstGeom prst="roundRect">
            <a:avLst>
              <a:gd fmla="val 16667" name="adj"/>
            </a:avLst>
          </a:prstGeom>
          <a:solidFill>
            <a:srgbClr val="A2C4C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Packages &amp; libraries</a:t>
            </a:r>
          </a:p>
        </p:txBody>
      </p:sp>
      <p:cxnSp>
        <p:nvCxnSpPr>
          <p:cNvPr id="151" name="Shape 151"/>
          <p:cNvCxnSpPr>
            <a:stCxn id="147" idx="2"/>
            <a:endCxn id="148" idx="0"/>
          </p:cNvCxnSpPr>
          <p:nvPr/>
        </p:nvCxnSpPr>
        <p:spPr>
          <a:xfrm flipH="1">
            <a:off x="813475" y="3725549"/>
            <a:ext cx="1489200" cy="1060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2" name="Shape 152"/>
          <p:cNvCxnSpPr>
            <a:stCxn id="147" idx="2"/>
            <a:endCxn id="149" idx="0"/>
          </p:cNvCxnSpPr>
          <p:nvPr/>
        </p:nvCxnSpPr>
        <p:spPr>
          <a:xfrm>
            <a:off x="2302675" y="3725549"/>
            <a:ext cx="0" cy="1060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3" name="Shape 153"/>
          <p:cNvCxnSpPr>
            <a:stCxn id="147" idx="2"/>
            <a:endCxn id="150" idx="0"/>
          </p:cNvCxnSpPr>
          <p:nvPr/>
        </p:nvCxnSpPr>
        <p:spPr>
          <a:xfrm>
            <a:off x="2302675" y="3725549"/>
            <a:ext cx="1516200" cy="1060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54" name="Shape 154"/>
          <p:cNvCxnSpPr>
            <a:stCxn id="145" idx="2"/>
            <a:endCxn id="147" idx="0"/>
          </p:cNvCxnSpPr>
          <p:nvPr/>
        </p:nvCxnSpPr>
        <p:spPr>
          <a:xfrm flipH="1">
            <a:off x="2302800" y="1705324"/>
            <a:ext cx="2269200" cy="1122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866200" y="551400"/>
            <a:ext cx="7415999" cy="5484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434343"/>
                </a:solidFill>
              </a:rPr>
              <a:t>MoBrain T2.1: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434343"/>
                </a:solidFill>
              </a:rPr>
              <a:t>deployment at Federated Cloud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February 17: BioMed Bridges (ELIXIR)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February 22: spanish EGI-Engage meeting at Madrid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June 11: meeting with IFCA &amp; INFN. VOs: Fedcloud, ENMR.eu. First deployments at IFCA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July 7: meeting with Engage@UPV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July 15: first deployments at CESNET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September 2: discussion with Ales Krenek (CESNET / MU)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>
                <a:solidFill>
                  <a:srgbClr val="434343"/>
                </a:solidFill>
              </a:rPr>
              <a:t>September 7: joined ENMR.eu. First deployments at INFN.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434343"/>
                </a:solidFill>
              </a:rPr>
              <a:t>Today, we are actively working with our FC partners (IFCA, INFN, CESNET) towards M2.1 &amp; D2.1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 rot="10800000">
            <a:off x="3962899" y="6146233"/>
            <a:ext cx="291900" cy="246000"/>
          </a:xfrm>
          <a:prstGeom prst="chevron">
            <a:avLst>
              <a:gd fmla="val 50000" name="adj"/>
            </a:avLst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/>
        </p:nvSpPr>
        <p:spPr>
          <a:xfrm rot="10800000">
            <a:off x="3962899" y="5407333"/>
            <a:ext cx="291900" cy="246000"/>
          </a:xfrm>
          <a:prstGeom prst="chevron">
            <a:avLst>
              <a:gd fmla="val 50000" name="adj"/>
            </a:avLst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4224075" y="5179533"/>
            <a:ext cx="291900" cy="246000"/>
          </a:xfrm>
          <a:prstGeom prst="chevron">
            <a:avLst>
              <a:gd fmla="val 50000" name="adj"/>
            </a:avLst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 rot="5400000">
            <a:off x="2565150" y="1504933"/>
            <a:ext cx="458699" cy="220499"/>
          </a:xfrm>
          <a:prstGeom prst="chevron">
            <a:avLst>
              <a:gd fmla="val 50000" name="adj"/>
            </a:avLst>
          </a:prstGeom>
          <a:solidFill>
            <a:srgbClr val="CFE2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7436525" y="5419500"/>
            <a:ext cx="644400" cy="743100"/>
          </a:xfrm>
          <a:prstGeom prst="triangle">
            <a:avLst>
              <a:gd fmla="val 50000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69" name="Shape 169"/>
          <p:cNvGrpSpPr/>
          <p:nvPr/>
        </p:nvGrpSpPr>
        <p:grpSpPr>
          <a:xfrm rot="-5400000">
            <a:off x="936756" y="3349010"/>
            <a:ext cx="6610052" cy="255550"/>
            <a:chOff x="429600" y="923050"/>
            <a:chExt cx="7866300" cy="255550"/>
          </a:xfrm>
        </p:grpSpPr>
        <p:sp>
          <p:nvSpPr>
            <p:cNvPr id="170" name="Shape 170"/>
            <p:cNvSpPr/>
            <p:nvPr/>
          </p:nvSpPr>
          <p:spPr>
            <a:xfrm>
              <a:off x="429600" y="986900"/>
              <a:ext cx="7866300" cy="191700"/>
            </a:xfrm>
            <a:prstGeom prst="chevron">
              <a:avLst>
                <a:gd fmla="val 50000" name="adj"/>
              </a:avLst>
            </a:prstGeom>
            <a:solidFill>
              <a:srgbClr val="B6D7A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 u="sng"/>
            </a:p>
          </p:txBody>
        </p:sp>
        <p:sp>
          <p:nvSpPr>
            <p:cNvPr id="171" name="Shape 171"/>
            <p:cNvSpPr txBox="1"/>
            <p:nvPr/>
          </p:nvSpPr>
          <p:spPr>
            <a:xfrm>
              <a:off x="529025" y="923050"/>
              <a:ext cx="3343799" cy="956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l">
                <a:spcBef>
                  <a:spcPts val="0"/>
                </a:spcBef>
                <a:buNone/>
              </a:pPr>
              <a:r>
                <a:rPr b="1" lang="en" sz="1000" u="sng"/>
                <a:t>Big data</a:t>
              </a:r>
            </a:p>
          </p:txBody>
        </p:sp>
      </p:grpSp>
      <p:grpSp>
        <p:nvGrpSpPr>
          <p:cNvPr id="172" name="Shape 172"/>
          <p:cNvGrpSpPr/>
          <p:nvPr/>
        </p:nvGrpSpPr>
        <p:grpSpPr>
          <a:xfrm rot="-5400000">
            <a:off x="3317801" y="3342144"/>
            <a:ext cx="6550268" cy="255550"/>
            <a:chOff x="429600" y="923050"/>
            <a:chExt cx="7866300" cy="255550"/>
          </a:xfrm>
        </p:grpSpPr>
        <p:sp>
          <p:nvSpPr>
            <p:cNvPr id="173" name="Shape 173"/>
            <p:cNvSpPr/>
            <p:nvPr/>
          </p:nvSpPr>
          <p:spPr>
            <a:xfrm>
              <a:off x="429600" y="986900"/>
              <a:ext cx="7866300" cy="191700"/>
            </a:xfrm>
            <a:prstGeom prst="chevron">
              <a:avLst>
                <a:gd fmla="val 50000" name="adj"/>
              </a:avLst>
            </a:prstGeom>
            <a:solidFill>
              <a:srgbClr val="B6D7A8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 u="sng"/>
            </a:p>
          </p:txBody>
        </p:sp>
        <p:sp>
          <p:nvSpPr>
            <p:cNvPr id="174" name="Shape 174"/>
            <p:cNvSpPr txBox="1"/>
            <p:nvPr/>
          </p:nvSpPr>
          <p:spPr>
            <a:xfrm>
              <a:off x="529025" y="923050"/>
              <a:ext cx="3343799" cy="956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l">
                <a:spcBef>
                  <a:spcPts val="0"/>
                </a:spcBef>
                <a:buNone/>
              </a:pPr>
              <a:r>
                <a:rPr b="1" lang="en" sz="1000" u="sng"/>
                <a:t>AAI</a:t>
              </a:r>
            </a:p>
          </p:txBody>
        </p:sp>
      </p:grpSp>
      <p:grpSp>
        <p:nvGrpSpPr>
          <p:cNvPr id="175" name="Shape 175"/>
          <p:cNvGrpSpPr/>
          <p:nvPr/>
        </p:nvGrpSpPr>
        <p:grpSpPr>
          <a:xfrm>
            <a:off x="277200" y="1245935"/>
            <a:ext cx="7866300" cy="340724"/>
            <a:chOff x="429600" y="923050"/>
            <a:chExt cx="7866300" cy="255550"/>
          </a:xfrm>
        </p:grpSpPr>
        <p:sp>
          <p:nvSpPr>
            <p:cNvPr id="176" name="Shape 176"/>
            <p:cNvSpPr/>
            <p:nvPr/>
          </p:nvSpPr>
          <p:spPr>
            <a:xfrm>
              <a:off x="429600" y="986900"/>
              <a:ext cx="7866300" cy="191700"/>
            </a:xfrm>
            <a:prstGeom prst="chevron">
              <a:avLst>
                <a:gd fmla="val 50000" name="adj"/>
              </a:avLst>
            </a:prstGeom>
            <a:solidFill>
              <a:srgbClr val="CFE2F3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7" name="Shape 177"/>
            <p:cNvSpPr txBox="1"/>
            <p:nvPr/>
          </p:nvSpPr>
          <p:spPr>
            <a:xfrm>
              <a:off x="529025" y="923050"/>
              <a:ext cx="3343799" cy="956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algn="l">
                <a:spcBef>
                  <a:spcPts val="0"/>
                </a:spcBef>
                <a:buNone/>
              </a:pPr>
              <a:r>
                <a:rPr lang="en" sz="1000"/>
                <a:t>Federated cloud (</a:t>
              </a:r>
              <a:r>
                <a:rPr b="1" lang="en" sz="1000"/>
                <a:t>FC</a:t>
              </a:r>
              <a:r>
                <a:rPr lang="en" sz="1000"/>
                <a:t>)</a:t>
              </a:r>
            </a:p>
          </p:txBody>
        </p:sp>
      </p:grpSp>
      <p:grpSp>
        <p:nvGrpSpPr>
          <p:cNvPr id="178" name="Shape 178"/>
          <p:cNvGrpSpPr/>
          <p:nvPr/>
        </p:nvGrpSpPr>
        <p:grpSpPr>
          <a:xfrm>
            <a:off x="277200" y="3602669"/>
            <a:ext cx="7866300" cy="340724"/>
            <a:chOff x="429600" y="923050"/>
            <a:chExt cx="7866300" cy="255550"/>
          </a:xfrm>
        </p:grpSpPr>
        <p:sp>
          <p:nvSpPr>
            <p:cNvPr id="179" name="Shape 179"/>
            <p:cNvSpPr/>
            <p:nvPr/>
          </p:nvSpPr>
          <p:spPr>
            <a:xfrm>
              <a:off x="429600" y="986900"/>
              <a:ext cx="7866300" cy="191700"/>
            </a:xfrm>
            <a:prstGeom prst="chevron">
              <a:avLst>
                <a:gd fmla="val 50000" name="adj"/>
              </a:avLst>
            </a:prstGeom>
            <a:solidFill>
              <a:srgbClr val="CFE2F3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 txBox="1"/>
            <p:nvPr/>
          </p:nvSpPr>
          <p:spPr>
            <a:xfrm>
              <a:off x="529025" y="923050"/>
              <a:ext cx="3343799" cy="956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l">
                <a:spcBef>
                  <a:spcPts val="0"/>
                </a:spcBef>
                <a:buNone/>
              </a:pPr>
              <a:r>
                <a:rPr lang="en" sz="1000"/>
                <a:t>User experience: </a:t>
              </a:r>
              <a:r>
                <a:rPr b="1" lang="en" sz="1000"/>
                <a:t>Scipion GUI</a:t>
              </a:r>
            </a:p>
          </p:txBody>
        </p:sp>
      </p:grpSp>
      <p:grpSp>
        <p:nvGrpSpPr>
          <p:cNvPr id="181" name="Shape 181"/>
          <p:cNvGrpSpPr/>
          <p:nvPr/>
        </p:nvGrpSpPr>
        <p:grpSpPr>
          <a:xfrm>
            <a:off x="3249062" y="982191"/>
            <a:ext cx="881000" cy="868278"/>
            <a:chOff x="2944725" y="261250"/>
            <a:chExt cx="881000" cy="651224"/>
          </a:xfrm>
        </p:grpSpPr>
        <p:sp>
          <p:nvSpPr>
            <p:cNvPr id="182" name="Shape 182"/>
            <p:cNvSpPr/>
            <p:nvPr/>
          </p:nvSpPr>
          <p:spPr>
            <a:xfrm>
              <a:off x="2944725" y="261250"/>
              <a:ext cx="812700" cy="557400"/>
            </a:xfrm>
            <a:prstGeom prst="roundRect">
              <a:avLst>
                <a:gd fmla="val 16667" name="adj"/>
              </a:avLst>
            </a:prstGeom>
            <a:solidFill>
              <a:srgbClr val="F3F3F3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rtl="0" algn="ctr">
                <a:spcBef>
                  <a:spcPts val="0"/>
                </a:spcBef>
                <a:buNone/>
              </a:pPr>
              <a:r>
                <a:rPr lang="en" sz="1000"/>
                <a:t>Mini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lang="en" sz="1000"/>
                <a:t>cluster</a:t>
              </a:r>
            </a:p>
          </p:txBody>
        </p:sp>
        <p:sp>
          <p:nvSpPr>
            <p:cNvPr id="183" name="Shape 183"/>
            <p:cNvSpPr txBox="1"/>
            <p:nvPr/>
          </p:nvSpPr>
          <p:spPr>
            <a:xfrm>
              <a:off x="3413525" y="522475"/>
              <a:ext cx="412200" cy="389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>
                  <a:solidFill>
                    <a:srgbClr val="0000FF"/>
                  </a:solidFill>
                </a:rPr>
                <a:t>✔</a:t>
              </a:r>
            </a:p>
          </p:txBody>
        </p:sp>
      </p:grpSp>
      <p:grpSp>
        <p:nvGrpSpPr>
          <p:cNvPr id="184" name="Shape 184"/>
          <p:cNvGrpSpPr/>
          <p:nvPr/>
        </p:nvGrpSpPr>
        <p:grpSpPr>
          <a:xfrm>
            <a:off x="1798900" y="982157"/>
            <a:ext cx="901325" cy="868278"/>
            <a:chOff x="1706750" y="261250"/>
            <a:chExt cx="901325" cy="651224"/>
          </a:xfrm>
        </p:grpSpPr>
        <p:sp>
          <p:nvSpPr>
            <p:cNvPr id="185" name="Shape 185"/>
            <p:cNvSpPr/>
            <p:nvPr/>
          </p:nvSpPr>
          <p:spPr>
            <a:xfrm>
              <a:off x="1706750" y="261250"/>
              <a:ext cx="812700" cy="557400"/>
            </a:xfrm>
            <a:prstGeom prst="roundRect">
              <a:avLst>
                <a:gd fmla="val 16667" name="adj"/>
              </a:avLst>
            </a:prstGeom>
            <a:solidFill>
              <a:srgbClr val="F3F3F3"/>
            </a:solidFill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rtl="0" algn="ctr">
                <a:spcBef>
                  <a:spcPts val="0"/>
                </a:spcBef>
                <a:buNone/>
              </a:pPr>
              <a:r>
                <a:rPr lang="en" sz="1000"/>
                <a:t>Deploy </a:t>
              </a:r>
            </a:p>
            <a:p>
              <a:pPr algn="ctr">
                <a:spcBef>
                  <a:spcPts val="0"/>
                </a:spcBef>
                <a:buNone/>
              </a:pPr>
              <a:r>
                <a:rPr lang="en" sz="1000"/>
                <a:t>(1 node)</a:t>
              </a:r>
            </a:p>
          </p:txBody>
        </p:sp>
        <p:sp>
          <p:nvSpPr>
            <p:cNvPr id="186" name="Shape 186"/>
            <p:cNvSpPr txBox="1"/>
            <p:nvPr/>
          </p:nvSpPr>
          <p:spPr>
            <a:xfrm>
              <a:off x="2195875" y="522475"/>
              <a:ext cx="412200" cy="389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>
                  <a:solidFill>
                    <a:srgbClr val="0000FF"/>
                  </a:solidFill>
                </a:rPr>
                <a:t>✔</a:t>
              </a:r>
            </a:p>
          </p:txBody>
        </p:sp>
      </p:grpSp>
      <p:sp>
        <p:nvSpPr>
          <p:cNvPr id="187" name="Shape 187"/>
          <p:cNvSpPr/>
          <p:nvPr/>
        </p:nvSpPr>
        <p:spPr>
          <a:xfrm>
            <a:off x="4427353" y="1044716"/>
            <a:ext cx="999899" cy="743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000"/>
              <a:t>Cluster + 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 sz="1000"/>
              <a:t>SWT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000"/>
              <a:t>(“production”)</a:t>
            </a:r>
          </a:p>
        </p:txBody>
      </p:sp>
      <p:sp>
        <p:nvSpPr>
          <p:cNvPr id="188" name="Shape 188"/>
          <p:cNvSpPr/>
          <p:nvPr/>
        </p:nvSpPr>
        <p:spPr>
          <a:xfrm>
            <a:off x="5554700" y="1044750"/>
            <a:ext cx="812700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000"/>
              <a:t>Scipion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000"/>
              <a:t>VM</a:t>
            </a:r>
          </a:p>
        </p:txBody>
      </p:sp>
      <p:sp>
        <p:nvSpPr>
          <p:cNvPr id="189" name="Shape 189"/>
          <p:cNvSpPr/>
          <p:nvPr/>
        </p:nvSpPr>
        <p:spPr>
          <a:xfrm>
            <a:off x="2430000" y="1769200"/>
            <a:ext cx="729000" cy="7431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800"/>
              <a:t>Reliability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800"/>
              <a:t>(fault tolerance)</a:t>
            </a:r>
          </a:p>
        </p:txBody>
      </p:sp>
      <p:sp>
        <p:nvSpPr>
          <p:cNvPr id="190" name="Shape 190"/>
          <p:cNvSpPr/>
          <p:nvPr/>
        </p:nvSpPr>
        <p:spPr>
          <a:xfrm>
            <a:off x="766125" y="2438450"/>
            <a:ext cx="494100" cy="4521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600"/>
              <a:t>Check-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600"/>
              <a:t>pointing</a:t>
            </a:r>
          </a:p>
        </p:txBody>
      </p:sp>
      <p:sp>
        <p:nvSpPr>
          <p:cNvPr id="191" name="Shape 191"/>
          <p:cNvSpPr/>
          <p:nvPr/>
        </p:nvSpPr>
        <p:spPr>
          <a:xfrm>
            <a:off x="1627225" y="1844616"/>
            <a:ext cx="644400" cy="5976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600"/>
              <a:t>Fault-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 sz="600"/>
              <a:t>tolerant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600"/>
              <a:t>Filesystem</a:t>
            </a:r>
          </a:p>
        </p:txBody>
      </p:sp>
      <p:sp>
        <p:nvSpPr>
          <p:cNvPr id="192" name="Shape 192"/>
          <p:cNvSpPr/>
          <p:nvPr/>
        </p:nvSpPr>
        <p:spPr>
          <a:xfrm>
            <a:off x="690875" y="1917416"/>
            <a:ext cx="644400" cy="452100"/>
          </a:xfrm>
          <a:prstGeom prst="roundRect">
            <a:avLst>
              <a:gd fmla="val 16667" name="adj"/>
            </a:avLst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600"/>
              <a:t>GlusterFS: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600"/>
              <a:t>€ or weeks...</a:t>
            </a:r>
          </a:p>
        </p:txBody>
      </p:sp>
      <p:sp>
        <p:nvSpPr>
          <p:cNvPr id="193" name="Shape 193"/>
          <p:cNvSpPr/>
          <p:nvPr/>
        </p:nvSpPr>
        <p:spPr>
          <a:xfrm>
            <a:off x="3209750" y="1856066"/>
            <a:ext cx="853500" cy="5976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800"/>
              <a:t>Scipion benchmark on FC</a:t>
            </a:r>
          </a:p>
        </p:txBody>
      </p:sp>
      <p:sp>
        <p:nvSpPr>
          <p:cNvPr id="194" name="Shape 194"/>
          <p:cNvSpPr/>
          <p:nvPr/>
        </p:nvSpPr>
        <p:spPr>
          <a:xfrm>
            <a:off x="3239625" y="2552000"/>
            <a:ext cx="812700" cy="3753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"/>
              <a:t>Analyze benchmark results</a:t>
            </a:r>
          </a:p>
        </p:txBody>
      </p:sp>
      <p:sp>
        <p:nvSpPr>
          <p:cNvPr id="195" name="Shape 195"/>
          <p:cNvSpPr/>
          <p:nvPr/>
        </p:nvSpPr>
        <p:spPr>
          <a:xfrm>
            <a:off x="3235200" y="5158733"/>
            <a:ext cx="812700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Network bandwidth</a:t>
            </a:r>
          </a:p>
        </p:txBody>
      </p:sp>
      <p:sp>
        <p:nvSpPr>
          <p:cNvPr id="196" name="Shape 196"/>
          <p:cNvSpPr/>
          <p:nvPr/>
        </p:nvSpPr>
        <p:spPr>
          <a:xfrm>
            <a:off x="2178125" y="5158725"/>
            <a:ext cx="881100" cy="7431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Network benchmark</a:t>
            </a:r>
          </a:p>
        </p:txBody>
      </p:sp>
      <p:sp>
        <p:nvSpPr>
          <p:cNvPr id="197" name="Shape 197"/>
          <p:cNvSpPr/>
          <p:nvPr/>
        </p:nvSpPr>
        <p:spPr>
          <a:xfrm>
            <a:off x="4435650" y="4930933"/>
            <a:ext cx="1102199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000"/>
              <a:t>Tools: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000"/>
              <a:t>CNB, FC, AWS</a:t>
            </a:r>
          </a:p>
        </p:txBody>
      </p:sp>
      <p:sp>
        <p:nvSpPr>
          <p:cNvPr id="198" name="Shape 198"/>
          <p:cNvSpPr/>
          <p:nvPr/>
        </p:nvSpPr>
        <p:spPr>
          <a:xfrm>
            <a:off x="7352375" y="5031483"/>
            <a:ext cx="812700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000"/>
              <a:t>Scipion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000"/>
              <a:t>user</a:t>
            </a:r>
          </a:p>
        </p:txBody>
      </p:sp>
      <p:sp>
        <p:nvSpPr>
          <p:cNvPr id="199" name="Shape 199"/>
          <p:cNvSpPr/>
          <p:nvPr/>
        </p:nvSpPr>
        <p:spPr>
          <a:xfrm>
            <a:off x="6825950" y="5897625"/>
            <a:ext cx="901199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Grid credentials</a:t>
            </a:r>
          </a:p>
        </p:txBody>
      </p:sp>
      <p:sp>
        <p:nvSpPr>
          <p:cNvPr id="200" name="Shape 200"/>
          <p:cNvSpPr/>
          <p:nvPr/>
        </p:nvSpPr>
        <p:spPr>
          <a:xfrm>
            <a:off x="7889550" y="5897633"/>
            <a:ext cx="999899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“Web service” credentials</a:t>
            </a:r>
          </a:p>
        </p:txBody>
      </p:sp>
      <p:sp>
        <p:nvSpPr>
          <p:cNvPr id="201" name="Shape 201"/>
          <p:cNvSpPr/>
          <p:nvPr/>
        </p:nvSpPr>
        <p:spPr>
          <a:xfrm>
            <a:off x="3226400" y="3431900"/>
            <a:ext cx="812700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000"/>
              <a:t>Legacy GUIs: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000"/>
              <a:t>X11</a:t>
            </a:r>
          </a:p>
        </p:txBody>
      </p:sp>
      <p:sp>
        <p:nvSpPr>
          <p:cNvPr id="202" name="Shape 202"/>
          <p:cNvSpPr/>
          <p:nvPr/>
        </p:nvSpPr>
        <p:spPr>
          <a:xfrm>
            <a:off x="4424500" y="3431883"/>
            <a:ext cx="999899" cy="743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1000"/>
              <a:t>“Cloud X11”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000"/>
              <a:t>(web client)</a:t>
            </a:r>
          </a:p>
        </p:txBody>
      </p:sp>
      <p:sp>
        <p:nvSpPr>
          <p:cNvPr id="203" name="Shape 203"/>
          <p:cNvSpPr/>
          <p:nvPr/>
        </p:nvSpPr>
        <p:spPr>
          <a:xfrm>
            <a:off x="2201625" y="3401450"/>
            <a:ext cx="812700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SWT</a:t>
            </a:r>
          </a:p>
        </p:txBody>
      </p:sp>
      <p:sp>
        <p:nvSpPr>
          <p:cNvPr id="204" name="Shape 204"/>
          <p:cNvSpPr/>
          <p:nvPr/>
        </p:nvSpPr>
        <p:spPr>
          <a:xfrm>
            <a:off x="5482925" y="3425466"/>
            <a:ext cx="999899" cy="743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Scipion GUI benchmark</a:t>
            </a:r>
          </a:p>
        </p:txBody>
      </p:sp>
      <p:sp>
        <p:nvSpPr>
          <p:cNvPr id="205" name="Shape 205"/>
          <p:cNvSpPr/>
          <p:nvPr/>
        </p:nvSpPr>
        <p:spPr>
          <a:xfrm>
            <a:off x="6868687" y="1009466"/>
            <a:ext cx="1126800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Tools: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000"/>
              <a:t>IM &amp; EC3 for Scipion Cloud</a:t>
            </a:r>
          </a:p>
        </p:txBody>
      </p:sp>
      <p:sp>
        <p:nvSpPr>
          <p:cNvPr id="206" name="Shape 206"/>
          <p:cNvSpPr/>
          <p:nvPr/>
        </p:nvSpPr>
        <p:spPr>
          <a:xfrm>
            <a:off x="2369925" y="361500"/>
            <a:ext cx="644400" cy="4521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800"/>
              <a:t>SWT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800"/>
              <a:t>on FC</a:t>
            </a:r>
          </a:p>
        </p:txBody>
      </p:sp>
      <p:sp>
        <p:nvSpPr>
          <p:cNvPr id="207" name="Shape 207"/>
          <p:cNvSpPr/>
          <p:nvPr/>
        </p:nvSpPr>
        <p:spPr>
          <a:xfrm>
            <a:off x="3249012" y="361500"/>
            <a:ext cx="782699" cy="452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600"/>
              <a:t>SWT: automated deployment</a:t>
            </a:r>
          </a:p>
        </p:txBody>
      </p:sp>
      <p:sp>
        <p:nvSpPr>
          <p:cNvPr id="208" name="Shape 208"/>
          <p:cNvSpPr/>
          <p:nvPr/>
        </p:nvSpPr>
        <p:spPr>
          <a:xfrm>
            <a:off x="8143500" y="703800"/>
            <a:ext cx="812700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“Real” testing @ FC</a:t>
            </a:r>
          </a:p>
        </p:txBody>
      </p:sp>
      <p:sp>
        <p:nvSpPr>
          <p:cNvPr id="209" name="Shape 209"/>
          <p:cNvSpPr/>
          <p:nvPr/>
        </p:nvSpPr>
        <p:spPr>
          <a:xfrm>
            <a:off x="3235200" y="5963166"/>
            <a:ext cx="812700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000"/>
              <a:t>Data life cycle</a:t>
            </a:r>
          </a:p>
        </p:txBody>
      </p:sp>
      <p:sp>
        <p:nvSpPr>
          <p:cNvPr id="210" name="Shape 210"/>
          <p:cNvSpPr/>
          <p:nvPr/>
        </p:nvSpPr>
        <p:spPr>
          <a:xfrm>
            <a:off x="8143500" y="1489500"/>
            <a:ext cx="812700" cy="7431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900"/>
              <a:t>Elastic computing @ FC</a:t>
            </a:r>
          </a:p>
        </p:txBody>
      </p:sp>
      <p:cxnSp>
        <p:nvCxnSpPr>
          <p:cNvPr id="211" name="Shape 211"/>
          <p:cNvCxnSpPr>
            <a:stCxn id="195" idx="1"/>
            <a:endCxn id="196" idx="3"/>
          </p:cNvCxnSpPr>
          <p:nvPr/>
        </p:nvCxnSpPr>
        <p:spPr>
          <a:xfrm flipH="1">
            <a:off x="3059100" y="5530283"/>
            <a:ext cx="176100" cy="600"/>
          </a:xfrm>
          <a:prstGeom prst="bentConnector3">
            <a:avLst>
              <a:gd fmla="val 49965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2" name="Shape 212"/>
          <p:cNvCxnSpPr>
            <a:stCxn id="185" idx="0"/>
            <a:endCxn id="206" idx="1"/>
          </p:cNvCxnSpPr>
          <p:nvPr/>
        </p:nvCxnSpPr>
        <p:spPr>
          <a:xfrm rot="-5400000">
            <a:off x="2090350" y="702557"/>
            <a:ext cx="394500" cy="164700"/>
          </a:xfrm>
          <a:prstGeom prst="bentConnector2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3" name="Shape 213"/>
          <p:cNvCxnSpPr>
            <a:stCxn id="206" idx="3"/>
            <a:endCxn id="207" idx="1"/>
          </p:cNvCxnSpPr>
          <p:nvPr/>
        </p:nvCxnSpPr>
        <p:spPr>
          <a:xfrm>
            <a:off x="3014325" y="587550"/>
            <a:ext cx="234600" cy="600"/>
          </a:xfrm>
          <a:prstGeom prst="bentConnector3">
            <a:avLst>
              <a:gd fmla="val 50019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4" name="Shape 214"/>
          <p:cNvCxnSpPr>
            <a:stCxn id="189" idx="2"/>
            <a:endCxn id="190" idx="3"/>
          </p:cNvCxnSpPr>
          <p:nvPr/>
        </p:nvCxnSpPr>
        <p:spPr>
          <a:xfrm rot="5400000">
            <a:off x="1951350" y="1821250"/>
            <a:ext cx="152100" cy="1534199"/>
          </a:xfrm>
          <a:prstGeom prst="bentConnector2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5" name="Shape 215"/>
          <p:cNvCxnSpPr>
            <a:stCxn id="189" idx="1"/>
            <a:endCxn id="191" idx="3"/>
          </p:cNvCxnSpPr>
          <p:nvPr/>
        </p:nvCxnSpPr>
        <p:spPr>
          <a:xfrm flipH="1">
            <a:off x="2271600" y="2140750"/>
            <a:ext cx="158400" cy="2700"/>
          </a:xfrm>
          <a:prstGeom prst="bentConnector3">
            <a:avLst>
              <a:gd fmla="val 49992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6" name="Shape 216"/>
          <p:cNvCxnSpPr>
            <a:stCxn id="191" idx="1"/>
            <a:endCxn id="192" idx="3"/>
          </p:cNvCxnSpPr>
          <p:nvPr/>
        </p:nvCxnSpPr>
        <p:spPr>
          <a:xfrm flipH="1">
            <a:off x="1335325" y="2143416"/>
            <a:ext cx="291900" cy="600"/>
          </a:xfrm>
          <a:prstGeom prst="bentConnector3">
            <a:avLst>
              <a:gd fmla="val 50009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7" name="Shape 217"/>
          <p:cNvCxnSpPr>
            <a:stCxn id="182" idx="2"/>
            <a:endCxn id="193" idx="0"/>
          </p:cNvCxnSpPr>
          <p:nvPr/>
        </p:nvCxnSpPr>
        <p:spPr>
          <a:xfrm rot="5400000">
            <a:off x="3580562" y="1781322"/>
            <a:ext cx="130800" cy="18900"/>
          </a:xfrm>
          <a:prstGeom prst="bentConnector3">
            <a:avLst>
              <a:gd fmla="val 49959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8" name="Shape 218"/>
          <p:cNvCxnSpPr>
            <a:stCxn id="193" idx="2"/>
            <a:endCxn id="194" idx="0"/>
          </p:cNvCxnSpPr>
          <p:nvPr/>
        </p:nvCxnSpPr>
        <p:spPr>
          <a:xfrm flipH="1" rot="-5400000">
            <a:off x="3592100" y="2498066"/>
            <a:ext cx="98400" cy="9600"/>
          </a:xfrm>
          <a:prstGeom prst="bentConnector3">
            <a:avLst>
              <a:gd fmla="val 49966" name="adj1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866200" y="856200"/>
            <a:ext cx="7415999" cy="4857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434343"/>
                </a:solidFill>
              </a:rPr>
              <a:t>MoBrain T2.3: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434343"/>
                </a:solidFill>
              </a:rPr>
              <a:t>deployment at “Instruct EM Access” sites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>
                <a:solidFill>
                  <a:srgbClr val="434343"/>
                </a:solidFill>
              </a:rPr>
              <a:t>Deploy Scipion at NeCEN, with the collaboration of SURFSara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43434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434343"/>
                </a:solidFill>
              </a:rPr>
              <a:t>September 30: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434343"/>
                </a:solidFill>
              </a:rPr>
              <a:t>Meeting with Jan Pet (SURFSara). Presentation and first discussions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