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8" r:id="rId3"/>
    <p:sldId id="266" r:id="rId4"/>
    <p:sldId id="257" r:id="rId5"/>
    <p:sldId id="267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7200800" cy="2304255"/>
          </a:xfrm>
        </p:spPr>
        <p:txBody>
          <a:bodyPr/>
          <a:lstStyle/>
          <a:p>
            <a:r>
              <a:rPr lang="en-GB" dirty="0" smtClean="0"/>
              <a:t>Top-BDII Topology and </a:t>
            </a:r>
            <a:br>
              <a:rPr lang="en-GB" dirty="0" smtClean="0"/>
            </a:br>
            <a:r>
              <a:rPr lang="en-GB" dirty="0" smtClean="0"/>
              <a:t>High Availability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Tiziana Ferrari, OMB</a:t>
            </a:r>
          </a:p>
          <a:p>
            <a:r>
              <a:rPr lang="en-GB" dirty="0" smtClean="0"/>
              <a:t>14 April 2011 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4/14/2011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Top-BDII Availability</a:t>
            </a:r>
            <a:endParaRPr lang="en-GB" dirty="0"/>
          </a:p>
        </p:txBody>
      </p:sp>
      <p:sp>
        <p:nvSpPr>
          <p:cNvPr id="3" name="Content Placeholder 13"/>
          <p:cNvSpPr txBox="1">
            <a:spLocks/>
          </p:cNvSpPr>
          <p:nvPr/>
        </p:nvSpPr>
        <p:spPr>
          <a:xfrm>
            <a:off x="323528" y="1124744"/>
            <a:ext cx="8363272" cy="48139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C</a:t>
            </a:r>
            <a:r>
              <a:rPr lang="en-GB" sz="2400" dirty="0" smtClean="0"/>
              <a:t>ore service needed by all VOs to discover services and get status information </a:t>
            </a:r>
            <a:r>
              <a:rPr lang="en-GB" sz="2400" dirty="0" smtClean="0">
                <a:sym typeface="Wingdings" pitchFamily="2" charset="2"/>
              </a:rPr>
              <a:t> critical for all VOs</a:t>
            </a:r>
          </a:p>
          <a:p>
            <a:r>
              <a:rPr lang="en-GB" sz="2400" dirty="0" smtClean="0">
                <a:sym typeface="Wingdings" pitchFamily="2" charset="2"/>
              </a:rPr>
              <a:t>High availability and response time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WLCG: 99%, max 10 s</a:t>
            </a:r>
          </a:p>
          <a:p>
            <a:pPr lvl="1"/>
            <a:r>
              <a:rPr lang="en-GB" sz="2000" dirty="0">
                <a:sym typeface="Wingdings" pitchFamily="2" charset="2"/>
              </a:rPr>
              <a:t>WLCG </a:t>
            </a:r>
            <a:r>
              <a:rPr lang="en-GB" sz="2000" dirty="0" smtClean="0">
                <a:sym typeface="Wingdings" pitchFamily="2" charset="2"/>
              </a:rPr>
              <a:t>guidelines: </a:t>
            </a:r>
            <a:r>
              <a:rPr lang="en-GB" sz="2000" dirty="0">
                <a:sym typeface="Wingdings" pitchFamily="2" charset="2"/>
              </a:rPr>
              <a:t>https://twiki.cern.ch/twiki/pub/LCG/WLCGISArea/BDII_Deployment_Plan.pdf</a:t>
            </a:r>
            <a:endParaRPr lang="en-GB" sz="2000" dirty="0" smtClean="0"/>
          </a:p>
          <a:p>
            <a:r>
              <a:rPr lang="en-GB" sz="2400" dirty="0"/>
              <a:t>P</a:t>
            </a:r>
            <a:r>
              <a:rPr lang="en-GB" sz="2400" dirty="0" smtClean="0"/>
              <a:t>erformance depends on load and network latency</a:t>
            </a:r>
          </a:p>
          <a:p>
            <a:endParaRPr lang="en-GB" sz="2400" dirty="0"/>
          </a:p>
          <a:p>
            <a:r>
              <a:rPr lang="en-GB" sz="2400" dirty="0" smtClean="0"/>
              <a:t>How to improve availability?</a:t>
            </a:r>
          </a:p>
          <a:p>
            <a:r>
              <a:rPr lang="en-GB" sz="2400" dirty="0" smtClean="0"/>
              <a:t>How to distribute load?</a:t>
            </a:r>
          </a:p>
        </p:txBody>
      </p:sp>
    </p:spTree>
    <p:extLst>
      <p:ext uri="{BB962C8B-B14F-4D97-AF65-F5344CB8AC3E}">
        <p14:creationId xmlns:p14="http://schemas.microsoft.com/office/powerpoint/2010/main" val="12216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Top-BDII Deployment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28" y="998607"/>
            <a:ext cx="7308304" cy="54794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2348880"/>
            <a:ext cx="38074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26 Infrastructures with 1 instance</a:t>
            </a:r>
          </a:p>
          <a:p>
            <a:r>
              <a:rPr lang="en-GB" dirty="0"/>
              <a:t> </a:t>
            </a:r>
            <a:r>
              <a:rPr lang="en-GB" dirty="0" smtClean="0"/>
              <a:t> 4 infrastructures with 2 instances</a:t>
            </a:r>
          </a:p>
          <a:p>
            <a:r>
              <a:rPr lang="en-GB" dirty="0"/>
              <a:t> </a:t>
            </a:r>
            <a:r>
              <a:rPr lang="en-GB" dirty="0" smtClean="0"/>
              <a:t> 4 infrastructures with 3 instances</a:t>
            </a:r>
          </a:p>
          <a:p>
            <a:r>
              <a:rPr lang="en-GB" dirty="0"/>
              <a:t> </a:t>
            </a:r>
            <a:r>
              <a:rPr lang="en-GB" dirty="0" smtClean="0"/>
              <a:t> 9 infrastructures with &gt;3 instances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3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Availability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813995"/>
          </a:xfrm>
        </p:spPr>
        <p:txBody>
          <a:bodyPr/>
          <a:lstStyle/>
          <a:p>
            <a:r>
              <a:rPr lang="en-GB" sz="2400" dirty="0" smtClean="0"/>
              <a:t>Proposal </a:t>
            </a:r>
          </a:p>
          <a:p>
            <a:pPr lvl="1"/>
            <a:r>
              <a:rPr lang="en-GB" sz="2000" dirty="0" smtClean="0"/>
              <a:t>Development of a </a:t>
            </a:r>
            <a:r>
              <a:rPr lang="en-GB" sz="2000" dirty="0" smtClean="0">
                <a:solidFill>
                  <a:schemeClr val="accent1"/>
                </a:solidFill>
              </a:rPr>
              <a:t>best-practice</a:t>
            </a:r>
            <a:r>
              <a:rPr lang="en-GB" sz="2000" dirty="0" smtClean="0"/>
              <a:t> on how to run top-BDII in cluster with DNS-based load balancing, and Nagios monitoring for removal of defective instances</a:t>
            </a:r>
          </a:p>
          <a:p>
            <a:pPr lvl="1"/>
            <a:r>
              <a:rPr lang="en-GB" sz="2000" dirty="0" smtClean="0">
                <a:solidFill>
                  <a:schemeClr val="accent1"/>
                </a:solidFill>
              </a:rPr>
              <a:t>Deployment of top-BDII in HA </a:t>
            </a:r>
            <a:r>
              <a:rPr lang="en-GB" sz="2000" dirty="0" smtClean="0"/>
              <a:t>(or improvement of its configuration) in a subset of medium-large infrastructures where still not available (</a:t>
            </a:r>
            <a:r>
              <a:rPr lang="en-GB" sz="2000" dirty="0" smtClean="0">
                <a:solidFill>
                  <a:schemeClr val="accent1"/>
                </a:solidFill>
              </a:rPr>
              <a:t>Group A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Implementation of </a:t>
            </a:r>
            <a:r>
              <a:rPr lang="en-GB" sz="2000" dirty="0" smtClean="0">
                <a:solidFill>
                  <a:schemeClr val="accent1"/>
                </a:solidFill>
              </a:rPr>
              <a:t>failover from a client </a:t>
            </a:r>
            <a:r>
              <a:rPr lang="en-GB" sz="2000" dirty="0" smtClean="0">
                <a:solidFill>
                  <a:schemeClr val="accent1"/>
                </a:solidFill>
              </a:rPr>
              <a:t>perspective </a:t>
            </a:r>
            <a:r>
              <a:rPr lang="en-GB" sz="2000" dirty="0" smtClean="0"/>
              <a:t>(see next slide)</a:t>
            </a:r>
            <a:endParaRPr lang="en-GB" sz="2000" dirty="0" smtClean="0"/>
          </a:p>
          <a:p>
            <a:pPr lvl="1"/>
            <a:r>
              <a:rPr lang="en-GB" sz="2000" dirty="0" smtClean="0"/>
              <a:t>Extension of the availability </a:t>
            </a:r>
            <a:r>
              <a:rPr lang="en-GB" sz="2000" dirty="0" smtClean="0"/>
              <a:t>framework </a:t>
            </a:r>
            <a:r>
              <a:rPr lang="en-GB" sz="2000" dirty="0" smtClean="0"/>
              <a:t>to include BDII in NGI availability monthly statistics</a:t>
            </a:r>
            <a:endParaRPr lang="en-GB" sz="1800" dirty="0" smtClean="0"/>
          </a:p>
          <a:p>
            <a:pPr lvl="1"/>
            <a:r>
              <a:rPr lang="en-GB" sz="2000" dirty="0" smtClean="0"/>
              <a:t>Discussion with WLCG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Failover from client perspective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/>
          <a:lstStyle/>
          <a:p>
            <a:r>
              <a:rPr lang="en-GB" sz="2000" dirty="0"/>
              <a:t>g</a:t>
            </a:r>
            <a:r>
              <a:rPr lang="en-GB" sz="2000" dirty="0" smtClean="0"/>
              <a:t>Lite clients use the LCG_GFAL_INFOSYS variable to determine the default top-</a:t>
            </a:r>
            <a:r>
              <a:rPr lang="en-GB" sz="2000" dirty="0" err="1" smtClean="0"/>
              <a:t>bdii</a:t>
            </a:r>
            <a:r>
              <a:rPr lang="en-GB" sz="2000" dirty="0" smtClean="0"/>
              <a:t> at each node (UI, WN, WMS)</a:t>
            </a:r>
          </a:p>
          <a:p>
            <a:r>
              <a:rPr lang="en-GB" sz="2000" dirty="0" smtClean="0"/>
              <a:t>Optional </a:t>
            </a:r>
            <a:r>
              <a:rPr lang="en-GB" sz="2000" dirty="0" err="1" smtClean="0"/>
              <a:t>yaim</a:t>
            </a:r>
            <a:r>
              <a:rPr lang="en-GB" sz="2000" dirty="0" smtClean="0"/>
              <a:t> variable (BDII_LIST) to define a list of top-BDIIs to support failover in the GFAL clients</a:t>
            </a:r>
          </a:p>
          <a:p>
            <a:pPr lvl="1"/>
            <a:r>
              <a:rPr lang="en-GB" sz="1400" dirty="0" smtClean="0"/>
              <a:t>Supported: </a:t>
            </a:r>
            <a:r>
              <a:rPr lang="en-GB" sz="1400" dirty="0" err="1" smtClean="0"/>
              <a:t>gfal</a:t>
            </a:r>
            <a:r>
              <a:rPr lang="en-GB" sz="1400" dirty="0" smtClean="0"/>
              <a:t> and</a:t>
            </a:r>
            <a:r>
              <a:rPr lang="en-GB" sz="1400" dirty="0" smtClean="0"/>
              <a:t> </a:t>
            </a:r>
            <a:r>
              <a:rPr lang="en-GB" sz="1400" dirty="0" err="1" smtClean="0"/>
              <a:t>lcg_utils</a:t>
            </a:r>
            <a:r>
              <a:rPr lang="en-GB" sz="1400" dirty="0" smtClean="0"/>
              <a:t> (storage), </a:t>
            </a:r>
            <a:r>
              <a:rPr lang="en-GB" sz="1400" dirty="0" err="1" smtClean="0"/>
              <a:t>lcg-infosites</a:t>
            </a:r>
            <a:r>
              <a:rPr lang="en-GB" sz="1400" dirty="0" smtClean="0"/>
              <a:t>, </a:t>
            </a:r>
            <a:r>
              <a:rPr lang="en-GB" sz="1400" dirty="0" err="1" smtClean="0"/>
              <a:t>lcg_info</a:t>
            </a:r>
            <a:r>
              <a:rPr lang="en-GB" sz="1400" dirty="0"/>
              <a:t> </a:t>
            </a:r>
            <a:r>
              <a:rPr lang="en-GB" sz="1400" dirty="0" smtClean="0"/>
              <a:t>and </a:t>
            </a:r>
            <a:r>
              <a:rPr lang="en-GB" sz="1400" dirty="0" smtClean="0"/>
              <a:t> </a:t>
            </a:r>
            <a:r>
              <a:rPr lang="en-GB" sz="1400" dirty="0" err="1" smtClean="0"/>
              <a:t>glite</a:t>
            </a:r>
            <a:r>
              <a:rPr lang="en-GB" sz="1400" dirty="0" smtClean="0"/>
              <a:t>-</a:t>
            </a:r>
            <a:r>
              <a:rPr lang="en-GB" sz="1400" dirty="0" err="1" smtClean="0"/>
              <a:t>sd</a:t>
            </a:r>
            <a:r>
              <a:rPr lang="en-GB" sz="1400" dirty="0" smtClean="0"/>
              <a:t>-query (service discovery)</a:t>
            </a:r>
          </a:p>
          <a:p>
            <a:pPr lvl="1"/>
            <a:r>
              <a:rPr lang="en-GB" sz="1400" dirty="0" smtClean="0"/>
              <a:t>FTS?</a:t>
            </a:r>
            <a:endParaRPr lang="en-GB" sz="1400" dirty="0" smtClean="0"/>
          </a:p>
          <a:p>
            <a:r>
              <a:rPr lang="en-GB" sz="2000" dirty="0" smtClean="0"/>
              <a:t>Topology: usage of a list of top-</a:t>
            </a:r>
            <a:r>
              <a:rPr lang="en-GB" sz="2000" dirty="0" err="1" smtClean="0"/>
              <a:t>bdii</a:t>
            </a:r>
            <a:r>
              <a:rPr lang="en-GB" sz="2000" dirty="0" smtClean="0"/>
              <a:t> </a:t>
            </a:r>
            <a:r>
              <a:rPr lang="en-GB" sz="2000" dirty="0" smtClean="0"/>
              <a:t>(e.g. 3)</a:t>
            </a:r>
            <a:endParaRPr lang="en-GB" sz="2000" dirty="0" smtClean="0"/>
          </a:p>
          <a:p>
            <a:pPr lvl="1"/>
            <a:r>
              <a:rPr lang="en-GB" sz="1800" dirty="0" smtClean="0"/>
              <a:t>the first in the list is the default top-</a:t>
            </a:r>
            <a:r>
              <a:rPr lang="en-GB" sz="1800" dirty="0" err="1" smtClean="0"/>
              <a:t>bdii</a:t>
            </a:r>
            <a:r>
              <a:rPr lang="en-GB" sz="1800" dirty="0" smtClean="0"/>
              <a:t> of the </a:t>
            </a:r>
            <a:r>
              <a:rPr lang="en-GB" sz="1800" dirty="0" smtClean="0"/>
              <a:t>NGI</a:t>
            </a:r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he second and the third in list depend on network latency</a:t>
            </a:r>
          </a:p>
          <a:p>
            <a:pPr lvl="1"/>
            <a:r>
              <a:rPr lang="en-GB" sz="1800" dirty="0" smtClean="0"/>
              <a:t>Constraints:</a:t>
            </a:r>
          </a:p>
          <a:p>
            <a:pPr lvl="2"/>
            <a:r>
              <a:rPr lang="en-GB" sz="1400" dirty="0" smtClean="0"/>
              <a:t>At least one HA top-BDII (group A) in the list</a:t>
            </a:r>
          </a:p>
          <a:p>
            <a:pPr lvl="2"/>
            <a:r>
              <a:rPr lang="en-GB" sz="1400" dirty="0" smtClean="0"/>
              <a:t>Load is distributed</a:t>
            </a:r>
          </a:p>
          <a:p>
            <a:pPr lvl="2"/>
            <a:r>
              <a:rPr lang="en-GB" sz="1400" dirty="0" smtClean="0"/>
              <a:t>Network latency needs to be minimized</a:t>
            </a:r>
            <a:endParaRPr lang="en-GB" sz="1400" dirty="0" smtClean="0"/>
          </a:p>
          <a:p>
            <a:pPr lvl="1"/>
            <a:r>
              <a:rPr lang="en-GB" sz="1600" dirty="0" smtClean="0"/>
              <a:t>Issue: top-</a:t>
            </a:r>
            <a:r>
              <a:rPr lang="en-GB" sz="1600" dirty="0" err="1" smtClean="0"/>
              <a:t>bdii</a:t>
            </a:r>
            <a:r>
              <a:rPr lang="en-GB" sz="1600" dirty="0" smtClean="0"/>
              <a:t> instances in the list need to include the same set of information</a:t>
            </a:r>
            <a:endParaRPr lang="en-GB" sz="16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81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Current deployment?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/>
          <a:lstStyle/>
          <a:p>
            <a:r>
              <a:rPr lang="en-GB" sz="2400" dirty="0"/>
              <a:t>Which of the following NGIs are deploying top-BDII in cluster mode? </a:t>
            </a:r>
            <a:endParaRPr lang="en-GB" sz="2400" dirty="0" smtClean="0"/>
          </a:p>
          <a:p>
            <a:r>
              <a:rPr lang="en-GB" sz="2400" dirty="0" smtClean="0"/>
              <a:t>Any </a:t>
            </a:r>
            <a:r>
              <a:rPr lang="en-GB" sz="2400" dirty="0"/>
              <a:t>top-BDII instance dedicated to WLCG?</a:t>
            </a:r>
          </a:p>
          <a:p>
            <a:pPr lvl="1"/>
            <a:r>
              <a:rPr lang="en-GB" sz="2000" dirty="0"/>
              <a:t>Italy, Germany, </a:t>
            </a:r>
            <a:r>
              <a:rPr lang="en-GB" sz="2000" dirty="0" err="1"/>
              <a:t>Uk</a:t>
            </a:r>
            <a:r>
              <a:rPr lang="en-GB" sz="2000" dirty="0"/>
              <a:t>, Netherlands, Russia</a:t>
            </a:r>
          </a:p>
          <a:p>
            <a:pPr lvl="1"/>
            <a:r>
              <a:rPr lang="en-GB" sz="2000" dirty="0"/>
              <a:t>France, Spain, Lithuania, Greece, CERN</a:t>
            </a:r>
          </a:p>
          <a:p>
            <a:pPr lvl="1"/>
            <a:r>
              <a:rPr lang="en-GB" sz="2000" dirty="0"/>
              <a:t>Armenia, Poland, </a:t>
            </a:r>
            <a:r>
              <a:rPr lang="en-GB" sz="2000" dirty="0" smtClean="0"/>
              <a:t>Taiwan</a:t>
            </a:r>
          </a:p>
          <a:p>
            <a:pPr lvl="1"/>
            <a:endParaRPr lang="en-GB" sz="2000" dirty="0"/>
          </a:p>
          <a:p>
            <a:r>
              <a:rPr lang="en-GB" sz="2400" dirty="0" smtClean="0">
                <a:solidFill>
                  <a:schemeClr val="accent1"/>
                </a:solidFill>
              </a:rPr>
              <a:t>Shall we set-up a task force to discuss this</a:t>
            </a:r>
            <a:r>
              <a:rPr lang="en-GB" sz="2400" dirty="0" smtClean="0"/>
              <a:t>?</a:t>
            </a:r>
            <a:endParaRPr lang="en-GB" sz="2400" dirty="0"/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93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107</TotalTime>
  <Words>369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EGI-InSPIRE-Slide-Template_v4-1</vt:lpstr>
      <vt:lpstr>Top-BDII Topology and  High Availability</vt:lpstr>
      <vt:lpstr>Top-BDII Availability</vt:lpstr>
      <vt:lpstr>Top-BDII Deployment</vt:lpstr>
      <vt:lpstr>High Availability</vt:lpstr>
      <vt:lpstr>Failover from client perspective</vt:lpstr>
      <vt:lpstr>Current deployment?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16</cp:revision>
  <dcterms:created xsi:type="dcterms:W3CDTF">2011-04-13T23:51:01Z</dcterms:created>
  <dcterms:modified xsi:type="dcterms:W3CDTF">2011-04-14T01:40:59Z</dcterms:modified>
</cp:coreProperties>
</file>