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sldIdLst>
    <p:sldId id="25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4/14/2011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4/14/2011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4/14/2011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4/14/2011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4/14/2011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19672" y="1772817"/>
            <a:ext cx="7200800" cy="1827634"/>
          </a:xfrm>
        </p:spPr>
        <p:txBody>
          <a:bodyPr/>
          <a:lstStyle/>
          <a:p>
            <a:r>
              <a:rPr lang="en-GB" dirty="0" smtClean="0"/>
              <a:t>Resource Centre OLA</a:t>
            </a:r>
            <a:endParaRPr lang="en-GB" dirty="0"/>
          </a:p>
        </p:txBody>
      </p:sp>
      <p:sp>
        <p:nvSpPr>
          <p:cNvPr id="5" name="Subtitle 4"/>
          <p:cNvSpPr>
            <a:spLocks noGrp="1"/>
          </p:cNvSpPr>
          <p:nvPr>
            <p:ph type="subTitle" idx="1"/>
          </p:nvPr>
        </p:nvSpPr>
        <p:spPr>
          <a:xfrm>
            <a:off x="2267744" y="3140968"/>
            <a:ext cx="5832648" cy="1343000"/>
          </a:xfrm>
        </p:spPr>
        <p:txBody>
          <a:bodyPr/>
          <a:lstStyle/>
          <a:p>
            <a:r>
              <a:rPr lang="en-GB" dirty="0" smtClean="0"/>
              <a:t>Summary of Internal Review</a:t>
            </a:r>
          </a:p>
          <a:p>
            <a:endParaRPr lang="en-GB" dirty="0"/>
          </a:p>
          <a:p>
            <a:r>
              <a:rPr lang="en-GB" dirty="0" smtClean="0"/>
              <a:t>Tiziana Ferrari, 14 April 2011 </a:t>
            </a:r>
            <a:endParaRPr lang="en-GB" dirty="0"/>
          </a:p>
        </p:txBody>
      </p:sp>
      <p:sp>
        <p:nvSpPr>
          <p:cNvPr id="3076"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4/14/2011</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T</a:t>
            </a:r>
            <a:r>
              <a:rPr lang="en-US" dirty="0" smtClean="0"/>
              <a:t>erminology 1/2</a:t>
            </a:r>
            <a:endParaRPr lang="en-US" dirty="0" smtClean="0"/>
          </a:p>
        </p:txBody>
      </p:sp>
      <p:sp>
        <p:nvSpPr>
          <p:cNvPr id="4099" name="Content Placeholder 13"/>
          <p:cNvSpPr>
            <a:spLocks noGrp="1"/>
          </p:cNvSpPr>
          <p:nvPr>
            <p:ph idx="1"/>
          </p:nvPr>
        </p:nvSpPr>
        <p:spPr>
          <a:xfrm>
            <a:off x="323528" y="1124744"/>
            <a:ext cx="8363272" cy="4813995"/>
          </a:xfrm>
        </p:spPr>
        <p:txBody>
          <a:bodyPr/>
          <a:lstStyle/>
          <a:p>
            <a:r>
              <a:rPr lang="en-GB" sz="2400" dirty="0" smtClean="0"/>
              <a:t>Terminology section considerably expanded to include:</a:t>
            </a:r>
          </a:p>
          <a:p>
            <a:pPr lvl="1"/>
            <a:r>
              <a:rPr lang="en-GB" sz="2000" dirty="0" smtClean="0"/>
              <a:t>Resource Centre/Resource Centre Operations Manager</a:t>
            </a:r>
          </a:p>
          <a:p>
            <a:pPr lvl="1"/>
            <a:r>
              <a:rPr lang="en-GB" sz="2000" dirty="0" smtClean="0"/>
              <a:t>Resource Infrastructure /Resource Infrastructure Operations Manager</a:t>
            </a:r>
          </a:p>
          <a:p>
            <a:pPr lvl="1"/>
            <a:r>
              <a:rPr lang="en-GB" sz="2000" dirty="0" smtClean="0"/>
              <a:t>Resource Infrastructure Provider</a:t>
            </a:r>
          </a:p>
          <a:p>
            <a:pPr lvl="1"/>
            <a:r>
              <a:rPr lang="en-GB" sz="2000" dirty="0" smtClean="0"/>
              <a:t>Operations Centre</a:t>
            </a:r>
          </a:p>
          <a:p>
            <a:pPr lvl="1"/>
            <a:r>
              <a:rPr lang="en-GB" sz="2000" dirty="0" smtClean="0"/>
              <a:t>National Grid Initiative</a:t>
            </a:r>
          </a:p>
          <a:p>
            <a:pPr lvl="1"/>
            <a:r>
              <a:rPr lang="en-GB" sz="2000" dirty="0" smtClean="0"/>
              <a:t>Virtual Organization </a:t>
            </a:r>
          </a:p>
          <a:p>
            <a:pPr lvl="1"/>
            <a:r>
              <a:rPr lang="en-GB" sz="2000" dirty="0" smtClean="0">
                <a:solidFill>
                  <a:schemeClr val="accent1"/>
                </a:solidFill>
              </a:rPr>
              <a:t>Certified Resource Centre</a:t>
            </a:r>
          </a:p>
          <a:p>
            <a:pPr lvl="1"/>
            <a:r>
              <a:rPr lang="en-GB" sz="2000" dirty="0" smtClean="0"/>
              <a:t>Unified Middleware Distribution</a:t>
            </a:r>
          </a:p>
          <a:p>
            <a:pPr lvl="1"/>
            <a:r>
              <a:rPr lang="en-GB" sz="2000" dirty="0" smtClean="0">
                <a:solidFill>
                  <a:schemeClr val="accent1"/>
                </a:solidFill>
              </a:rPr>
              <a:t>UMD-compliant Middleware</a:t>
            </a:r>
          </a:p>
          <a:p>
            <a:pPr lvl="2"/>
            <a:r>
              <a:rPr lang="en-GB" sz="1600" dirty="0"/>
              <a:t>UMD-compliant Middleware is the software that provides one of more UMD capabilities, and successfully interoperates with UMD by complying with the UMD supported interfaces specified in the UMD </a:t>
            </a:r>
            <a:r>
              <a:rPr lang="en-GB" sz="1600" dirty="0" smtClean="0"/>
              <a:t>Roadmap</a:t>
            </a:r>
          </a:p>
          <a:p>
            <a:pPr lvl="1"/>
            <a:r>
              <a:rPr lang="en-GB" sz="2000" dirty="0" smtClean="0">
                <a:solidFill>
                  <a:schemeClr val="accent1"/>
                </a:solidFill>
              </a:rPr>
              <a:t>Capability (functional and non-functional)</a:t>
            </a:r>
          </a:p>
          <a:p>
            <a:pPr lvl="1"/>
            <a:endParaRPr lang="en-GB" sz="2000"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4/14/2011</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2</a:t>
            </a:fld>
            <a:endParaRPr lang="en-US">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Terminology 2/2</a:t>
            </a:r>
            <a:endParaRPr lang="en-GB" dirty="0"/>
          </a:p>
        </p:txBody>
      </p:sp>
      <p:sp>
        <p:nvSpPr>
          <p:cNvPr id="3" name="Content Placeholder 13"/>
          <p:cNvSpPr txBox="1">
            <a:spLocks/>
          </p:cNvSpPr>
          <p:nvPr/>
        </p:nvSpPr>
        <p:spPr>
          <a:xfrm>
            <a:off x="323528" y="1124744"/>
            <a:ext cx="8363272" cy="4813995"/>
          </a:xfrm>
          <a:prstGeom prst="rect">
            <a:avLst/>
          </a:prstGeom>
        </p:spPr>
        <p:txBody>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GB" dirty="0" smtClean="0"/>
              <a:t>Unified Middleware Distribution</a:t>
            </a:r>
          </a:p>
          <a:p>
            <a:pPr lvl="1"/>
            <a:r>
              <a:rPr lang="en-GB" dirty="0" smtClean="0">
                <a:solidFill>
                  <a:schemeClr val="accent1"/>
                </a:solidFill>
              </a:rPr>
              <a:t>UMD-compliant Middleware</a:t>
            </a:r>
          </a:p>
          <a:p>
            <a:pPr lvl="2"/>
            <a:r>
              <a:rPr lang="en-GB" sz="2000" dirty="0" smtClean="0"/>
              <a:t>UMD-compliant Middleware is the software that provides one of more UMD capabilities, and successfully interoperates with UMD by complying with the UMD supported interfaces specified in the UMD Roadmap</a:t>
            </a:r>
          </a:p>
          <a:p>
            <a:pPr lvl="1"/>
            <a:r>
              <a:rPr lang="en-GB" dirty="0" smtClean="0">
                <a:solidFill>
                  <a:schemeClr val="accent1"/>
                </a:solidFill>
              </a:rPr>
              <a:t>Capability (functional and non-functional)</a:t>
            </a:r>
          </a:p>
          <a:p>
            <a:pPr lvl="2"/>
            <a:r>
              <a:rPr lang="en-GB" sz="2000" dirty="0"/>
              <a:t>A Capability is an activity needed by either the end-user (functional capability) or operations community (non-functional capability) that is defined and delivered by one or more I</a:t>
            </a:r>
            <a:r>
              <a:rPr lang="en-GB" sz="2000" i="1" dirty="0"/>
              <a:t>nterface</a:t>
            </a:r>
            <a:r>
              <a:rPr lang="en-GB" sz="2000" dirty="0"/>
              <a:t>s</a:t>
            </a:r>
            <a:endParaRPr lang="en-GB" sz="2000" dirty="0" smtClean="0">
              <a:solidFill>
                <a:schemeClr val="accent1"/>
              </a:solidFill>
            </a:endParaRPr>
          </a:p>
          <a:p>
            <a:pPr lvl="1"/>
            <a:endParaRPr lang="en-GB" sz="2000" dirty="0" smtClean="0"/>
          </a:p>
        </p:txBody>
      </p:sp>
    </p:spTree>
    <p:extLst>
      <p:ext uri="{BB962C8B-B14F-4D97-AF65-F5344CB8AC3E}">
        <p14:creationId xmlns:p14="http://schemas.microsoft.com/office/powerpoint/2010/main" val="1221654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Parties to the agreement</a:t>
            </a:r>
            <a:endParaRPr lang="en-GB" dirty="0"/>
          </a:p>
        </p:txBody>
      </p:sp>
      <p:sp>
        <p:nvSpPr>
          <p:cNvPr id="3" name="Content Placeholder 2"/>
          <p:cNvSpPr>
            <a:spLocks noGrp="1"/>
          </p:cNvSpPr>
          <p:nvPr>
            <p:ph idx="1"/>
          </p:nvPr>
        </p:nvSpPr>
        <p:spPr>
          <a:xfrm>
            <a:off x="107504" y="1124744"/>
            <a:ext cx="8579296" cy="4813995"/>
          </a:xfrm>
        </p:spPr>
        <p:txBody>
          <a:bodyPr/>
          <a:lstStyle/>
          <a:p>
            <a:r>
              <a:rPr lang="en-GB" sz="2800" dirty="0" smtClean="0"/>
              <a:t>“The </a:t>
            </a:r>
            <a:r>
              <a:rPr lang="en-GB" sz="2800" dirty="0"/>
              <a:t>parties to this agreement are the </a:t>
            </a:r>
            <a:r>
              <a:rPr lang="en-GB" sz="2800" dirty="0">
                <a:solidFill>
                  <a:schemeClr val="accent1"/>
                </a:solidFill>
              </a:rPr>
              <a:t>Resource Infrastructure Provider </a:t>
            </a:r>
            <a:r>
              <a:rPr lang="en-GB" sz="2800" dirty="0"/>
              <a:t>(represented by the Resource Infrastructure Operations Manager) and the </a:t>
            </a:r>
            <a:r>
              <a:rPr lang="en-GB" sz="2800" dirty="0">
                <a:solidFill>
                  <a:schemeClr val="accent1"/>
                </a:solidFill>
              </a:rPr>
              <a:t>Resource Centre </a:t>
            </a:r>
            <a:r>
              <a:rPr lang="en-GB" sz="2800" dirty="0"/>
              <a:t>(represented by the Resource Centre Operations </a:t>
            </a:r>
            <a:r>
              <a:rPr lang="en-GB" sz="2800" dirty="0" smtClean="0"/>
              <a:t>Manager)”. </a:t>
            </a:r>
          </a:p>
          <a:p>
            <a:pPr lvl="1"/>
            <a:r>
              <a:rPr lang="en-GB" sz="2400" dirty="0"/>
              <a:t>the operations managers are replaced by the respective legal entities</a:t>
            </a:r>
            <a:endParaRPr lang="en-GB" sz="2400" dirty="0" smtClean="0"/>
          </a:p>
          <a:p>
            <a:pPr lvl="1"/>
            <a:endParaRPr lang="en-GB" sz="2400" dirty="0"/>
          </a:p>
        </p:txBody>
      </p:sp>
    </p:spTree>
    <p:extLst>
      <p:ext uri="{BB962C8B-B14F-4D97-AF65-F5344CB8AC3E}">
        <p14:creationId xmlns:p14="http://schemas.microsoft.com/office/powerpoint/2010/main" val="74930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Duration and scope</a:t>
            </a:r>
            <a:endParaRPr lang="en-GB" dirty="0"/>
          </a:p>
        </p:txBody>
      </p:sp>
      <p:sp>
        <p:nvSpPr>
          <p:cNvPr id="3" name="Content Placeholder 2"/>
          <p:cNvSpPr>
            <a:spLocks noGrp="1"/>
          </p:cNvSpPr>
          <p:nvPr>
            <p:ph idx="1"/>
          </p:nvPr>
        </p:nvSpPr>
        <p:spPr>
          <a:xfrm>
            <a:off x="107504" y="1124744"/>
            <a:ext cx="8579296" cy="4813995"/>
          </a:xfrm>
        </p:spPr>
        <p:txBody>
          <a:bodyPr/>
          <a:lstStyle/>
          <a:p>
            <a:r>
              <a:rPr lang="en-GB" sz="2800" dirty="0" smtClean="0"/>
              <a:t>“</a:t>
            </a:r>
            <a:r>
              <a:rPr lang="en-GB" sz="2400" dirty="0"/>
              <a:t>This OLA is valid for as long as the Resource Centre is part of the European Grid Infrastructure, i.e. the Resource Centre is registered in the central configuration repository GOCDB as being certified for production [GOC]. </a:t>
            </a:r>
            <a:r>
              <a:rPr lang="en-GB" sz="2400" dirty="0">
                <a:solidFill>
                  <a:schemeClr val="accent1"/>
                </a:solidFill>
              </a:rPr>
              <a:t>It is not binding when the Resource Centre status is “suspended” or “uncertified”.</a:t>
            </a:r>
            <a:r>
              <a:rPr lang="x-none" sz="2400"/>
              <a:t> </a:t>
            </a:r>
            <a:endParaRPr lang="en-GB" sz="2400" dirty="0" smtClean="0"/>
          </a:p>
          <a:p>
            <a:r>
              <a:rPr lang="en-GB" sz="2400" dirty="0"/>
              <a:t>This OLA is applicable to all </a:t>
            </a:r>
            <a:r>
              <a:rPr lang="en-GB" sz="2400" dirty="0">
                <a:solidFill>
                  <a:schemeClr val="accent1"/>
                </a:solidFill>
              </a:rPr>
              <a:t>certified</a:t>
            </a:r>
            <a:r>
              <a:rPr lang="en-GB" sz="2400" dirty="0"/>
              <a:t> Resource Centres </a:t>
            </a:r>
            <a:r>
              <a:rPr lang="en-GB" sz="2400" dirty="0">
                <a:solidFill>
                  <a:schemeClr val="accent1"/>
                </a:solidFill>
              </a:rPr>
              <a:t>associated to </a:t>
            </a:r>
            <a:r>
              <a:rPr lang="x-none" sz="2400"/>
              <a:t> </a:t>
            </a:r>
            <a:r>
              <a:rPr lang="en-GB" sz="2400" dirty="0"/>
              <a:t>a Resource Infrastructure Provider that meets one of the following conditions:</a:t>
            </a:r>
          </a:p>
          <a:p>
            <a:pPr lvl="1"/>
            <a:r>
              <a:rPr lang="en-GB" sz="2000" dirty="0"/>
              <a:t>the Resource Infrastructure Provider is a </a:t>
            </a:r>
            <a:r>
              <a:rPr lang="en-GB" sz="2000" dirty="0">
                <a:solidFill>
                  <a:schemeClr val="accent1"/>
                </a:solidFill>
              </a:rPr>
              <a:t>Participant or Associated Participant in </a:t>
            </a:r>
            <a:r>
              <a:rPr lang="en-GB" sz="2000" i="1" dirty="0">
                <a:solidFill>
                  <a:schemeClr val="accent1"/>
                </a:solidFill>
              </a:rPr>
              <a:t>The European Grid Initiative </a:t>
            </a:r>
            <a:r>
              <a:rPr lang="en-GB" sz="2000" i="1" dirty="0" smtClean="0">
                <a:solidFill>
                  <a:schemeClr val="accent1"/>
                </a:solidFill>
              </a:rPr>
              <a:t>Foundation</a:t>
            </a:r>
            <a:r>
              <a:rPr lang="en-GB" sz="2000" dirty="0" smtClean="0"/>
              <a:t>; e.g. Belgium</a:t>
            </a:r>
            <a:endParaRPr lang="en-GB" sz="2000" dirty="0"/>
          </a:p>
          <a:p>
            <a:pPr lvl="1"/>
            <a:r>
              <a:rPr lang="en-GB" sz="2000" dirty="0" smtClean="0">
                <a:solidFill>
                  <a:schemeClr val="accent1"/>
                </a:solidFill>
              </a:rPr>
              <a:t>the </a:t>
            </a:r>
            <a:r>
              <a:rPr lang="en-GB" sz="2000" dirty="0">
                <a:solidFill>
                  <a:schemeClr val="accent1"/>
                </a:solidFill>
              </a:rPr>
              <a:t>Resource Infrastructure Provider collaborates with EGI.eu in a framework defined by a Resource Infrastructure Provider </a:t>
            </a:r>
            <a:r>
              <a:rPr lang="en-GB" sz="2000" dirty="0" err="1" smtClean="0">
                <a:solidFill>
                  <a:schemeClr val="accent1"/>
                </a:solidFill>
              </a:rPr>
              <a:t>MoU</a:t>
            </a:r>
            <a:r>
              <a:rPr lang="en-GB" sz="2000" dirty="0" smtClean="0">
                <a:solidFill>
                  <a:schemeClr val="accent1"/>
                </a:solidFill>
              </a:rPr>
              <a:t>; </a:t>
            </a:r>
            <a:r>
              <a:rPr lang="en-GB" sz="2000" dirty="0" smtClean="0"/>
              <a:t>e.g. IGALC</a:t>
            </a:r>
            <a:endParaRPr lang="en-GB" sz="2000" dirty="0">
              <a:solidFill>
                <a:schemeClr val="accent1"/>
              </a:solidFill>
            </a:endParaRPr>
          </a:p>
        </p:txBody>
      </p:sp>
    </p:spTree>
    <p:extLst>
      <p:ext uri="{BB962C8B-B14F-4D97-AF65-F5344CB8AC3E}">
        <p14:creationId xmlns:p14="http://schemas.microsoft.com/office/powerpoint/2010/main" val="223541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Responsibilities</a:t>
            </a:r>
            <a:endParaRPr lang="en-GB" dirty="0"/>
          </a:p>
        </p:txBody>
      </p:sp>
      <p:sp>
        <p:nvSpPr>
          <p:cNvPr id="3" name="Content Placeholder 2"/>
          <p:cNvSpPr>
            <a:spLocks noGrp="1"/>
          </p:cNvSpPr>
          <p:nvPr>
            <p:ph idx="1"/>
          </p:nvPr>
        </p:nvSpPr>
        <p:spPr>
          <a:xfrm>
            <a:off x="107504" y="1124744"/>
            <a:ext cx="8579296" cy="4813995"/>
          </a:xfrm>
        </p:spPr>
        <p:txBody>
          <a:bodyPr/>
          <a:lstStyle/>
          <a:p>
            <a:r>
              <a:rPr lang="en-GB" sz="2800" dirty="0" smtClean="0"/>
              <a:t>Resource Centre:</a:t>
            </a:r>
          </a:p>
          <a:p>
            <a:pPr lvl="1"/>
            <a:r>
              <a:rPr lang="en-GB" sz="2400" dirty="0" smtClean="0"/>
              <a:t>“to </a:t>
            </a:r>
            <a:r>
              <a:rPr lang="en-GB" sz="2400" dirty="0"/>
              <a:t>run </a:t>
            </a:r>
            <a:r>
              <a:rPr lang="en-GB" sz="2400" dirty="0">
                <a:solidFill>
                  <a:schemeClr val="accent1"/>
                </a:solidFill>
              </a:rPr>
              <a:t>UMD-compliant</a:t>
            </a:r>
            <a:r>
              <a:rPr lang="en-GB" sz="2400" dirty="0"/>
              <a:t> Middleware </a:t>
            </a:r>
            <a:r>
              <a:rPr lang="en-GB" sz="2400" dirty="0">
                <a:solidFill>
                  <a:schemeClr val="accent1"/>
                </a:solidFill>
              </a:rPr>
              <a:t>supported</a:t>
            </a:r>
            <a:r>
              <a:rPr lang="en-GB" sz="2400" dirty="0"/>
              <a:t> by the respective Resource Infrastructure </a:t>
            </a:r>
            <a:r>
              <a:rPr lang="en-GB" sz="2400" dirty="0" smtClean="0"/>
              <a:t>Provider”</a:t>
            </a:r>
            <a:r>
              <a:rPr lang="en-US" sz="2400" dirty="0" smtClean="0"/>
              <a:t>.</a:t>
            </a:r>
            <a:r>
              <a:rPr lang="en-GB" sz="2400" dirty="0" smtClean="0"/>
              <a:t> </a:t>
            </a:r>
            <a:r>
              <a:rPr lang="x-none" sz="2400"/>
              <a:t> </a:t>
            </a:r>
            <a:endParaRPr lang="en-GB" sz="2400" dirty="0" smtClean="0"/>
          </a:p>
          <a:p>
            <a:pPr lvl="1"/>
            <a:r>
              <a:rPr lang="en-GB" sz="2400" dirty="0" smtClean="0"/>
              <a:t>This </a:t>
            </a:r>
            <a:r>
              <a:rPr lang="en-GB" sz="2400" dirty="0"/>
              <a:t>is now more generic and replaces “</a:t>
            </a:r>
            <a:r>
              <a:rPr lang="x-none" sz="2400"/>
              <a:t>to run supported versions</a:t>
            </a:r>
            <a:r>
              <a:rPr lang="en-US" sz="2400" dirty="0"/>
              <a:t> of middleware”</a:t>
            </a:r>
            <a:endParaRPr lang="en-GB" sz="2400" dirty="0"/>
          </a:p>
          <a:p>
            <a:pPr lvl="1"/>
            <a:endParaRPr lang="en-GB" sz="2400" dirty="0"/>
          </a:p>
        </p:txBody>
      </p:sp>
    </p:spTree>
    <p:extLst>
      <p:ext uri="{BB962C8B-B14F-4D97-AF65-F5344CB8AC3E}">
        <p14:creationId xmlns:p14="http://schemas.microsoft.com/office/powerpoint/2010/main" val="223541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Hours and availability</a:t>
            </a:r>
            <a:endParaRPr lang="en-GB" dirty="0"/>
          </a:p>
        </p:txBody>
      </p:sp>
      <p:sp>
        <p:nvSpPr>
          <p:cNvPr id="3" name="Content Placeholder 2"/>
          <p:cNvSpPr>
            <a:spLocks noGrp="1"/>
          </p:cNvSpPr>
          <p:nvPr>
            <p:ph idx="1"/>
          </p:nvPr>
        </p:nvSpPr>
        <p:spPr>
          <a:xfrm>
            <a:off x="107504" y="1124744"/>
            <a:ext cx="8579296" cy="4813995"/>
          </a:xfrm>
        </p:spPr>
        <p:txBody>
          <a:bodyPr/>
          <a:lstStyle/>
          <a:p>
            <a:r>
              <a:rPr lang="en-GB" sz="2800" dirty="0"/>
              <a:t>Now differentiated between </a:t>
            </a:r>
            <a:endParaRPr lang="en-GB" sz="2800" dirty="0" smtClean="0"/>
          </a:p>
          <a:p>
            <a:pPr lvl="1"/>
            <a:r>
              <a:rPr lang="en-GB" sz="2400" dirty="0" smtClean="0"/>
              <a:t>“</a:t>
            </a:r>
            <a:r>
              <a:rPr lang="en-GB" sz="2400" dirty="0">
                <a:solidFill>
                  <a:schemeClr val="accent1"/>
                </a:solidFill>
              </a:rPr>
              <a:t>service hours</a:t>
            </a:r>
            <a:r>
              <a:rPr lang="en-GB" sz="2400" dirty="0"/>
              <a:t>” for Grid middleware services </a:t>
            </a:r>
            <a:r>
              <a:rPr lang="en-GB" sz="2400" dirty="0" smtClean="0"/>
              <a:t>(24/7)</a:t>
            </a:r>
          </a:p>
          <a:p>
            <a:pPr lvl="1"/>
            <a:r>
              <a:rPr lang="en-GB" sz="2400" dirty="0" smtClean="0"/>
              <a:t>“</a:t>
            </a:r>
            <a:r>
              <a:rPr lang="en-GB" sz="2400" dirty="0" smtClean="0">
                <a:solidFill>
                  <a:schemeClr val="accent1"/>
                </a:solidFill>
              </a:rPr>
              <a:t>operating </a:t>
            </a:r>
            <a:r>
              <a:rPr lang="en-GB" sz="2400" dirty="0">
                <a:solidFill>
                  <a:schemeClr val="accent1"/>
                </a:solidFill>
              </a:rPr>
              <a:t>hours</a:t>
            </a:r>
            <a:r>
              <a:rPr lang="en-GB" sz="2400" dirty="0"/>
              <a:t>” for support </a:t>
            </a:r>
            <a:r>
              <a:rPr lang="en-GB" sz="2400" dirty="0" smtClean="0"/>
              <a:t>services (GOCDB terminology)</a:t>
            </a:r>
          </a:p>
          <a:p>
            <a:pPr lvl="1"/>
            <a:r>
              <a:rPr lang="en-GB" sz="2400" dirty="0" smtClean="0"/>
              <a:t>Removed requirement to register the operating hours </a:t>
            </a:r>
            <a:r>
              <a:rPr lang="en-GB" sz="2400" dirty="0" smtClean="0">
                <a:sym typeface="Wingdings" pitchFamily="2" charset="2"/>
              </a:rPr>
              <a:t> bug in GOCDB?</a:t>
            </a:r>
          </a:p>
          <a:p>
            <a:r>
              <a:rPr lang="en-GB" dirty="0" smtClean="0">
                <a:sym typeface="Wingdings" pitchFamily="2" charset="2"/>
              </a:rPr>
              <a:t>Availability</a:t>
            </a:r>
          </a:p>
          <a:p>
            <a:pPr lvl="1"/>
            <a:r>
              <a:rPr lang="en-GB" dirty="0" smtClean="0">
                <a:solidFill>
                  <a:schemeClr val="accent1"/>
                </a:solidFill>
                <a:sym typeface="Wingdings" pitchFamily="2" charset="2"/>
              </a:rPr>
              <a:t>Formula replaced </a:t>
            </a:r>
            <a:r>
              <a:rPr lang="en-GB" dirty="0" smtClean="0">
                <a:sym typeface="Wingdings" pitchFamily="2" charset="2"/>
              </a:rPr>
              <a:t>by a reference to the document which describes the full algorithm</a:t>
            </a:r>
          </a:p>
          <a:p>
            <a:pPr lvl="1"/>
            <a:r>
              <a:rPr lang="en-GB" dirty="0" smtClean="0">
                <a:solidFill>
                  <a:schemeClr val="accent1"/>
                </a:solidFill>
                <a:sym typeface="Wingdings" pitchFamily="2" charset="2"/>
              </a:rPr>
              <a:t>Updated high-level description</a:t>
            </a:r>
            <a:r>
              <a:rPr lang="en-GB" dirty="0" smtClean="0">
                <a:sym typeface="Wingdings" pitchFamily="2" charset="2"/>
              </a:rPr>
              <a:t> of availability computation</a:t>
            </a:r>
          </a:p>
          <a:p>
            <a:pPr lvl="1"/>
            <a:endParaRPr lang="en-GB" sz="1600" dirty="0"/>
          </a:p>
        </p:txBody>
      </p:sp>
    </p:spTree>
    <p:extLst>
      <p:ext uri="{BB962C8B-B14F-4D97-AF65-F5344CB8AC3E}">
        <p14:creationId xmlns:p14="http://schemas.microsoft.com/office/powerpoint/2010/main" val="223541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Response, service reporting and reviewing</a:t>
            </a:r>
            <a:endParaRPr lang="en-GB" sz="4000" dirty="0"/>
          </a:p>
        </p:txBody>
      </p:sp>
      <p:sp>
        <p:nvSpPr>
          <p:cNvPr id="3" name="Content Placeholder 2"/>
          <p:cNvSpPr>
            <a:spLocks noGrp="1"/>
          </p:cNvSpPr>
          <p:nvPr>
            <p:ph idx="1"/>
          </p:nvPr>
        </p:nvSpPr>
        <p:spPr>
          <a:xfrm>
            <a:off x="107504" y="1124744"/>
            <a:ext cx="8579296" cy="4813995"/>
          </a:xfrm>
        </p:spPr>
        <p:txBody>
          <a:bodyPr/>
          <a:lstStyle/>
          <a:p>
            <a:r>
              <a:rPr lang="en-GB" sz="2400" dirty="0" smtClean="0"/>
              <a:t>“</a:t>
            </a:r>
            <a:r>
              <a:rPr lang="en-GB" sz="2400" dirty="0"/>
              <a:t>The Resource Centre MUST respond to </a:t>
            </a:r>
            <a:r>
              <a:rPr lang="en-GB" sz="2400" dirty="0">
                <a:solidFill>
                  <a:schemeClr val="accent1"/>
                </a:solidFill>
              </a:rPr>
              <a:t>tickets</a:t>
            </a:r>
            <a:r>
              <a:rPr lang="en-GB" sz="2400" dirty="0"/>
              <a:t> </a:t>
            </a:r>
            <a:r>
              <a:rPr lang="x-none" sz="2400"/>
              <a:t> </a:t>
            </a:r>
            <a:r>
              <a:rPr lang="en-GB" sz="2400" dirty="0"/>
              <a:t>within </a:t>
            </a:r>
            <a:r>
              <a:rPr lang="en-US" sz="2400" b="1" dirty="0"/>
              <a:t>eight hours</a:t>
            </a:r>
            <a:r>
              <a:rPr lang="en-GB" sz="2400" dirty="0"/>
              <a:t> of the ticket having been assigned to </a:t>
            </a:r>
            <a:r>
              <a:rPr lang="en-GB" sz="2400" dirty="0" smtClean="0"/>
              <a:t>it” </a:t>
            </a:r>
            <a:r>
              <a:rPr lang="en-GB" sz="2400" dirty="0" smtClean="0">
                <a:sym typeface="Wingdings" pitchFamily="2" charset="2"/>
              </a:rPr>
              <a:t> removed reference to GGUS ticket, as tickets for NGIs with an own helpdesk may NOT be generated by GGUS</a:t>
            </a:r>
          </a:p>
          <a:p>
            <a:r>
              <a:rPr lang="en-GB" sz="2400" dirty="0" smtClean="0">
                <a:sym typeface="Wingdings" pitchFamily="2" charset="2"/>
              </a:rPr>
              <a:t>Reviewing and reporting: </a:t>
            </a:r>
          </a:p>
          <a:p>
            <a:pPr lvl="1"/>
            <a:r>
              <a:rPr lang="en-GB" sz="2000" dirty="0" smtClean="0">
                <a:sym typeface="Wingdings" pitchFamily="2" charset="2"/>
              </a:rPr>
              <a:t>clarified that at the moment </a:t>
            </a:r>
            <a:r>
              <a:rPr lang="en-GB" sz="2000" dirty="0" smtClean="0">
                <a:solidFill>
                  <a:schemeClr val="accent1"/>
                </a:solidFill>
                <a:sym typeface="Wingdings" pitchFamily="2" charset="2"/>
              </a:rPr>
              <a:t>only availability/reliability and response time</a:t>
            </a:r>
            <a:r>
              <a:rPr lang="en-GB" sz="2000" dirty="0" smtClean="0">
                <a:sym typeface="Wingdings" pitchFamily="2" charset="2"/>
              </a:rPr>
              <a:t> of Resource Infrastructure Providers are monitored </a:t>
            </a:r>
          </a:p>
          <a:p>
            <a:pPr lvl="1"/>
            <a:r>
              <a:rPr lang="en-GB" sz="2000" dirty="0" smtClean="0">
                <a:sym typeface="Wingdings" pitchFamily="2" charset="2"/>
              </a:rPr>
              <a:t>Resource Centre response time can be monitored by the Resource Infrastructure Provider</a:t>
            </a:r>
          </a:p>
          <a:p>
            <a:pPr lvl="1"/>
            <a:r>
              <a:rPr lang="en-GB" sz="2000" dirty="0" smtClean="0">
                <a:sym typeface="Wingdings" pitchFamily="2" charset="2"/>
              </a:rPr>
              <a:t>Clarified who is responsible of the reviewing and reporting (</a:t>
            </a:r>
            <a:r>
              <a:rPr lang="en-GB" sz="2000" dirty="0" smtClean="0">
                <a:solidFill>
                  <a:schemeClr val="accent1"/>
                </a:solidFill>
                <a:sym typeface="Wingdings" pitchFamily="2" charset="2"/>
              </a:rPr>
              <a:t>EGI.eu</a:t>
            </a:r>
            <a:r>
              <a:rPr lang="en-GB" sz="2000" dirty="0" smtClean="0">
                <a:sym typeface="Wingdings" pitchFamily="2" charset="2"/>
              </a:rPr>
              <a:t>)</a:t>
            </a:r>
          </a:p>
          <a:p>
            <a:pPr lvl="1"/>
            <a:r>
              <a:rPr lang="en-GB" sz="2000" dirty="0" smtClean="0">
                <a:sym typeface="Wingdings" pitchFamily="2" charset="2"/>
              </a:rPr>
              <a:t>Justifications are collected through GGUS tickets (Resource Centres AND Resource Infrastructure Providers)</a:t>
            </a:r>
          </a:p>
          <a:p>
            <a:pPr lvl="1"/>
            <a:endParaRPr lang="en-GB" sz="2400" dirty="0" smtClean="0">
              <a:sym typeface="Wingdings" pitchFamily="2" charset="2"/>
            </a:endParaRPr>
          </a:p>
          <a:p>
            <a:endParaRPr lang="en-GB" sz="2800" dirty="0" smtClean="0">
              <a:sym typeface="Wingdings" pitchFamily="2" charset="2"/>
            </a:endParaRPr>
          </a:p>
          <a:p>
            <a:endParaRPr lang="en-GB" sz="2400" dirty="0"/>
          </a:p>
        </p:txBody>
      </p:sp>
    </p:spTree>
    <p:extLst>
      <p:ext uri="{BB962C8B-B14F-4D97-AF65-F5344CB8AC3E}">
        <p14:creationId xmlns:p14="http://schemas.microsoft.com/office/powerpoint/2010/main" val="3739207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Liability and Signatories</a:t>
            </a:r>
            <a:endParaRPr lang="en-GB" dirty="0"/>
          </a:p>
        </p:txBody>
      </p:sp>
      <p:sp>
        <p:nvSpPr>
          <p:cNvPr id="3" name="Content Placeholder 2"/>
          <p:cNvSpPr>
            <a:spLocks noGrp="1"/>
          </p:cNvSpPr>
          <p:nvPr>
            <p:ph idx="1"/>
          </p:nvPr>
        </p:nvSpPr>
        <p:spPr>
          <a:xfrm>
            <a:off x="107504" y="1124744"/>
            <a:ext cx="8579296" cy="4813995"/>
          </a:xfrm>
        </p:spPr>
        <p:txBody>
          <a:bodyPr/>
          <a:lstStyle/>
          <a:p>
            <a:r>
              <a:rPr lang="en-GB" sz="2800" dirty="0" smtClean="0"/>
              <a:t>“Resource </a:t>
            </a:r>
            <a:r>
              <a:rPr lang="en-GB" sz="2800" dirty="0"/>
              <a:t>Centres violating the minimum required availability </a:t>
            </a:r>
            <a:r>
              <a:rPr lang="en-GB" sz="2800" dirty="0">
                <a:solidFill>
                  <a:schemeClr val="accent1"/>
                </a:solidFill>
              </a:rPr>
              <a:t>for three consecutive </a:t>
            </a:r>
            <a:r>
              <a:rPr lang="en-GB" sz="2800" dirty="0"/>
              <a:t>calendar </a:t>
            </a:r>
            <a:r>
              <a:rPr lang="x-none" sz="2800"/>
              <a:t> </a:t>
            </a:r>
            <a:r>
              <a:rPr lang="en-GB" sz="2800" dirty="0"/>
              <a:t>months are eligible to </a:t>
            </a:r>
            <a:r>
              <a:rPr lang="en-GB" sz="2800" dirty="0" smtClean="0"/>
              <a:t>suspension”.</a:t>
            </a:r>
            <a:endParaRPr lang="en-GB" sz="2800" dirty="0"/>
          </a:p>
          <a:p>
            <a:pPr lvl="1"/>
            <a:r>
              <a:rPr lang="en-GB" sz="2000" dirty="0" smtClean="0"/>
              <a:t>This paragraph can be removed when a Resource Centre suspension policy will be available</a:t>
            </a:r>
          </a:p>
          <a:p>
            <a:pPr lvl="1"/>
            <a:r>
              <a:rPr lang="en-GB" sz="2000" dirty="0" smtClean="0"/>
              <a:t>No mention of penalties for unresponsive Resource Infrastructure Providers</a:t>
            </a:r>
          </a:p>
          <a:p>
            <a:r>
              <a:rPr lang="en-GB" sz="2400" dirty="0" smtClean="0"/>
              <a:t>Signatories: </a:t>
            </a:r>
            <a:r>
              <a:rPr lang="en-GB" sz="2400" dirty="0" smtClean="0">
                <a:solidFill>
                  <a:schemeClr val="accent1"/>
                </a:solidFill>
              </a:rPr>
              <a:t>removed</a:t>
            </a:r>
            <a:endParaRPr lang="en-GB" sz="2400" dirty="0">
              <a:solidFill>
                <a:schemeClr val="accent1"/>
              </a:solidFill>
            </a:endParaRPr>
          </a:p>
        </p:txBody>
      </p:sp>
    </p:spTree>
    <p:extLst>
      <p:ext uri="{BB962C8B-B14F-4D97-AF65-F5344CB8AC3E}">
        <p14:creationId xmlns:p14="http://schemas.microsoft.com/office/powerpoint/2010/main" val="4071731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EGI-InSPIRE-Slide-Template_v4-1</Template>
  <TotalTime>48</TotalTime>
  <Words>381</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EGI-InSPIRE-Slide-Template_v4-1</vt:lpstr>
      <vt:lpstr>Resource Centre OLA</vt:lpstr>
      <vt:lpstr>Terminology 1/2</vt:lpstr>
      <vt:lpstr>Terminology 2/2</vt:lpstr>
      <vt:lpstr>Parties to the agreement</vt:lpstr>
      <vt:lpstr>Duration and scope</vt:lpstr>
      <vt:lpstr>Responsibilities</vt:lpstr>
      <vt:lpstr>Hours and availability</vt:lpstr>
      <vt:lpstr>Response, service reporting and reviewing</vt:lpstr>
      <vt:lpstr>Liability and Signatories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Tiziana Ferrari</dc:creator>
  <cp:lastModifiedBy>Tiziana Ferrari</cp:lastModifiedBy>
  <cp:revision>9</cp:revision>
  <dcterms:created xsi:type="dcterms:W3CDTF">2011-04-13T23:51:01Z</dcterms:created>
  <dcterms:modified xsi:type="dcterms:W3CDTF">2011-04-14T00:39:17Z</dcterms:modified>
</cp:coreProperties>
</file>