
<file path=[Content_Types].xml><?xml version="1.0" encoding="utf-8"?>
<Types xmlns="http://schemas.openxmlformats.org/package/2006/content-types"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Default Extension="png" ContentType="image/png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s/slide4.xml" ContentType="application/vnd.openxmlformats-officedocument.presentationml.slid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s/slide6.xml" ContentType="application/vnd.openxmlformats-officedocument.presentationml.slide+xml"/>
  <Default Extension="jpeg" ContentType="image/jpeg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rels" ContentType="application/vnd.openxmlformats-package.relationships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s/slide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50" r:id="rId1"/>
  </p:sldMasterIdLst>
  <p:notesMasterIdLst>
    <p:notesMasterId r:id="rId9"/>
  </p:notesMasterIdLst>
  <p:sldIdLst>
    <p:sldId id="256" r:id="rId2"/>
    <p:sldId id="259" r:id="rId3"/>
    <p:sldId id="258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srgbClr val="FF0000"/>
    </p:penClr>
    <p:extLst>
      <p:ext uri="{EC167BDD-8182-4AB7-AECC-EB403E3ABB37}">
        <p14:laserClr xmlns:mc="http://schemas.openxmlformats.org/markup-compatibility/2006" xmlns:mv="urn:schemas-microsoft-com:mac:vml"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>
          <a:srgbClr val="FF0000"/>
        </p14:laserClr>
      </p:ext>
      <p:ext uri="{2FDB2607-1784-4EEB-B798-7EB5836EED8A}">
        <p14:showMediaCtrls xmlns:mc="http://schemas.openxmlformats.org/markup-compatibility/2006" xmlns:mv="urn:schemas-microsoft-com:mac:vml"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1"/>
      </p:ext>
    </p:extLst>
  </p:showPr>
  <p:extLst>
    <p:ext uri="{E76CE94A-603C-4142-B9EB-6D1370010A27}">
      <p14:discardImageEditData xmlns:mc="http://schemas.openxmlformats.org/markup-compatibility/2006" xmlns:mv="urn:schemas-microsoft-com:mac:vml"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0"/>
    </p:ext>
    <p:ext uri="{D31A062A-798A-4329-ABDD-BBA856620510}">
      <p14:defaultImageDpi xmlns:mc="http://schemas.openxmlformats.org/markup-compatibility/2006" xmlns:mv="urn:schemas-microsoft-com:mac:vml"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8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B65DFF8-BCE9-4731-80FC-1C7FA2E054A0}" type="datetimeFigureOut">
              <a:rPr lang="en-US"/>
              <a:pPr>
                <a:defRPr/>
              </a:pPr>
              <a:t>4/14/11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AF6382F-600E-42A6-B895-5FB17A1DA6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42376938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l-GR">
              <a:latin typeface="Calibri" pitchFamily="34" charset="0"/>
            </a:endParaRPr>
          </a:p>
        </p:txBody>
      </p: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>
                <a:latin typeface="Calibri" pitchFamily="34" charset="0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>
                <a:latin typeface="Calibri" pitchFamily="34" charset="0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5000 w 5001"/>
                <a:gd name="T1" fmla="*/ 0 h 2721"/>
                <a:gd name="T2" fmla="*/ 5000 w 5001"/>
                <a:gd name="T3" fmla="*/ 2720 h 2721"/>
                <a:gd name="T4" fmla="*/ 0 w 5001"/>
                <a:gd name="T5" fmla="*/ 2720 h 2721"/>
                <a:gd name="T6" fmla="*/ 2000 w 5001"/>
                <a:gd name="T7" fmla="*/ 0 h 2721"/>
                <a:gd name="T8" fmla="*/ 5000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" name="Text Box 12"/>
            <p:cNvSpPr txBox="1">
              <a:spLocks noChangeArrowheads="1"/>
            </p:cNvSpPr>
            <p:nvPr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sz="3200" b="1">
                  <a:solidFill>
                    <a:srgbClr val="FFFFFF"/>
                  </a:solidFill>
                  <a:ea typeface="SimSun" pitchFamily="2" charset="-122"/>
                  <a:cs typeface="Arial" charset="0"/>
                </a:rPr>
                <a:t>EGI-InSPIRE</a:t>
              </a: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  <a:cs typeface="Arial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  <a:cs typeface="Arial" charset="0"/>
              </a:rPr>
              <a:t>EGI-InSPIRE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D30BDEB-DAC9-4436-925D-F77FA7140691}" type="datetime1">
              <a:rPr lang="en-US"/>
              <a:pPr>
                <a:defRPr/>
              </a:pPr>
              <a:t>4/14/11</a:t>
            </a:fld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03F0663-52BF-4C95-BDC9-07F04EC3CD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3CE90B-607C-40DD-822E-D08BE8964ACF}" type="datetimeFigureOut">
              <a:rPr lang="en-US"/>
              <a:pPr>
                <a:defRPr/>
              </a:pPr>
              <a:t>4/14/11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7C51FA-E47F-42E9-A441-61C7D0CE6B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B2EADE-39C2-41E8-9EAE-3A01073ADDD7}" type="datetimeFigureOut">
              <a:rPr lang="en-US"/>
              <a:pPr>
                <a:defRPr/>
              </a:pPr>
              <a:t>4/14/11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286093-43A3-4B27-9991-6B52E4A744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l-GR">
              <a:latin typeface="Calibri" pitchFamily="34" charset="0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1035" name="Rectangle 4"/>
            <p:cNvSpPr>
              <a:spLocks noChangeArrowheads="1"/>
            </p:cNvSpPr>
            <p:nvPr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>
                <a:latin typeface="Calibri" pitchFamily="34" charset="0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1037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>
                <a:latin typeface="Calibri" pitchFamily="34" charset="0"/>
              </a:endParaRPr>
            </a:p>
          </p:txBody>
        </p:sp>
        <p:sp>
          <p:nvSpPr>
            <p:cNvPr id="1038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5000 w 5001"/>
                <a:gd name="T1" fmla="*/ 0 h 2721"/>
                <a:gd name="T2" fmla="*/ 5000 w 5001"/>
                <a:gd name="T3" fmla="*/ 2720 h 2721"/>
                <a:gd name="T4" fmla="*/ 0 w 5001"/>
                <a:gd name="T5" fmla="*/ 2720 h 2721"/>
                <a:gd name="T6" fmla="*/ 2000 w 5001"/>
                <a:gd name="T7" fmla="*/ 0 h 2721"/>
                <a:gd name="T8" fmla="*/ 5000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933C6250-2801-4EA8-BFD2-2450345952E4}" type="datetimeFigureOut">
              <a:rPr lang="en-US"/>
              <a:pPr>
                <a:defRPr/>
              </a:pPr>
              <a:t>4/14/11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20C48BD-DD5D-4BE5-B38A-24396E414C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3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  <a:cs typeface="Arial" charset="0"/>
              </a:rPr>
              <a:t>www.egi.eu</a:t>
            </a:r>
          </a:p>
        </p:txBody>
      </p:sp>
      <p:sp>
        <p:nvSpPr>
          <p:cNvPr id="1034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  <a:cs typeface="Arial" charset="0"/>
              </a:rPr>
              <a:t>EGI-InSPIRE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0" r:id="rId2"/>
    <p:sldLayoutId id="2147483661" r:id="rId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egi.eu/earlyAdopters/table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iki.egi.eu/wiki/Staged-rollout-procedures" TargetMode="External"/><Relationship Id="rId4" Type="http://schemas.openxmlformats.org/officeDocument/2006/relationships/hyperlink" Target="https://www.egi.eu/earlyAdopters/teams" TargetMode="External"/><Relationship Id="rId5" Type="http://schemas.openxmlformats.org/officeDocument/2006/relationships/hyperlink" Target="https://rt.egi.eu/rt/Ticket/Display.html?id=1726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iki.egi.eu/wiki/Staged-Rollout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iki.egi.eu/wiki/EMI_release_notes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3"/>
          <p:cNvSpPr>
            <a:spLocks noGrp="1"/>
          </p:cNvSpPr>
          <p:nvPr>
            <p:ph type="ctrTitle"/>
          </p:nvPr>
        </p:nvSpPr>
        <p:spPr>
          <a:xfrm>
            <a:off x="1619250" y="2130425"/>
            <a:ext cx="7200900" cy="1470025"/>
          </a:xfrm>
        </p:spPr>
        <p:txBody>
          <a:bodyPr/>
          <a:lstStyle/>
          <a:p>
            <a:r>
              <a:rPr lang="en-US" sz="2800" dirty="0" smtClean="0"/>
              <a:t>From </a:t>
            </a:r>
            <a:r>
              <a:rPr lang="en-US" sz="2800" dirty="0" err="1" smtClean="0"/>
              <a:t>gLite</a:t>
            </a:r>
            <a:r>
              <a:rPr lang="en-US" sz="2800" dirty="0" smtClean="0"/>
              <a:t> to EMI: Staged Rollout and production infrastructure</a:t>
            </a:r>
            <a:endParaRPr lang="en-GB" sz="2800" dirty="0" smtClean="0">
              <a:latin typeface="Arial" charset="0"/>
              <a:cs typeface="Arial" charset="0"/>
            </a:endParaRPr>
          </a:p>
        </p:txBody>
      </p:sp>
      <p:sp>
        <p:nvSpPr>
          <p:cNvPr id="3075" name="Subtitle 4"/>
          <p:cNvSpPr>
            <a:spLocks noGrp="1"/>
          </p:cNvSpPr>
          <p:nvPr>
            <p:ph type="subTitle" idx="1"/>
          </p:nvPr>
        </p:nvSpPr>
        <p:spPr>
          <a:xfrm>
            <a:off x="2268538" y="3886200"/>
            <a:ext cx="5832475" cy="1343025"/>
          </a:xfrm>
        </p:spPr>
        <p:txBody>
          <a:bodyPr/>
          <a:lstStyle/>
          <a:p>
            <a:pPr eaLnBrk="1" hangingPunct="1"/>
            <a:r>
              <a:rPr lang="en-GB" sz="2800" dirty="0" smtClean="0">
                <a:latin typeface="Arial" charset="0"/>
                <a:cs typeface="Arial" charset="0"/>
              </a:rPr>
              <a:t>Mario David</a:t>
            </a:r>
          </a:p>
          <a:p>
            <a:pPr eaLnBrk="1" hangingPunct="1"/>
            <a:r>
              <a:rPr lang="en-GB" sz="2800" dirty="0" smtClean="0">
                <a:latin typeface="Arial" charset="0"/>
                <a:cs typeface="Arial" charset="0"/>
              </a:rPr>
              <a:t>TSA1.3</a:t>
            </a:r>
          </a:p>
        </p:txBody>
      </p:sp>
      <p:sp>
        <p:nvSpPr>
          <p:cNvPr id="3076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BFA38D5-FD8C-484B-BE2D-E1BC64F7593E}" type="datetime1">
              <a:rPr lang="en-US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4/14/11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077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latin typeface="Arial" charset="0"/>
                <a:cs typeface="Arial" charset="0"/>
              </a:rPr>
              <a:t>EGI OMB, 15 March 2011</a:t>
            </a:r>
            <a:endParaRPr lang="el-GR" dirty="0" smtClean="0">
              <a:latin typeface="Arial" charset="0"/>
              <a:cs typeface="Arial" charset="0"/>
            </a:endParaRPr>
          </a:p>
        </p:txBody>
      </p:sp>
      <p:sp>
        <p:nvSpPr>
          <p:cNvPr id="307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E47DA2F-8BBB-473C-968C-893B71C0D182}" type="slidenum">
              <a:rPr lang="en-US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Present status: staged rollout, </a:t>
            </a:r>
            <a:r>
              <a:rPr lang="en-US" dirty="0" err="1" smtClean="0"/>
              <a:t>EAs</a:t>
            </a:r>
            <a:r>
              <a:rPr lang="en-US" dirty="0" smtClean="0"/>
              <a:t>, MW components.</a:t>
            </a:r>
          </a:p>
          <a:p>
            <a:r>
              <a:rPr lang="en-US" dirty="0" smtClean="0"/>
              <a:t>Transition from </a:t>
            </a:r>
            <a:r>
              <a:rPr lang="en-US" dirty="0" err="1" smtClean="0"/>
              <a:t>gLite</a:t>
            </a:r>
            <a:r>
              <a:rPr lang="en-US" dirty="0" smtClean="0"/>
              <a:t> to EMI: EA sites.</a:t>
            </a:r>
          </a:p>
          <a:p>
            <a:r>
              <a:rPr lang="en-US" dirty="0" smtClean="0"/>
              <a:t>Issues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Present status</a:t>
            </a:r>
            <a:endParaRPr lang="el-G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GB" sz="2000" dirty="0" smtClean="0"/>
              <a:t>There are 42 EA teams:</a:t>
            </a:r>
          </a:p>
          <a:p>
            <a:pPr lvl="2"/>
            <a:r>
              <a:rPr lang="en-GB" sz="1800" dirty="0" smtClean="0">
                <a:hlinkClick r:id="rId2"/>
              </a:rPr>
              <a:t>https://www.egi.eu/earlyAdopters/table</a:t>
            </a:r>
            <a:endParaRPr lang="en-GB" sz="1800" dirty="0" smtClean="0"/>
          </a:p>
          <a:p>
            <a:pPr lvl="1"/>
            <a:r>
              <a:rPr lang="en-GB" sz="2000" dirty="0" smtClean="0"/>
              <a:t>These EA teams cover components from:</a:t>
            </a:r>
          </a:p>
          <a:p>
            <a:pPr lvl="2"/>
            <a:r>
              <a:rPr lang="en-GB" sz="1800" dirty="0" err="1" smtClean="0"/>
              <a:t>gLite</a:t>
            </a:r>
            <a:endParaRPr lang="en-GB" sz="1800" dirty="0" smtClean="0"/>
          </a:p>
          <a:p>
            <a:pPr lvl="2"/>
            <a:r>
              <a:rPr lang="en-GB" sz="1800" dirty="0" smtClean="0"/>
              <a:t>UNICORE</a:t>
            </a:r>
          </a:p>
          <a:p>
            <a:pPr lvl="2"/>
            <a:r>
              <a:rPr lang="en-GB" sz="1800" dirty="0" smtClean="0"/>
              <a:t>ARC</a:t>
            </a:r>
          </a:p>
          <a:p>
            <a:pPr lvl="2"/>
            <a:r>
              <a:rPr lang="en-GB" sz="1800" dirty="0" err="1" smtClean="0"/>
              <a:t>Globus</a:t>
            </a:r>
            <a:endParaRPr lang="en-GB" sz="1800" dirty="0" smtClean="0"/>
          </a:p>
          <a:p>
            <a:pPr lvl="2"/>
            <a:r>
              <a:rPr lang="en-GB" sz="1800" dirty="0" smtClean="0"/>
              <a:t>Operational tools</a:t>
            </a:r>
          </a:p>
          <a:p>
            <a:pPr lvl="1"/>
            <a:r>
              <a:rPr lang="en-GB" sz="2000" dirty="0" smtClean="0"/>
              <a:t>Only </a:t>
            </a:r>
            <a:r>
              <a:rPr lang="en-GB" sz="2000" dirty="0" err="1" smtClean="0"/>
              <a:t>gLite</a:t>
            </a:r>
            <a:r>
              <a:rPr lang="en-GB" sz="2000" dirty="0" smtClean="0"/>
              <a:t> components, </a:t>
            </a:r>
            <a:r>
              <a:rPr lang="en-GB" sz="2000" dirty="0" err="1" smtClean="0"/>
              <a:t>StoRM</a:t>
            </a:r>
            <a:r>
              <a:rPr lang="en-GB" sz="2000" dirty="0" smtClean="0"/>
              <a:t> and SAM/</a:t>
            </a:r>
            <a:r>
              <a:rPr lang="en-GB" sz="2000" dirty="0" err="1" smtClean="0"/>
              <a:t>Nagios</a:t>
            </a:r>
            <a:r>
              <a:rPr lang="en-GB" sz="2000" dirty="0" smtClean="0"/>
              <a:t> (Operational tools) are undergoing the staged rollout process:</a:t>
            </a:r>
          </a:p>
          <a:p>
            <a:pPr lvl="2"/>
            <a:r>
              <a:rPr lang="en-GB" sz="1800" dirty="0" err="1" smtClean="0"/>
              <a:t>gLite</a:t>
            </a:r>
            <a:r>
              <a:rPr lang="en-GB" sz="1800" dirty="0" smtClean="0"/>
              <a:t> followed in CERN savannah patches</a:t>
            </a:r>
          </a:p>
          <a:p>
            <a:pPr lvl="2"/>
            <a:r>
              <a:rPr lang="en-GB" sz="1800" dirty="0" smtClean="0"/>
              <a:t>SAM/</a:t>
            </a:r>
            <a:r>
              <a:rPr lang="en-GB" sz="1800" dirty="0" err="1" smtClean="0"/>
              <a:t>Nagios</a:t>
            </a:r>
            <a:r>
              <a:rPr lang="en-GB" sz="1800" dirty="0" smtClean="0"/>
              <a:t> and </a:t>
            </a:r>
            <a:r>
              <a:rPr lang="en-GB" sz="1800" dirty="0" err="1" smtClean="0"/>
              <a:t>StoRM</a:t>
            </a:r>
            <a:r>
              <a:rPr lang="en-GB" sz="1800" dirty="0" smtClean="0"/>
              <a:t> followed in RT queue “staged-rollout”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Wiki:</a:t>
            </a:r>
          </a:p>
          <a:p>
            <a:pPr lvl="1"/>
            <a:r>
              <a:rPr lang="en-US" sz="2000" dirty="0" smtClean="0">
                <a:hlinkClick r:id="rId2"/>
              </a:rPr>
              <a:t>https://wiki.egi.eu/wiki/Staged-Rollout</a:t>
            </a:r>
            <a:endParaRPr lang="en-US" sz="2000" dirty="0" smtClean="0"/>
          </a:p>
          <a:p>
            <a:pPr lvl="1"/>
            <a:r>
              <a:rPr lang="en-US" sz="2000" dirty="0" smtClean="0">
                <a:hlinkClick r:id="rId3"/>
              </a:rPr>
              <a:t>https://wiki.egi.eu/wiki/Staged-rollout-procedures</a:t>
            </a:r>
            <a:endParaRPr lang="en-US" sz="2000" dirty="0" smtClean="0"/>
          </a:p>
          <a:p>
            <a:pPr lvl="2"/>
            <a:r>
              <a:rPr lang="en-US" sz="1600" dirty="0" smtClean="0"/>
              <a:t>Will be updated in next few days: contains “exact” instructions for the Early Adopters (also for the staged rollout managers).</a:t>
            </a:r>
          </a:p>
          <a:p>
            <a:r>
              <a:rPr lang="en-US" sz="2400" dirty="0" smtClean="0"/>
              <a:t>Components table:</a:t>
            </a:r>
          </a:p>
          <a:p>
            <a:pPr lvl="1"/>
            <a:r>
              <a:rPr lang="en-US" sz="2000" dirty="0" smtClean="0">
                <a:hlinkClick r:id="rId4"/>
              </a:rPr>
              <a:t>https://www.egi.eu/earlyAdopters/teams</a:t>
            </a:r>
            <a:endParaRPr lang="en-US" sz="2000" dirty="0" smtClean="0"/>
          </a:p>
          <a:p>
            <a:r>
              <a:rPr lang="en-US" sz="2400" dirty="0" smtClean="0"/>
              <a:t>Dry runs of some components of EMI RC3 :</a:t>
            </a:r>
          </a:p>
          <a:p>
            <a:pPr lvl="1"/>
            <a:r>
              <a:rPr lang="en-US" sz="2000" dirty="0" smtClean="0"/>
              <a:t>Exercise the workflow and tools, check missing details, etc.</a:t>
            </a:r>
          </a:p>
          <a:p>
            <a:pPr lvl="2"/>
            <a:r>
              <a:rPr lang="en-US" sz="1600" dirty="0" smtClean="0">
                <a:hlinkClick r:id="rId5"/>
              </a:rPr>
              <a:t>https://rt.egi.eu/rt/Ticket/Display.html?id=1726</a:t>
            </a:r>
            <a:r>
              <a:rPr lang="en-US" sz="1600" dirty="0" smtClean="0"/>
              <a:t> arc-</a:t>
            </a:r>
            <a:r>
              <a:rPr lang="en-US" sz="1600" dirty="0" err="1" smtClean="0"/>
              <a:t>ce</a:t>
            </a:r>
            <a:endParaRPr lang="en-US" sz="1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Transition from </a:t>
            </a:r>
            <a:r>
              <a:rPr lang="en-US" sz="4000" dirty="0" err="1" smtClean="0"/>
              <a:t>gLite</a:t>
            </a:r>
            <a:r>
              <a:rPr lang="en-US" sz="4000" dirty="0" smtClean="0"/>
              <a:t> to EMI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EMI components did not changed significantly in terms of functionality and interfaces:</a:t>
            </a:r>
          </a:p>
          <a:p>
            <a:pPr lvl="1"/>
            <a:r>
              <a:rPr lang="en-US" sz="1800" dirty="0" smtClean="0"/>
              <a:t>Will be compatible with current production components.</a:t>
            </a:r>
          </a:p>
          <a:p>
            <a:pPr lvl="1"/>
            <a:r>
              <a:rPr lang="en-US" sz="1800" dirty="0" smtClean="0"/>
              <a:t>No change from the point of view of users/</a:t>
            </a:r>
            <a:r>
              <a:rPr lang="en-US" sz="1800" dirty="0" err="1" smtClean="0"/>
              <a:t>VOs</a:t>
            </a:r>
            <a:r>
              <a:rPr lang="en-US" sz="1800" dirty="0" smtClean="0"/>
              <a:t>/applications and operational tools.</a:t>
            </a:r>
          </a:p>
          <a:p>
            <a:r>
              <a:rPr lang="en-US" sz="2400" dirty="0" smtClean="0"/>
              <a:t>Deployment:</a:t>
            </a:r>
          </a:p>
          <a:p>
            <a:pPr lvl="1"/>
            <a:r>
              <a:rPr lang="en-US" sz="1800" dirty="0" smtClean="0"/>
              <a:t>EMI components imply a re-installation of the nodes, no upgrade path from the corresponding </a:t>
            </a:r>
            <a:r>
              <a:rPr lang="en-US" sz="1800" dirty="0" err="1" smtClean="0"/>
              <a:t>gLite</a:t>
            </a:r>
            <a:r>
              <a:rPr lang="en-US" sz="1800" dirty="0" smtClean="0"/>
              <a:t> 3.2 ones.</a:t>
            </a:r>
          </a:p>
          <a:p>
            <a:r>
              <a:rPr lang="en-US" sz="2200" dirty="0" smtClean="0"/>
              <a:t>Early Adopters will have to re-install nodes when testing EMI components:</a:t>
            </a:r>
          </a:p>
          <a:p>
            <a:pPr lvl="1"/>
            <a:r>
              <a:rPr lang="en-US" sz="1800" dirty="0" smtClean="0"/>
              <a:t>Less problematic: </a:t>
            </a:r>
            <a:r>
              <a:rPr lang="en-US" sz="1800" dirty="0" err="1" smtClean="0"/>
              <a:t>CEs</a:t>
            </a:r>
            <a:r>
              <a:rPr lang="en-US" sz="1800" dirty="0" smtClean="0"/>
              <a:t>, </a:t>
            </a:r>
            <a:r>
              <a:rPr lang="en-US" sz="1800" dirty="0" err="1" smtClean="0"/>
              <a:t>WNs</a:t>
            </a:r>
            <a:r>
              <a:rPr lang="en-US" sz="1800" dirty="0" smtClean="0"/>
              <a:t>, UIs, other stateless services.</a:t>
            </a:r>
          </a:p>
          <a:p>
            <a:pPr lvl="1"/>
            <a:r>
              <a:rPr lang="en-US" sz="1800" dirty="0" smtClean="0"/>
              <a:t>More careful: </a:t>
            </a:r>
            <a:r>
              <a:rPr lang="en-US" sz="1800" dirty="0" err="1" smtClean="0"/>
              <a:t>SEs</a:t>
            </a:r>
            <a:r>
              <a:rPr lang="en-US" sz="1800" dirty="0" smtClean="0"/>
              <a:t>, LFC </a:t>
            </a:r>
            <a:r>
              <a:rPr lang="en-US" sz="1800" dirty="0" err="1" smtClean="0">
                <a:latin typeface="Wingdings"/>
                <a:ea typeface="Wingdings"/>
                <a:cs typeface="Wingdings"/>
              </a:rPr>
              <a:t></a:t>
            </a:r>
            <a:r>
              <a:rPr lang="en-US" sz="1800" dirty="0" smtClean="0"/>
              <a:t> clear procedure and documentation for database migration, and any other critical steps.</a:t>
            </a:r>
            <a:endParaRPr lang="en-US"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Transition from </a:t>
            </a:r>
            <a:r>
              <a:rPr lang="en-US" sz="4000" dirty="0" err="1" smtClean="0"/>
              <a:t>gLite</a:t>
            </a:r>
            <a:r>
              <a:rPr lang="en-US" sz="4000" dirty="0" smtClean="0"/>
              <a:t> to EMI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Started </a:t>
            </a:r>
            <a:r>
              <a:rPr lang="en-US" sz="2000" dirty="0" smtClean="0"/>
              <a:t>talking to</a:t>
            </a:r>
            <a:r>
              <a:rPr lang="en-US" sz="2000" dirty="0" smtClean="0"/>
              <a:t> </a:t>
            </a:r>
            <a:r>
              <a:rPr lang="en-US" sz="2000" dirty="0" err="1" smtClean="0"/>
              <a:t>EAs</a:t>
            </a:r>
            <a:r>
              <a:rPr lang="en-US" sz="2000" dirty="0" smtClean="0"/>
              <a:t> to </a:t>
            </a:r>
            <a:r>
              <a:rPr lang="en-US" sz="2000" smtClean="0"/>
              <a:t>move</a:t>
            </a:r>
            <a:r>
              <a:rPr lang="en-US" sz="2000" smtClean="0"/>
              <a:t> to EMI </a:t>
            </a:r>
            <a:r>
              <a:rPr lang="en-US" sz="2000" dirty="0" smtClean="0"/>
              <a:t>components.</a:t>
            </a:r>
          </a:p>
          <a:p>
            <a:pPr lvl="1"/>
            <a:r>
              <a:rPr lang="en-US" sz="1800" dirty="0" smtClean="0"/>
              <a:t>Already this week I got commitment of some EA teams.</a:t>
            </a:r>
          </a:p>
          <a:p>
            <a:pPr lvl="1"/>
            <a:r>
              <a:rPr lang="en-US" sz="1800" dirty="0" smtClean="0"/>
              <a:t>A mail will be sent later to all </a:t>
            </a:r>
            <a:r>
              <a:rPr lang="en-US" sz="1800" dirty="0" err="1" smtClean="0"/>
              <a:t>EAs</a:t>
            </a:r>
            <a:r>
              <a:rPr lang="en-US" sz="1800" dirty="0" smtClean="0"/>
              <a:t>.</a:t>
            </a:r>
          </a:p>
          <a:p>
            <a:r>
              <a:rPr lang="en-US" sz="2000" dirty="0" smtClean="0"/>
              <a:t>Under discussion what will be the UMD release and timelines</a:t>
            </a:r>
            <a:r>
              <a:rPr lang="en-US" sz="2000" dirty="0" smtClean="0"/>
              <a:t>. Any decisions will be first announced in the Grid Operations Meeting.</a:t>
            </a:r>
          </a:p>
          <a:p>
            <a:pPr lvl="1"/>
            <a:r>
              <a:rPr lang="en-US" sz="1800" dirty="0" smtClean="0"/>
              <a:t>A compilation of already available release notes of EMI components can be found at:</a:t>
            </a:r>
          </a:p>
          <a:p>
            <a:pPr lvl="2"/>
            <a:r>
              <a:rPr lang="en-US" sz="1400" dirty="0" smtClean="0">
                <a:hlinkClick r:id="rId2"/>
              </a:rPr>
              <a:t>https://wiki.egi.eu/wiki/</a:t>
            </a:r>
            <a:r>
              <a:rPr lang="en-US" sz="1400" dirty="0" smtClean="0">
                <a:hlinkClick r:id="rId2"/>
              </a:rPr>
              <a:t>EMI_release_notes</a:t>
            </a:r>
            <a:endParaRPr lang="en-US" sz="1400" dirty="0" smtClean="0"/>
          </a:p>
          <a:p>
            <a:pPr lvl="2"/>
            <a:r>
              <a:rPr lang="en-US" sz="1400" dirty="0" smtClean="0"/>
              <a:t>Needs update, and producing a summary with highlights, will help further decisions on component prioritization.</a:t>
            </a:r>
          </a:p>
          <a:p>
            <a:r>
              <a:rPr lang="en-US" sz="2000" dirty="0" smtClean="0"/>
              <a:t>SA2 is expecting feedback from Operations about prioritization of components: “Who goes first”.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It’s not enough to offer has an EA team for whatever components, it is needed that you do the test when notified…</a:t>
            </a:r>
          </a:p>
          <a:p>
            <a:pPr lvl="1"/>
            <a:r>
              <a:rPr lang="en-US" sz="2000" dirty="0" smtClean="0"/>
              <a:t>Examples:</a:t>
            </a:r>
          </a:p>
          <a:p>
            <a:pPr lvl="2"/>
            <a:r>
              <a:rPr lang="en-US" sz="1800" dirty="0" smtClean="0"/>
              <a:t>Torque only 2 out of 6 teams did the test.</a:t>
            </a:r>
          </a:p>
          <a:p>
            <a:pPr lvl="2"/>
            <a:r>
              <a:rPr lang="en-US" sz="1800" dirty="0" smtClean="0"/>
              <a:t>VOBOX waiting for 2 months in staged rollout for one of the 2 teams to do the test.</a:t>
            </a:r>
          </a:p>
          <a:p>
            <a:r>
              <a:rPr lang="en-US" sz="2400" dirty="0" smtClean="0"/>
              <a:t>Reminder: no component is released to production without going through the full SW release cycle that includes the staged rollout.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GI-InSPIRE-Slide-Template_v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EGI-InSPIRE-Slide-Template_v4</Template>
  <TotalTime>905</TotalTime>
  <Words>529</Words>
  <Application>Microsoft Macintosh PowerPoint</Application>
  <PresentationFormat>On-screen Show (4:3)</PresentationFormat>
  <Paragraphs>56</Paragraphs>
  <Slides>7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EGI-InSPIRE-Slide-Template_v4</vt:lpstr>
      <vt:lpstr>From gLite to EMI: Staged Rollout and production infrastructure</vt:lpstr>
      <vt:lpstr>Outline</vt:lpstr>
      <vt:lpstr>Present status</vt:lpstr>
      <vt:lpstr>Present Status</vt:lpstr>
      <vt:lpstr>Transition from gLite to EMI</vt:lpstr>
      <vt:lpstr>Transition from gLite to EMI</vt:lpstr>
      <vt:lpstr>Issues</vt:lpstr>
    </vt:vector>
  </TitlesOfParts>
  <Manager/>
  <Company>LIP Lisbon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staged rollout: glite to emi</dc:title>
  <dc:subject/>
  <dc:creator>Mario David</dc:creator>
  <cp:keywords/>
  <dc:description/>
  <cp:lastModifiedBy>Mario David</cp:lastModifiedBy>
  <cp:revision>91</cp:revision>
  <dcterms:created xsi:type="dcterms:W3CDTF">2011-04-14T06:05:20Z</dcterms:created>
  <dcterms:modified xsi:type="dcterms:W3CDTF">2011-04-14T07:19:11Z</dcterms:modified>
  <cp:category/>
</cp:coreProperties>
</file>