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8"/>
  </p:notesMasterIdLst>
  <p:sldIdLst>
    <p:sldId id="256" r:id="rId2"/>
    <p:sldId id="257" r:id="rId3"/>
    <p:sldId id="266" r:id="rId4"/>
    <p:sldId id="261" r:id="rId5"/>
    <p:sldId id="264" r:id="rId6"/>
    <p:sldId id="258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732" y="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72A105D-3D27-4A51-A2A2-65FB6A3B9EE6}" type="datetimeFigureOut">
              <a:rPr lang="en-US"/>
              <a:pPr>
                <a:defRPr/>
              </a:pPr>
              <a:t>1/20/2011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7501649-B9E3-4875-A626-A910092959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7137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 userDrawn="1"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 userDrawn="1"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02473D73-E7AC-4171-BF78-6754514385FB}" type="datetime1">
              <a:rPr lang="en-US" smtClean="0"/>
              <a:t>1/20/2011</a:t>
            </a:fld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53E93C7-7FA6-4B67-89AC-03CBAB78CC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410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07EF62-BCE3-4295-8A55-434FB0E9D15B}" type="datetime1">
              <a:rPr lang="en-US" smtClean="0"/>
              <a:t>1/20/2011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DEF26-A65D-420E-806B-5DECF286FE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490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D850C66-EB8E-4344-AF01-6EA2CCDD62E5}" type="datetime1">
              <a:rPr lang="en-US" smtClean="0"/>
              <a:t>1/20/2011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632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B607D-F30E-49E6-A50D-5153C25EE5CF}" type="datetimeFigureOut">
              <a:rPr lang="en-GB" smtClean="0"/>
              <a:t>20/01/2011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F507E-B0F2-434B-A35D-70B9B814F3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5502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011351C-56CC-459B-9951-45F54651116A}" type="datetime1">
              <a:rPr lang="en-US" smtClean="0"/>
              <a:t>1/20/2011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4511AA2-99FE-4BFE-B934-C050D2B583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6" r:id="rId2"/>
    <p:sldLayoutId id="2147483658" r:id="rId3"/>
    <p:sldLayoutId id="2147483659" r:id="rId4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EGI Operations </a:t>
            </a:r>
            <a:br>
              <a:rPr lang="en-GB" dirty="0" smtClean="0"/>
            </a:br>
            <a:r>
              <a:rPr lang="en-GB" dirty="0" smtClean="0"/>
              <a:t>Requirement Gathering Process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411760" y="4365104"/>
            <a:ext cx="5688632" cy="1368152"/>
          </a:xfrm>
        </p:spPr>
        <p:txBody>
          <a:bodyPr/>
          <a:lstStyle/>
          <a:p>
            <a:r>
              <a:rPr lang="en-GB" sz="2400" dirty="0" err="1" smtClean="0"/>
              <a:t>Tiziana</a:t>
            </a:r>
            <a:r>
              <a:rPr lang="en-GB" sz="2400" dirty="0" smtClean="0"/>
              <a:t> Ferrari</a:t>
            </a:r>
            <a:endParaRPr lang="en-GB" sz="2400" dirty="0"/>
          </a:p>
        </p:txBody>
      </p:sp>
      <p:sp>
        <p:nvSpPr>
          <p:cNvPr id="307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CF096EC-15E1-45F9-B167-FBE36F0982FF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</a:t>
            </a:r>
            <a:endParaRPr lang="en-US" dirty="0" smtClean="0"/>
          </a:p>
        </p:txBody>
      </p:sp>
      <p:sp>
        <p:nvSpPr>
          <p:cNvPr id="4099" name="Content Placeholder 13"/>
          <p:cNvSpPr>
            <a:spLocks noGrp="1"/>
          </p:cNvSpPr>
          <p:nvPr>
            <p:ph idx="1"/>
          </p:nvPr>
        </p:nvSpPr>
        <p:spPr>
          <a:xfrm>
            <a:off x="179512" y="1268760"/>
            <a:ext cx="8507288" cy="4669979"/>
          </a:xfrm>
        </p:spPr>
        <p:txBody>
          <a:bodyPr/>
          <a:lstStyle/>
          <a:p>
            <a:r>
              <a:rPr lang="en-US" dirty="0" smtClean="0"/>
              <a:t>We need a clear </a:t>
            </a:r>
            <a:r>
              <a:rPr lang="en-US" dirty="0" smtClean="0">
                <a:solidFill>
                  <a:schemeClr val="accent1"/>
                </a:solidFill>
              </a:rPr>
              <a:t>process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chemeClr val="accent1"/>
                </a:solidFill>
              </a:rPr>
              <a:t>tools</a:t>
            </a:r>
            <a:r>
              <a:rPr lang="en-US" dirty="0" smtClean="0"/>
              <a:t> to periodically collect requirements from NGIs and sites </a:t>
            </a:r>
            <a:endParaRPr lang="en-US" dirty="0"/>
          </a:p>
          <a:p>
            <a:pPr lvl="1"/>
            <a:r>
              <a:rPr lang="en-US" dirty="0" smtClean="0"/>
              <a:t>Middleware </a:t>
            </a:r>
            <a:r>
              <a:rPr lang="en-US" dirty="0" smtClean="0">
                <a:sym typeface="Wingdings" pitchFamily="2" charset="2"/>
              </a:rPr>
              <a:t> OMB</a:t>
            </a:r>
            <a:endParaRPr lang="en-US" dirty="0" smtClean="0"/>
          </a:p>
          <a:p>
            <a:pPr lvl="1"/>
            <a:r>
              <a:rPr lang="en-US" dirty="0" smtClean="0"/>
              <a:t>Operational tools </a:t>
            </a:r>
            <a:r>
              <a:rPr lang="en-US" dirty="0" smtClean="0">
                <a:sym typeface="Wingdings" pitchFamily="2" charset="2"/>
              </a:rPr>
              <a:t> OTAG 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D699550-6D3C-45EC-A577-9F42B86B9FBE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7" y="1052736"/>
            <a:ext cx="6816757" cy="5112568"/>
          </a:xfrm>
          <a:prstGeom prst="rect">
            <a:avLst/>
          </a:prstGeom>
        </p:spPr>
      </p:pic>
      <p:sp>
        <p:nvSpPr>
          <p:cNvPr id="16" name="Title 10"/>
          <p:cNvSpPr txBox="1">
            <a:spLocks/>
          </p:cNvSpPr>
          <p:nvPr/>
        </p:nvSpPr>
        <p:spPr>
          <a:xfrm>
            <a:off x="2124075" y="115888"/>
            <a:ext cx="6840538" cy="865187"/>
          </a:xfrm>
          <a:prstGeom prst="rect">
            <a:avLst/>
          </a:prstGeom>
        </p:spPr>
        <p:txBody>
          <a:bodyPr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dirty="0" smtClean="0"/>
              <a:t>EGI overall process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84761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Process 1/2 (proposal)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124744"/>
            <a:ext cx="8075612" cy="4525963"/>
          </a:xfrm>
        </p:spPr>
        <p:txBody>
          <a:bodyPr/>
          <a:lstStyle/>
          <a:p>
            <a:r>
              <a:rPr lang="en-GB" dirty="0" smtClean="0"/>
              <a:t>Top-down</a:t>
            </a:r>
          </a:p>
          <a:p>
            <a:pPr lvl="1"/>
            <a:r>
              <a:rPr lang="en-GB" dirty="0" smtClean="0"/>
              <a:t>the COO opens a </a:t>
            </a:r>
            <a:r>
              <a:rPr lang="en-GB" dirty="0" smtClean="0">
                <a:solidFill>
                  <a:schemeClr val="accent1"/>
                </a:solidFill>
              </a:rPr>
              <a:t>call for requirements </a:t>
            </a:r>
            <a:r>
              <a:rPr lang="en-GB" dirty="0" smtClean="0"/>
              <a:t>or other </a:t>
            </a:r>
            <a:r>
              <a:rPr lang="en-GB" dirty="0" smtClean="0">
                <a:solidFill>
                  <a:schemeClr val="accent1"/>
                </a:solidFill>
              </a:rPr>
              <a:t>survey</a:t>
            </a:r>
            <a:r>
              <a:rPr lang="en-GB" dirty="0" smtClean="0"/>
              <a:t> every </a:t>
            </a:r>
            <a:r>
              <a:rPr lang="en-GB" dirty="0" smtClean="0">
                <a:solidFill>
                  <a:schemeClr val="accent1"/>
                </a:solidFill>
              </a:rPr>
              <a:t>3 months</a:t>
            </a:r>
            <a:r>
              <a:rPr lang="en-GB" dirty="0" smtClean="0"/>
              <a:t>:</a:t>
            </a:r>
          </a:p>
          <a:p>
            <a:pPr lvl="2"/>
            <a:r>
              <a:rPr lang="en-GB" dirty="0" smtClean="0"/>
              <a:t>Beginning of </a:t>
            </a:r>
            <a:r>
              <a:rPr lang="en-GB" dirty="0" smtClean="0">
                <a:solidFill>
                  <a:schemeClr val="accent1"/>
                </a:solidFill>
              </a:rPr>
              <a:t>January</a:t>
            </a:r>
            <a:r>
              <a:rPr lang="en-GB" dirty="0" smtClean="0"/>
              <a:t>, </a:t>
            </a:r>
            <a:r>
              <a:rPr lang="en-GB" dirty="0" smtClean="0">
                <a:solidFill>
                  <a:schemeClr val="accent1"/>
                </a:solidFill>
              </a:rPr>
              <a:t>April</a:t>
            </a:r>
            <a:r>
              <a:rPr lang="en-GB" dirty="0" smtClean="0"/>
              <a:t>, </a:t>
            </a:r>
            <a:r>
              <a:rPr lang="en-GB" dirty="0" smtClean="0">
                <a:solidFill>
                  <a:schemeClr val="accent1"/>
                </a:solidFill>
              </a:rPr>
              <a:t>July</a:t>
            </a:r>
            <a:r>
              <a:rPr lang="en-GB" dirty="0" smtClean="0"/>
              <a:t>, </a:t>
            </a:r>
            <a:r>
              <a:rPr lang="en-GB" dirty="0" smtClean="0">
                <a:solidFill>
                  <a:schemeClr val="accent1"/>
                </a:solidFill>
              </a:rPr>
              <a:t>October</a:t>
            </a:r>
          </a:p>
          <a:p>
            <a:pPr lvl="2"/>
            <a:r>
              <a:rPr lang="en-GB" dirty="0" smtClean="0"/>
              <a:t>The NGI is responsible of contacting the respective </a:t>
            </a:r>
            <a:r>
              <a:rPr lang="en-GB" dirty="0" smtClean="0">
                <a:solidFill>
                  <a:schemeClr val="accent1"/>
                </a:solidFill>
              </a:rPr>
              <a:t>site managers</a:t>
            </a:r>
          </a:p>
          <a:p>
            <a:pPr lvl="1"/>
            <a:r>
              <a:rPr lang="en-GB" dirty="0" smtClean="0"/>
              <a:t>Requirements are </a:t>
            </a:r>
            <a:r>
              <a:rPr lang="en-GB" dirty="0" smtClean="0">
                <a:solidFill>
                  <a:schemeClr val="accent1"/>
                </a:solidFill>
              </a:rPr>
              <a:t>discussed and prioritized </a:t>
            </a:r>
            <a:r>
              <a:rPr lang="en-GB" dirty="0" smtClean="0"/>
              <a:t>in OMB (</a:t>
            </a:r>
            <a:r>
              <a:rPr lang="en-GB" dirty="0" smtClean="0">
                <a:solidFill>
                  <a:schemeClr val="accent1"/>
                </a:solidFill>
              </a:rPr>
              <a:t>1 month time</a:t>
            </a:r>
            <a:r>
              <a:rPr lang="en-GB" dirty="0" smtClean="0"/>
              <a:t>)</a:t>
            </a:r>
          </a:p>
          <a:p>
            <a:pPr lvl="2"/>
            <a:r>
              <a:rPr lang="en-GB" dirty="0" smtClean="0"/>
              <a:t>input is provided to the </a:t>
            </a:r>
            <a:r>
              <a:rPr lang="en-GB" dirty="0" smtClean="0">
                <a:solidFill>
                  <a:schemeClr val="accent1"/>
                </a:solidFill>
              </a:rPr>
              <a:t>Technical Coordination Board </a:t>
            </a:r>
            <a:r>
              <a:rPr lang="en-GB" dirty="0" smtClean="0"/>
              <a:t>– TCB –  by the beginning of the following month (Feb, May, Aug, Nov) </a:t>
            </a:r>
          </a:p>
          <a:p>
            <a:pPr lvl="1"/>
            <a:endParaRPr lang="en-GB" dirty="0" smtClean="0"/>
          </a:p>
          <a:p>
            <a:pPr lvl="2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7850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Process 1/2 (proposal)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Bottom-up (asynchronous process)</a:t>
            </a:r>
          </a:p>
          <a:p>
            <a:pPr lvl="1"/>
            <a:r>
              <a:rPr lang="en-GB" dirty="0" smtClean="0"/>
              <a:t>Site managers can provide requirements to the respective NGI </a:t>
            </a:r>
            <a:r>
              <a:rPr lang="en-GB" dirty="0" smtClean="0">
                <a:solidFill>
                  <a:schemeClr val="accent1"/>
                </a:solidFill>
              </a:rPr>
              <a:t>at any time </a:t>
            </a:r>
          </a:p>
          <a:p>
            <a:pPr lvl="1"/>
            <a:r>
              <a:rPr lang="en-GB" dirty="0" smtClean="0"/>
              <a:t>The NGI collects requirements and passes them to the OMB for evaluation </a:t>
            </a:r>
            <a:r>
              <a:rPr lang="en-GB" dirty="0" smtClean="0">
                <a:solidFill>
                  <a:schemeClr val="accent1"/>
                </a:solidFill>
              </a:rPr>
              <a:t>at any time</a:t>
            </a:r>
          </a:p>
          <a:p>
            <a:pPr lvl="1"/>
            <a:r>
              <a:rPr lang="en-GB" dirty="0" smtClean="0"/>
              <a:t>The OMB discusses the requirements collected every quarter (according to the timing presented in previous slide)</a:t>
            </a:r>
          </a:p>
          <a:p>
            <a:pPr lvl="1"/>
            <a:endParaRPr lang="en-GB" dirty="0" smtClean="0"/>
          </a:p>
          <a:p>
            <a:pPr lvl="2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1653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/>
              <a:t>Testing of required features</a:t>
            </a:r>
            <a:endParaRPr lang="en-GB" sz="4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51520" y="1196752"/>
            <a:ext cx="8435280" cy="4525963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 smtClean="0"/>
              <a:t>The </a:t>
            </a:r>
            <a:r>
              <a:rPr lang="en-GB" sz="2400" dirty="0"/>
              <a:t>partners providing the EGI requirements </a:t>
            </a:r>
            <a:r>
              <a:rPr lang="en-GB" sz="2400" dirty="0" smtClean="0"/>
              <a:t>are encouraged to participate </a:t>
            </a:r>
            <a:r>
              <a:rPr lang="en-GB" sz="2400" dirty="0"/>
              <a:t>in </a:t>
            </a:r>
            <a:r>
              <a:rPr lang="en-GB" sz="2400" dirty="0">
                <a:solidFill>
                  <a:schemeClr val="accent1"/>
                </a:solidFill>
              </a:rPr>
              <a:t>pre-release testing </a:t>
            </a:r>
            <a:r>
              <a:rPr lang="en-GB" sz="2400" dirty="0"/>
              <a:t>activities either with direct </a:t>
            </a:r>
            <a:r>
              <a:rPr lang="en-GB" sz="2400" dirty="0">
                <a:solidFill>
                  <a:schemeClr val="accent1"/>
                </a:solidFill>
              </a:rPr>
              <a:t>participation</a:t>
            </a:r>
            <a:r>
              <a:rPr lang="en-GB" sz="2400" dirty="0"/>
              <a:t> to testing, or with their </a:t>
            </a:r>
            <a:r>
              <a:rPr lang="en-GB" sz="2400" dirty="0">
                <a:solidFill>
                  <a:schemeClr val="accent1"/>
                </a:solidFill>
              </a:rPr>
              <a:t>own resources </a:t>
            </a:r>
            <a:r>
              <a:rPr lang="en-GB" sz="2400" dirty="0"/>
              <a:t>to make sure that the software developed meets their requirements, and to verify its usability and scalability in a production environment, as applicable. </a:t>
            </a:r>
            <a:endParaRPr lang="en-GB" sz="2400" dirty="0" smtClean="0"/>
          </a:p>
          <a:p>
            <a:r>
              <a:rPr lang="en-GB" sz="2400" dirty="0" smtClean="0"/>
              <a:t>This </a:t>
            </a:r>
            <a:r>
              <a:rPr lang="en-GB" sz="2400" dirty="0"/>
              <a:t>activity is </a:t>
            </a:r>
            <a:r>
              <a:rPr lang="en-GB" sz="2400" dirty="0">
                <a:solidFill>
                  <a:schemeClr val="accent1"/>
                </a:solidFill>
              </a:rPr>
              <a:t>voluntary</a:t>
            </a:r>
            <a:r>
              <a:rPr lang="en-GB" sz="2400" dirty="0"/>
              <a:t> relationship between </a:t>
            </a:r>
            <a:r>
              <a:rPr lang="en-GB" sz="2400" dirty="0" smtClean="0"/>
              <a:t>EMI, JRA1 and other technology providers, </a:t>
            </a:r>
            <a:r>
              <a:rPr lang="en-GB" sz="2400" dirty="0"/>
              <a:t>and the group involved and does not form any part of the software verification or validation activities undertaken by EGI in formally accepting the software from external technology providers. 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375118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GI-InSPIRE-Slide-Template_v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EGI-InSPIRE-Slide-Template_v4</Template>
  <TotalTime>54</TotalTime>
  <Words>268</Words>
  <Application>Microsoft Office PowerPoint</Application>
  <PresentationFormat>On-screen Show 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EGI-InSPIRE-Slide-Template_v4</vt:lpstr>
      <vt:lpstr>EGI Operations  Requirement Gathering Process</vt:lpstr>
      <vt:lpstr>Process</vt:lpstr>
      <vt:lpstr>PowerPoint Presentation</vt:lpstr>
      <vt:lpstr>Process 1/2 (proposal)</vt:lpstr>
      <vt:lpstr>Process 1/2 (proposal)</vt:lpstr>
      <vt:lpstr>Testing of required features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EGI Operations  Requirement Gathering Process</dc:title>
  <dc:creator>Tiziana Ferrari</dc:creator>
  <cp:lastModifiedBy>Tiziana Ferrari</cp:lastModifiedBy>
  <cp:revision>8</cp:revision>
  <dcterms:created xsi:type="dcterms:W3CDTF">2010-12-21T08:35:04Z</dcterms:created>
  <dcterms:modified xsi:type="dcterms:W3CDTF">2011-01-20T12:51:40Z</dcterms:modified>
</cp:coreProperties>
</file>