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9088-C82C-4D94-8E05-DC3BC0D8B599}" type="datetimeFigureOut">
              <a:rPr lang="en-GB" smtClean="0"/>
              <a:t>11/04/2010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99F6A-D2FC-422F-AD34-EAB7272AB7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9088-C82C-4D94-8E05-DC3BC0D8B599}" type="datetimeFigureOut">
              <a:rPr lang="en-GB" smtClean="0"/>
              <a:t>11/04/2010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99F6A-D2FC-422F-AD34-EAB7272AB7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9088-C82C-4D94-8E05-DC3BC0D8B599}" type="datetimeFigureOut">
              <a:rPr lang="en-GB" smtClean="0"/>
              <a:t>11/04/2010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99F6A-D2FC-422F-AD34-EAB7272AB7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9088-C82C-4D94-8E05-DC3BC0D8B599}" type="datetimeFigureOut">
              <a:rPr lang="en-GB" smtClean="0"/>
              <a:t>11/04/2010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99F6A-D2FC-422F-AD34-EAB7272AB7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9088-C82C-4D94-8E05-DC3BC0D8B599}" type="datetimeFigureOut">
              <a:rPr lang="en-GB" smtClean="0"/>
              <a:t>11/04/2010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99F6A-D2FC-422F-AD34-EAB7272AB7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9088-C82C-4D94-8E05-DC3BC0D8B599}" type="datetimeFigureOut">
              <a:rPr lang="en-GB" smtClean="0"/>
              <a:t>11/04/2010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99F6A-D2FC-422F-AD34-EAB7272AB7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9088-C82C-4D94-8E05-DC3BC0D8B599}" type="datetimeFigureOut">
              <a:rPr lang="en-GB" smtClean="0"/>
              <a:t>11/04/2010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99F6A-D2FC-422F-AD34-EAB7272AB7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9088-C82C-4D94-8E05-DC3BC0D8B599}" type="datetimeFigureOut">
              <a:rPr lang="en-GB" smtClean="0"/>
              <a:t>11/04/2010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99F6A-D2FC-422F-AD34-EAB7272AB7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9088-C82C-4D94-8E05-DC3BC0D8B599}" type="datetimeFigureOut">
              <a:rPr lang="en-GB" smtClean="0"/>
              <a:t>11/04/2010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99F6A-D2FC-422F-AD34-EAB7272AB7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9088-C82C-4D94-8E05-DC3BC0D8B599}" type="datetimeFigureOut">
              <a:rPr lang="en-GB" smtClean="0"/>
              <a:t>11/04/2010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99F6A-D2FC-422F-AD34-EAB7272AB7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9088-C82C-4D94-8E05-DC3BC0D8B599}" type="datetimeFigureOut">
              <a:rPr lang="en-GB" smtClean="0"/>
              <a:t>11/04/2010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99F6A-D2FC-422F-AD34-EAB7272AB7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9088-C82C-4D94-8E05-DC3BC0D8B599}" type="datetimeFigureOut">
              <a:rPr lang="en-GB" smtClean="0"/>
              <a:t>11/04/2010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99F6A-D2FC-422F-AD34-EAB7272AB7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19088-C82C-4D94-8E05-DC3BC0D8B599}" type="datetimeFigureOut">
              <a:rPr lang="en-GB" smtClean="0"/>
              <a:t>11/04/2010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99F6A-D2FC-422F-AD34-EAB7272AB7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EBF7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urope_background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-19050"/>
            <a:ext cx="9144000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xmlns:mc="http://schemas.openxmlformats.org/markup-compatibility/2006" xmlns:a14="http://schemas.microsoft.com/office/drawing/2010/main" val="36417A" mc:Ignorable=""/>
                </a:solidFill>
                <a:latin typeface="+mn-lt"/>
                <a:cs typeface="+mn-cs"/>
              </a:defRPr>
            </a:lvl1pPr>
          </a:lstStyle>
          <a:p>
            <a:fld id="{F9319088-C82C-4D94-8E05-DC3BC0D8B599}" type="datetimeFigureOut">
              <a:rPr lang="en-GB" smtClean="0"/>
              <a:t>11/04/2010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xmlns:mc="http://schemas.openxmlformats.org/markup-compatibility/2006" xmlns:a14="http://schemas.microsoft.com/office/drawing/2010/main" val="36417A" mc:Ignorable=""/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xmlns:mc="http://schemas.openxmlformats.org/markup-compatibility/2006" xmlns:a14="http://schemas.microsoft.com/office/drawing/2010/main" val="36417A" mc:Ignorable=""/>
                </a:solidFill>
                <a:latin typeface="+mn-lt"/>
                <a:cs typeface="+mn-cs"/>
              </a:defRPr>
            </a:lvl1pPr>
          </a:lstStyle>
          <a:p>
            <a:fld id="{36499F6A-D2FC-422F-AD34-EAB7272AB7C8}" type="slidenum">
              <a:rPr lang="en-GB" smtClean="0"/>
              <a:t>‹#›</a:t>
            </a:fld>
            <a:endParaRPr lang="en-GB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43888" y="115888"/>
            <a:ext cx="77787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+mj-lt"/>
          <a:ea typeface="ＭＳ Ｐゴシック" pitchFamily="102" charset="-128"/>
          <a:cs typeface="ＭＳ Ｐゴシック" pitchFamily="10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xmlns:mc="http://schemas.openxmlformats.org/markup-compatibility/2006" xmlns:a14="http://schemas.microsoft.com/office/drawing/2010/main" val="3333CC" mc:Ignorable=""/>
          </a:solidFill>
          <a:latin typeface="+mn-lt"/>
          <a:ea typeface="ＭＳ Ｐゴシック" pitchFamily="102" charset="-128"/>
          <a:cs typeface="ＭＳ Ｐゴシック" pitchFamily="10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8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EGI-InSPIRE</a:t>
            </a:r>
            <a:br>
              <a:rPr lang="en-GB" dirty="0" smtClean="0"/>
            </a:br>
            <a:r>
              <a:rPr lang="en-GB" dirty="0" smtClean="0"/>
              <a:t>Collaboration Board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368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Welcome</a:t>
            </a:r>
          </a:p>
          <a:p>
            <a:r>
              <a:rPr lang="en-GB" dirty="0" smtClean="0"/>
              <a:t>Appointment of the Chair</a:t>
            </a:r>
          </a:p>
          <a:p>
            <a:r>
              <a:rPr lang="en-GB" dirty="0" smtClean="0"/>
              <a:t>Confirmation of the Voting Procedure</a:t>
            </a:r>
          </a:p>
          <a:p>
            <a:pPr lvl="1"/>
            <a:r>
              <a:rPr lang="en-GB" dirty="0" smtClean="0"/>
              <a:t>One partner one vote</a:t>
            </a:r>
          </a:p>
          <a:p>
            <a:r>
              <a:rPr lang="en-GB" dirty="0" smtClean="0"/>
              <a:t>Expanding  the Consortium</a:t>
            </a:r>
          </a:p>
          <a:p>
            <a:r>
              <a:rPr lang="en-GB" dirty="0" smtClean="0"/>
              <a:t>Should the EGI-InSPIRE CB be the EGI Council?</a:t>
            </a:r>
          </a:p>
          <a:p>
            <a:pPr lvl="1"/>
            <a:r>
              <a:rPr lang="en-GB" dirty="0" smtClean="0"/>
              <a:t>Vote </a:t>
            </a:r>
            <a:r>
              <a:rPr lang="en-GB" dirty="0"/>
              <a:t>to make a </a:t>
            </a:r>
            <a:r>
              <a:rPr lang="en-GB" dirty="0" smtClean="0"/>
              <a:t>decision</a:t>
            </a:r>
          </a:p>
          <a:p>
            <a:r>
              <a:rPr lang="en-GB" dirty="0" smtClean="0"/>
              <a:t>Should the EGI-InSPIRE PMB be the EGI.eu Executive Board?</a:t>
            </a:r>
          </a:p>
          <a:p>
            <a:pPr lvl="1"/>
            <a:r>
              <a:rPr lang="en-GB" dirty="0" smtClean="0"/>
              <a:t>Vote to make a decision</a:t>
            </a:r>
          </a:p>
          <a:p>
            <a:r>
              <a:rPr lang="en-GB" dirty="0" smtClean="0"/>
              <a:t>Collaboration Agreement</a:t>
            </a:r>
          </a:p>
          <a:p>
            <a:r>
              <a:rPr lang="en-GB" dirty="0" smtClean="0"/>
              <a:t>Partner readiness</a:t>
            </a:r>
          </a:p>
          <a:p>
            <a:r>
              <a:rPr lang="en-GB" dirty="0" smtClean="0"/>
              <a:t>AOB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682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Consortium Changes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Romania:</a:t>
            </a:r>
          </a:p>
          <a:p>
            <a:pPr lvl="1"/>
            <a:r>
              <a:rPr lang="en-GB" dirty="0" smtClean="0"/>
              <a:t>Contingency of 81,506 EUR remaining</a:t>
            </a:r>
          </a:p>
          <a:p>
            <a:pPr lvl="1"/>
            <a:r>
              <a:rPr lang="en-GB" dirty="0" smtClean="0"/>
              <a:t>Have not reanalysed submitted </a:t>
            </a:r>
            <a:r>
              <a:rPr lang="en-GB" dirty="0" err="1" smtClean="0"/>
              <a:t>costings</a:t>
            </a:r>
            <a:endParaRPr lang="en-GB" dirty="0" smtClean="0"/>
          </a:p>
          <a:p>
            <a:r>
              <a:rPr lang="en-GB" dirty="0" smtClean="0"/>
              <a:t>Azerbaijan:</a:t>
            </a:r>
          </a:p>
          <a:p>
            <a:pPr lvl="1"/>
            <a:r>
              <a:rPr lang="en-GB" dirty="0" smtClean="0"/>
              <a:t>Would fit into ICPC countries capped at 1M</a:t>
            </a:r>
          </a:p>
          <a:p>
            <a:r>
              <a:rPr lang="en-GB" dirty="0" smtClean="0"/>
              <a:t>Asia Pacific partners:</a:t>
            </a:r>
          </a:p>
          <a:p>
            <a:pPr lvl="1"/>
            <a:r>
              <a:rPr lang="en-GB" dirty="0" smtClean="0"/>
              <a:t>Replace APGI with one partner per country</a:t>
            </a:r>
          </a:p>
          <a:p>
            <a:pPr lvl="2"/>
            <a:r>
              <a:rPr lang="en-GB" dirty="0" smtClean="0"/>
              <a:t>Recall… all unfunded effort</a:t>
            </a:r>
          </a:p>
          <a:p>
            <a:pPr lvl="1"/>
            <a:r>
              <a:rPr lang="en-GB" dirty="0" smtClean="0"/>
              <a:t>Do </a:t>
            </a:r>
            <a:r>
              <a:rPr lang="en-GB" dirty="0" err="1" smtClean="0"/>
              <a:t>MoU</a:t>
            </a:r>
            <a:r>
              <a:rPr lang="en-GB" dirty="0" smtClean="0"/>
              <a:t> with additional partners as required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953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Collaboration Board equals the</a:t>
            </a:r>
            <a:r>
              <a:rPr lang="en-GB" dirty="0" smtClean="0">
                <a:sym typeface="Wingdings" pitchFamily="2" charset="2"/>
              </a:rPr>
              <a:t> EGI Council?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GB" dirty="0" smtClean="0"/>
              <a:t>Obligation </a:t>
            </a:r>
            <a:r>
              <a:rPr lang="en-GB" dirty="0"/>
              <a:t>for funded </a:t>
            </a:r>
            <a:r>
              <a:rPr lang="en-GB" dirty="0" smtClean="0"/>
              <a:t>EGI-InSPIRE partners </a:t>
            </a:r>
            <a:r>
              <a:rPr lang="en-GB" dirty="0"/>
              <a:t>to be members of EGI.eu in </a:t>
            </a:r>
            <a:r>
              <a:rPr lang="en-GB" dirty="0" smtClean="0"/>
              <a:t>draft CA</a:t>
            </a:r>
          </a:p>
          <a:p>
            <a:r>
              <a:rPr lang="en-GB" dirty="0" smtClean="0"/>
              <a:t>EGI </a:t>
            </a:r>
            <a:r>
              <a:rPr lang="en-GB" dirty="0"/>
              <a:t>Council may expand over the years to include partners not in </a:t>
            </a:r>
            <a:r>
              <a:rPr lang="en-GB" dirty="0" smtClean="0"/>
              <a:t>the project</a:t>
            </a:r>
          </a:p>
          <a:p>
            <a:pPr lvl="1"/>
            <a:r>
              <a:rPr lang="en-GB" dirty="0" smtClean="0"/>
              <a:t>Currently </a:t>
            </a:r>
            <a:r>
              <a:rPr lang="en-GB" dirty="0"/>
              <a:t>only </a:t>
            </a:r>
            <a:r>
              <a:rPr lang="en-GB" dirty="0" smtClean="0"/>
              <a:t>Belgium</a:t>
            </a:r>
          </a:p>
          <a:p>
            <a:r>
              <a:rPr lang="en-GB" dirty="0" smtClean="0"/>
              <a:t>Project contains partners not in the EGI Council</a:t>
            </a:r>
          </a:p>
          <a:p>
            <a:pPr lvl="1"/>
            <a:r>
              <a:rPr lang="en-GB" dirty="0" smtClean="0"/>
              <a:t>Mainly unfunded Asia Pacific partners</a:t>
            </a:r>
          </a:p>
        </p:txBody>
      </p:sp>
    </p:spTree>
    <p:extLst>
      <p:ext uri="{BB962C8B-B14F-4D97-AF65-F5344CB8AC3E}">
        <p14:creationId xmlns:p14="http://schemas.microsoft.com/office/powerpoint/2010/main" val="356531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GB" dirty="0" smtClean="0"/>
              <a:t>Project Management Board equals the Executive Board?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Note change in role of PMB in EGI-InSPIRE</a:t>
            </a:r>
          </a:p>
          <a:p>
            <a:pPr lvl="1"/>
            <a:r>
              <a:rPr lang="en-GB" dirty="0" smtClean="0"/>
              <a:t>EGEE-III: PMB ran project &amp; evolved the infrastructure</a:t>
            </a:r>
          </a:p>
          <a:p>
            <a:pPr lvl="1"/>
            <a:r>
              <a:rPr lang="en-GB" dirty="0" smtClean="0"/>
              <a:t>EGI.eu (through EGI Council): Coordinates and evolves the infrastructure</a:t>
            </a:r>
          </a:p>
          <a:p>
            <a:pPr lvl="1"/>
            <a:r>
              <a:rPr lang="en-GB" dirty="0" smtClean="0"/>
              <a:t>EGI-InSPIRE: PMB runs the project</a:t>
            </a:r>
          </a:p>
          <a:p>
            <a:r>
              <a:rPr lang="en-GB" dirty="0" smtClean="0"/>
              <a:t>Possible </a:t>
            </a:r>
            <a:r>
              <a:rPr lang="en-GB" dirty="0"/>
              <a:t>conflicts of interest between </a:t>
            </a:r>
            <a:r>
              <a:rPr lang="en-GB" dirty="0" smtClean="0"/>
              <a:t>running the </a:t>
            </a:r>
            <a:r>
              <a:rPr lang="en-GB" dirty="0"/>
              <a:t>project </a:t>
            </a:r>
            <a:r>
              <a:rPr lang="en-GB" dirty="0" smtClean="0"/>
              <a:t>and </a:t>
            </a:r>
            <a:r>
              <a:rPr lang="en-GB" dirty="0"/>
              <a:t>running </a:t>
            </a:r>
            <a:r>
              <a:rPr lang="en-GB" dirty="0" smtClean="0"/>
              <a:t>EGI.eu</a:t>
            </a:r>
          </a:p>
          <a:p>
            <a:r>
              <a:rPr lang="en-GB" dirty="0" smtClean="0"/>
              <a:t>How are the partners in the project represented within the Executive Board?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837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PMB Representation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the concept of arbitrary fixed exclusive groupings</a:t>
            </a:r>
          </a:p>
          <a:p>
            <a:r>
              <a:rPr lang="en-GB" dirty="0" smtClean="0"/>
              <a:t>Example: 8100PM funded and 10 groups</a:t>
            </a:r>
            <a:endParaRPr lang="en-GB" dirty="0"/>
          </a:p>
          <a:p>
            <a:pPr lvl="1"/>
            <a:r>
              <a:rPr lang="en-GB" dirty="0" smtClean="0"/>
              <a:t>A</a:t>
            </a:r>
            <a:r>
              <a:rPr lang="en-GB" dirty="0"/>
              <a:t>: INFN, </a:t>
            </a:r>
            <a:r>
              <a:rPr lang="en-GB" dirty="0" smtClean="0"/>
              <a:t>CESNET</a:t>
            </a:r>
          </a:p>
          <a:p>
            <a:pPr lvl="1"/>
            <a:r>
              <a:rPr lang="en-GB" dirty="0" smtClean="0"/>
              <a:t>B</a:t>
            </a:r>
            <a:r>
              <a:rPr lang="en-GB" dirty="0"/>
              <a:t>: CSIC, </a:t>
            </a:r>
            <a:r>
              <a:rPr lang="en-GB" dirty="0" smtClean="0"/>
              <a:t>LIP</a:t>
            </a:r>
          </a:p>
          <a:p>
            <a:pPr lvl="1"/>
            <a:r>
              <a:rPr lang="en-GB" dirty="0" smtClean="0"/>
              <a:t>C</a:t>
            </a:r>
            <a:r>
              <a:rPr lang="en-GB" dirty="0"/>
              <a:t>: CERN, EMBL, </a:t>
            </a:r>
            <a:r>
              <a:rPr lang="en-GB" dirty="0" smtClean="0"/>
              <a:t>+ </a:t>
            </a:r>
            <a:r>
              <a:rPr lang="en-GB" dirty="0"/>
              <a:t>o</a:t>
            </a:r>
            <a:r>
              <a:rPr lang="en-GB" dirty="0" smtClean="0"/>
              <a:t>thers</a:t>
            </a:r>
          </a:p>
          <a:p>
            <a:pPr lvl="1"/>
            <a:r>
              <a:rPr lang="en-GB" dirty="0" smtClean="0"/>
              <a:t>D</a:t>
            </a:r>
            <a:r>
              <a:rPr lang="en-GB" dirty="0"/>
              <a:t>: KIT, </a:t>
            </a:r>
            <a:r>
              <a:rPr lang="en-GB" dirty="0" smtClean="0"/>
              <a:t>CNRS</a:t>
            </a:r>
          </a:p>
          <a:p>
            <a:pPr lvl="1"/>
            <a:r>
              <a:rPr lang="en-GB" dirty="0" smtClean="0"/>
              <a:t>E</a:t>
            </a:r>
            <a:r>
              <a:rPr lang="en-GB" dirty="0"/>
              <a:t>: STFC, TCD, </a:t>
            </a:r>
            <a:r>
              <a:rPr lang="en-GB" dirty="0" smtClean="0"/>
              <a:t> +others</a:t>
            </a:r>
          </a:p>
          <a:p>
            <a:pPr lvl="1"/>
            <a:r>
              <a:rPr lang="en-GB" dirty="0" smtClean="0"/>
              <a:t>F</a:t>
            </a:r>
            <a:r>
              <a:rPr lang="en-GB" dirty="0"/>
              <a:t>: Nordics + Baltics?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582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Collaboration Agreement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Latest version 0.2 circulated this morning</a:t>
            </a:r>
          </a:p>
          <a:p>
            <a:r>
              <a:rPr lang="en-GB" dirty="0" smtClean="0"/>
              <a:t>CA should be signed before starting the project</a:t>
            </a:r>
          </a:p>
          <a:p>
            <a:r>
              <a:rPr lang="en-GB" dirty="0" smtClean="0"/>
              <a:t>Outstanding Issues?</a:t>
            </a:r>
          </a:p>
          <a:p>
            <a:pPr lvl="1"/>
            <a:r>
              <a:rPr lang="en-GB" dirty="0" smtClean="0"/>
              <a:t>Needs to be updated with today’s decisions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37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 Readiness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173826"/>
              </p:ext>
            </p:extLst>
          </p:nvPr>
        </p:nvGraphicFramePr>
        <p:xfrm>
          <a:off x="313184" y="1600200"/>
          <a:ext cx="8435280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040"/>
                <a:gridCol w="1205040"/>
                <a:gridCol w="1205040"/>
                <a:gridCol w="1205040"/>
                <a:gridCol w="1205040"/>
                <a:gridCol w="1205040"/>
                <a:gridCol w="120504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Decision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>
                          <a:solidFill>
                            <a:schemeClr val="tx1"/>
                          </a:solidFill>
                          <a:effectLst/>
                        </a:rPr>
                        <a:t>Able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  <a:effectLst/>
                        </a:rPr>
                        <a:t>to start on 1st May with no contract</a:t>
                      </a:r>
                    </a:p>
                  </a:txBody>
                  <a:tcPr marL="38100" marR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>
                          <a:solidFill>
                            <a:schemeClr val="tx1"/>
                          </a:solidFill>
                          <a:effectLst/>
                        </a:rPr>
                        <a:t>Able to start on 1st May with a letter from EC</a:t>
                      </a:r>
                    </a:p>
                  </a:txBody>
                  <a:tcPr marL="38100" marR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>
                          <a:solidFill>
                            <a:schemeClr val="tx1"/>
                          </a:solidFill>
                          <a:effectLst/>
                        </a:rPr>
                        <a:t>Only able to start on 1st May with a signed contract</a:t>
                      </a:r>
                    </a:p>
                  </a:txBody>
                  <a:tcPr marL="38100" marR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>
                          <a:solidFill>
                            <a:schemeClr val="tx1"/>
                          </a:solidFill>
                          <a:effectLst/>
                        </a:rPr>
                        <a:t>Able to start on 1st June with no contract</a:t>
                      </a:r>
                    </a:p>
                  </a:txBody>
                  <a:tcPr marL="38100" marR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>
                          <a:solidFill>
                            <a:schemeClr val="tx1"/>
                          </a:solidFill>
                          <a:effectLst/>
                        </a:rPr>
                        <a:t>Able to start on 1st June with a letter from EC</a:t>
                      </a:r>
                    </a:p>
                  </a:txBody>
                  <a:tcPr marL="38100" marR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b="1" dirty="0">
                          <a:solidFill>
                            <a:schemeClr val="tx1"/>
                          </a:solidFill>
                          <a:effectLst/>
                        </a:rPr>
                        <a:t>Only able to start on 1st June with a signed contract</a:t>
                      </a:r>
                    </a:p>
                  </a:txBody>
                  <a:tcPr marL="38100" marR="381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Yes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If</a:t>
                      </a:r>
                      <a:r>
                        <a:rPr lang="en-GB" b="1" baseline="0" dirty="0" smtClean="0"/>
                        <a:t> needed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8100" marR="381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No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5157192"/>
            <a:ext cx="7052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Would prefer a signed contract – not going to happen for 1</a:t>
            </a:r>
            <a:r>
              <a:rPr lang="en-GB" baseline="30000" dirty="0" smtClean="0"/>
              <a:t>st</a:t>
            </a:r>
            <a:r>
              <a:rPr lang="en-GB" dirty="0" smtClean="0"/>
              <a:t> May!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640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AOB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071222"/>
      </p:ext>
    </p:extLst>
  </p:cSld>
  <p:clrMapOvr>
    <a:masterClrMapping/>
  </p:clrMapOvr>
</p:sld>
</file>

<file path=ppt/theme/theme1.xml><?xml version="1.0" encoding="utf-8"?>
<a:theme xmlns:a="http://schemas.openxmlformats.org/drawingml/2006/main" name="EGI">
  <a:themeElements>
    <a:clrScheme name="EGI_DS Kickoff Meeting (WP1) 1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EGI_DS Kickoff Meeting (WP1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xmlns:mc="http://schemas.openxmlformats.org/markup-compatibility/2006" xmlns:a14="http://schemas.microsoft.com/office/drawing/2010/main" val="E7DBB1" mc:Ignorable=""/>
            </a:solidFill>
            <a:effectLst/>
            <a:latin typeface="Arial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xmlns:mc="http://schemas.openxmlformats.org/markup-compatibility/2006" xmlns:a14="http://schemas.microsoft.com/office/drawing/2010/main" val="E7DBB1" mc:Ignorable=""/>
            </a:solidFill>
            <a:effectLst/>
            <a:latin typeface="Arial" pitchFamily="80" charset="0"/>
          </a:defRPr>
        </a:defPPr>
      </a:lstStyle>
    </a:lnDef>
  </a:objectDefaults>
  <a:extraClrSchemeLst>
    <a:extraClrScheme>
      <a:clrScheme name="EGI_DS Kickoff Meeting (WP1)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BBE0E3" mc:Ignorable=""/>
        </a:accent1>
        <a:accent2>
          <a:srgbClr xmlns:mc="http://schemas.openxmlformats.org/markup-compatibility/2006" xmlns:a14="http://schemas.microsoft.com/office/drawing/2010/main" val="333399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DAEDEF" mc:Ignorable=""/>
        </a:accent5>
        <a:accent6>
          <a:srgbClr xmlns:mc="http://schemas.openxmlformats.org/markup-compatibility/2006" xmlns:a14="http://schemas.microsoft.com/office/drawing/2010/main" val="2D2D8A" mc:Ignorable=""/>
        </a:accent6>
        <a:hlink>
          <a:srgbClr xmlns:mc="http://schemas.openxmlformats.org/markup-compatibility/2006" xmlns:a14="http://schemas.microsoft.com/office/drawing/2010/main" val="009999" mc:Ignorable=""/>
        </a:hlink>
        <a:folHlink>
          <a:srgbClr xmlns:mc="http://schemas.openxmlformats.org/markup-compatibility/2006" xmlns:a14="http://schemas.microsoft.com/office/drawing/2010/main" val="99CC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2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BDF53" mc:Ignorable=""/>
        </a:accent1>
        <a:accent2>
          <a:srgbClr xmlns:mc="http://schemas.openxmlformats.org/markup-compatibility/2006" xmlns:a14="http://schemas.microsoft.com/office/drawing/2010/main" val="FF9966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DECB3" mc:Ignorable=""/>
        </a:accent5>
        <a:accent6>
          <a:srgbClr xmlns:mc="http://schemas.openxmlformats.org/markup-compatibility/2006" xmlns:a14="http://schemas.microsoft.com/office/drawing/2010/main" val="E78A5C" mc:Ignorable=""/>
        </a:accent6>
        <a:hlink>
          <a:srgbClr xmlns:mc="http://schemas.openxmlformats.org/markup-compatibility/2006" xmlns:a14="http://schemas.microsoft.com/office/drawing/2010/main" val="CC3300" mc:Ignorable=""/>
        </a:hlink>
        <a:folHlink>
          <a:srgbClr xmlns:mc="http://schemas.openxmlformats.org/markup-compatibility/2006" xmlns:a14="http://schemas.microsoft.com/office/drawing/2010/main" val="9966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3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99CCFF" mc:Ignorable=""/>
        </a:accent1>
        <a:accent2>
          <a:srgbClr xmlns:mc="http://schemas.openxmlformats.org/markup-compatibility/2006" xmlns:a14="http://schemas.microsoft.com/office/drawing/2010/main" val="CCCCFF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CAE2FF" mc:Ignorable=""/>
        </a:accent5>
        <a:accent6>
          <a:srgbClr xmlns:mc="http://schemas.openxmlformats.org/markup-compatibility/2006" xmlns:a14="http://schemas.microsoft.com/office/drawing/2010/main" val="B9B9E7" mc:Ignorable=""/>
        </a:accent6>
        <a:hlink>
          <a:srgbClr xmlns:mc="http://schemas.openxmlformats.org/markup-compatibility/2006" xmlns:a14="http://schemas.microsoft.com/office/drawing/2010/main" val="3333CC" mc:Ignorable=""/>
        </a:hlink>
        <a:folHlink>
          <a:srgbClr xmlns:mc="http://schemas.openxmlformats.org/markup-compatibility/2006" xmlns:a14="http://schemas.microsoft.com/office/drawing/2010/main" val="AF67FF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4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DEF6F1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FFFFF" mc:Ignorable=""/>
        </a:accent1>
        <a:accent2>
          <a:srgbClr xmlns:mc="http://schemas.openxmlformats.org/markup-compatibility/2006" xmlns:a14="http://schemas.microsoft.com/office/drawing/2010/main" val="8DC6FF" mc:Ignorable=""/>
        </a:accent2>
        <a:accent3>
          <a:srgbClr xmlns:mc="http://schemas.openxmlformats.org/markup-compatibility/2006" xmlns:a14="http://schemas.microsoft.com/office/drawing/2010/main" val="ECFAF7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FFFF" mc:Ignorable=""/>
        </a:accent5>
        <a:accent6>
          <a:srgbClr xmlns:mc="http://schemas.openxmlformats.org/markup-compatibility/2006" xmlns:a14="http://schemas.microsoft.com/office/drawing/2010/main" val="7FB3E7" mc:Ignorable=""/>
        </a:accent6>
        <a:hlink>
          <a:srgbClr xmlns:mc="http://schemas.openxmlformats.org/markup-compatibility/2006" xmlns:a14="http://schemas.microsoft.com/office/drawing/2010/main" val="0066CC" mc:Ignorable=""/>
        </a:hlink>
        <a:folHlink>
          <a:srgbClr xmlns:mc="http://schemas.openxmlformats.org/markup-compatibility/2006" xmlns:a14="http://schemas.microsoft.com/office/drawing/2010/main" val="00A8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5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D9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777777" mc:Ignorable=""/>
        </a:lt2>
        <a:accent1>
          <a:srgbClr xmlns:mc="http://schemas.openxmlformats.org/markup-compatibility/2006" xmlns:a14="http://schemas.microsoft.com/office/drawing/2010/main" val="FFFFF7" mc:Ignorable=""/>
        </a:accent1>
        <a:accent2>
          <a:srgbClr xmlns:mc="http://schemas.openxmlformats.org/markup-compatibility/2006" xmlns:a14="http://schemas.microsoft.com/office/drawing/2010/main" val="33CCCC" mc:Ignorable=""/>
        </a:accent2>
        <a:accent3>
          <a:srgbClr xmlns:mc="http://schemas.openxmlformats.org/markup-compatibility/2006" xmlns:a14="http://schemas.microsoft.com/office/drawing/2010/main" val="FFFFE9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FFFA" mc:Ignorable=""/>
        </a:accent5>
        <a:accent6>
          <a:srgbClr xmlns:mc="http://schemas.openxmlformats.org/markup-compatibility/2006" xmlns:a14="http://schemas.microsoft.com/office/drawing/2010/main" val="2DB9B9" mc:Ignorable=""/>
        </a:accent6>
        <a:hlink>
          <a:srgbClr xmlns:mc="http://schemas.openxmlformats.org/markup-compatibility/2006" xmlns:a14="http://schemas.microsoft.com/office/drawing/2010/main" val="FF5050" mc:Ignorable=""/>
        </a:hlink>
        <a:folHlink>
          <a:srgbClr xmlns:mc="http://schemas.openxmlformats.org/markup-compatibility/2006" xmlns:a14="http://schemas.microsoft.com/office/drawing/2010/main" val="FF99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6">
        <a:dk1>
          <a:srgbClr xmlns:mc="http://schemas.openxmlformats.org/markup-compatibility/2006" xmlns:a14="http://schemas.microsoft.com/office/drawing/2010/main" val="005A58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8080" mc:Ignorable=""/>
        </a:dk2>
        <a:lt2>
          <a:srgbClr xmlns:mc="http://schemas.openxmlformats.org/markup-compatibility/2006" xmlns:a14="http://schemas.microsoft.com/office/drawing/2010/main" val="FFFF99" mc:Ignorable=""/>
        </a:lt2>
        <a:accent1>
          <a:srgbClr xmlns:mc="http://schemas.openxmlformats.org/markup-compatibility/2006" xmlns:a14="http://schemas.microsoft.com/office/drawing/2010/main" val="006462" mc:Ignorable=""/>
        </a:accent1>
        <a:accent2>
          <a:srgbClr xmlns:mc="http://schemas.openxmlformats.org/markup-compatibility/2006" xmlns:a14="http://schemas.microsoft.com/office/drawing/2010/main" val="6D6FC7" mc:Ignorable=""/>
        </a:accent2>
        <a:accent3>
          <a:srgbClr xmlns:mc="http://schemas.openxmlformats.org/markup-compatibility/2006" xmlns:a14="http://schemas.microsoft.com/office/drawing/2010/main" val="AAC0C0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AB8B7" mc:Ignorable=""/>
        </a:accent5>
        <a:accent6>
          <a:srgbClr xmlns:mc="http://schemas.openxmlformats.org/markup-compatibility/2006" xmlns:a14="http://schemas.microsoft.com/office/drawing/2010/main" val="6264B4" mc:Ignorable=""/>
        </a:accent6>
        <a:hlink>
          <a:srgbClr xmlns:mc="http://schemas.openxmlformats.org/markup-compatibility/2006" xmlns:a14="http://schemas.microsoft.com/office/drawing/2010/main" val="00FFFF" mc:Ignorable=""/>
        </a:hlink>
        <a:folHlink>
          <a:srgbClr xmlns:mc="http://schemas.openxmlformats.org/markup-compatibility/2006" xmlns:a14="http://schemas.microsoft.com/office/drawing/2010/main" val="00FF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7">
        <a:dk1>
          <a:srgbClr xmlns:mc="http://schemas.openxmlformats.org/markup-compatibility/2006" xmlns:a14="http://schemas.microsoft.com/office/drawing/2010/main" val="5C1F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800000" mc:Ignorable=""/>
        </a:dk2>
        <a:lt2>
          <a:srgbClr xmlns:mc="http://schemas.openxmlformats.org/markup-compatibility/2006" xmlns:a14="http://schemas.microsoft.com/office/drawing/2010/main" val="DFD293" mc:Ignorable=""/>
        </a:lt2>
        <a:accent1>
          <a:srgbClr xmlns:mc="http://schemas.openxmlformats.org/markup-compatibility/2006" xmlns:a14="http://schemas.microsoft.com/office/drawing/2010/main" val="CC3300" mc:Ignorable=""/>
        </a:accent1>
        <a:accent2>
          <a:srgbClr xmlns:mc="http://schemas.openxmlformats.org/markup-compatibility/2006" xmlns:a14="http://schemas.microsoft.com/office/drawing/2010/main" val="BE7960" mc:Ignorable=""/>
        </a:accent2>
        <a:accent3>
          <a:srgbClr xmlns:mc="http://schemas.openxmlformats.org/markup-compatibility/2006" xmlns:a14="http://schemas.microsoft.com/office/drawing/2010/main" val="C0AAA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E2ADAA" mc:Ignorable=""/>
        </a:accent5>
        <a:accent6>
          <a:srgbClr xmlns:mc="http://schemas.openxmlformats.org/markup-compatibility/2006" xmlns:a14="http://schemas.microsoft.com/office/drawing/2010/main" val="AC6D56" mc:Ignorable=""/>
        </a:accent6>
        <a:hlink>
          <a:srgbClr xmlns:mc="http://schemas.openxmlformats.org/markup-compatibility/2006" xmlns:a14="http://schemas.microsoft.com/office/drawing/2010/main" val="FFFF99" mc:Ignorable=""/>
        </a:hlink>
        <a:folHlink>
          <a:srgbClr xmlns:mc="http://schemas.openxmlformats.org/markup-compatibility/2006" xmlns:a14="http://schemas.microsoft.com/office/drawing/2010/main" val="D3A21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8">
        <a:dk1>
          <a:srgbClr xmlns:mc="http://schemas.openxmlformats.org/markup-compatibility/2006" xmlns:a14="http://schemas.microsoft.com/office/drawing/2010/main" val="003366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99" mc:Ignorable=""/>
        </a:dk2>
        <a:lt2>
          <a:srgbClr xmlns:mc="http://schemas.openxmlformats.org/markup-compatibility/2006" xmlns:a14="http://schemas.microsoft.com/office/drawing/2010/main" val="CCFFFF" mc:Ignorable=""/>
        </a:lt2>
        <a:accent1>
          <a:srgbClr xmlns:mc="http://schemas.openxmlformats.org/markup-compatibility/2006" xmlns:a14="http://schemas.microsoft.com/office/drawing/2010/main" val="3366CC" mc:Ignorable=""/>
        </a:accent1>
        <a:accent2>
          <a:srgbClr xmlns:mc="http://schemas.openxmlformats.org/markup-compatibility/2006" xmlns:a14="http://schemas.microsoft.com/office/drawing/2010/main" val="00B000" mc:Ignorable=""/>
        </a:accent2>
        <a:accent3>
          <a:srgbClr xmlns:mc="http://schemas.openxmlformats.org/markup-compatibility/2006" xmlns:a14="http://schemas.microsoft.com/office/drawing/2010/main" val="AAAA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DB8E2" mc:Ignorable=""/>
        </a:accent5>
        <a:accent6>
          <a:srgbClr xmlns:mc="http://schemas.openxmlformats.org/markup-compatibility/2006" xmlns:a14="http://schemas.microsoft.com/office/drawing/2010/main" val="009F00" mc:Ignorable=""/>
        </a:accent6>
        <a:hlink>
          <a:srgbClr xmlns:mc="http://schemas.openxmlformats.org/markup-compatibility/2006" xmlns:a14="http://schemas.microsoft.com/office/drawing/2010/main" val="66CCFF" mc:Ignorable=""/>
        </a:hlink>
        <a:folHlink>
          <a:srgbClr xmlns:mc="http://schemas.openxmlformats.org/markup-compatibility/2006" xmlns:a14="http://schemas.microsoft.com/office/drawing/2010/main" val="FFE701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9">
        <a:dk1>
          <a:srgbClr xmlns:mc="http://schemas.openxmlformats.org/markup-compatibility/2006" xmlns:a14="http://schemas.microsoft.com/office/drawing/2010/main" val="336699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E3EBF1" mc:Ignorable=""/>
        </a:lt2>
        <a:accent1>
          <a:srgbClr xmlns:mc="http://schemas.openxmlformats.org/markup-compatibility/2006" xmlns:a14="http://schemas.microsoft.com/office/drawing/2010/main" val="003399" mc:Ignorable=""/>
        </a:accent1>
        <a:accent2>
          <a:srgbClr xmlns:mc="http://schemas.openxmlformats.org/markup-compatibility/2006" xmlns:a14="http://schemas.microsoft.com/office/drawing/2010/main" val="468A4B" mc:Ignorable=""/>
        </a:accent2>
        <a:accent3>
          <a:srgbClr xmlns:mc="http://schemas.openxmlformats.org/markup-compatibility/2006" xmlns:a14="http://schemas.microsoft.com/office/drawing/2010/main" val="AAAAA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AADCA" mc:Ignorable=""/>
        </a:accent5>
        <a:accent6>
          <a:srgbClr xmlns:mc="http://schemas.openxmlformats.org/markup-compatibility/2006" xmlns:a14="http://schemas.microsoft.com/office/drawing/2010/main" val="3F7D43" mc:Ignorable=""/>
        </a:accent6>
        <a:hlink>
          <a:srgbClr xmlns:mc="http://schemas.openxmlformats.org/markup-compatibility/2006" xmlns:a14="http://schemas.microsoft.com/office/drawing/2010/main" val="66CCFF" mc:Ignorable=""/>
        </a:hlink>
        <a:folHlink>
          <a:srgbClr xmlns:mc="http://schemas.openxmlformats.org/markup-compatibility/2006" xmlns:a14="http://schemas.microsoft.com/office/drawing/2010/main" val="F0E5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0">
        <a:dk1>
          <a:srgbClr xmlns:mc="http://schemas.openxmlformats.org/markup-compatibility/2006" xmlns:a14="http://schemas.microsoft.com/office/drawing/2010/main" val="777777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86B5D" mc:Ignorable=""/>
        </a:dk2>
        <a:lt2>
          <a:srgbClr xmlns:mc="http://schemas.openxmlformats.org/markup-compatibility/2006" xmlns:a14="http://schemas.microsoft.com/office/drawing/2010/main" val="D1D1CB" mc:Ignorable=""/>
        </a:lt2>
        <a:accent1>
          <a:srgbClr xmlns:mc="http://schemas.openxmlformats.org/markup-compatibility/2006" xmlns:a14="http://schemas.microsoft.com/office/drawing/2010/main" val="909082" mc:Ignorable=""/>
        </a:accent1>
        <a:accent2>
          <a:srgbClr xmlns:mc="http://schemas.openxmlformats.org/markup-compatibility/2006" xmlns:a14="http://schemas.microsoft.com/office/drawing/2010/main" val="809EA8" mc:Ignorable=""/>
        </a:accent2>
        <a:accent3>
          <a:srgbClr xmlns:mc="http://schemas.openxmlformats.org/markup-compatibility/2006" xmlns:a14="http://schemas.microsoft.com/office/drawing/2010/main" val="B9BAB6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6C6C1" mc:Ignorable=""/>
        </a:accent5>
        <a:accent6>
          <a:srgbClr xmlns:mc="http://schemas.openxmlformats.org/markup-compatibility/2006" xmlns:a14="http://schemas.microsoft.com/office/drawing/2010/main" val="738F98" mc:Ignorable=""/>
        </a:accent6>
        <a:hlink>
          <a:srgbClr xmlns:mc="http://schemas.openxmlformats.org/markup-compatibility/2006" xmlns:a14="http://schemas.microsoft.com/office/drawing/2010/main" val="FFCC66" mc:Ignorable=""/>
        </a:hlink>
        <a:folHlink>
          <a:srgbClr xmlns:mc="http://schemas.openxmlformats.org/markup-compatibility/2006" xmlns:a14="http://schemas.microsoft.com/office/drawing/2010/main" val="E9DCB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1">
        <a:dk1>
          <a:srgbClr xmlns:mc="http://schemas.openxmlformats.org/markup-compatibility/2006" xmlns:a14="http://schemas.microsoft.com/office/drawing/2010/main" val="3E3E5C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66699" mc:Ignorable=""/>
        </a:dk2>
        <a:lt2>
          <a:srgbClr xmlns:mc="http://schemas.openxmlformats.org/markup-compatibility/2006" xmlns:a14="http://schemas.microsoft.com/office/drawing/2010/main" val="FFFFFF" mc:Ignorable=""/>
        </a:lt2>
        <a:accent1>
          <a:srgbClr xmlns:mc="http://schemas.openxmlformats.org/markup-compatibility/2006" xmlns:a14="http://schemas.microsoft.com/office/drawing/2010/main" val="60597B" mc:Ignorable=""/>
        </a:accent1>
        <a:accent2>
          <a:srgbClr xmlns:mc="http://schemas.openxmlformats.org/markup-compatibility/2006" xmlns:a14="http://schemas.microsoft.com/office/drawing/2010/main" val="6666FF" mc:Ignorable=""/>
        </a:accent2>
        <a:accent3>
          <a:srgbClr xmlns:mc="http://schemas.openxmlformats.org/markup-compatibility/2006" xmlns:a14="http://schemas.microsoft.com/office/drawing/2010/main" val="B8B8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B6B5BF" mc:Ignorable=""/>
        </a:accent5>
        <a:accent6>
          <a:srgbClr xmlns:mc="http://schemas.openxmlformats.org/markup-compatibility/2006" xmlns:a14="http://schemas.microsoft.com/office/drawing/2010/main" val="5C5CE7" mc:Ignorable=""/>
        </a:accent6>
        <a:hlink>
          <a:srgbClr xmlns:mc="http://schemas.openxmlformats.org/markup-compatibility/2006" xmlns:a14="http://schemas.microsoft.com/office/drawing/2010/main" val="99CCFF" mc:Ignorable=""/>
        </a:hlink>
        <a:folHlink>
          <a:srgbClr xmlns:mc="http://schemas.openxmlformats.org/markup-compatibility/2006" xmlns:a14="http://schemas.microsoft.com/office/drawing/2010/main" val="FFFF9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2">
        <a:dk1>
          <a:srgbClr xmlns:mc="http://schemas.openxmlformats.org/markup-compatibility/2006" xmlns:a14="http://schemas.microsoft.com/office/drawing/2010/main" val="2D2015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523E26" mc:Ignorable=""/>
        </a:dk2>
        <a:lt2>
          <a:srgbClr xmlns:mc="http://schemas.openxmlformats.org/markup-compatibility/2006" xmlns:a14="http://schemas.microsoft.com/office/drawing/2010/main" val="DFC08D" mc:Ignorable=""/>
        </a:lt2>
        <a:accent1>
          <a:srgbClr xmlns:mc="http://schemas.openxmlformats.org/markup-compatibility/2006" xmlns:a14="http://schemas.microsoft.com/office/drawing/2010/main" val="8C7B70" mc:Ignorable=""/>
        </a:accent1>
        <a:accent2>
          <a:srgbClr xmlns:mc="http://schemas.openxmlformats.org/markup-compatibility/2006" xmlns:a14="http://schemas.microsoft.com/office/drawing/2010/main" val="8F5F2F" mc:Ignorable=""/>
        </a:accent2>
        <a:accent3>
          <a:srgbClr xmlns:mc="http://schemas.openxmlformats.org/markup-compatibility/2006" xmlns:a14="http://schemas.microsoft.com/office/drawing/2010/main" val="B3AFAC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5BFBB" mc:Ignorable=""/>
        </a:accent5>
        <a:accent6>
          <a:srgbClr xmlns:mc="http://schemas.openxmlformats.org/markup-compatibility/2006" xmlns:a14="http://schemas.microsoft.com/office/drawing/2010/main" val="81552A" mc:Ignorable=""/>
        </a:accent6>
        <a:hlink>
          <a:srgbClr xmlns:mc="http://schemas.openxmlformats.org/markup-compatibility/2006" xmlns:a14="http://schemas.microsoft.com/office/drawing/2010/main" val="CCB400" mc:Ignorable=""/>
        </a:hlink>
        <a:folHlink>
          <a:srgbClr xmlns:mc="http://schemas.openxmlformats.org/markup-compatibility/2006" xmlns:a14="http://schemas.microsoft.com/office/drawing/2010/main" val="8C9EA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EGI</Template>
  <TotalTime>744</TotalTime>
  <Words>396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</vt:lpstr>
      <vt:lpstr>EGI-InSPIRE Collaboration Board</vt:lpstr>
      <vt:lpstr>Agenda</vt:lpstr>
      <vt:lpstr>Consortium Changes</vt:lpstr>
      <vt:lpstr>Collaboration Board equals the EGI Council?</vt:lpstr>
      <vt:lpstr>Project Management Board equals the Executive Board?</vt:lpstr>
      <vt:lpstr>PMB Representation</vt:lpstr>
      <vt:lpstr>Collaboration Agreement</vt:lpstr>
      <vt:lpstr>Partner Readiness</vt:lpstr>
      <vt:lpstr>AOB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EGI-InSPIRE Collaboration Board</dc:title>
  <dc:creator>Steven Newhouse</dc:creator>
  <cp:lastModifiedBy>Steven Newhouse</cp:lastModifiedBy>
  <cp:revision>2</cp:revision>
  <dcterms:created xsi:type="dcterms:W3CDTF">2010-04-11T18:22:45Z</dcterms:created>
  <dcterms:modified xsi:type="dcterms:W3CDTF">2010-04-12T06:46:49Z</dcterms:modified>
</cp:coreProperties>
</file>