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2" r:id="rId2"/>
    <p:sldMasterId id="2147483687" r:id="rId3"/>
  </p:sldMasterIdLst>
  <p:notesMasterIdLst>
    <p:notesMasterId r:id="rId10"/>
  </p:notesMasterIdLst>
  <p:handoutMasterIdLst>
    <p:handoutMasterId r:id="rId11"/>
  </p:handoutMasterIdLst>
  <p:sldIdLst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80808"/>
    <a:srgbClr val="FF9900"/>
    <a:srgbClr val="FFFF99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1D5A-D050-4C85-845B-EE7A8A601E55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A01D-FEB2-4CE6-B78C-8A100D919A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45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7B46-8F1F-4F32-98B6-F9EA0F57A584}" type="datetimeFigureOut">
              <a:rPr lang="en-GB" smtClean="0"/>
              <a:t>14/12/2015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EEFC-C032-435A-B3AC-EAF0642B28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0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3871" y="6354506"/>
            <a:ext cx="146009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346B3F-C9B3-468C-957D-C9834FD2CA67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612" y="6356350"/>
            <a:ext cx="5751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16" name="Picture 15" descr="network-structure.jpg"/>
            <p:cNvPicPr>
              <a:picLocks noChangeAspect="1"/>
            </p:cNvPicPr>
            <p:nvPr userDrawn="1"/>
          </p:nvPicPr>
          <p:blipFill rotWithShape="1">
            <a:blip r:embed="rId3" cstate="email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Oval 16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2222" y="3886200"/>
            <a:ext cx="59642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776749" y="6337091"/>
            <a:ext cx="5589637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/>
              </a:buClr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 : Support for Distributed Computing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>
                  <a:lumMod val="8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58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fld id="{3ED9DD27-062A-4377-B35B-B62780D14DBA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smtClean="0"/>
              <a:t>GGUS Slides for the WLCG Service Report 2014/07/15 MB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/>
              </a:buClr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>
                  <a:lumMod val="8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73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9" name="Picture 8" descr="network-structure.jpg"/>
            <p:cNvPicPr>
              <a:picLocks noChangeAspect="1"/>
            </p:cNvPicPr>
            <p:nvPr userDrawn="1"/>
          </p:nvPicPr>
          <p:blipFill rotWithShape="1">
            <a:blip r:embed="rId2" cstate="email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Oval 9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F7F2-20A7-428C-B3F3-372FC7A247E0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GGUS Slides for the WLCG Service Report 2014/07/15 MB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/>
              </a:buClr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>
                  <a:lumMod val="8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4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193D-0F80-48B2-AA3A-A74F7B74B871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GGUS Slides for the WLCG Service Report 2014/07/15 MB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/>
              </a:buClr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>
                  <a:lumMod val="8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0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3871" y="6354506"/>
            <a:ext cx="146009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346B3F-C9B3-468C-957D-C9834FD2CA67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612" y="6356350"/>
            <a:ext cx="5751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16" name="Picture 15" descr="network-structure.jpg"/>
            <p:cNvPicPr>
              <a:picLocks noChangeAspect="1"/>
            </p:cNvPicPr>
            <p:nvPr userDrawn="1"/>
          </p:nvPicPr>
          <p:blipFill rotWithShape="1">
            <a:blip r:embed="rId3" cstate="email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Oval 16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2222" y="3886200"/>
            <a:ext cx="59642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776749" y="6337091"/>
            <a:ext cx="5589637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/>
              </a:buClr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 : Support for Distributed Computing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>
                  <a:lumMod val="8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787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fld id="{3ED9DD27-062A-4377-B35B-B62780D14DBA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smtClean="0"/>
              <a:t>GGUS Slides for the WLCG Service Report 2014/07/15 MB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/>
              </a:buClr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>
                  <a:lumMod val="8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2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9" name="Picture 8" descr="network-structure.jpg"/>
            <p:cNvPicPr>
              <a:picLocks noChangeAspect="1"/>
            </p:cNvPicPr>
            <p:nvPr userDrawn="1"/>
          </p:nvPicPr>
          <p:blipFill rotWithShape="1">
            <a:blip r:embed="rId2" cstate="email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Oval 9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F7F2-20A7-428C-B3F3-372FC7A247E0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GGUS Slides for the WLCG Service Report 2014/07/15 MB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/>
              </a:buClr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>
                  <a:lumMod val="8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85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193D-0F80-48B2-AA3A-A74F7B74B871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12/14/2015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GGUS Slides for the WLCG Service Report 2014/07/15 MB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7C9F"/>
              </a:buClr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>
                  <a:lumMod val="85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28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4" descr="bande-01.eps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457200"/>
            <a:fld id="{6D5A69AD-92D4-40B1-BF32-510381822325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 defTabSz="457200"/>
              <a:t>12/14/2015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806" y="6360855"/>
            <a:ext cx="4195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pPr defTabSz="457200"/>
            <a:r>
              <a:rPr lang="en-US" dirty="0" smtClean="0"/>
              <a:t>GGUS Slides for the WLCG Service Report 2014/07/15 MB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3160" y="6356350"/>
            <a:ext cx="763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F2F2"/>
                </a:solidFill>
              </a:defRPr>
            </a:lvl1pPr>
          </a:lstStyle>
          <a:p>
            <a:pPr defTabSz="457200"/>
            <a:fld id="{1EF85638-2995-764F-975A-3D74C15A7C7B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1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u="none" kern="1200" cap="none" normalizeH="0">
          <a:solidFill>
            <a:schemeClr val="accent1"/>
          </a:solidFill>
          <a:latin typeface="News Gothic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4" descr="bande-01.eps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457200"/>
            <a:fld id="{6D5A69AD-92D4-40B1-BF32-510381822325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 defTabSz="457200"/>
              <a:t>12/14/2015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806" y="6360855"/>
            <a:ext cx="4195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pPr defTabSz="457200"/>
            <a:r>
              <a:rPr lang="en-US" dirty="0" smtClean="0"/>
              <a:t>GGUS Slides for the WLCG Service Report 2014/07/15 MB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3160" y="6356350"/>
            <a:ext cx="763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F2F2"/>
                </a:solidFill>
              </a:defRPr>
            </a:lvl1pPr>
          </a:lstStyle>
          <a:p>
            <a:pPr defTabSz="457200"/>
            <a:fld id="{1EF85638-2995-764F-975A-3D74C15A7C7B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6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u="none" kern="1200" cap="none" normalizeH="0">
          <a:solidFill>
            <a:schemeClr val="accent1"/>
          </a:solidFill>
          <a:latin typeface="News Gothic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319754/contribution/2/attachments/1202184/1750141/GDB_december_2015_infosys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43"/>
            <a:ext cx="8226854" cy="491528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Validating information before it gets published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URT meeting 14</a:t>
            </a:r>
            <a:r>
              <a:rPr lang="en-US" sz="2800" baseline="30000" dirty="0" smtClean="0">
                <a:solidFill>
                  <a:srgbClr val="7030A0"/>
                </a:solidFill>
              </a:rPr>
              <a:t>th</a:t>
            </a:r>
            <a:r>
              <a:rPr lang="en-US" sz="2800" dirty="0" smtClean="0">
                <a:solidFill>
                  <a:srgbClr val="7030A0"/>
                </a:solidFill>
              </a:rPr>
              <a:t> December 2015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Maria Alandes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3931"/>
            <a:ext cx="1038225" cy="9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new WLCG IS </a:t>
            </a:r>
            <a:r>
              <a:rPr lang="en-GB" dirty="0" err="1" smtClean="0"/>
              <a:t>is</a:t>
            </a:r>
            <a:r>
              <a:rPr lang="en-GB" dirty="0" smtClean="0"/>
              <a:t> going to be implemented</a:t>
            </a:r>
          </a:p>
          <a:p>
            <a:pPr lvl="1"/>
            <a:r>
              <a:rPr lang="en-GB" dirty="0" smtClean="0"/>
              <a:t>See GDB presentation last week</a:t>
            </a:r>
          </a:p>
          <a:p>
            <a:pPr marL="749808" lvl="2" indent="0">
              <a:buNone/>
            </a:pPr>
            <a:r>
              <a:rPr lang="en-GB" sz="1100" dirty="0">
                <a:hlinkClick r:id="rId2"/>
              </a:rPr>
              <a:t>https://</a:t>
            </a:r>
            <a:r>
              <a:rPr lang="en-GB" sz="1100" dirty="0" smtClean="0">
                <a:hlinkClick r:id="rId2"/>
              </a:rPr>
              <a:t>indico.cern.ch/event/319754/contribution/2/attachments/1202184/1750141/GDB_december_2015_infosys.pdf</a:t>
            </a:r>
            <a:endParaRPr lang="en-GB" sz="1100" dirty="0" smtClean="0"/>
          </a:p>
          <a:p>
            <a:pPr lvl="1"/>
            <a:r>
              <a:rPr lang="en-GB" dirty="0" smtClean="0"/>
              <a:t>Validation mechanisms will be integrated within the new system to avoid publishing wrong information</a:t>
            </a:r>
          </a:p>
          <a:p>
            <a:pPr lvl="2"/>
            <a:r>
              <a:rPr lang="en-GB" dirty="0" smtClean="0"/>
              <a:t>However, better quality information at the source will save effort to maintain the new system</a:t>
            </a:r>
          </a:p>
          <a:p>
            <a:pPr lvl="3"/>
            <a:r>
              <a:rPr lang="en-GB" dirty="0" smtClean="0"/>
              <a:t>The aim is to automate the collection of information as much as possible</a:t>
            </a:r>
          </a:p>
          <a:p>
            <a:pPr lvl="3"/>
            <a:r>
              <a:rPr lang="en-GB" dirty="0" smtClean="0"/>
              <a:t>Information sources should be as reliable as possible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4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validate information at the 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Glue-validator</a:t>
            </a:r>
          </a:p>
          <a:p>
            <a:pPr lvl="1"/>
            <a:r>
              <a:rPr lang="en-GB" dirty="0" smtClean="0"/>
              <a:t>Could we consider running glue-validator for static </a:t>
            </a:r>
            <a:r>
              <a:rPr lang="en-GB" dirty="0" err="1" smtClean="0"/>
              <a:t>ldif</a:t>
            </a:r>
            <a:r>
              <a:rPr lang="en-GB" dirty="0" smtClean="0"/>
              <a:t> files?</a:t>
            </a:r>
          </a:p>
          <a:p>
            <a:pPr lvl="1"/>
            <a:r>
              <a:rPr lang="en-GB" dirty="0" smtClean="0"/>
              <a:t>Does it make sense to run it also for dynamic information?</a:t>
            </a:r>
          </a:p>
          <a:p>
            <a:pPr lvl="1"/>
            <a:r>
              <a:rPr lang="en-GB" dirty="0" smtClean="0"/>
              <a:t>How will the </a:t>
            </a:r>
            <a:r>
              <a:rPr lang="en-GB" dirty="0" err="1" smtClean="0"/>
              <a:t>ldif</a:t>
            </a:r>
            <a:r>
              <a:rPr lang="en-GB" dirty="0" smtClean="0"/>
              <a:t> file look like if information is wrong?</a:t>
            </a:r>
          </a:p>
          <a:p>
            <a:pPr lvl="2"/>
            <a:r>
              <a:rPr lang="en-GB" dirty="0" smtClean="0"/>
              <a:t>We need to decide how this situation will be reflected in the BDII</a:t>
            </a:r>
          </a:p>
          <a:p>
            <a:pPr lvl="1"/>
            <a:r>
              <a:rPr lang="en-GB" dirty="0" smtClean="0"/>
              <a:t>How easy would it be to integrate glue-validator within the information providers?</a:t>
            </a:r>
          </a:p>
          <a:p>
            <a:r>
              <a:rPr lang="en-GB" dirty="0" smtClean="0"/>
              <a:t>Any other ideas?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4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Homogeneous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Information System TF is working on better defining certain attributes within the WLCG context</a:t>
            </a:r>
          </a:p>
          <a:p>
            <a:pPr lvl="1"/>
            <a:r>
              <a:rPr lang="en-GB" dirty="0" smtClean="0"/>
              <a:t>Benchmark and Logical CPUs at the moment</a:t>
            </a:r>
          </a:p>
          <a:p>
            <a:pPr lvl="1"/>
            <a:r>
              <a:rPr lang="en-GB" dirty="0" smtClean="0"/>
              <a:t>More will come…</a:t>
            </a:r>
          </a:p>
          <a:p>
            <a:r>
              <a:rPr lang="en-GB" dirty="0" smtClean="0"/>
              <a:t>Once definitions are clear, we will distribute them among MW developers</a:t>
            </a:r>
          </a:p>
          <a:p>
            <a:pPr lvl="1"/>
            <a:r>
              <a:rPr lang="en-GB" dirty="0" smtClean="0"/>
              <a:t>If the information can be extracted in an automatic way!</a:t>
            </a:r>
          </a:p>
          <a:p>
            <a:pPr lvl="2"/>
            <a:r>
              <a:rPr lang="en-GB" dirty="0" smtClean="0"/>
              <a:t>We need to make sure we all publish the same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2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Installed Capacities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28921"/>
              </p:ext>
            </p:extLst>
          </p:nvPr>
        </p:nvGraphicFramePr>
        <p:xfrm>
          <a:off x="557212" y="1325563"/>
          <a:ext cx="8243888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744"/>
                <a:gridCol w="57221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Service 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Installed Capacities 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dCache</a:t>
                      </a:r>
                      <a:r>
                        <a:rPr lang="en-GB" dirty="0"/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It includes all pools (storage nodes) known to the system, whether or not they are enabled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DPM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It includes the pools/disks configured by the site admin. If the admin disables one pool or disk, the installed capacity is updated via de information provider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StoRM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It just reports available space information from the underlying filesystem, there's no concept of resources in downtime visible to </a:t>
                      </a:r>
                      <a:r>
                        <a:rPr lang="en-GB" sz="1600" dirty="0" err="1"/>
                        <a:t>StoRM</a:t>
                      </a:r>
                      <a:r>
                        <a:rPr lang="en-GB" sz="1600" dirty="0"/>
                        <a:t>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CASTOR/EOS (CERN)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it is possible to retrieve information including broken disks or not, it depends on the query performed in CASTOR/EOS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4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Installed Capacities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Previous table shows feedback collected in the URT mailing list on how Storage Systems publish installed capacities</a:t>
            </a:r>
          </a:p>
          <a:p>
            <a:r>
              <a:rPr lang="en-GB" dirty="0" smtClean="0"/>
              <a:t>No feedback from CREAM and </a:t>
            </a:r>
            <a:r>
              <a:rPr lang="en-GB" dirty="0" err="1" smtClean="0"/>
              <a:t>HTCondor</a:t>
            </a:r>
            <a:endParaRPr lang="en-GB" dirty="0"/>
          </a:p>
          <a:p>
            <a:r>
              <a:rPr lang="en-GB" dirty="0" smtClean="0"/>
              <a:t>We need to make sure all systems publish things in an homogeneous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5185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T Group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chemeClr val="bg1">
                <a:lumMod val="85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IT Group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chemeClr val="bg1">
                <a:lumMod val="85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2553</TotalTime>
  <Words>360</Words>
  <Application>Microsoft Office PowerPoint</Application>
  <PresentationFormat>On-screen Show (4:3)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News Gothic MT</vt:lpstr>
      <vt:lpstr>Times New Roman</vt:lpstr>
      <vt:lpstr>Wingdings</vt:lpstr>
      <vt:lpstr>CERNCorporate4-3</vt:lpstr>
      <vt:lpstr>IT Groups</vt:lpstr>
      <vt:lpstr>1_IT Groups</vt:lpstr>
      <vt:lpstr>Validating information before it gets published URT meeting 14th December 2015 Maria Alandes</vt:lpstr>
      <vt:lpstr>Introduction</vt:lpstr>
      <vt:lpstr>How to validate information at the source?</vt:lpstr>
      <vt:lpstr>Homogeneous information</vt:lpstr>
      <vt:lpstr>Example: Installed Capacities</vt:lpstr>
      <vt:lpstr>Example: Installed Capacities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NN</dc:creator>
  <cp:lastModifiedBy>Maria Alandes Pradillo</cp:lastModifiedBy>
  <cp:revision>161</cp:revision>
  <cp:lastPrinted>2015-03-25T10:23:14Z</cp:lastPrinted>
  <dcterms:created xsi:type="dcterms:W3CDTF">2015-01-26T14:46:24Z</dcterms:created>
  <dcterms:modified xsi:type="dcterms:W3CDTF">2015-12-14T10:53:34Z</dcterms:modified>
</cp:coreProperties>
</file>