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652" r:id="rId2"/>
    <p:sldId id="632" r:id="rId3"/>
    <p:sldId id="666" r:id="rId4"/>
    <p:sldId id="654" r:id="rId5"/>
    <p:sldId id="655" r:id="rId6"/>
    <p:sldId id="656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51" r:id="rId16"/>
    <p:sldId id="645" r:id="rId17"/>
    <p:sldId id="653" r:id="rId18"/>
  </p:sldIdLst>
  <p:sldSz cx="10691813" cy="7559675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BD5405"/>
    <a:srgbClr val="0000FF"/>
    <a:srgbClr val="FF9600"/>
    <a:srgbClr val="FFFF99"/>
    <a:srgbClr val="FF9900"/>
    <a:srgbClr val="FFE700"/>
    <a:srgbClr val="FF5050"/>
    <a:srgbClr val="660033"/>
    <a:srgbClr val="EA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7" autoAdjust="0"/>
    <p:restoredTop sz="73712" autoAdjust="0"/>
  </p:normalViewPr>
  <p:slideViewPr>
    <p:cSldViewPr>
      <p:cViewPr varScale="1">
        <p:scale>
          <a:sx n="60" d="100"/>
          <a:sy n="60" d="100"/>
        </p:scale>
        <p:origin x="1926" y="3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71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8EC78-FE11-4B2B-B6BC-0F2D2A346300}" type="datetimeFigureOut">
              <a:rPr lang="sv-SE" smtClean="0"/>
              <a:t>2015-10-15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CAFB-FF40-4936-A65D-2647493996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98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fld id="{22A98949-55E9-4D5A-814D-4555B67ABE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499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kern="1200" dirty="0" err="1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genome-wide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 association </a:t>
            </a:r>
            <a:r>
              <a:rPr lang="sv-SE" sz="1200" b="1" i="0" kern="1200" dirty="0" err="1" smtClean="0">
                <a:solidFill>
                  <a:schemeClr val="tx1"/>
                </a:solidFill>
                <a:effectLst/>
                <a:latin typeface="Times"/>
                <a:ea typeface="+mn-ea"/>
                <a:cs typeface="+mn-cs"/>
              </a:rPr>
              <a:t>study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98949-55E9-4D5A-814D-4555B67ABEC0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24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Biobankers/</a:t>
            </a:r>
            <a:r>
              <a:rPr lang="sv-SE" dirty="0" err="1" smtClean="0"/>
              <a:t>Bioinformaticians</a:t>
            </a:r>
            <a:endParaRPr lang="sv-SE" dirty="0" smtClean="0"/>
          </a:p>
          <a:p>
            <a:pPr lvl="1"/>
            <a:r>
              <a:rPr lang="en-US" dirty="0" smtClean="0"/>
              <a:t>Store your big genomic data securely and reliably</a:t>
            </a:r>
          </a:p>
          <a:p>
            <a:pPr lvl="1"/>
            <a:r>
              <a:rPr lang="en-US" dirty="0" smtClean="0"/>
              <a:t>Fast data intensive analyses and pipelines</a:t>
            </a:r>
          </a:p>
          <a:p>
            <a:pPr lvl="1"/>
            <a:r>
              <a:rPr lang="en-US" dirty="0" smtClean="0"/>
              <a:t>Support for open-source and commercial tools</a:t>
            </a:r>
          </a:p>
          <a:p>
            <a:pPr lvl="1"/>
            <a:r>
              <a:rPr lang="en-US" dirty="0" smtClean="0"/>
              <a:t>Secure sharing of data sets</a:t>
            </a:r>
          </a:p>
          <a:p>
            <a:pPr lvl="1"/>
            <a:endParaRPr lang="en-US" dirty="0" smtClean="0"/>
          </a:p>
          <a:p>
            <a:r>
              <a:rPr lang="sv-SE" dirty="0" smtClean="0"/>
              <a:t> IT </a:t>
            </a:r>
            <a:r>
              <a:rPr lang="sv-SE" dirty="0" err="1" smtClean="0"/>
              <a:t>organizations</a:t>
            </a:r>
            <a:endParaRPr lang="sv-SE" dirty="0" smtClean="0"/>
          </a:p>
          <a:p>
            <a:pPr lvl="1"/>
            <a:r>
              <a:rPr lang="en-US" dirty="0" smtClean="0"/>
              <a:t>Reduced barrier of entry</a:t>
            </a:r>
          </a:p>
          <a:p>
            <a:pPr lvl="1"/>
            <a:r>
              <a:rPr lang="en-US" dirty="0" smtClean="0"/>
              <a:t>Reduced total cost of ownership</a:t>
            </a:r>
          </a:p>
          <a:p>
            <a:pPr lvl="2"/>
            <a:r>
              <a:rPr lang="en-US" dirty="0" smtClean="0"/>
              <a:t>Minimal Administration, Commodity hardware, </a:t>
            </a:r>
          </a:p>
          <a:p>
            <a:pPr lvl="1"/>
            <a:r>
              <a:rPr lang="en-US" dirty="0" smtClean="0"/>
              <a:t>Compliance with regulatory and ethical standards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98949-55E9-4D5A-814D-4555B67ABEC0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737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</a:t>
            </a:r>
            <a:r>
              <a:rPr lang="en-US" baseline="0" dirty="0" smtClean="0"/>
              <a:t> Roles is what I am talking about for the white-hat and black-hats out there.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98949-55E9-4D5A-814D-4555B67ABEC0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74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98949-55E9-4D5A-814D-4555B67ABEC0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6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Privileges – upload/download</a:t>
            </a:r>
            <a:r>
              <a:rPr lang="en-US" baseline="0" dirty="0" smtClean="0"/>
              <a:t> data, run analysis jobs</a:t>
            </a:r>
            <a:endParaRPr lang="en-US" dirty="0" smtClean="0"/>
          </a:p>
          <a:p>
            <a:r>
              <a:rPr lang="en-US" dirty="0" smtClean="0"/>
              <a:t>Like RBAC solution.</a:t>
            </a:r>
          </a:p>
          <a:p>
            <a:r>
              <a:rPr lang="en-US" dirty="0" smtClean="0"/>
              <a:t>All access via </a:t>
            </a:r>
            <a:r>
              <a:rPr lang="en-US" dirty="0" err="1" smtClean="0"/>
              <a:t>HopsWorks</a:t>
            </a:r>
            <a:r>
              <a:rPr lang="en-US" dirty="0" smtClean="0"/>
              <a:t>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98949-55E9-4D5A-814D-4555B67ABEC0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374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set of privileges</a:t>
            </a:r>
            <a:r>
              <a:rPr lang="en-US" baseline="0" dirty="0" smtClean="0"/>
              <a:t> for the roles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need for administrator</a:t>
            </a:r>
            <a:r>
              <a:rPr lang="en-US" baseline="0" dirty="0" smtClean="0"/>
              <a:t> to manage roles -&gt; Users mapping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98949-55E9-4D5A-814D-4555B67ABEC0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01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98949-55E9-4D5A-814D-4555B67ABEC0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45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Hadoop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run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secure</a:t>
            </a:r>
            <a:r>
              <a:rPr lang="sv-SE" baseline="0" dirty="0" smtClean="0"/>
              <a:t>-mode or non-</a:t>
            </a:r>
            <a:r>
              <a:rPr lang="sv-SE" baseline="0" dirty="0" err="1" smtClean="0"/>
              <a:t>secure</a:t>
            </a:r>
            <a:r>
              <a:rPr lang="sv-SE" baseline="0" dirty="0" smtClean="0"/>
              <a:t> mode.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Hadoop </a:t>
            </a:r>
            <a:r>
              <a:rPr lang="sv-SE" dirty="0" err="1" smtClean="0"/>
              <a:t>contradicted</a:t>
            </a:r>
            <a:r>
              <a:rPr lang="sv-SE" baseline="0" dirty="0" smtClean="0"/>
              <a:t> the maxim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security</a:t>
            </a:r>
            <a:r>
              <a:rPr lang="sv-SE" baseline="0" dirty="0" smtClean="0"/>
              <a:t> must be designed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a system in </a:t>
            </a:r>
            <a:r>
              <a:rPr lang="sv-SE" baseline="0" dirty="0" err="1" smtClean="0"/>
              <a:t>its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inception</a:t>
            </a:r>
            <a:r>
              <a:rPr lang="sv-SE" baseline="0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Perimeter = </a:t>
            </a:r>
            <a:r>
              <a:rPr lang="sv-SE" dirty="0" err="1" smtClean="0"/>
              <a:t>Network</a:t>
            </a:r>
            <a:r>
              <a:rPr lang="sv-SE" dirty="0" smtClean="0"/>
              <a:t> isolation +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authentication</a:t>
            </a:r>
            <a:endParaRPr lang="sv-SE" baseline="0" dirty="0" smtClean="0"/>
          </a:p>
          <a:p>
            <a:r>
              <a:rPr lang="sv-SE" baseline="0" dirty="0" smtClean="0"/>
              <a:t>Access = permissions + </a:t>
            </a:r>
            <a:r>
              <a:rPr lang="sv-SE" baseline="0" dirty="0" err="1" smtClean="0"/>
              <a:t>authorization</a:t>
            </a:r>
            <a:endParaRPr lang="sv-SE" baseline="0" dirty="0" smtClean="0"/>
          </a:p>
          <a:p>
            <a:r>
              <a:rPr lang="sv-SE" baseline="0" dirty="0" err="1" smtClean="0"/>
              <a:t>Visibility</a:t>
            </a:r>
            <a:r>
              <a:rPr lang="sv-SE" baseline="0" dirty="0" smtClean="0"/>
              <a:t> = </a:t>
            </a:r>
            <a:r>
              <a:rPr lang="sv-SE" baseline="0" dirty="0" err="1" smtClean="0"/>
              <a:t>audit</a:t>
            </a:r>
            <a:r>
              <a:rPr lang="sv-SE" baseline="0" dirty="0" smtClean="0"/>
              <a:t> log + </a:t>
            </a:r>
            <a:r>
              <a:rPr lang="sv-SE" baseline="0" dirty="0" err="1" smtClean="0"/>
              <a:t>lineage</a:t>
            </a:r>
            <a:r>
              <a:rPr lang="sv-SE" baseline="0" dirty="0" smtClean="0"/>
              <a:t> + </a:t>
            </a:r>
            <a:r>
              <a:rPr lang="sv-SE" baseline="0" dirty="0" err="1" smtClean="0"/>
              <a:t>provenance</a:t>
            </a:r>
            <a:endParaRPr lang="sv-SE" baseline="0" dirty="0" smtClean="0"/>
          </a:p>
          <a:p>
            <a:r>
              <a:rPr lang="sv-SE" baseline="0" dirty="0" smtClean="0"/>
              <a:t>Data = </a:t>
            </a:r>
            <a:r>
              <a:rPr lang="sv-SE" baseline="0" dirty="0" err="1" smtClean="0"/>
              <a:t>encryption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tokenization</a:t>
            </a:r>
            <a:r>
              <a:rPr lang="sv-SE" baseline="0" dirty="0" smtClean="0"/>
              <a:t>, data </a:t>
            </a:r>
            <a:r>
              <a:rPr lang="sv-SE" baseline="0" dirty="0" err="1" smtClean="0"/>
              <a:t>masking</a:t>
            </a:r>
            <a:endParaRPr lang="sv-SE" baseline="0" dirty="0" smtClean="0"/>
          </a:p>
          <a:p>
            <a:endParaRPr lang="sv-SE" baseline="0" dirty="0" smtClean="0"/>
          </a:p>
          <a:p>
            <a:endParaRPr lang="sv-SE" dirty="0" smtClean="0"/>
          </a:p>
          <a:p>
            <a:r>
              <a:rPr lang="sv-SE" dirty="0" smtClean="0"/>
              <a:t>Multi-</a:t>
            </a:r>
            <a:r>
              <a:rPr lang="sv-SE" dirty="0" err="1" smtClean="0"/>
              <a:t>tenancy</a:t>
            </a:r>
            <a:r>
              <a:rPr lang="sv-SE" dirty="0" smtClean="0"/>
              <a:t> = </a:t>
            </a:r>
            <a:r>
              <a:rPr lang="sv-SE" dirty="0" err="1" smtClean="0"/>
              <a:t>resource</a:t>
            </a:r>
            <a:r>
              <a:rPr lang="sv-SE" dirty="0" smtClean="0"/>
              <a:t> management and access </a:t>
            </a:r>
            <a:r>
              <a:rPr lang="sv-SE" dirty="0" err="1" smtClean="0"/>
              <a:t>control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4 </a:t>
            </a:r>
            <a:r>
              <a:rPr lang="sv-SE" dirty="0" err="1" smtClean="0"/>
              <a:t>pillars</a:t>
            </a:r>
            <a:r>
              <a:rPr lang="sv-SE" dirty="0" smtClean="0"/>
              <a:t>: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Authentication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Authorization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Accounting</a:t>
            </a:r>
            <a:r>
              <a:rPr lang="sv-SE" baseline="0" dirty="0" smtClean="0"/>
              <a:t>, Data </a:t>
            </a:r>
            <a:r>
              <a:rPr lang="sv-SE" baseline="0" dirty="0" err="1" smtClean="0"/>
              <a:t>Protection</a:t>
            </a:r>
            <a:r>
              <a:rPr lang="sv-SE" baseline="0" dirty="0" smtClean="0"/>
              <a:t>.</a:t>
            </a:r>
          </a:p>
          <a:p>
            <a:pPr lvl="2"/>
            <a:r>
              <a:rPr lang="sv-SE" dirty="0" err="1" smtClean="0"/>
              <a:t>Authentication</a:t>
            </a:r>
            <a:r>
              <a:rPr lang="sv-SE" dirty="0" smtClean="0"/>
              <a:t> for REST APIs </a:t>
            </a:r>
            <a:r>
              <a:rPr lang="sv-SE" dirty="0" err="1" smtClean="0"/>
              <a:t>to</a:t>
            </a:r>
            <a:r>
              <a:rPr lang="sv-SE" dirty="0" smtClean="0"/>
              <a:t> Hadoop Services (Apache </a:t>
            </a:r>
            <a:r>
              <a:rPr lang="sv-SE" dirty="0" err="1" smtClean="0"/>
              <a:t>Shiro</a:t>
            </a:r>
            <a:r>
              <a:rPr lang="sv-SE" dirty="0" smtClean="0"/>
              <a:t>)</a:t>
            </a:r>
          </a:p>
          <a:p>
            <a:pPr lvl="2"/>
            <a:r>
              <a:rPr lang="sv-SE" dirty="0" smtClean="0"/>
              <a:t>Multi-cluster support</a:t>
            </a:r>
          </a:p>
          <a:p>
            <a:pPr lvl="2"/>
            <a:r>
              <a:rPr lang="sv-SE" dirty="0" smtClean="0"/>
              <a:t>REST API </a:t>
            </a:r>
            <a:r>
              <a:rPr lang="sv-SE" dirty="0" err="1" smtClean="0"/>
              <a:t>auditing</a:t>
            </a:r>
            <a:endParaRPr lang="sv-SE" dirty="0" smtClean="0"/>
          </a:p>
          <a:p>
            <a:endParaRPr lang="sv-SE" baseline="0" dirty="0" smtClean="0"/>
          </a:p>
          <a:p>
            <a:r>
              <a:rPr lang="sv-SE" baseline="0" dirty="0" err="1" smtClean="0"/>
              <a:t>Also</a:t>
            </a:r>
            <a:r>
              <a:rPr lang="sv-SE" baseline="0" dirty="0" smtClean="0"/>
              <a:t> data </a:t>
            </a:r>
            <a:r>
              <a:rPr lang="sv-SE" baseline="0" dirty="0" err="1" smtClean="0"/>
              <a:t>governance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compliance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adherence</a:t>
            </a:r>
            <a:r>
              <a:rPr lang="sv-SE" baseline="0" dirty="0" smtClean="0"/>
              <a:t>.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Cross-site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Request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Forgery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built</a:t>
            </a:r>
            <a:r>
              <a:rPr lang="sv-SE" baseline="0" dirty="0" smtClean="0"/>
              <a:t>-in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J2EE</a:t>
            </a:r>
          </a:p>
          <a:p>
            <a:endParaRPr lang="sv-SE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 smtClean="0"/>
              <a:t>Vulnerability</a:t>
            </a:r>
            <a:r>
              <a:rPr lang="sv-SE" baseline="0" dirty="0" smtClean="0"/>
              <a:t> Plugin Filters in Knox</a:t>
            </a:r>
            <a:endParaRPr lang="sv-SE" dirty="0" smtClean="0"/>
          </a:p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98949-55E9-4D5A-814D-4555B67ABEC0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18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61530" y="3995861"/>
            <a:ext cx="7214400" cy="931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2699717"/>
            <a:ext cx="10712482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71725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5/30/2012</a:t>
            </a:r>
            <a:endParaRPr lang="sv-SE"/>
          </a:p>
        </p:txBody>
      </p:sp>
      <p:sp>
        <p:nvSpPr>
          <p:cNvPr id="3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9918700" y="6811963"/>
            <a:ext cx="5270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D05E-085C-40B5-8DFE-95E684015A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84269" y="7006699"/>
            <a:ext cx="2676517" cy="403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5/30/2012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9305" y="7006699"/>
            <a:ext cx="4098528" cy="403183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352" y="7006699"/>
            <a:ext cx="2316559" cy="403183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96431" y="7125165"/>
            <a:ext cx="210376" cy="1406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0712482" cy="9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5421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0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150" y="335986"/>
            <a:ext cx="9112171" cy="1091953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80" y="1828672"/>
            <a:ext cx="9088041" cy="4996035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18860" y="6971700"/>
            <a:ext cx="2227461" cy="503978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/>
            </a:lvl1pPr>
          </a:lstStyle>
          <a:p>
            <a:fld id="{103F590D-1EE3-4679-BAB2-47D8C4772F5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9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215261"/>
            <a:ext cx="10712482" cy="381000"/>
          </a:xfrm>
          <a:prstGeom prst="rect">
            <a:avLst/>
          </a:prstGeom>
          <a:solidFill>
            <a:srgbClr val="E9F0F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0"/>
            <a:ext cx="10712482" cy="9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5421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215261"/>
            <a:ext cx="10691813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7308232"/>
            <a:ext cx="2442434" cy="26262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105398" y="7226929"/>
            <a:ext cx="5840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/>
              <a:t>BiobankCloud</a:t>
            </a:r>
            <a:r>
              <a:rPr lang="en-US" sz="1800" baseline="0" dirty="0" smtClean="0"/>
              <a:t> </a:t>
            </a:r>
            <a:r>
              <a:rPr lang="en-US" sz="1800" dirty="0" smtClean="0"/>
              <a:t>@</a:t>
            </a:r>
            <a:r>
              <a:rPr lang="en-US" sz="1800" baseline="0" dirty="0" smtClean="0"/>
              <a:t> </a:t>
            </a:r>
            <a:r>
              <a:rPr lang="en-US" sz="1800" dirty="0" smtClean="0"/>
              <a:t>Hands On </a:t>
            </a:r>
            <a:r>
              <a:rPr lang="en-US" sz="1800" dirty="0" err="1" smtClean="0"/>
              <a:t>Biobanks</a:t>
            </a:r>
            <a:r>
              <a:rPr lang="en-US" sz="1800" dirty="0" smtClean="0"/>
              <a:t>,</a:t>
            </a:r>
            <a:r>
              <a:rPr lang="en-US" sz="1800" baseline="0" dirty="0" smtClean="0"/>
              <a:t> 2014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6426" y="7231136"/>
            <a:ext cx="62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2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0"/>
            <a:ext cx="10712482" cy="9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4" name="Platshållare fö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5/30/2012</a:t>
            </a:r>
            <a:endParaRPr lang="sv-SE" dirty="0"/>
          </a:p>
        </p:txBody>
      </p:sp>
      <p:sp>
        <p:nvSpPr>
          <p:cNvPr id="5" name="Platshållare för sidfot 1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5421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187550"/>
            <a:ext cx="9929266" cy="53285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 baseline="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>
          <a:xfrm>
            <a:off x="8082210" y="7020197"/>
            <a:ext cx="2493962" cy="401638"/>
          </a:xfrm>
        </p:spPr>
        <p:txBody>
          <a:bodyPr/>
          <a:lstStyle/>
          <a:p>
            <a:fld id="{6ABBEC27-BBD9-4086-947E-E5DDEF7B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0"/>
            <a:ext cx="10712482" cy="9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5421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5/30/2012</a:t>
            </a:r>
            <a:endParaRPr lang="sv-S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082210" y="7020197"/>
            <a:ext cx="2493962" cy="401638"/>
          </a:xfrm>
        </p:spPr>
        <p:txBody>
          <a:bodyPr/>
          <a:lstStyle/>
          <a:p>
            <a:fld id="{6ABBEC27-BBD9-4086-947E-E5DDEF7B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10712482" cy="9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3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5/30/2012</a:t>
            </a:r>
            <a:endParaRPr lang="sv-SE"/>
          </a:p>
        </p:txBody>
      </p:sp>
      <p:sp>
        <p:nvSpPr>
          <p:cNvPr id="4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87550"/>
            <a:ext cx="4600674" cy="53285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5633938" y="1187549"/>
            <a:ext cx="4600674" cy="53285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>
          <a:xfrm>
            <a:off x="8082210" y="7020197"/>
            <a:ext cx="2493962" cy="401638"/>
          </a:xfrm>
        </p:spPr>
        <p:txBody>
          <a:bodyPr/>
          <a:lstStyle/>
          <a:p>
            <a:fld id="{6ABBEC27-BBD9-4086-947E-E5DDEF7B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amarbet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auto">
          <a:xfrm>
            <a:off x="-20669" y="2843733"/>
            <a:ext cx="10712482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915741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5/30/2012</a:t>
            </a:r>
            <a:endParaRPr lang="sv-SE"/>
          </a:p>
        </p:txBody>
      </p:sp>
      <p:sp>
        <p:nvSpPr>
          <p:cNvPr id="3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9918700" y="6811963"/>
            <a:ext cx="5270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D05E-085C-40B5-8DFE-95E684015A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84269" y="7006699"/>
            <a:ext cx="2676517" cy="4031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5/30/2012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9305" y="7006699"/>
            <a:ext cx="4098528" cy="403183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352" y="7006699"/>
            <a:ext cx="2316559" cy="403183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633938" y="1187549"/>
            <a:ext cx="4600674" cy="53285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10712482" cy="9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2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5421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0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5/30/2012</a:t>
            </a:r>
            <a:endParaRPr lang="sv-SE"/>
          </a:p>
        </p:txBody>
      </p:sp>
      <p:sp>
        <p:nvSpPr>
          <p:cNvPr id="3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9918700" y="6811963"/>
            <a:ext cx="5270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D05E-085C-40B5-8DFE-95E684015A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5/30/2012</a:t>
            </a:r>
            <a:endParaRPr lang="sv-SE"/>
          </a:p>
        </p:txBody>
      </p:sp>
      <p:sp>
        <p:nvSpPr>
          <p:cNvPr id="3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9918700" y="6811963"/>
            <a:ext cx="527050" cy="401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D05E-085C-40B5-8DFE-95E684015A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1813" cy="9144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252413" y="6811963"/>
            <a:ext cx="109220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5/30/2012</a:t>
            </a:r>
            <a:endParaRPr lang="sv-SE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3"/>
          </p:nvPr>
        </p:nvSpPr>
        <p:spPr>
          <a:xfrm>
            <a:off x="2130425" y="6811963"/>
            <a:ext cx="7247929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650162" y="6804173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EC27-BBD9-4086-947E-E5DDEF7BE9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702" r:id="rId3"/>
    <p:sldLayoutId id="2147483692" r:id="rId4"/>
    <p:sldLayoutId id="2147483693" r:id="rId5"/>
    <p:sldLayoutId id="2147483694" r:id="rId6"/>
    <p:sldLayoutId id="2147483701" r:id="rId7"/>
    <p:sldLayoutId id="2147483705" r:id="rId8"/>
    <p:sldLayoutId id="2147483706" r:id="rId9"/>
    <p:sldLayoutId id="2147483709" r:id="rId10"/>
    <p:sldLayoutId id="2147483714" r:id="rId11"/>
    <p:sldLayoutId id="2147483715" r:id="rId12"/>
    <p:sldLayoutId id="21474837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Verdana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charset="0"/>
        </a:defRPr>
      </a:lvl9pPr>
    </p:titleStyle>
    <p:bodyStyle>
      <a:lvl1pPr marL="204788" indent="-204788" algn="l" defTabSz="1042988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4825" indent="-209550" algn="l" defTabSz="1042988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-"/>
        <a:defRPr sz="2000">
          <a:solidFill>
            <a:schemeClr val="tx1"/>
          </a:solidFill>
          <a:latin typeface="+mn-lt"/>
        </a:defRPr>
      </a:lvl2pPr>
      <a:lvl3pPr marL="754063" indent="-260350" algn="l" defTabSz="1042988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90000"/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030288" indent="-261938" algn="l" defTabSz="1042988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281113" indent="-260350" algn="l" defTabSz="1042988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BBMRI Competence Centre Status Report</a:t>
            </a:r>
            <a:endParaRPr lang="en-US" sz="3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33538" y="4427834"/>
            <a:ext cx="6840760" cy="1800275"/>
          </a:xfrm>
          <a:prstGeom prst="rect">
            <a:avLst/>
          </a:prstGeom>
        </p:spPr>
        <p:txBody>
          <a:bodyPr>
            <a:noAutofit/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Jim Dowling, KTH – Royal Institute </a:t>
            </a:r>
            <a:r>
              <a:rPr lang="en-US" sz="2000" smtClean="0">
                <a:solidFill>
                  <a:schemeClr val="accent1"/>
                </a:solidFill>
                <a:latin typeface="+mj-lt"/>
              </a:rPr>
              <a:t>of </a:t>
            </a:r>
            <a:r>
              <a:rPr lang="en-US" sz="2000" smtClean="0">
                <a:solidFill>
                  <a:schemeClr val="accent1"/>
                </a:solidFill>
                <a:latin typeface="+mj-lt"/>
              </a:rPr>
              <a:t>Technology</a:t>
            </a:r>
            <a:endParaRPr lang="en-US" sz="2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45506" y="4139877"/>
            <a:ext cx="7200800" cy="610979"/>
          </a:xfrm>
          <a:prstGeom prst="rect">
            <a:avLst/>
          </a:prstGeom>
        </p:spPr>
        <p:txBody>
          <a:bodyPr>
            <a:noAutofit/>
          </a:bodyPr>
          <a:lstStyle>
            <a:lvl1pPr marL="204788" indent="-20478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825" indent="-2095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754063" indent="-260350" algn="l" defTabSz="1042988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030288" indent="-261938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81113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32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10" y="971525"/>
            <a:ext cx="5723077" cy="9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</a:t>
            </a:r>
            <a:r>
              <a:rPr lang="en-US" dirty="0" err="1" smtClean="0"/>
              <a:t>DataSets</a:t>
            </a:r>
            <a:r>
              <a:rPr lang="en-US" dirty="0" smtClean="0"/>
              <a:t> between Projects</a:t>
            </a:r>
            <a:endParaRPr lang="sv-S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38" y="1691605"/>
            <a:ext cx="9929813" cy="37677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9602" y="6156101"/>
            <a:ext cx="522611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same as Sharing Folders in Dropbox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Search: Projects and </a:t>
            </a:r>
            <a:r>
              <a:rPr lang="en-US" dirty="0" err="1" smtClean="0"/>
              <a:t>DataSets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9" y="1691605"/>
            <a:ext cx="10590195" cy="46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Search: Files, Directories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2" y="2771725"/>
            <a:ext cx="1044682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your own Extended Metadata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38" y="1619597"/>
            <a:ext cx="9688935" cy="42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MetaData</a:t>
            </a:r>
            <a:r>
              <a:rPr lang="en-US" dirty="0" smtClean="0"/>
              <a:t> Entry</a:t>
            </a:r>
            <a:endParaRPr lang="sv-S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8" y="1331565"/>
            <a:ext cx="6768752" cy="5094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46" y="1317782"/>
            <a:ext cx="2991219" cy="45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PaaS</a:t>
            </a:r>
            <a:r>
              <a:rPr lang="sv-SE" dirty="0" smtClean="0"/>
              <a:t> support </a:t>
            </a:r>
            <a:r>
              <a:rPr lang="sv-SE" dirty="0" err="1" smtClean="0"/>
              <a:t>with</a:t>
            </a:r>
            <a:r>
              <a:rPr lang="sv-SE" dirty="0" smtClean="0"/>
              <a:t> Chef/</a:t>
            </a:r>
            <a:r>
              <a:rPr lang="sv-SE" dirty="0" err="1" smtClean="0"/>
              <a:t>Karamel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7" y="1187549"/>
            <a:ext cx="1053565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4146" y="7010905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>
                <a:latin typeface="Comic Sans MS" panose="030F0702030302020204" pitchFamily="66" charset="0"/>
              </a:rPr>
              <a:t>Support for EC2 and Bare </a:t>
            </a:r>
            <a:r>
              <a:rPr lang="sv-SE" sz="1800" dirty="0" err="1" smtClean="0">
                <a:latin typeface="Comic Sans MS" panose="030F0702030302020204" pitchFamily="66" charset="0"/>
              </a:rPr>
              <a:t>Metal</a:t>
            </a:r>
            <a:r>
              <a:rPr lang="sv-SE" sz="1800" dirty="0" smtClean="0">
                <a:latin typeface="Comic Sans MS" panose="030F0702030302020204" pitchFamily="66" charset="0"/>
              </a:rPr>
              <a:t>.</a:t>
            </a:r>
            <a:endParaRPr lang="sv-SE" sz="1800" dirty="0">
              <a:latin typeface="Comic Sans MS" panose="030F0702030302020204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Perimeter </a:t>
            </a:r>
            <a:r>
              <a:rPr lang="sv-SE" dirty="0" err="1" smtClean="0"/>
              <a:t>Security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346" y="1187550"/>
            <a:ext cx="5817928" cy="5328592"/>
          </a:xfrm>
        </p:spPr>
        <p:txBody>
          <a:bodyPr/>
          <a:lstStyle/>
          <a:p>
            <a:r>
              <a:rPr lang="en-US" dirty="0" smtClean="0"/>
              <a:t>J2EE Web Application Server</a:t>
            </a:r>
          </a:p>
          <a:p>
            <a:pPr lvl="1"/>
            <a:r>
              <a:rPr lang="en-US" dirty="0" smtClean="0"/>
              <a:t>Glassfish 4.1.1</a:t>
            </a:r>
          </a:p>
          <a:p>
            <a:endParaRPr lang="en-US" dirty="0" smtClean="0"/>
          </a:p>
          <a:p>
            <a:r>
              <a:rPr lang="en-US" dirty="0" smtClean="0"/>
              <a:t>Authentication</a:t>
            </a:r>
            <a:endParaRPr lang="en-US" dirty="0"/>
          </a:p>
          <a:p>
            <a:pPr lvl="1"/>
            <a:r>
              <a:rPr lang="en-US" dirty="0"/>
              <a:t>JDBC Realm</a:t>
            </a:r>
          </a:p>
          <a:p>
            <a:pPr lvl="1"/>
            <a:r>
              <a:rPr lang="en-US" dirty="0"/>
              <a:t>2-Factor Authentication</a:t>
            </a:r>
          </a:p>
          <a:p>
            <a:pPr lvl="1"/>
            <a:r>
              <a:rPr lang="en-US" dirty="0"/>
              <a:t>LDAP</a:t>
            </a:r>
            <a:endParaRPr lang="sv-SE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EGI Federated Cloud?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sv-SE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6137994" y="1403573"/>
            <a:ext cx="4392488" cy="5472608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6146" name="Picture 2" descr="C:\Users\jdownling\AppData\Local\Microsoft\Windows\Temporary Internet Files\Content.IE5\LQWCDPCQ\MC9004316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46" y="6228109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46106" y="1013916"/>
            <a:ext cx="2361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Network</a:t>
            </a:r>
            <a:r>
              <a:rPr lang="sv-SE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Isolation</a:t>
            </a:r>
            <a:endParaRPr lang="sv-SE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 descr="C:\Users\jdownling\AppData\Local\Microsoft\Windows\Temporary Internet Files\Content.IE5\HYXA4753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06" y="3345953"/>
            <a:ext cx="1369988" cy="13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45906" y="4571925"/>
            <a:ext cx="120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WebApp</a:t>
            </a:r>
            <a:endParaRPr lang="sv-SE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C:\Users\jdownling\AppData\Local\Microsoft\Windows\Temporary Internet Files\Content.IE5\LQWCDPCQ\MC9004316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00" y="97152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www.lvlsvn.com/sites/default/files/styles/post_image/public/Untitled-1.png?itok=OeoBzi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2" y="2233105"/>
            <a:ext cx="2407196" cy="11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344617" y="3887849"/>
            <a:ext cx="1060909" cy="1368152"/>
            <a:chOff x="4619816" y="1475582"/>
            <a:chExt cx="1806210" cy="249763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826" y="1475582"/>
              <a:ext cx="1800200" cy="1800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19816" y="3203773"/>
              <a:ext cx="15969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 smtClean="0">
                  <a:latin typeface="+mj-lt"/>
                </a:rPr>
                <a:t>Hops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0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</a:t>
            </a:r>
            <a:r>
              <a:rPr lang="en-US" dirty="0" err="1" smtClean="0"/>
              <a:t>BiobankCloud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2015:</a:t>
            </a:r>
          </a:p>
          <a:p>
            <a:pPr lvl="1"/>
            <a:r>
              <a:rPr lang="en-US" dirty="0" smtClean="0"/>
              <a:t>Release Documented Workflows</a:t>
            </a:r>
          </a:p>
          <a:p>
            <a:pPr lvl="1"/>
            <a:r>
              <a:rPr lang="en-US" dirty="0" smtClean="0"/>
              <a:t>Documentation for User Interface</a:t>
            </a:r>
          </a:p>
          <a:p>
            <a:pPr lvl="1"/>
            <a:r>
              <a:rPr lang="en-US" dirty="0"/>
              <a:t>Documentation for </a:t>
            </a:r>
            <a:r>
              <a:rPr lang="en-US" dirty="0" smtClean="0"/>
              <a:t>Hadoop Platform</a:t>
            </a:r>
          </a:p>
          <a:p>
            <a:pPr lvl="1"/>
            <a:r>
              <a:rPr lang="en-US" dirty="0" smtClean="0"/>
              <a:t>Documentation for Installation</a:t>
            </a:r>
          </a:p>
          <a:p>
            <a:pPr lvl="1"/>
            <a:endParaRPr lang="en-US" dirty="0"/>
          </a:p>
          <a:p>
            <a:r>
              <a:rPr lang="en-US" dirty="0" smtClean="0"/>
              <a:t>In 2016</a:t>
            </a:r>
          </a:p>
          <a:p>
            <a:pPr lvl="1"/>
            <a:r>
              <a:rPr lang="en-US" dirty="0" smtClean="0"/>
              <a:t>Integration with EGI Federated Cloud</a:t>
            </a:r>
          </a:p>
          <a:p>
            <a:pPr lvl="1"/>
            <a:r>
              <a:rPr lang="en-US" dirty="0" smtClean="0"/>
              <a:t>Distributed Search among </a:t>
            </a:r>
            <a:r>
              <a:rPr lang="en-US" dirty="0" err="1" smtClean="0"/>
              <a:t>BiobankCloud</a:t>
            </a:r>
            <a:r>
              <a:rPr lang="en-US" dirty="0" smtClean="0"/>
              <a:t> sites</a:t>
            </a:r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BiobankCloud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3717902" y="4499917"/>
            <a:ext cx="3140172" cy="216024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5760" tIns="7200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Scalable and Secure</a:t>
            </a: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Genomic Data</a:t>
            </a:r>
          </a:p>
        </p:txBody>
      </p:sp>
      <p:pic>
        <p:nvPicPr>
          <p:cNvPr id="2050" name="Picture 2" descr="http://bsnbiotech.files.wordpress.com/2010/03/dnag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306">
            <a:off x="7270604" y="5147989"/>
            <a:ext cx="3288058" cy="191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ched Right Arrow 7"/>
          <p:cNvSpPr/>
          <p:nvPr/>
        </p:nvSpPr>
        <p:spPr bwMode="auto">
          <a:xfrm flipH="1">
            <a:off x="6930082" y="5408438"/>
            <a:ext cx="1152128" cy="504056"/>
          </a:xfrm>
          <a:prstGeom prst="notchedRightArrow">
            <a:avLst/>
          </a:prstGeom>
          <a:solidFill>
            <a:srgbClr val="DEE9F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61400" y="6857017"/>
            <a:ext cx="2682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err="1" smtClean="0">
                <a:latin typeface="Comic Sans MS" panose="030F0702030302020204" pitchFamily="66" charset="0"/>
              </a:rPr>
              <a:t>Bioinformaticians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http://www.samanage.com/blog/wp-content/uploads/2010/07/IT-Admin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8" y="1335325"/>
            <a:ext cx="1313053" cy="20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7434" y="3318172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Comic Sans MS" panose="030F0702030302020204" pitchFamily="66" charset="0"/>
              </a:rPr>
              <a:t>IT-Admins</a:t>
            </a:r>
            <a:endParaRPr lang="sv-SE" dirty="0">
              <a:latin typeface="Comic Sans MS" panose="030F0702030302020204" pitchFamily="66" charset="0"/>
            </a:endParaRPr>
          </a:p>
        </p:txBody>
      </p:sp>
      <p:sp>
        <p:nvSpPr>
          <p:cNvPr id="13" name="Notched Right Arrow 12"/>
          <p:cNvSpPr/>
          <p:nvPr/>
        </p:nvSpPr>
        <p:spPr bwMode="auto">
          <a:xfrm rot="2282455">
            <a:off x="2815222" y="3789836"/>
            <a:ext cx="1566596" cy="504056"/>
          </a:xfrm>
          <a:prstGeom prst="notchedRightArrow">
            <a:avLst/>
          </a:prstGeom>
          <a:solidFill>
            <a:srgbClr val="DEE9F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0638" y="4398403"/>
            <a:ext cx="2895256" cy="2939443"/>
            <a:chOff x="750638" y="4398403"/>
            <a:chExt cx="2895256" cy="2939443"/>
          </a:xfrm>
        </p:grpSpPr>
        <p:pic>
          <p:nvPicPr>
            <p:cNvPr id="1028" name="Picture 4" descr="https://indahpangestu.files.wordpress.com/2010/05/dewi-keadila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92" y="4398403"/>
              <a:ext cx="2000250" cy="2524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Notched Right Arrow 4"/>
            <p:cNvSpPr/>
            <p:nvPr/>
          </p:nvSpPr>
          <p:spPr bwMode="auto">
            <a:xfrm>
              <a:off x="2493766" y="5408438"/>
              <a:ext cx="1152128" cy="504056"/>
            </a:xfrm>
            <a:prstGeom prst="notchedRightArrow">
              <a:avLst/>
            </a:prstGeom>
            <a:solidFill>
              <a:srgbClr val="DEE9F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0638" y="6876181"/>
              <a:ext cx="2505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latin typeface="Comic Sans MS" panose="030F0702030302020204" pitchFamily="66" charset="0"/>
                </a:rPr>
                <a:t>Ethics/Auditors</a:t>
              </a:r>
              <a:endParaRPr lang="sv-SE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54695" y="1259557"/>
            <a:ext cx="3070207" cy="3093445"/>
            <a:chOff x="6454695" y="1259557"/>
            <a:chExt cx="3070207" cy="3093445"/>
          </a:xfrm>
        </p:grpSpPr>
        <p:grpSp>
          <p:nvGrpSpPr>
            <p:cNvPr id="3" name="Group 2"/>
            <p:cNvGrpSpPr/>
            <p:nvPr/>
          </p:nvGrpSpPr>
          <p:grpSpPr>
            <a:xfrm>
              <a:off x="7764484" y="1259557"/>
              <a:ext cx="1760418" cy="2520280"/>
              <a:chOff x="6552912" y="895857"/>
              <a:chExt cx="1760418" cy="2520280"/>
            </a:xfrm>
          </p:grpSpPr>
          <p:pic>
            <p:nvPicPr>
              <p:cNvPr id="2052" name="Picture 4" descr="http://eslblogcafe.com/sjc/une29646/files/2013/08/cartoon-woman-doctor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9459" y="895857"/>
                <a:ext cx="1514475" cy="2190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552912" y="2954472"/>
                <a:ext cx="17604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dirty="0" err="1" smtClean="0">
                    <a:latin typeface="Comic Sans MS" panose="030F0702030302020204" pitchFamily="66" charset="0"/>
                  </a:rPr>
                  <a:t>Biobankers</a:t>
                </a:r>
                <a:endParaRPr lang="en-US" dirty="0" smtClean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8" name="Notched Right Arrow 17"/>
            <p:cNvSpPr/>
            <p:nvPr/>
          </p:nvSpPr>
          <p:spPr bwMode="auto">
            <a:xfrm rot="19317545" flipH="1">
              <a:off x="6454695" y="3848946"/>
              <a:ext cx="1566596" cy="504056"/>
            </a:xfrm>
            <a:prstGeom prst="notchedRightArrow">
              <a:avLst/>
            </a:prstGeom>
            <a:solidFill>
              <a:srgbClr val="DEE9F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233339" y="1259557"/>
            <a:ext cx="10225136" cy="6078289"/>
          </a:xfrm>
          <a:prstGeom prst="roundRect">
            <a:avLst>
              <a:gd name="adj" fmla="val 9528"/>
            </a:avLst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6677" y="1032484"/>
            <a:ext cx="5343525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sv-SE" dirty="0"/>
              <a:t>EU General Data </a:t>
            </a:r>
            <a:r>
              <a:rPr lang="sv-SE" dirty="0" err="1" smtClean="0"/>
              <a:t>Protection</a:t>
            </a:r>
            <a:r>
              <a:rPr lang="sv-SE" dirty="0" smtClean="0"/>
              <a:t> </a:t>
            </a:r>
            <a:r>
              <a:rPr lang="sv-SE" dirty="0" err="1"/>
              <a:t>Regulation</a:t>
            </a:r>
            <a:endParaRPr lang="sv-SE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2</a:t>
            </a:fld>
            <a:endParaRPr lang="en-US"/>
          </a:p>
        </p:txBody>
      </p:sp>
      <p:pic>
        <p:nvPicPr>
          <p:cNvPr id="22" name="Picture 5" descr="http://www.lvlsvn.com/sites/default/files/styles/post_image/public/Untitled-1.png?itok=OeoBziu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08" y="6131959"/>
            <a:ext cx="2407196" cy="11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/>
              <a:t>Bringing</a:t>
            </a:r>
            <a:r>
              <a:rPr lang="sv-SE" sz="3200" dirty="0" smtClean="0"/>
              <a:t> </a:t>
            </a:r>
            <a:r>
              <a:rPr lang="sv-SE" sz="3200" dirty="0" err="1" smtClean="0"/>
              <a:t>together</a:t>
            </a:r>
            <a:r>
              <a:rPr lang="sv-SE" sz="3200" dirty="0" smtClean="0"/>
              <a:t> </a:t>
            </a:r>
            <a:r>
              <a:rPr lang="sv-SE" sz="3200" dirty="0" smtClean="0"/>
              <a:t>Biobankers &amp; </a:t>
            </a:r>
            <a:r>
              <a:rPr lang="sv-SE" sz="3200" dirty="0" err="1"/>
              <a:t>Bioinformaticians</a:t>
            </a:r>
            <a:endParaRPr lang="sv-SE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87549"/>
            <a:ext cx="4600674" cy="5328592"/>
          </a:xfrm>
        </p:spPr>
        <p:txBody>
          <a:bodyPr/>
          <a:lstStyle/>
          <a:p>
            <a:r>
              <a:rPr lang="sv-SE" dirty="0" smtClean="0"/>
              <a:t>Biobankers</a:t>
            </a:r>
          </a:p>
          <a:p>
            <a:pPr lvl="1"/>
            <a:r>
              <a:rPr lang="sv-SE" dirty="0"/>
              <a:t>NGS data </a:t>
            </a:r>
            <a:r>
              <a:rPr lang="sv-SE" dirty="0" err="1"/>
              <a:t>producers</a:t>
            </a:r>
            <a:endParaRPr lang="sv-SE" dirty="0"/>
          </a:p>
          <a:p>
            <a:pPr lvl="2"/>
            <a:r>
              <a:rPr lang="sv-SE" dirty="0" smtClean="0"/>
              <a:t>Collections, </a:t>
            </a:r>
            <a:r>
              <a:rPr lang="sv-SE" dirty="0" err="1" smtClean="0"/>
              <a:t>samples</a:t>
            </a:r>
            <a:endParaRPr lang="sv-SE" dirty="0" smtClean="0"/>
          </a:p>
          <a:p>
            <a:pPr lvl="1"/>
            <a:r>
              <a:rPr lang="sv-SE" dirty="0" smtClean="0"/>
              <a:t>Non-</a:t>
            </a:r>
            <a:r>
              <a:rPr lang="sv-SE" dirty="0" err="1" smtClean="0"/>
              <a:t>programmers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5633937" y="1187549"/>
            <a:ext cx="5057875" cy="5328592"/>
          </a:xfrm>
        </p:spPr>
        <p:txBody>
          <a:bodyPr/>
          <a:lstStyle/>
          <a:p>
            <a:r>
              <a:rPr lang="sv-SE" dirty="0" err="1" smtClean="0"/>
              <a:t>Bioinformaticians</a:t>
            </a:r>
            <a:endParaRPr lang="sv-SE" dirty="0" smtClean="0"/>
          </a:p>
          <a:p>
            <a:pPr lvl="1"/>
            <a:r>
              <a:rPr lang="sv-SE" dirty="0" smtClean="0"/>
              <a:t>NGS data </a:t>
            </a:r>
            <a:r>
              <a:rPr lang="sv-SE" dirty="0" err="1" smtClean="0"/>
              <a:t>analysts</a:t>
            </a:r>
            <a:endParaRPr lang="sv-SE" dirty="0" smtClean="0"/>
          </a:p>
          <a:p>
            <a:pPr lvl="1"/>
            <a:r>
              <a:rPr lang="sv-SE" dirty="0" err="1" smtClean="0"/>
              <a:t>Programmers</a:t>
            </a:r>
            <a:endParaRPr lang="sv-SE" dirty="0" smtClean="0"/>
          </a:p>
          <a:p>
            <a:pPr lvl="2"/>
            <a:r>
              <a:rPr lang="sv-SE" dirty="0" err="1" smtClean="0"/>
              <a:t>Python</a:t>
            </a:r>
            <a:r>
              <a:rPr lang="sv-SE" dirty="0" smtClean="0"/>
              <a:t>, </a:t>
            </a:r>
            <a:r>
              <a:rPr lang="sv-SE" dirty="0"/>
              <a:t>R</a:t>
            </a:r>
            <a:r>
              <a:rPr lang="sv-SE" dirty="0" smtClean="0"/>
              <a:t>, </a:t>
            </a:r>
            <a:r>
              <a:rPr lang="sv-SE" dirty="0" err="1" smtClean="0"/>
              <a:t>Matlab</a:t>
            </a:r>
            <a:r>
              <a:rPr lang="sv-SE" dirty="0" smtClean="0"/>
              <a:t>, scripts</a:t>
            </a:r>
            <a:endParaRPr lang="sv-SE" dirty="0"/>
          </a:p>
        </p:txBody>
      </p:sp>
      <p:sp>
        <p:nvSpPr>
          <p:cNvPr id="8" name="Notched Right Arrow 7"/>
          <p:cNvSpPr/>
          <p:nvPr/>
        </p:nvSpPr>
        <p:spPr bwMode="auto">
          <a:xfrm rot="5400000">
            <a:off x="2332858" y="3635823"/>
            <a:ext cx="1152129" cy="72008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 rot="5400000">
            <a:off x="6426025" y="3635822"/>
            <a:ext cx="1152129" cy="72008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5206" y="5466802"/>
            <a:ext cx="1159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smtClean="0"/>
              <a:t>IT</a:t>
            </a:r>
          </a:p>
          <a:p>
            <a:pPr algn="ctr"/>
            <a:r>
              <a:rPr lang="sv-SE" dirty="0" err="1" smtClean="0"/>
              <a:t>Admins</a:t>
            </a:r>
            <a:endParaRPr lang="sv-SE" dirty="0"/>
          </a:p>
        </p:txBody>
      </p:sp>
      <p:sp>
        <p:nvSpPr>
          <p:cNvPr id="17" name="Notched Right Arrow 16"/>
          <p:cNvSpPr/>
          <p:nvPr/>
        </p:nvSpPr>
        <p:spPr bwMode="auto">
          <a:xfrm rot="10800000">
            <a:off x="8939142" y="5702280"/>
            <a:ext cx="576064" cy="36004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73498" y="4643933"/>
            <a:ext cx="7011380" cy="2569064"/>
            <a:chOff x="1523504" y="3379727"/>
            <a:chExt cx="8646937" cy="3168354"/>
          </a:xfrm>
          <a:solidFill>
            <a:schemeClr val="accent1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1526492" y="5900007"/>
              <a:ext cx="7779853" cy="64807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Hops-HDFS</a:t>
              </a:r>
              <a:endParaRPr kumimoji="0" lang="sv-S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526494" y="5035911"/>
              <a:ext cx="3816423" cy="64807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Hops-YARN</a:t>
              </a:r>
              <a:endParaRPr kumimoji="0" lang="sv-S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523504" y="3379727"/>
              <a:ext cx="7782842" cy="64807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Web Application</a:t>
              </a:r>
              <a:endParaRPr kumimoji="0" lang="sv-S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705946" y="5035911"/>
              <a:ext cx="3600400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 err="1" smtClean="0">
                  <a:solidFill>
                    <a:schemeClr val="bg1"/>
                  </a:solidFill>
                  <a:latin typeface="Comic Sans MS" pitchFamily="66" charset="0"/>
                </a:rPr>
                <a:t>CharonFS</a:t>
              </a:r>
              <a:endParaRPr kumimoji="0" lang="sv-S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523504" y="4193397"/>
              <a:ext cx="3822403" cy="64807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Cuneiform/</a:t>
              </a:r>
              <a:r>
                <a:rPr lang="en-US" dirty="0" err="1" smtClean="0">
                  <a:solidFill>
                    <a:schemeClr val="bg1"/>
                  </a:solidFill>
                  <a:latin typeface="Comic Sans MS" pitchFamily="66" charset="0"/>
                </a:rPr>
                <a:t>HiWAY</a:t>
              </a:r>
              <a:endParaRPr kumimoji="0" lang="sv-SE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5400000">
              <a:off x="8262230" y="4639870"/>
              <a:ext cx="3168350" cy="64807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solidFill>
                    <a:schemeClr val="bg1"/>
                  </a:solidFill>
                  <a:latin typeface="Comic Sans MS" pitchFamily="66" charset="0"/>
                </a:rPr>
                <a:t>Karamel</a:t>
              </a:r>
              <a:endPara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Multi-Tenancy </a:t>
            </a:r>
            <a:r>
              <a:rPr lang="en-US" dirty="0" smtClean="0"/>
              <a:t>and Data Sharing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4</a:t>
            </a:fld>
            <a:endParaRPr lang="en-US"/>
          </a:p>
        </p:txBody>
      </p:sp>
      <p:sp>
        <p:nvSpPr>
          <p:cNvPr id="6" name="Smiley Face 5"/>
          <p:cNvSpPr/>
          <p:nvPr/>
        </p:nvSpPr>
        <p:spPr bwMode="auto">
          <a:xfrm>
            <a:off x="1889522" y="3779837"/>
            <a:ext cx="864096" cy="720080"/>
          </a:xfrm>
          <a:prstGeom prst="smileyF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7" name="Bevel 6"/>
          <p:cNvSpPr/>
          <p:nvPr/>
        </p:nvSpPr>
        <p:spPr bwMode="auto">
          <a:xfrm>
            <a:off x="5057874" y="1835621"/>
            <a:ext cx="2376264" cy="864096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Study</a:t>
            </a:r>
            <a:r>
              <a:rPr kumimoji="0" lang="sv-S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NSA</a:t>
            </a: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Bevel 7"/>
          <p:cNvSpPr/>
          <p:nvPr/>
        </p:nvSpPr>
        <p:spPr bwMode="auto">
          <a:xfrm>
            <a:off x="5057874" y="5508029"/>
            <a:ext cx="2376264" cy="864096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sv-SE" dirty="0" err="1">
                <a:latin typeface="Times"/>
              </a:rPr>
              <a:t>Study</a:t>
            </a:r>
            <a:r>
              <a:rPr lang="sv-SE" dirty="0">
                <a:latin typeface="Times"/>
              </a:rPr>
              <a:t> </a:t>
            </a:r>
            <a:r>
              <a:rPr lang="sv-SE" dirty="0" smtClean="0">
                <a:latin typeface="Times"/>
              </a:rPr>
              <a:t>Lifegene</a:t>
            </a: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394198" y="2326382"/>
            <a:ext cx="2686050" cy="1428750"/>
          </a:xfrm>
          <a:custGeom>
            <a:avLst/>
            <a:gdLst>
              <a:gd name="connsiteX0" fmla="*/ 0 w 2686050"/>
              <a:gd name="connsiteY0" fmla="*/ 1428750 h 1428750"/>
              <a:gd name="connsiteX1" fmla="*/ 2686050 w 2686050"/>
              <a:gd name="connsiteY1" fmla="*/ 0 h 1428750"/>
              <a:gd name="connsiteX2" fmla="*/ 2686050 w 2686050"/>
              <a:gd name="connsiteY2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1428750">
                <a:moveTo>
                  <a:pt x="0" y="1428750"/>
                </a:moveTo>
                <a:lnTo>
                  <a:pt x="2686050" y="0"/>
                </a:lnTo>
                <a:lnTo>
                  <a:pt x="26860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Freeform 9"/>
          <p:cNvSpPr/>
          <p:nvPr/>
        </p:nvSpPr>
        <p:spPr bwMode="auto">
          <a:xfrm flipV="1">
            <a:off x="2394198" y="4511327"/>
            <a:ext cx="2686050" cy="1428750"/>
          </a:xfrm>
          <a:custGeom>
            <a:avLst/>
            <a:gdLst>
              <a:gd name="connsiteX0" fmla="*/ 0 w 2686050"/>
              <a:gd name="connsiteY0" fmla="*/ 1428750 h 1428750"/>
              <a:gd name="connsiteX1" fmla="*/ 2686050 w 2686050"/>
              <a:gd name="connsiteY1" fmla="*/ 0 h 1428750"/>
              <a:gd name="connsiteX2" fmla="*/ 2686050 w 2686050"/>
              <a:gd name="connsiteY2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050" h="1428750">
                <a:moveTo>
                  <a:pt x="0" y="1428750"/>
                </a:moveTo>
                <a:lnTo>
                  <a:pt x="2686050" y="0"/>
                </a:lnTo>
                <a:lnTo>
                  <a:pt x="26860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 rot="19858306">
            <a:off x="2407602" y="2915741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Member of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 rot="1762071">
            <a:off x="2560002" y="4621486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Member of</a:t>
            </a:r>
            <a:endParaRPr lang="sv-SE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19176" y="2771725"/>
            <a:ext cx="6663234" cy="2664296"/>
            <a:chOff x="2787128" y="2483693"/>
            <a:chExt cx="6663234" cy="2664296"/>
          </a:xfrm>
        </p:grpSpPr>
        <p:sp>
          <p:nvSpPr>
            <p:cNvPr id="14" name="Lightning Bolt 13"/>
            <p:cNvSpPr/>
            <p:nvPr/>
          </p:nvSpPr>
          <p:spPr bwMode="auto">
            <a:xfrm>
              <a:off x="5417914" y="4211885"/>
              <a:ext cx="792088" cy="936104"/>
            </a:xfrm>
            <a:prstGeom prst="lightningBol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Lightning Bolt 14"/>
            <p:cNvSpPr/>
            <p:nvPr/>
          </p:nvSpPr>
          <p:spPr bwMode="auto">
            <a:xfrm flipV="1">
              <a:off x="5426298" y="2483693"/>
              <a:ext cx="792088" cy="936104"/>
            </a:xfrm>
            <a:prstGeom prst="lightningBolt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87128" y="3635821"/>
              <a:ext cx="66632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No </a:t>
              </a:r>
              <a:r>
                <a:rPr lang="sv-SE" b="1" dirty="0" err="1" smtClean="0">
                  <a:solidFill>
                    <a:srgbClr val="FF0000"/>
                  </a:solidFill>
                </a:rPr>
                <a:t>Unauthorized</a:t>
              </a:r>
              <a:r>
                <a:rPr lang="sv-SE" b="1" dirty="0" smtClean="0">
                  <a:solidFill>
                    <a:srgbClr val="FF0000"/>
                  </a:solidFill>
                </a:rPr>
                <a:t> </a:t>
              </a:r>
              <a:r>
                <a:rPr lang="sv-SE" b="1" dirty="0" err="1" smtClean="0">
                  <a:solidFill>
                    <a:srgbClr val="FF0000"/>
                  </a:solidFill>
                </a:rPr>
                <a:t>Copying</a:t>
              </a:r>
              <a:r>
                <a:rPr lang="sv-SE" b="1" dirty="0" smtClean="0">
                  <a:solidFill>
                    <a:srgbClr val="FF0000"/>
                  </a:solidFill>
                </a:rPr>
                <a:t>/Cross-</a:t>
              </a:r>
              <a:r>
                <a:rPr lang="sv-SE" b="1" dirty="0" err="1" smtClean="0">
                  <a:solidFill>
                    <a:srgbClr val="FF0000"/>
                  </a:solidFill>
                </a:rPr>
                <a:t>Linking</a:t>
              </a:r>
              <a:r>
                <a:rPr lang="sv-SE" b="1" dirty="0" smtClean="0">
                  <a:solidFill>
                    <a:srgbClr val="FF0000"/>
                  </a:solidFill>
                </a:rPr>
                <a:t> </a:t>
              </a:r>
              <a:r>
                <a:rPr lang="sv-SE" b="1" dirty="0" err="1" smtClean="0">
                  <a:solidFill>
                    <a:srgbClr val="FF0000"/>
                  </a:solidFill>
                </a:rPr>
                <a:t>of</a:t>
              </a:r>
              <a:r>
                <a:rPr lang="sv-SE" b="1" dirty="0" smtClean="0">
                  <a:solidFill>
                    <a:srgbClr val="FF0000"/>
                  </a:solidFill>
                </a:rPr>
                <a:t> Data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8442250" y="5519200"/>
            <a:ext cx="1656184" cy="86409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balanced" dir="t"/>
          </a:scene3d>
          <a:sp3d prstMaterial="plastic"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</a:rPr>
              <a:t>DataSet</a:t>
            </a: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"/>
            </a:endParaRPr>
          </a:p>
        </p:txBody>
      </p:sp>
      <p:cxnSp>
        <p:nvCxnSpPr>
          <p:cNvPr id="18" name="Straight Connector 17"/>
          <p:cNvCxnSpPr>
            <a:endCxn id="17" idx="1"/>
          </p:cNvCxnSpPr>
          <p:nvPr/>
        </p:nvCxnSpPr>
        <p:spPr bwMode="auto">
          <a:xfrm>
            <a:off x="7434138" y="5951248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06146" y="586806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owns</a:t>
            </a:r>
            <a:endParaRPr lang="sv-SE" dirty="0"/>
          </a:p>
        </p:txBody>
      </p:sp>
      <p:sp>
        <p:nvSpPr>
          <p:cNvPr id="20" name="TextBox 19"/>
          <p:cNvSpPr txBox="1"/>
          <p:nvPr/>
        </p:nvSpPr>
        <p:spPr>
          <a:xfrm>
            <a:off x="8231162" y="3131765"/>
            <a:ext cx="132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authorize</a:t>
            </a:r>
            <a:br>
              <a:rPr lang="en-US" dirty="0" smtClean="0"/>
            </a:br>
            <a:r>
              <a:rPr lang="en-US" dirty="0" smtClean="0"/>
              <a:t>access</a:t>
            </a:r>
            <a:endParaRPr lang="sv-SE" dirty="0"/>
          </a:p>
        </p:txBody>
      </p:sp>
      <p:cxnSp>
        <p:nvCxnSpPr>
          <p:cNvPr id="21" name="Straight Arrow Connector 20"/>
          <p:cNvCxnSpPr>
            <a:endCxn id="17" idx="0"/>
          </p:cNvCxnSpPr>
          <p:nvPr/>
        </p:nvCxnSpPr>
        <p:spPr bwMode="auto">
          <a:xfrm>
            <a:off x="7434138" y="2267669"/>
            <a:ext cx="1836204" cy="32515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452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Users</a:t>
            </a:r>
            <a:r>
              <a:rPr lang="sv-SE" dirty="0" smtClean="0"/>
              <a:t>, </a:t>
            </a:r>
            <a:r>
              <a:rPr lang="sv-SE" dirty="0" err="1"/>
              <a:t>DataSets</a:t>
            </a:r>
            <a:r>
              <a:rPr lang="sv-SE" dirty="0" smtClean="0"/>
              <a:t>, and Projects</a:t>
            </a:r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1514082" y="6156101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In-Place Data Sharing  - not Copying!</a:t>
            </a:r>
            <a:endParaRPr lang="sv-SE" sz="3600" b="1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4013758" y="2145357"/>
            <a:ext cx="1584176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</a:rPr>
              <a:t>Data</a:t>
            </a:r>
            <a:r>
              <a:rPr lang="en-US" dirty="0" smtClean="0">
                <a:solidFill>
                  <a:schemeClr val="bg1"/>
                </a:solidFill>
                <a:latin typeface="Times"/>
              </a:rPr>
              <a:t>Set</a:t>
            </a:r>
            <a:r>
              <a:rPr lang="en-US" baseline="-25000" dirty="0" smtClean="0">
                <a:solidFill>
                  <a:schemeClr val="bg1"/>
                </a:solidFill>
                <a:latin typeface="Times"/>
              </a:rPr>
              <a:t>2</a:t>
            </a:r>
            <a:endParaRPr kumimoji="0" lang="sv-SE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ime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81410" y="2145357"/>
            <a:ext cx="1584176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</a:rPr>
              <a:t>Data</a:t>
            </a:r>
            <a:r>
              <a:rPr lang="en-US" dirty="0" smtClean="0">
                <a:solidFill>
                  <a:schemeClr val="bg1"/>
                </a:solidFill>
                <a:latin typeface="Times"/>
              </a:rPr>
              <a:t>Set</a:t>
            </a:r>
            <a:r>
              <a:rPr lang="en-US" baseline="-25000" dirty="0" smtClean="0">
                <a:solidFill>
                  <a:schemeClr val="bg1"/>
                </a:solidFill>
                <a:latin typeface="Times"/>
              </a:rPr>
              <a:t>1</a:t>
            </a:r>
            <a:endParaRPr kumimoji="0" lang="sv-SE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ime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146106" y="2145357"/>
            <a:ext cx="1584176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</a:rPr>
              <a:t>Data</a:t>
            </a:r>
            <a:r>
              <a:rPr lang="en-US" dirty="0" smtClean="0">
                <a:solidFill>
                  <a:schemeClr val="bg1"/>
                </a:solidFill>
                <a:latin typeface="Times"/>
              </a:rPr>
              <a:t>Set</a:t>
            </a:r>
            <a:r>
              <a:rPr lang="en-US" baseline="-25000" dirty="0">
                <a:solidFill>
                  <a:schemeClr val="bg1"/>
                </a:solidFill>
                <a:latin typeface="Times"/>
              </a:rPr>
              <a:t>3</a:t>
            </a:r>
            <a:endParaRPr kumimoji="0" lang="sv-SE" sz="24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ime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12" y="3888832"/>
            <a:ext cx="522652" cy="1041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02" y="3995861"/>
            <a:ext cx="417984" cy="882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18" y="3907787"/>
            <a:ext cx="504056" cy="1003911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 bwMode="auto">
          <a:xfrm>
            <a:off x="3724319" y="1690255"/>
            <a:ext cx="5510019" cy="3961790"/>
          </a:xfrm>
          <a:custGeom>
            <a:avLst/>
            <a:gdLst>
              <a:gd name="connsiteX0" fmla="*/ 2313709 w 6075219"/>
              <a:gd name="connsiteY0" fmla="*/ 3962400 h 3962400"/>
              <a:gd name="connsiteX1" fmla="*/ 0 w 6075219"/>
              <a:gd name="connsiteY1" fmla="*/ 3962400 h 3962400"/>
              <a:gd name="connsiteX2" fmla="*/ 0 w 6075219"/>
              <a:gd name="connsiteY2" fmla="*/ 0 h 3962400"/>
              <a:gd name="connsiteX3" fmla="*/ 6075219 w 6075219"/>
              <a:gd name="connsiteY3" fmla="*/ 0 h 3962400"/>
              <a:gd name="connsiteX4" fmla="*/ 6075219 w 6075219"/>
              <a:gd name="connsiteY4" fmla="*/ 2147454 h 3962400"/>
              <a:gd name="connsiteX5" fmla="*/ 4849091 w 6075219"/>
              <a:gd name="connsiteY5" fmla="*/ 2147454 h 3962400"/>
              <a:gd name="connsiteX6" fmla="*/ 4849091 w 6075219"/>
              <a:gd name="connsiteY6" fmla="*/ 3941618 h 3962400"/>
              <a:gd name="connsiteX7" fmla="*/ 2313709 w 6075219"/>
              <a:gd name="connsiteY7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219" h="3962400">
                <a:moveTo>
                  <a:pt x="2313709" y="3962400"/>
                </a:moveTo>
                <a:lnTo>
                  <a:pt x="0" y="3962400"/>
                </a:lnTo>
                <a:lnTo>
                  <a:pt x="0" y="0"/>
                </a:lnTo>
                <a:lnTo>
                  <a:pt x="6075219" y="0"/>
                </a:lnTo>
                <a:lnTo>
                  <a:pt x="6075219" y="2147454"/>
                </a:lnTo>
                <a:lnTo>
                  <a:pt x="4849091" y="2147454"/>
                </a:lnTo>
                <a:lnTo>
                  <a:pt x="4849091" y="3941618"/>
                </a:lnTo>
                <a:lnTo>
                  <a:pt x="2313709" y="3962400"/>
                </a:ln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378" y="5118372"/>
            <a:ext cx="136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Project 1</a:t>
            </a:r>
            <a:endParaRPr lang="sv-SE" b="1" dirty="0"/>
          </a:p>
        </p:txBody>
      </p:sp>
      <p:sp>
        <p:nvSpPr>
          <p:cNvPr id="20" name="Freeform 19"/>
          <p:cNvSpPr/>
          <p:nvPr/>
        </p:nvSpPr>
        <p:spPr bwMode="auto">
          <a:xfrm>
            <a:off x="568036" y="1690255"/>
            <a:ext cx="6075219" cy="3962400"/>
          </a:xfrm>
          <a:custGeom>
            <a:avLst/>
            <a:gdLst>
              <a:gd name="connsiteX0" fmla="*/ 2313709 w 6075219"/>
              <a:gd name="connsiteY0" fmla="*/ 3962400 h 3962400"/>
              <a:gd name="connsiteX1" fmla="*/ 0 w 6075219"/>
              <a:gd name="connsiteY1" fmla="*/ 3962400 h 3962400"/>
              <a:gd name="connsiteX2" fmla="*/ 0 w 6075219"/>
              <a:gd name="connsiteY2" fmla="*/ 0 h 3962400"/>
              <a:gd name="connsiteX3" fmla="*/ 6075219 w 6075219"/>
              <a:gd name="connsiteY3" fmla="*/ 0 h 3962400"/>
              <a:gd name="connsiteX4" fmla="*/ 6075219 w 6075219"/>
              <a:gd name="connsiteY4" fmla="*/ 2147454 h 3962400"/>
              <a:gd name="connsiteX5" fmla="*/ 4849091 w 6075219"/>
              <a:gd name="connsiteY5" fmla="*/ 2147454 h 3962400"/>
              <a:gd name="connsiteX6" fmla="*/ 4849091 w 6075219"/>
              <a:gd name="connsiteY6" fmla="*/ 3941618 h 3962400"/>
              <a:gd name="connsiteX7" fmla="*/ 2313709 w 6075219"/>
              <a:gd name="connsiteY7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219" h="3962400">
                <a:moveTo>
                  <a:pt x="2313709" y="3962400"/>
                </a:moveTo>
                <a:lnTo>
                  <a:pt x="0" y="3962400"/>
                </a:lnTo>
                <a:lnTo>
                  <a:pt x="0" y="0"/>
                </a:lnTo>
                <a:lnTo>
                  <a:pt x="6075219" y="0"/>
                </a:lnTo>
                <a:lnTo>
                  <a:pt x="6075219" y="2147454"/>
                </a:lnTo>
                <a:lnTo>
                  <a:pt x="4849091" y="2147454"/>
                </a:lnTo>
                <a:lnTo>
                  <a:pt x="4849091" y="3941618"/>
                </a:lnTo>
                <a:lnTo>
                  <a:pt x="2313709" y="3962400"/>
                </a:ln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05746" y="5075981"/>
            <a:ext cx="136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Project 2</a:t>
            </a:r>
            <a:endParaRPr lang="sv-SE" b="1" dirty="0"/>
          </a:p>
        </p:txBody>
      </p:sp>
      <p:sp>
        <p:nvSpPr>
          <p:cNvPr id="22" name="Freeform 21"/>
          <p:cNvSpPr/>
          <p:nvPr/>
        </p:nvSpPr>
        <p:spPr bwMode="auto">
          <a:xfrm flipH="1">
            <a:off x="593378" y="1716535"/>
            <a:ext cx="6363250" cy="3961790"/>
          </a:xfrm>
          <a:custGeom>
            <a:avLst/>
            <a:gdLst>
              <a:gd name="connsiteX0" fmla="*/ 2313709 w 6075219"/>
              <a:gd name="connsiteY0" fmla="*/ 3962400 h 3962400"/>
              <a:gd name="connsiteX1" fmla="*/ 0 w 6075219"/>
              <a:gd name="connsiteY1" fmla="*/ 3962400 h 3962400"/>
              <a:gd name="connsiteX2" fmla="*/ 0 w 6075219"/>
              <a:gd name="connsiteY2" fmla="*/ 0 h 3962400"/>
              <a:gd name="connsiteX3" fmla="*/ 6075219 w 6075219"/>
              <a:gd name="connsiteY3" fmla="*/ 0 h 3962400"/>
              <a:gd name="connsiteX4" fmla="*/ 6075219 w 6075219"/>
              <a:gd name="connsiteY4" fmla="*/ 2147454 h 3962400"/>
              <a:gd name="connsiteX5" fmla="*/ 4849091 w 6075219"/>
              <a:gd name="connsiteY5" fmla="*/ 2147454 h 3962400"/>
              <a:gd name="connsiteX6" fmla="*/ 4849091 w 6075219"/>
              <a:gd name="connsiteY6" fmla="*/ 3941618 h 3962400"/>
              <a:gd name="connsiteX7" fmla="*/ 2313709 w 6075219"/>
              <a:gd name="connsiteY7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219" h="3962400">
                <a:moveTo>
                  <a:pt x="2313709" y="3962400"/>
                </a:moveTo>
                <a:lnTo>
                  <a:pt x="0" y="3962400"/>
                </a:lnTo>
                <a:lnTo>
                  <a:pt x="0" y="0"/>
                </a:lnTo>
                <a:lnTo>
                  <a:pt x="6075219" y="0"/>
                </a:lnTo>
                <a:lnTo>
                  <a:pt x="6075219" y="2147454"/>
                </a:lnTo>
                <a:lnTo>
                  <a:pt x="4849091" y="2147454"/>
                </a:lnTo>
                <a:lnTo>
                  <a:pt x="4849091" y="3941618"/>
                </a:lnTo>
                <a:lnTo>
                  <a:pt x="2313709" y="3962400"/>
                </a:ln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9922" y="5075981"/>
            <a:ext cx="1365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Project 3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086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20" grpId="0" animBg="1"/>
      <p:bldP spid="20" grpId="1" animBg="1"/>
      <p:bldP spid="21" grpId="0"/>
      <p:bldP spid="21" grpId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</a:t>
            </a:r>
            <a:endParaRPr lang="sv-SE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74" y="4499917"/>
            <a:ext cx="2030523" cy="1833816"/>
          </a:xfrm>
        </p:spPr>
      </p:pic>
      <p:sp>
        <p:nvSpPr>
          <p:cNvPr id="21" name="Content Placeholder 2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Authentication Provider</a:t>
            </a:r>
          </a:p>
          <a:p>
            <a:pPr lvl="1"/>
            <a:r>
              <a:rPr lang="en-US" dirty="0" smtClean="0"/>
              <a:t>JDBC Realm</a:t>
            </a:r>
          </a:p>
          <a:p>
            <a:pPr lvl="1"/>
            <a:r>
              <a:rPr lang="en-US" dirty="0" smtClean="0"/>
              <a:t>2-Factor Authentication</a:t>
            </a:r>
          </a:p>
          <a:p>
            <a:pPr lvl="1"/>
            <a:r>
              <a:rPr lang="en-US" dirty="0" smtClean="0"/>
              <a:t>LDAP</a:t>
            </a:r>
            <a:endParaRPr lang="sv-SE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6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1187549"/>
            <a:ext cx="4793854" cy="53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5273898" y="1187549"/>
            <a:ext cx="5184576" cy="5328592"/>
          </a:xfrm>
        </p:spPr>
        <p:txBody>
          <a:bodyPr/>
          <a:lstStyle/>
          <a:p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Roles: Owner, Data Scientist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/>
              <a:t>DataSets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Home project</a:t>
            </a:r>
          </a:p>
          <a:p>
            <a:pPr lvl="1"/>
            <a:r>
              <a:rPr lang="en-US" dirty="0" smtClean="0"/>
              <a:t>Can be shared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2" y="3707829"/>
            <a:ext cx="2224411" cy="22244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6599" y="1196424"/>
            <a:ext cx="4320480" cy="1754254"/>
            <a:chOff x="5330312" y="4859957"/>
            <a:chExt cx="5128162" cy="2082199"/>
          </a:xfrm>
        </p:grpSpPr>
        <p:pic>
          <p:nvPicPr>
            <p:cNvPr id="9" name="Content Placeholder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312" y="4859957"/>
              <a:ext cx="2030523" cy="1833816"/>
            </a:xfrm>
            <a:prstGeom prst="rect">
              <a:avLst/>
            </a:prstGeom>
          </p:spPr>
        </p:pic>
        <p:pic>
          <p:nvPicPr>
            <p:cNvPr id="10" name="Content Placeholder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092" y="4859957"/>
              <a:ext cx="1386382" cy="2082199"/>
            </a:xfrm>
            <a:prstGeom prst="rect">
              <a:avLst/>
            </a:prstGeom>
          </p:spPr>
        </p:pic>
        <p:pic>
          <p:nvPicPr>
            <p:cNvPr id="11" name="Content Placeholder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890" y="4984965"/>
              <a:ext cx="1367340" cy="1804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9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Roles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idx="12"/>
          </p:nvPr>
        </p:nvSpPr>
        <p:spPr>
          <a:xfrm>
            <a:off x="5417914" y="1187549"/>
            <a:ext cx="5158258" cy="5328592"/>
          </a:xfrm>
        </p:spPr>
        <p:txBody>
          <a:bodyPr/>
          <a:lstStyle/>
          <a:p>
            <a:r>
              <a:rPr lang="en-US" dirty="0" smtClean="0"/>
              <a:t>Owner Privileges</a:t>
            </a:r>
            <a:endParaRPr lang="en-US" dirty="0"/>
          </a:p>
          <a:p>
            <a:pPr lvl="1"/>
            <a:r>
              <a:rPr lang="en-US" dirty="0" smtClean="0"/>
              <a:t>Import/Export data</a:t>
            </a:r>
          </a:p>
          <a:p>
            <a:pPr lvl="1"/>
            <a:r>
              <a:rPr lang="en-US" dirty="0" smtClean="0"/>
              <a:t>Manage Membership</a:t>
            </a:r>
          </a:p>
          <a:p>
            <a:pPr lvl="1"/>
            <a:r>
              <a:rPr lang="en-US" dirty="0" smtClean="0"/>
              <a:t>Share </a:t>
            </a:r>
            <a:r>
              <a:rPr lang="en-US" dirty="0" err="1" smtClean="0"/>
              <a:t>DataSets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/>
              <a:t>Data </a:t>
            </a:r>
            <a:r>
              <a:rPr lang="en-US" dirty="0" smtClean="0"/>
              <a:t>Scientist </a:t>
            </a:r>
            <a:r>
              <a:rPr lang="en-US" dirty="0"/>
              <a:t>Privileges</a:t>
            </a:r>
          </a:p>
          <a:p>
            <a:pPr lvl="1"/>
            <a:r>
              <a:rPr lang="en-US" dirty="0" smtClean="0"/>
              <a:t>Write code</a:t>
            </a:r>
          </a:p>
          <a:p>
            <a:pPr lvl="1"/>
            <a:r>
              <a:rPr lang="en-US" dirty="0" smtClean="0"/>
              <a:t>Run code</a:t>
            </a:r>
          </a:p>
          <a:p>
            <a:pPr lvl="1"/>
            <a:r>
              <a:rPr lang="en-US" dirty="0" smtClean="0"/>
              <a:t>Request access to </a:t>
            </a:r>
            <a:r>
              <a:rPr lang="en-US" dirty="0" err="1" smtClean="0"/>
              <a:t>DataSets</a:t>
            </a:r>
            <a:endParaRPr lang="en-US" dirty="0"/>
          </a:p>
          <a:p>
            <a:pPr lvl="2"/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9557"/>
            <a:ext cx="4600575" cy="3960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9414" y="6301278"/>
            <a:ext cx="8000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We delegate administration of privileges to users</a:t>
            </a:r>
            <a:endParaRPr lang="sv-SE" sz="2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29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DataSet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3378" y="1115541"/>
            <a:ext cx="4600674" cy="5328592"/>
          </a:xfrm>
        </p:spPr>
        <p:txBody>
          <a:bodyPr/>
          <a:lstStyle/>
          <a:p>
            <a:r>
              <a:rPr lang="en-US" b="1" dirty="0" smtClean="0"/>
              <a:t>Primary </a:t>
            </a:r>
            <a:r>
              <a:rPr lang="en-US" b="1" dirty="0" err="1" smtClean="0"/>
              <a:t>DataSets</a:t>
            </a:r>
            <a:endParaRPr lang="en-US" b="1" dirty="0" smtClean="0"/>
          </a:p>
          <a:p>
            <a:pPr lvl="1"/>
            <a:r>
              <a:rPr lang="en-US" dirty="0" smtClean="0"/>
              <a:t>Read/Write access for Data Owner</a:t>
            </a:r>
          </a:p>
          <a:p>
            <a:pPr lvl="1"/>
            <a:r>
              <a:rPr lang="en-US" dirty="0" smtClean="0"/>
              <a:t>Read-Only access </a:t>
            </a:r>
            <a:r>
              <a:rPr lang="en-US" dirty="0"/>
              <a:t>for Data </a:t>
            </a:r>
            <a:r>
              <a:rPr lang="en-US" dirty="0" smtClean="0"/>
              <a:t>Scientists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Sticky-Bit </a:t>
            </a:r>
            <a:r>
              <a:rPr lang="en-US" b="1" dirty="0" err="1" smtClean="0"/>
              <a:t>DataSets</a:t>
            </a:r>
            <a:endParaRPr lang="en-US" b="1" dirty="0" smtClean="0"/>
          </a:p>
          <a:p>
            <a:pPr lvl="1"/>
            <a:r>
              <a:rPr lang="en-US" dirty="0" smtClean="0"/>
              <a:t>Logs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Derived Data / Results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8" y="1551781"/>
            <a:ext cx="4600575" cy="46005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BBEC27-BBD9-4086-947E-E5DDEF7BE9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8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h">
  <a:themeElements>
    <a:clrScheme name="KTH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C54A6"/>
      </a:accent1>
      <a:accent2>
        <a:srgbClr val="808080"/>
      </a:accent2>
      <a:accent3>
        <a:srgbClr val="9D102D"/>
      </a:accent3>
      <a:accent4>
        <a:srgbClr val="E3DCC0"/>
      </a:accent4>
      <a:accent5>
        <a:srgbClr val="7F8E2B"/>
      </a:accent5>
      <a:accent6>
        <a:srgbClr val="404616"/>
      </a:accent6>
      <a:hlink>
        <a:srgbClr val="009999"/>
      </a:hlink>
      <a:folHlink>
        <a:srgbClr val="99CC00"/>
      </a:folHlink>
    </a:clrScheme>
    <a:fontScheme name="K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</Template>
  <TotalTime>25475</TotalTime>
  <Words>480</Words>
  <Application>Microsoft Office PowerPoint</Application>
  <PresentationFormat>Custom</PresentationFormat>
  <Paragraphs>174</Paragraphs>
  <Slides>17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Times</vt:lpstr>
      <vt:lpstr>Verdana</vt:lpstr>
      <vt:lpstr>kth</vt:lpstr>
      <vt:lpstr>BBMRI Competence Centre Status Report</vt:lpstr>
      <vt:lpstr>BiobankCloud</vt:lpstr>
      <vt:lpstr>Bringing together Biobankers &amp; Bioinformaticians</vt:lpstr>
      <vt:lpstr>Goal: Multi-Tenancy and Data Sharing</vt:lpstr>
      <vt:lpstr>Users, DataSets, and Projects</vt:lpstr>
      <vt:lpstr>User</vt:lpstr>
      <vt:lpstr>Project</vt:lpstr>
      <vt:lpstr>Project Roles</vt:lpstr>
      <vt:lpstr>DataSet</vt:lpstr>
      <vt:lpstr>Sharing DataSets between Projects</vt:lpstr>
      <vt:lpstr>Global Search: Projects and DataSets</vt:lpstr>
      <vt:lpstr>Project Search: Files, Directories</vt:lpstr>
      <vt:lpstr>Design your own Extended Metadata</vt:lpstr>
      <vt:lpstr>MetaData Entry</vt:lpstr>
      <vt:lpstr>PaaS support with Chef/Karamel</vt:lpstr>
      <vt:lpstr>Perimeter Security</vt:lpstr>
      <vt:lpstr>Roadmap for BiobankCloud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Dowling</dc:creator>
  <cp:lastModifiedBy>Jim Dowling</cp:lastModifiedBy>
  <cp:revision>4269</cp:revision>
  <dcterms:created xsi:type="dcterms:W3CDTF">2011-10-07T20:03:15Z</dcterms:created>
  <dcterms:modified xsi:type="dcterms:W3CDTF">2015-10-15T08:44:25Z</dcterms:modified>
</cp:coreProperties>
</file>