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48" r:id="rId2"/>
    <p:sldMasterId id="2147483685" r:id="rId3"/>
  </p:sldMasterIdLst>
  <p:notesMasterIdLst>
    <p:notesMasterId r:id="rId20"/>
  </p:notesMasterIdLst>
  <p:handoutMasterIdLst>
    <p:handoutMasterId r:id="rId21"/>
  </p:handoutMasterIdLst>
  <p:sldIdLst>
    <p:sldId id="484" r:id="rId4"/>
    <p:sldId id="527" r:id="rId5"/>
    <p:sldId id="538" r:id="rId6"/>
    <p:sldId id="507" r:id="rId7"/>
    <p:sldId id="526" r:id="rId8"/>
    <p:sldId id="531" r:id="rId9"/>
    <p:sldId id="533" r:id="rId10"/>
    <p:sldId id="539" r:id="rId11"/>
    <p:sldId id="540" r:id="rId12"/>
    <p:sldId id="541" r:id="rId13"/>
    <p:sldId id="542" r:id="rId14"/>
    <p:sldId id="388" r:id="rId15"/>
    <p:sldId id="504" r:id="rId16"/>
    <p:sldId id="530" r:id="rId17"/>
    <p:sldId id="518" r:id="rId18"/>
    <p:sldId id="284" r:id="rId19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4" autoAdjust="0"/>
    <p:restoredTop sz="68638" autoAdjust="0"/>
  </p:normalViewPr>
  <p:slideViewPr>
    <p:cSldViewPr showGuides="1">
      <p:cViewPr varScale="1">
        <p:scale>
          <a:sx n="64" d="100"/>
          <a:sy n="64" d="100"/>
        </p:scale>
        <p:origin x="-17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12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26/10/15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26/10/15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20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9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EGI Cloud is a open </a:t>
            </a:r>
            <a:r>
              <a:rPr lang="en-US" dirty="0" smtClean="0">
                <a:solidFill>
                  <a:srgbClr val="4F81BD"/>
                </a:solidFill>
              </a:rPr>
              <a:t>hybrid cloud federation</a:t>
            </a:r>
          </a:p>
          <a:p>
            <a:pPr lvl="1"/>
            <a:r>
              <a:rPr lang="en-US" dirty="0" smtClean="0"/>
              <a:t>Different levels of federation are possible offering various degrees of interoperability </a:t>
            </a:r>
          </a:p>
          <a:p>
            <a:pPr lvl="1"/>
            <a:r>
              <a:rPr lang="en-US" dirty="0" smtClean="0"/>
              <a:t>All cloud providers pooling resources and data in a multi tenant model</a:t>
            </a:r>
          </a:p>
          <a:p>
            <a:pPr lvl="2"/>
            <a:r>
              <a:rPr lang="en-US" dirty="0" smtClean="0"/>
              <a:t>Need to adhere to a set of common policies, procedures and processes for federated service management</a:t>
            </a:r>
          </a:p>
          <a:p>
            <a:pPr lvl="2"/>
            <a:r>
              <a:rPr lang="en-US" dirty="0" smtClean="0"/>
              <a:t>Can join in by adopting the federation model that provides the interoperability needs of the target groups</a:t>
            </a:r>
          </a:p>
          <a:p>
            <a:pPr lvl="2"/>
            <a:r>
              <a:rPr lang="en-US" dirty="0" smtClean="0"/>
              <a:t>Can choose among federated services offered by EGI in a modular way, while still relying on local tools and exposing own service interfaces to the federation, as applicable </a:t>
            </a:r>
          </a:p>
          <a:p>
            <a:pPr lvl="1"/>
            <a:r>
              <a:rPr lang="en-US" dirty="0" smtClean="0"/>
              <a:t>Low barriers to join the federation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69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9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08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EGI: </a:t>
            </a:r>
            <a:r>
              <a:rPr lang="en-GB" dirty="0" err="1" smtClean="0"/>
              <a:t>Biobanks</a:t>
            </a:r>
            <a:r>
              <a:rPr lang="en-GB" dirty="0" smtClean="0"/>
              <a:t> can deploy VM images from EGI </a:t>
            </a:r>
            <a:r>
              <a:rPr lang="en-GB" dirty="0" err="1" smtClean="0"/>
              <a:t>AppDB</a:t>
            </a:r>
            <a:r>
              <a:rPr lang="en-GB" dirty="0" smtClean="0"/>
              <a:t>. These images can be maintained by BBMRI SW providers and can include analysis SW relevant for </a:t>
            </a:r>
            <a:r>
              <a:rPr lang="en-GB" dirty="0" err="1" smtClean="0"/>
              <a:t>biobanks</a:t>
            </a:r>
            <a:r>
              <a:rPr lang="en-GB" dirty="0" smtClean="0"/>
              <a:t>. This results harmonised and high quality functions at </a:t>
            </a:r>
            <a:r>
              <a:rPr lang="en-GB" dirty="0" err="1" smtClean="0"/>
              <a:t>biobanks</a:t>
            </a:r>
            <a:r>
              <a:rPr lang="en-GB" dirty="0" smtClean="0"/>
              <a:t>. (Need to create a </a:t>
            </a:r>
            <a:r>
              <a:rPr lang="en-GB" dirty="0" err="1" smtClean="0"/>
              <a:t>Biobank</a:t>
            </a:r>
            <a:r>
              <a:rPr lang="en-GB" dirty="0" smtClean="0"/>
              <a:t> VO in EGI)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EGI: </a:t>
            </a:r>
            <a:r>
              <a:rPr lang="en-GB" dirty="0" err="1" smtClean="0"/>
              <a:t>IaaS</a:t>
            </a:r>
            <a:r>
              <a:rPr lang="en-GB" dirty="0" smtClean="0"/>
              <a:t> cloud operation tools can help </a:t>
            </a:r>
            <a:r>
              <a:rPr lang="en-GB" dirty="0" err="1" smtClean="0"/>
              <a:t>biobanks</a:t>
            </a:r>
            <a:r>
              <a:rPr lang="en-GB" dirty="0" smtClean="0"/>
              <a:t> maintain high quality operation of their clouds, and can enable users to obtain an integrated view on resource usage.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9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 </a:t>
            </a:r>
            <a:r>
              <a:rPr lang="en-GB" dirty="0" err="1" smtClean="0"/>
              <a:t>Biobankcloud</a:t>
            </a:r>
            <a:r>
              <a:rPr lang="en-GB" dirty="0" smtClean="0"/>
              <a:t>: the </a:t>
            </a:r>
            <a:r>
              <a:rPr lang="en-GB" dirty="0" err="1" smtClean="0"/>
              <a:t>PaaS</a:t>
            </a:r>
            <a:r>
              <a:rPr lang="en-GB" dirty="0" smtClean="0"/>
              <a:t> can offer data discovery, </a:t>
            </a:r>
            <a:r>
              <a:rPr lang="en-GB" dirty="0" err="1" smtClean="0"/>
              <a:t>hadoop</a:t>
            </a:r>
            <a:r>
              <a:rPr lang="en-GB" dirty="0" smtClean="0"/>
              <a:t> and other capabilities that are </a:t>
            </a:r>
            <a:r>
              <a:rPr lang="en-GB" dirty="0" err="1" smtClean="0"/>
              <a:t>relvant</a:t>
            </a:r>
            <a:r>
              <a:rPr lang="en-GB" dirty="0" smtClean="0"/>
              <a:t> for </a:t>
            </a:r>
            <a:r>
              <a:rPr lang="en-GB" dirty="0" err="1" smtClean="0"/>
              <a:t>biobank</a:t>
            </a:r>
            <a:r>
              <a:rPr lang="en-GB" dirty="0" smtClean="0"/>
              <a:t> users.</a:t>
            </a:r>
          </a:p>
          <a:p>
            <a:r>
              <a:rPr lang="en-GB" dirty="0" smtClean="0"/>
              <a:t>- Details on technologies that are relevant for </a:t>
            </a:r>
            <a:r>
              <a:rPr lang="en-GB" dirty="0" err="1" smtClean="0"/>
              <a:t>IaaS-PaaS</a:t>
            </a:r>
            <a:r>
              <a:rPr lang="en-GB" dirty="0" smtClean="0"/>
              <a:t> integration (each of these can be also topics of discussion)</a:t>
            </a:r>
          </a:p>
          <a:p>
            <a:r>
              <a:rPr lang="de-DE" dirty="0" smtClean="0"/>
              <a:t>   * AAI (X509+VOMS)</a:t>
            </a:r>
          </a:p>
          <a:p>
            <a:r>
              <a:rPr lang="bg-BG" dirty="0" smtClean="0"/>
              <a:t>   * AppDB</a:t>
            </a:r>
          </a:p>
          <a:p>
            <a:r>
              <a:rPr lang="es-ES" dirty="0" smtClean="0"/>
              <a:t>   * </a:t>
            </a:r>
            <a:r>
              <a:rPr lang="es-ES" dirty="0" err="1" smtClean="0"/>
              <a:t>Contextualisation</a:t>
            </a:r>
            <a:r>
              <a:rPr lang="es-ES" dirty="0" smtClean="0"/>
              <a:t> and </a:t>
            </a:r>
            <a:r>
              <a:rPr lang="es-ES" dirty="0" err="1" smtClean="0"/>
              <a:t>SAs</a:t>
            </a:r>
            <a:endParaRPr lang="es-ES" dirty="0" smtClean="0"/>
          </a:p>
          <a:p>
            <a:r>
              <a:rPr lang="es-ES" dirty="0" smtClean="0"/>
              <a:t>   * OCCI (</a:t>
            </a:r>
            <a:r>
              <a:rPr lang="es-ES" dirty="0" err="1" smtClean="0"/>
              <a:t>Compute+Block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)</a:t>
            </a:r>
          </a:p>
          <a:p>
            <a:r>
              <a:rPr lang="cs-CZ" dirty="0" smtClean="0"/>
              <a:t>   * Nova</a:t>
            </a:r>
          </a:p>
          <a:p>
            <a:r>
              <a:rPr lang="cs-CZ" dirty="0" smtClean="0"/>
              <a:t>   * CDMI (</a:t>
            </a:r>
            <a:r>
              <a:rPr lang="cs-CZ" dirty="0" err="1" smtClean="0"/>
              <a:t>only</a:t>
            </a:r>
            <a:r>
              <a:rPr lang="cs-CZ" dirty="0" smtClean="0"/>
              <a:t> in </a:t>
            </a:r>
            <a:r>
              <a:rPr lang="cs-CZ" dirty="0" err="1" smtClean="0"/>
              <a:t>Greece</a:t>
            </a:r>
            <a:r>
              <a:rPr lang="cs-CZ" dirty="0" smtClean="0"/>
              <a:t>? </a:t>
            </a:r>
            <a:r>
              <a:rPr lang="cs-CZ" dirty="0" err="1" smtClean="0"/>
              <a:t>If</a:t>
            </a:r>
            <a:r>
              <a:rPr lang="cs-CZ" dirty="0" smtClean="0"/>
              <a:t> so,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 not to </a:t>
            </a:r>
            <a:r>
              <a:rPr lang="cs-CZ" dirty="0" err="1" smtClean="0"/>
              <a:t>count</a:t>
            </a:r>
            <a:r>
              <a:rPr lang="cs-CZ" dirty="0" smtClean="0"/>
              <a:t> on </a:t>
            </a:r>
            <a:r>
              <a:rPr lang="cs-CZ" dirty="0" err="1" smtClean="0"/>
              <a:t>it</a:t>
            </a:r>
            <a:r>
              <a:rPr lang="cs-CZ" dirty="0" smtClean="0"/>
              <a:t>)</a:t>
            </a:r>
          </a:p>
          <a:p>
            <a:r>
              <a:rPr lang="cs-CZ" dirty="0" smtClean="0"/>
              <a:t>   * BDII (</a:t>
            </a:r>
            <a:r>
              <a:rPr lang="cs-CZ" dirty="0" err="1" smtClean="0"/>
              <a:t>Explosing</a:t>
            </a:r>
            <a:r>
              <a:rPr lang="cs-CZ" dirty="0" smtClean="0"/>
              <a:t> </a:t>
            </a:r>
            <a:r>
              <a:rPr lang="cs-CZ" dirty="0" err="1" smtClean="0"/>
              <a:t>site-specific</a:t>
            </a:r>
            <a:r>
              <a:rPr lang="cs-CZ" dirty="0" smtClean="0"/>
              <a:t> </a:t>
            </a:r>
            <a:r>
              <a:rPr lang="cs-CZ" dirty="0" err="1" smtClean="0"/>
              <a:t>capabilities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Biobankcloud</a:t>
            </a:r>
            <a:r>
              <a:rPr lang="cs-CZ" dirty="0" smtClean="0"/>
              <a:t>?)</a:t>
            </a:r>
          </a:p>
          <a:p>
            <a:r>
              <a:rPr lang="cs-CZ" dirty="0" smtClean="0"/>
              <a:t>   * </a:t>
            </a:r>
            <a:r>
              <a:rPr lang="cs-CZ" dirty="0" err="1" smtClean="0"/>
              <a:t>Hadoop</a:t>
            </a:r>
            <a:r>
              <a:rPr lang="cs-CZ" dirty="0" smtClean="0"/>
              <a:t> on EGI </a:t>
            </a:r>
            <a:r>
              <a:rPr lang="cs-CZ" dirty="0" err="1" smtClean="0"/>
              <a:t>cloud</a:t>
            </a:r>
            <a:r>
              <a:rPr lang="cs-CZ" dirty="0" smtClean="0"/>
              <a:t>?</a:t>
            </a:r>
          </a:p>
          <a:p>
            <a:r>
              <a:rPr lang="en-US" dirty="0" smtClean="0"/>
              <a:t>   ... anything else...?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46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07/10/15</a:t>
            </a:r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Cloud Forward Conference 2015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E3C2D01-C1CD-2B47-B03E-EB79E6AC066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0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9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‹Nr.›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26/10/15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91" r:id="rId4"/>
    <p:sldLayoutId id="2147483694" r:id="rId5"/>
    <p:sldLayoutId id="2147483695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20" Type="http://schemas.openxmlformats.org/officeDocument/2006/relationships/image" Target="../media/image29.png"/><Relationship Id="rId10" Type="http://schemas.openxmlformats.org/officeDocument/2006/relationships/image" Target="../media/image19.gif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gif"/><Relationship Id="rId8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Federated_Cloud_user_support" TargetMode="External"/><Relationship Id="rId4" Type="http://schemas.openxmlformats.org/officeDocument/2006/relationships/hyperlink" Target="https://wiki.egi.eu/wiki/Federated_Cloud_Communities" TargetMode="External"/><Relationship Id="rId5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.egi.eu/fedclou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727411" y="3933056"/>
            <a:ext cx="5689178" cy="576064"/>
          </a:xfrm>
        </p:spPr>
        <p:txBody>
          <a:bodyPr/>
          <a:lstStyle/>
          <a:p>
            <a:r>
              <a:rPr lang="en-US" dirty="0" err="1" smtClean="0"/>
              <a:t>EGI.eu</a:t>
            </a:r>
            <a:r>
              <a:rPr lang="en-US" dirty="0" smtClean="0"/>
              <a:t> User Community Support Team</a:t>
            </a:r>
            <a:endParaRPr lang="en-US" dirty="0" smtClean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EGI Federated Cloud</a:t>
            </a:r>
            <a:br>
              <a:rPr lang="en-GB" dirty="0" smtClean="0"/>
            </a:br>
            <a:r>
              <a:rPr lang="en-GB" dirty="0" smtClean="0"/>
              <a:t> e-</a:t>
            </a:r>
            <a:r>
              <a:rPr lang="en-GB" dirty="0" smtClean="0"/>
              <a:t>Infrastructure and BBMRI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504056"/>
          </a:xfrm>
        </p:spPr>
        <p:txBody>
          <a:bodyPr/>
          <a:lstStyle/>
          <a:p>
            <a:r>
              <a:rPr lang="en-US" dirty="0" smtClean="0"/>
              <a:t>Enol </a:t>
            </a:r>
            <a:r>
              <a:rPr lang="en-US" dirty="0" err="1" smtClean="0"/>
              <a:t>Fernández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37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341041"/>
            <a:ext cx="8435280" cy="639762"/>
          </a:xfrm>
        </p:spPr>
        <p:txBody>
          <a:bodyPr anchor="ctr"/>
          <a:lstStyle/>
          <a:p>
            <a:pPr marL="0" lvl="1" algn="ctr">
              <a:buClr>
                <a:schemeClr val="accent2"/>
              </a:buClr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Library</a:t>
            </a: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of Virtual Appliances (bundle of VM images)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for use on a cloud or personal download </a:t>
            </a:r>
            <a:endParaRPr lang="en-GB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VM Image Catalogue</a:t>
            </a:r>
            <a:endParaRPr lang="en-GB" dirty="0"/>
          </a:p>
        </p:txBody>
      </p:sp>
      <p:pic>
        <p:nvPicPr>
          <p:cNvPr id="3" name="Imagen 2" descr="appd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264696" cy="4036422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1331640" y="2060848"/>
            <a:ext cx="7560840" cy="4206221"/>
            <a:chOff x="1331640" y="2060848"/>
            <a:chExt cx="7560840" cy="4206221"/>
          </a:xfrm>
        </p:grpSpPr>
        <p:pic>
          <p:nvPicPr>
            <p:cNvPr id="6" name="Imagen 5" descr="com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060848"/>
              <a:ext cx="6732240" cy="4206221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6876256" y="2636912"/>
              <a:ext cx="2016224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Community Managed Views</a:t>
              </a:r>
              <a:endParaRPr lang="en-GB" dirty="0"/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1331640" y="2060848"/>
            <a:ext cx="7560840" cy="4184043"/>
            <a:chOff x="1331640" y="2060848"/>
            <a:chExt cx="7560840" cy="4184043"/>
          </a:xfrm>
        </p:grpSpPr>
        <p:pic>
          <p:nvPicPr>
            <p:cNvPr id="9" name="Imagen 8" descr="imag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060848"/>
              <a:ext cx="6696744" cy="4184043"/>
            </a:xfrm>
            <a:prstGeom prst="rect">
              <a:avLst/>
            </a:prstGeom>
          </p:spPr>
        </p:pic>
        <p:sp>
          <p:nvSpPr>
            <p:cNvPr id="47" name="Rectángulo 46"/>
            <p:cNvSpPr/>
            <p:nvPr/>
          </p:nvSpPr>
          <p:spPr>
            <a:xfrm>
              <a:off x="6876256" y="2636912"/>
              <a:ext cx="2016224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VMI Description</a:t>
              </a:r>
              <a:endParaRPr lang="en-GB" dirty="0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1331640" y="2060848"/>
            <a:ext cx="7560841" cy="4176464"/>
            <a:chOff x="1331639" y="2060848"/>
            <a:chExt cx="7560841" cy="4176464"/>
          </a:xfrm>
        </p:grpSpPr>
        <p:pic>
          <p:nvPicPr>
            <p:cNvPr id="11" name="Imagen 10" descr="image-inf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39" y="2060848"/>
              <a:ext cx="6684613" cy="4176464"/>
            </a:xfrm>
            <a:prstGeom prst="rect">
              <a:avLst/>
            </a:prstGeom>
          </p:spPr>
        </p:pic>
        <p:sp>
          <p:nvSpPr>
            <p:cNvPr id="48" name="Rectángulo 47"/>
            <p:cNvSpPr/>
            <p:nvPr/>
          </p:nvSpPr>
          <p:spPr>
            <a:xfrm>
              <a:off x="6876256" y="2636912"/>
              <a:ext cx="2016224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Easily get all the information to instantiate a VM</a:t>
              </a:r>
              <a:endParaRPr lang="en-GB" dirty="0"/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1187624" y="2276872"/>
            <a:ext cx="7704856" cy="3534963"/>
            <a:chOff x="1187624" y="2276872"/>
            <a:chExt cx="7704856" cy="3534963"/>
          </a:xfrm>
        </p:grpSpPr>
        <p:pic>
          <p:nvPicPr>
            <p:cNvPr id="4" name="Imagen 3" descr="sa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2276872"/>
              <a:ext cx="6948264" cy="3534963"/>
            </a:xfrm>
            <a:prstGeom prst="rect">
              <a:avLst/>
            </a:prstGeom>
          </p:spPr>
        </p:pic>
        <p:sp>
          <p:nvSpPr>
            <p:cNvPr id="15" name="Rectángulo 14"/>
            <p:cNvSpPr/>
            <p:nvPr/>
          </p:nvSpPr>
          <p:spPr>
            <a:xfrm>
              <a:off x="6876256" y="2636912"/>
              <a:ext cx="2016224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Sofware</a:t>
              </a:r>
              <a:r>
                <a:rPr lang="en-GB" dirty="0" smtClean="0"/>
                <a:t> Appliances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3230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94506" y="1340769"/>
            <a:ext cx="4040188" cy="4812382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GB" sz="2200" b="1" dirty="0" smtClean="0">
                <a:ea typeface="ＭＳ Ｐゴシック" charset="0"/>
              </a:rPr>
              <a:t>AAI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F81BD"/>
                </a:solidFill>
                <a:ea typeface="ＭＳ Ｐゴシック" charset="0"/>
              </a:rPr>
              <a:t>IGTF Federation </a:t>
            </a:r>
            <a:r>
              <a:rPr lang="en-GB" sz="2200" dirty="0" smtClean="0">
                <a:ea typeface="ＭＳ Ｐゴシック" charset="0"/>
              </a:rPr>
              <a:t>with X509 certificates + VOMS extensions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1"/>
                </a:solidFill>
                <a:ea typeface="ＭＳ Ｐゴシック" charset="0"/>
              </a:rPr>
              <a:t>Credential translation</a:t>
            </a:r>
            <a:r>
              <a:rPr lang="en-GB" sz="2200" dirty="0" smtClean="0">
                <a:ea typeface="ＭＳ Ｐゴシック" charset="0"/>
              </a:rPr>
              <a:t> for other </a:t>
            </a:r>
            <a:r>
              <a:rPr lang="en-GB" sz="2200" dirty="0" err="1" smtClean="0">
                <a:ea typeface="ＭＳ Ｐゴシック" charset="0"/>
              </a:rPr>
              <a:t>IdP</a:t>
            </a:r>
            <a:r>
              <a:rPr lang="en-GB" sz="2200" dirty="0" smtClean="0">
                <a:ea typeface="ＭＳ Ｐゴシック" charset="0"/>
              </a:rPr>
              <a:t> federations</a:t>
            </a:r>
          </a:p>
          <a:p>
            <a:pPr marL="0" lvl="1" indent="0">
              <a:buNone/>
            </a:pPr>
            <a:endParaRPr lang="en-GB" sz="2200" b="1" dirty="0" smtClean="0">
              <a:solidFill>
                <a:srgbClr val="000000"/>
              </a:solidFill>
              <a:ea typeface="ＭＳ Ｐゴシック" charset="0"/>
            </a:endParaRPr>
          </a:p>
          <a:p>
            <a:pPr marL="0" lvl="1" indent="0">
              <a:buNone/>
            </a:pPr>
            <a:r>
              <a:rPr lang="en-GB" sz="2200" b="1" dirty="0" smtClean="0">
                <a:solidFill>
                  <a:srgbClr val="000000"/>
                </a:solidFill>
                <a:ea typeface="ＭＳ Ｐゴシック" charset="0"/>
              </a:rPr>
              <a:t>Accounting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ea typeface="ＭＳ Ｐゴシック" charset="0"/>
              </a:rPr>
              <a:t>Collect, aggregate and display</a:t>
            </a:r>
            <a:r>
              <a:rPr lang="en-GB" sz="2200" dirty="0" smtClean="0">
                <a:solidFill>
                  <a:schemeClr val="accent1"/>
                </a:solidFill>
                <a:ea typeface="ＭＳ Ｐゴシック" charset="0"/>
              </a:rPr>
              <a:t> usage information</a:t>
            </a:r>
            <a:r>
              <a:rPr lang="en-GB" sz="2200" dirty="0" smtClean="0">
                <a:solidFill>
                  <a:srgbClr val="000000"/>
                </a:solidFill>
                <a:ea typeface="ＭＳ Ｐゴシック" charset="0"/>
              </a:rPr>
              <a:t> across the whole federation.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F81BD"/>
                </a:solidFill>
                <a:ea typeface="ＭＳ Ｐゴシック" charset="0"/>
              </a:rPr>
              <a:t>OGF Usage Record </a:t>
            </a:r>
            <a:r>
              <a:rPr lang="en-GB" sz="2200" dirty="0" smtClean="0">
                <a:ea typeface="ＭＳ Ｐゴシック" charset="0"/>
              </a:rPr>
              <a:t>extended for Cloud</a:t>
            </a:r>
            <a:endParaRPr lang="en-GB" sz="2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822601" y="1340769"/>
            <a:ext cx="4041775" cy="4825082"/>
          </a:xfrm>
        </p:spPr>
        <p:txBody>
          <a:bodyPr>
            <a:normAutofit fontScale="77500" lnSpcReduction="20000"/>
          </a:bodyPr>
          <a:lstStyle/>
          <a:p>
            <a:pPr marL="0" lvl="1" indent="0">
              <a:buNone/>
            </a:pPr>
            <a:r>
              <a:rPr lang="en-GB" sz="2800" b="1" dirty="0" smtClean="0">
                <a:solidFill>
                  <a:srgbClr val="000000"/>
                </a:solidFill>
                <a:ea typeface="ＭＳ Ｐゴシック" charset="0"/>
              </a:rPr>
              <a:t>Service </a:t>
            </a:r>
            <a:r>
              <a:rPr lang="en-GB" sz="2800" b="1" dirty="0" smtClean="0">
                <a:solidFill>
                  <a:srgbClr val="000000"/>
                </a:solidFill>
                <a:ea typeface="ＭＳ Ｐゴシック" charset="0"/>
              </a:rPr>
              <a:t>Registry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  <a:ea typeface="ＭＳ Ｐゴシック" charset="0"/>
              </a:rPr>
              <a:t>Central </a:t>
            </a:r>
            <a:r>
              <a:rPr lang="en-GB" sz="2800" dirty="0" smtClean="0">
                <a:solidFill>
                  <a:schemeClr val="accent1"/>
                </a:solidFill>
                <a:ea typeface="ＭＳ Ｐゴシック" charset="0"/>
              </a:rPr>
              <a:t>service catalogue </a:t>
            </a:r>
            <a:r>
              <a:rPr lang="en-GB" sz="2800" dirty="0" smtClean="0">
                <a:ea typeface="ＭＳ Ｐゴシック" charset="0"/>
              </a:rPr>
              <a:t>with static </a:t>
            </a:r>
            <a:r>
              <a:rPr lang="en-GB" sz="2800" dirty="0" smtClean="0">
                <a:ea typeface="ＭＳ Ｐゴシック" charset="0"/>
              </a:rPr>
              <a:t>information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ＭＳ Ｐゴシック" charset="0"/>
              </a:rPr>
              <a:t>Web interface + API</a:t>
            </a:r>
          </a:p>
          <a:p>
            <a:pPr marL="0" lvl="1" indent="0">
              <a:buNone/>
            </a:pPr>
            <a:endParaRPr lang="en-GB" sz="2800" dirty="0" smtClean="0">
              <a:ea typeface="ＭＳ Ｐゴシック" charset="0"/>
            </a:endParaRPr>
          </a:p>
          <a:p>
            <a:pPr marL="0" lvl="1" indent="0">
              <a:buNone/>
            </a:pPr>
            <a:r>
              <a:rPr lang="en-GB" sz="2800" b="1" dirty="0">
                <a:solidFill>
                  <a:srgbClr val="000000"/>
                </a:solidFill>
                <a:ea typeface="ＭＳ Ｐゴシック" charset="0"/>
              </a:rPr>
              <a:t> Information </a:t>
            </a:r>
            <a:r>
              <a:rPr lang="en-GB" sz="2800" b="1" dirty="0" smtClean="0">
                <a:solidFill>
                  <a:srgbClr val="000000"/>
                </a:solidFill>
                <a:ea typeface="ＭＳ Ｐゴシック" charset="0"/>
              </a:rPr>
              <a:t>Discovery</a:t>
            </a:r>
            <a:endParaRPr lang="en-GB" sz="2800" dirty="0" smtClean="0"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4F81BD"/>
                </a:solidFill>
                <a:ea typeface="ＭＳ Ｐゴシック" charset="0"/>
              </a:rPr>
              <a:t>Real-time view </a:t>
            </a:r>
            <a:r>
              <a:rPr lang="en-GB" sz="2800" dirty="0" smtClean="0">
                <a:ea typeface="ＭＳ Ｐゴシック" charset="0"/>
              </a:rPr>
              <a:t>of the actual capabilities of the federation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4F81BD"/>
                </a:solidFill>
                <a:ea typeface="ＭＳ Ｐゴシック" charset="0"/>
              </a:rPr>
              <a:t>OGF </a:t>
            </a:r>
            <a:r>
              <a:rPr lang="en-GB" sz="2800" dirty="0" err="1" smtClean="0">
                <a:solidFill>
                  <a:srgbClr val="4F81BD"/>
                </a:solidFill>
                <a:ea typeface="ＭＳ Ｐゴシック" charset="0"/>
              </a:rPr>
              <a:t>GlueSchema</a:t>
            </a:r>
            <a:r>
              <a:rPr lang="en-GB" sz="2800" dirty="0" smtClean="0">
                <a:solidFill>
                  <a:srgbClr val="4F81BD"/>
                </a:solidFill>
                <a:ea typeface="ＭＳ Ｐゴシック" charset="0"/>
              </a:rPr>
              <a:t> 2</a:t>
            </a:r>
          </a:p>
          <a:p>
            <a:pPr marL="0" lvl="1" indent="0">
              <a:buNone/>
            </a:pPr>
            <a:endParaRPr lang="en-GB" sz="2800" dirty="0" smtClean="0">
              <a:solidFill>
                <a:srgbClr val="4F81BD"/>
              </a:solidFill>
              <a:ea typeface="ＭＳ Ｐゴシック" charset="0"/>
            </a:endParaRPr>
          </a:p>
          <a:p>
            <a:pPr marL="0" lvl="1" indent="0">
              <a:buNone/>
            </a:pPr>
            <a:r>
              <a:rPr lang="en-GB" sz="2800" b="1" dirty="0" smtClean="0">
                <a:solidFill>
                  <a:srgbClr val="000000"/>
                </a:solidFill>
                <a:ea typeface="ＭＳ Ｐゴシック" charset="0"/>
              </a:rPr>
              <a:t>Availability Monitoring</a:t>
            </a:r>
            <a:endParaRPr lang="en-GB" sz="2800" b="1" dirty="0">
              <a:solidFill>
                <a:srgbClr val="000000"/>
              </a:solidFill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4F81BD"/>
                </a:solidFill>
                <a:ea typeface="ＭＳ Ｐゴシック" charset="0"/>
              </a:rPr>
              <a:t>Health monitoring</a:t>
            </a:r>
            <a:r>
              <a:rPr lang="en-GB" sz="2800" dirty="0" smtClean="0">
                <a:ea typeface="ＭＳ Ｐゴシック" charset="0"/>
              </a:rPr>
              <a:t> of services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ＭＳ Ｐゴシック" charset="0"/>
              </a:rPr>
              <a:t>A/R metrics for SLA/</a:t>
            </a:r>
            <a:r>
              <a:rPr lang="en-GB" sz="2800" dirty="0" smtClean="0">
                <a:ea typeface="ＭＳ Ｐゴシック" charset="0"/>
              </a:rPr>
              <a:t>OLAs</a:t>
            </a:r>
            <a:endParaRPr lang="en-GB" sz="2800" dirty="0" smtClean="0">
              <a:ea typeface="ＭＳ Ｐゴシック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Federation </a:t>
            </a:r>
            <a:r>
              <a:rPr lang="en-GB" dirty="0" smtClean="0"/>
              <a:t>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58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3394"/>
            <a:ext cx="7344816" cy="850106"/>
          </a:xfrm>
          <a:noFill/>
        </p:spPr>
        <p:txBody>
          <a:bodyPr/>
          <a:lstStyle/>
          <a:p>
            <a:r>
              <a:rPr lang="en-GB" dirty="0" err="1" smtClean="0"/>
              <a:t>FedCloud</a:t>
            </a:r>
            <a:r>
              <a:rPr lang="en-GB" dirty="0" smtClean="0"/>
              <a:t>: the infrastructure</a:t>
            </a:r>
            <a:endParaRPr lang="en-GB" dirty="0"/>
          </a:p>
        </p:txBody>
      </p:sp>
      <p:pic>
        <p:nvPicPr>
          <p:cNvPr id="102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20" y="1119780"/>
            <a:ext cx="5513776" cy="41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62" y="5231899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087749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956652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14" y="3663524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5278222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05527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84" y="5832671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" y="1146663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18" y="5364081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6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71544" y="4435216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975441" y="55683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102025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Malgorzata Krakowian\Desktop\New folder\lpds.sztaki.hu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24" y="2016805"/>
            <a:ext cx="1305049" cy="6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62" y="2921191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1" y="4577285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63524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04573" y="963885"/>
            <a:ext cx="3203731" cy="11695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Production operations since May 2014</a:t>
            </a:r>
          </a:p>
          <a:p>
            <a:r>
              <a:rPr lang="en-GB" sz="1400" dirty="0" smtClean="0"/>
              <a:t>Currently: 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21 </a:t>
            </a:r>
            <a:r>
              <a:rPr lang="en-GB" sz="1400" dirty="0"/>
              <a:t>providers from 14 NGIs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6.000 cores in total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700k VMs, 9M </a:t>
            </a:r>
            <a:r>
              <a:rPr lang="en-GB" sz="1400" dirty="0" err="1" smtClean="0"/>
              <a:t>CPUh</a:t>
            </a:r>
            <a:r>
              <a:rPr lang="en-GB" sz="1400" dirty="0" smtClean="0"/>
              <a:t> in last 12 months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845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</a:t>
            </a:r>
            <a:r>
              <a:rPr lang="en-GB" dirty="0" err="1" smtClean="0"/>
              <a:t>IaaS</a:t>
            </a:r>
            <a:endParaRPr lang="en-GB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EGI </a:t>
            </a:r>
            <a:r>
              <a:rPr lang="en-GB" dirty="0" err="1" smtClean="0"/>
              <a:t>FedCloud</a:t>
            </a:r>
            <a:r>
              <a:rPr lang="en-GB" dirty="0" smtClean="0"/>
              <a:t> capabilities focus on </a:t>
            </a:r>
            <a:r>
              <a:rPr lang="en-GB" dirty="0" err="1" smtClean="0"/>
              <a:t>IaaS</a:t>
            </a:r>
            <a:endParaRPr lang="en-GB" dirty="0" smtClean="0"/>
          </a:p>
          <a:p>
            <a:r>
              <a:rPr lang="en-GB" dirty="0" smtClean="0"/>
              <a:t>But open to external developments to provide </a:t>
            </a:r>
            <a:r>
              <a:rPr lang="en-GB" dirty="0" err="1" smtClean="0"/>
              <a:t>PaaS</a:t>
            </a:r>
            <a:r>
              <a:rPr lang="en-GB" dirty="0" smtClean="0"/>
              <a:t>/</a:t>
            </a:r>
            <a:r>
              <a:rPr lang="en-GB" dirty="0" err="1" smtClean="0"/>
              <a:t>SaaS</a:t>
            </a:r>
            <a:endParaRPr lang="en-GB" dirty="0" smtClean="0"/>
          </a:p>
          <a:p>
            <a:pPr lvl="1"/>
            <a:r>
              <a:rPr lang="en-GB" dirty="0" smtClean="0"/>
              <a:t>Hide </a:t>
            </a:r>
            <a:r>
              <a:rPr lang="en-GB" dirty="0" err="1" smtClean="0"/>
              <a:t>IaaS</a:t>
            </a:r>
            <a:r>
              <a:rPr lang="en-GB" dirty="0" smtClean="0"/>
              <a:t> complexity, provide higher level programming models</a:t>
            </a:r>
          </a:p>
          <a:p>
            <a:pPr lvl="1"/>
            <a:r>
              <a:rPr lang="en-GB" dirty="0" err="1" smtClean="0"/>
              <a:t>FedCloud</a:t>
            </a:r>
            <a:r>
              <a:rPr lang="en-GB" dirty="0" smtClean="0"/>
              <a:t> task force evaluates tools and offers them to support new use cases when they </a:t>
            </a:r>
            <a:r>
              <a:rPr lang="en-GB" dirty="0" smtClean="0"/>
              <a:t>fit</a:t>
            </a:r>
          </a:p>
          <a:p>
            <a:r>
              <a:rPr lang="en-GB" dirty="0" err="1" smtClean="0"/>
              <a:t>Hadoop</a:t>
            </a:r>
            <a:r>
              <a:rPr lang="en-GB" dirty="0" smtClean="0"/>
              <a:t> deployments tested by several </a:t>
            </a:r>
            <a:r>
              <a:rPr lang="en-GB" dirty="0" err="1" smtClean="0"/>
              <a:t>FedCloud</a:t>
            </a:r>
            <a:r>
              <a:rPr lang="en-GB" dirty="0" smtClean="0"/>
              <a:t> members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3597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 Evolution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EGI Federated Cloud keeps evolving:</a:t>
            </a:r>
          </a:p>
          <a:p>
            <a:pPr lvl="1"/>
            <a:r>
              <a:rPr lang="en-US" dirty="0" err="1"/>
              <a:t>Docker</a:t>
            </a:r>
            <a:r>
              <a:rPr lang="en-US" dirty="0"/>
              <a:t> Support (2015 Q4)</a:t>
            </a:r>
          </a:p>
          <a:p>
            <a:pPr lvl="1"/>
            <a:r>
              <a:rPr lang="en-US" dirty="0"/>
              <a:t>Enable certificate-less access for users and system administrators (2015 Q4)</a:t>
            </a:r>
          </a:p>
          <a:p>
            <a:pPr lvl="1"/>
            <a:r>
              <a:rPr lang="en-US" dirty="0"/>
              <a:t>Management of VMs from </a:t>
            </a:r>
            <a:r>
              <a:rPr lang="en-US" dirty="0" err="1"/>
              <a:t>AppDB</a:t>
            </a:r>
            <a:r>
              <a:rPr lang="en-US" dirty="0"/>
              <a:t> (2016-17)</a:t>
            </a:r>
          </a:p>
          <a:p>
            <a:pPr lvl="1"/>
            <a:r>
              <a:rPr lang="en-US" dirty="0"/>
              <a:t>Create VM snapshots, resize VMs, migrate VMs with OCCI (2016)</a:t>
            </a:r>
            <a:endParaRPr lang="en-US" b="1" dirty="0">
              <a:solidFill>
                <a:srgbClr val="FF6600"/>
              </a:solidFill>
            </a:endParaRPr>
          </a:p>
          <a:p>
            <a:r>
              <a:rPr lang="en-US" dirty="0"/>
              <a:t>Community specific service developments (</a:t>
            </a:r>
            <a:r>
              <a:rPr lang="en-US" dirty="0" err="1"/>
              <a:t>PaaS</a:t>
            </a:r>
            <a:r>
              <a:rPr lang="en-US" dirty="0"/>
              <a:t>/</a:t>
            </a:r>
            <a:r>
              <a:rPr lang="en-US" dirty="0" err="1"/>
              <a:t>SaaS</a:t>
            </a:r>
            <a:r>
              <a:rPr lang="en-US" dirty="0"/>
              <a:t>): </a:t>
            </a:r>
          </a:p>
          <a:p>
            <a:pPr lvl="1"/>
            <a:r>
              <a:rPr lang="en-US" dirty="0"/>
              <a:t>for Competence Centers (ELIXIR, BBMRI, </a:t>
            </a:r>
            <a:r>
              <a:rPr lang="en-US" dirty="0" err="1"/>
              <a:t>MoBRAIN</a:t>
            </a:r>
            <a:r>
              <a:rPr lang="en-US" dirty="0"/>
              <a:t>, …)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HumanBranProject</a:t>
            </a:r>
            <a:r>
              <a:rPr lang="en-US" dirty="0"/>
              <a:t>, Marine and Fisheries, CANFAR, 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41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FedCloud</a:t>
            </a:r>
            <a:r>
              <a:rPr lang="en-GB" dirty="0" smtClean="0"/>
              <a:t> entry point: </a:t>
            </a:r>
            <a:r>
              <a:rPr lang="en-GB" dirty="0" smtClean="0">
                <a:hlinkClick r:id="rId2"/>
              </a:rPr>
              <a:t>http://go.egi.eu/fedcloud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User support: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://wiki.egi.eu/wiki/Federated_Cloud_user_support</a:t>
            </a:r>
            <a:r>
              <a:rPr lang="en-GB" dirty="0"/>
              <a:t> </a:t>
            </a:r>
            <a:endParaRPr lang="en-GB" dirty="0" smtClean="0"/>
          </a:p>
          <a:p>
            <a:pPr>
              <a:defRPr/>
            </a:pPr>
            <a:r>
              <a:rPr lang="en-GB" dirty="0"/>
              <a:t>Federated Cloud Communities: </a:t>
            </a:r>
            <a:r>
              <a:rPr lang="en-GB" dirty="0">
                <a:hlinkClick r:id="rId4"/>
              </a:rPr>
              <a:t>https://wiki.egi.eu/wiki/Federated_Cloud_Communities</a:t>
            </a:r>
            <a:r>
              <a:rPr lang="en-GB" dirty="0"/>
              <a:t> </a:t>
            </a:r>
          </a:p>
          <a:p>
            <a:pPr>
              <a:defRPr/>
            </a:pPr>
            <a:r>
              <a:rPr lang="en-GB" dirty="0"/>
              <a:t>User support e-mail: </a:t>
            </a:r>
            <a:r>
              <a:rPr lang="en-GB" dirty="0">
                <a:hlinkClick r:id="rId5"/>
              </a:rPr>
              <a:t>support@egi.eu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3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952328" cy="4175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4F81BD"/>
                </a:solidFill>
              </a:rPr>
              <a:t>EGI Federated Cloud </a:t>
            </a:r>
            <a:r>
              <a:rPr lang="en-GB" dirty="0">
                <a:solidFill>
                  <a:schemeClr val="accent1"/>
                </a:solidFill>
              </a:rPr>
              <a:t>is a collaboration </a:t>
            </a:r>
            <a:r>
              <a:rPr lang="en-GB" dirty="0"/>
              <a:t>of communities developing, innovating, operating and using cloud federations for research and education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Design (2011</a:t>
            </a:r>
            <a:r>
              <a:rPr lang="en-GB" dirty="0"/>
              <a:t>-</a:t>
            </a:r>
            <a:r>
              <a:rPr lang="en-GB" dirty="0" smtClean="0"/>
              <a:t>2014)</a:t>
            </a:r>
            <a:endParaRPr lang="en-GB" dirty="0"/>
          </a:p>
          <a:p>
            <a:pPr lvl="1"/>
            <a:r>
              <a:rPr lang="en-GB" dirty="0" smtClean="0"/>
              <a:t>Establishment </a:t>
            </a:r>
            <a:r>
              <a:rPr lang="en-GB" dirty="0"/>
              <a:t>of the </a:t>
            </a:r>
            <a:r>
              <a:rPr lang="en-GB" dirty="0" err="1"/>
              <a:t>FedCloud</a:t>
            </a:r>
            <a:r>
              <a:rPr lang="en-GB" dirty="0"/>
              <a:t> Task Force</a:t>
            </a:r>
          </a:p>
          <a:p>
            <a:pPr lvl="1"/>
            <a:r>
              <a:rPr lang="en-GB" dirty="0"/>
              <a:t>Collect </a:t>
            </a:r>
            <a:r>
              <a:rPr lang="en-GB" dirty="0" smtClean="0"/>
              <a:t>requirements, architecture design, deploy </a:t>
            </a:r>
            <a:r>
              <a:rPr lang="en-GB" dirty="0" err="1"/>
              <a:t>testbed</a:t>
            </a:r>
            <a:r>
              <a:rPr lang="en-GB" dirty="0"/>
              <a:t> </a:t>
            </a:r>
            <a:r>
              <a:rPr lang="en-GB" dirty="0" smtClean="0"/>
              <a:t>services to expand EGI compute capabilities</a:t>
            </a:r>
            <a:endParaRPr lang="en-GB" dirty="0"/>
          </a:p>
          <a:p>
            <a:r>
              <a:rPr lang="en-GB" dirty="0" smtClean="0"/>
              <a:t>Production (Since May 2014)</a:t>
            </a:r>
            <a:endParaRPr lang="en-GB" dirty="0"/>
          </a:p>
          <a:p>
            <a:pPr lvl="1"/>
            <a:r>
              <a:rPr lang="en-GB" dirty="0"/>
              <a:t>Start of production activity of the Federated Cloud as a </a:t>
            </a:r>
            <a:r>
              <a:rPr lang="en-US" dirty="0"/>
              <a:t>a standards-based, open cloud </a:t>
            </a:r>
            <a:r>
              <a:rPr lang="en-US" dirty="0" err="1"/>
              <a:t>IaaS</a:t>
            </a:r>
            <a:r>
              <a:rPr lang="en-US" dirty="0"/>
              <a:t> system</a:t>
            </a:r>
            <a:endParaRPr lang="en-GB" dirty="0"/>
          </a:p>
          <a:p>
            <a:r>
              <a:rPr lang="en-GB" dirty="0" smtClean="0"/>
              <a:t>New federation model (2015)</a:t>
            </a:r>
            <a:endParaRPr lang="en-GB" dirty="0"/>
          </a:p>
          <a:p>
            <a:pPr lvl="1"/>
            <a:r>
              <a:rPr lang="en-GB" dirty="0"/>
              <a:t>Expansion of the federation to become a collaboration to </a:t>
            </a:r>
            <a:r>
              <a:rPr lang="en-GB" b="1" dirty="0">
                <a:solidFill>
                  <a:srgbClr val="FF0000"/>
                </a:solidFill>
              </a:rPr>
              <a:t>enable cloud federations</a:t>
            </a:r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66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8" y="1345967"/>
            <a:ext cx="838168" cy="8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ttore 4 92"/>
          <p:cNvCxnSpPr>
            <a:stCxn id="11296" idx="3"/>
            <a:endCxn id="73" idx="1"/>
          </p:cNvCxnSpPr>
          <p:nvPr/>
        </p:nvCxnSpPr>
        <p:spPr bwMode="auto">
          <a:xfrm>
            <a:off x="1115616" y="1765499"/>
            <a:ext cx="1750796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11296" idx="2"/>
          </p:cNvCxnSpPr>
          <p:nvPr/>
        </p:nvCxnSpPr>
        <p:spPr>
          <a:xfrm>
            <a:off x="696532" y="2185031"/>
            <a:ext cx="16" cy="241768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83568" y="2276872"/>
            <a:ext cx="181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Share &amp; endorse</a:t>
            </a:r>
            <a:br>
              <a:rPr lang="en-GB" i="1" dirty="0" smtClean="0"/>
            </a:br>
            <a:r>
              <a:rPr lang="en-GB" i="1" dirty="0" smtClean="0"/>
              <a:t>VM images </a:t>
            </a:r>
            <a:endParaRPr lang="en-GB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1475656" y="1414517"/>
            <a:ext cx="132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err="1" smtClean="0"/>
              <a:t>IaaS</a:t>
            </a:r>
            <a:r>
              <a:rPr lang="en-GB" i="1" dirty="0" smtClean="0"/>
              <a:t> </a:t>
            </a:r>
          </a:p>
          <a:p>
            <a:pPr algn="ctr"/>
            <a:r>
              <a:rPr lang="en-GB" i="1" dirty="0" smtClean="0"/>
              <a:t>Capabilities</a:t>
            </a:r>
            <a:endParaRPr lang="en-GB" i="1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2866412" y="1254125"/>
            <a:ext cx="5913436" cy="1022748"/>
            <a:chOff x="2866412" y="1254125"/>
            <a:chExt cx="5913436" cy="1022748"/>
          </a:xfrm>
        </p:grpSpPr>
        <p:sp>
          <p:nvSpPr>
            <p:cNvPr id="73" name="Rettangolo arrotondato 72"/>
            <p:cNvSpPr/>
            <p:nvPr/>
          </p:nvSpPr>
          <p:spPr bwMode="auto">
            <a:xfrm>
              <a:off x="2866412" y="1254125"/>
              <a:ext cx="5913436" cy="10227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Rectángulo redondeado 2"/>
            <p:cNvSpPr/>
            <p:nvPr/>
          </p:nvSpPr>
          <p:spPr>
            <a:xfrm>
              <a:off x="3302850" y="1405459"/>
              <a:ext cx="5040560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Uniform interfaces and behaviour  </a:t>
              </a:r>
              <a:endParaRPr lang="en-GB" dirty="0"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2866411" y="2780928"/>
            <a:ext cx="5913438" cy="1296144"/>
            <a:chOff x="2866411" y="2924944"/>
            <a:chExt cx="5913438" cy="1296144"/>
          </a:xfrm>
        </p:grpSpPr>
        <p:sp>
          <p:nvSpPr>
            <p:cNvPr id="17" name="Rettangolo arrotondato 16"/>
            <p:cNvSpPr/>
            <p:nvPr/>
          </p:nvSpPr>
          <p:spPr bwMode="auto">
            <a:xfrm>
              <a:off x="2866411" y="2924944"/>
              <a:ext cx="5913438" cy="129614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GB" dirty="0" smtClean="0"/>
                <a:t>EGI Cloud Service Providers </a:t>
              </a:r>
              <a:endParaRPr lang="en-GB" dirty="0"/>
            </a:p>
          </p:txBody>
        </p:sp>
        <p:sp>
          <p:nvSpPr>
            <p:cNvPr id="37" name="Rectángulo redondeado 36"/>
            <p:cNvSpPr/>
            <p:nvPr/>
          </p:nvSpPr>
          <p:spPr>
            <a:xfrm>
              <a:off x="3302850" y="3068960"/>
              <a:ext cx="5040560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Cloud Management Framework</a:t>
              </a:r>
              <a:endParaRPr lang="en-GB" dirty="0"/>
            </a:p>
          </p:txBody>
        </p:sp>
      </p:grpSp>
      <p:cxnSp>
        <p:nvCxnSpPr>
          <p:cNvPr id="38" name="Connettore 4 88"/>
          <p:cNvCxnSpPr>
            <a:stCxn id="73" idx="2"/>
            <a:endCxn id="37" idx="0"/>
          </p:cNvCxnSpPr>
          <p:nvPr/>
        </p:nvCxnSpPr>
        <p:spPr bwMode="auto">
          <a:xfrm>
            <a:off x="5823130" y="2276873"/>
            <a:ext cx="0" cy="64807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16"/>
          <p:cNvSpPr/>
          <p:nvPr/>
        </p:nvSpPr>
        <p:spPr bwMode="auto">
          <a:xfrm>
            <a:off x="2866411" y="4581128"/>
            <a:ext cx="5913438" cy="136815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GB" dirty="0" smtClean="0"/>
              <a:t>EGI Core Platform</a:t>
            </a:r>
            <a:endParaRPr lang="en-GB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3302850" y="4725144"/>
            <a:ext cx="504056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Operation-Level Federator Services</a:t>
            </a:r>
            <a:endParaRPr lang="en-GB" dirty="0"/>
          </a:p>
        </p:txBody>
      </p:sp>
      <p:sp>
        <p:nvSpPr>
          <p:cNvPr id="47" name="Rettangolo arrotondato 16"/>
          <p:cNvSpPr/>
          <p:nvPr/>
        </p:nvSpPr>
        <p:spPr bwMode="auto">
          <a:xfrm>
            <a:off x="107504" y="4581128"/>
            <a:ext cx="2376264" cy="136815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sp>
        <p:nvSpPr>
          <p:cNvPr id="48" name="Rectángulo redondeado 47"/>
          <p:cNvSpPr/>
          <p:nvPr/>
        </p:nvSpPr>
        <p:spPr>
          <a:xfrm>
            <a:off x="323528" y="4725144"/>
            <a:ext cx="19442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VM Image Catalogue</a:t>
            </a:r>
            <a:endParaRPr lang="en-GB" dirty="0"/>
          </a:p>
        </p:txBody>
      </p:sp>
      <p:cxnSp>
        <p:nvCxnSpPr>
          <p:cNvPr id="49" name="Connettore 4 88"/>
          <p:cNvCxnSpPr>
            <a:stCxn id="17" idx="2"/>
            <a:endCxn id="42" idx="0"/>
          </p:cNvCxnSpPr>
          <p:nvPr/>
        </p:nvCxnSpPr>
        <p:spPr bwMode="auto">
          <a:xfrm>
            <a:off x="5823130" y="4077072"/>
            <a:ext cx="0" cy="64807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98"/>
          <p:cNvCxnSpPr>
            <a:stCxn id="48" idx="0"/>
            <a:endCxn id="17" idx="1"/>
          </p:cNvCxnSpPr>
          <p:nvPr/>
        </p:nvCxnSpPr>
        <p:spPr>
          <a:xfrm rot="5400000" flipH="1" flipV="1">
            <a:off x="1432951" y="3291685"/>
            <a:ext cx="1296144" cy="1570775"/>
          </a:xfrm>
          <a:prstGeom prst="bentConnector2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7"/>
          <p:cNvSpPr txBox="1"/>
          <p:nvPr/>
        </p:nvSpPr>
        <p:spPr>
          <a:xfrm>
            <a:off x="1259632" y="3429000"/>
            <a:ext cx="1294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Replicate</a:t>
            </a:r>
          </a:p>
          <a:p>
            <a:pPr algn="ctr"/>
            <a:r>
              <a:rPr lang="en-GB" i="1" dirty="0" smtClean="0"/>
              <a:t>VM images</a:t>
            </a:r>
          </a:p>
        </p:txBody>
      </p:sp>
      <p:sp>
        <p:nvSpPr>
          <p:cNvPr id="57" name="TextBox 89"/>
          <p:cNvSpPr txBox="1"/>
          <p:nvPr/>
        </p:nvSpPr>
        <p:spPr>
          <a:xfrm>
            <a:off x="5823667" y="4139788"/>
            <a:ext cx="234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Federation Integration</a:t>
            </a:r>
            <a:endParaRPr lang="en-GB" i="1" dirty="0"/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 Architecture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62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556792"/>
            <a:ext cx="4390172" cy="39604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EGI Cloud Federations</a:t>
            </a:r>
            <a:endParaRPr lang="en-GB" sz="3600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4608512" cy="504056"/>
          </a:xfrm>
        </p:spPr>
        <p:txBody>
          <a:bodyPr/>
          <a:lstStyle/>
          <a:p>
            <a:pPr algn="ctr"/>
            <a:r>
              <a:rPr lang="en-GB" dirty="0" smtClean="0"/>
              <a:t>Public Cloud (1)</a:t>
            </a:r>
            <a:endParaRPr lang="en-GB" dirty="0"/>
          </a:p>
        </p:txBody>
      </p:sp>
      <p:sp>
        <p:nvSpPr>
          <p:cNvPr id="24" name="Marcador de contenido 6"/>
          <p:cNvSpPr>
            <a:spLocks noGrp="1"/>
          </p:cNvSpPr>
          <p:nvPr>
            <p:ph sz="half" idx="2"/>
          </p:nvPr>
        </p:nvSpPr>
        <p:spPr>
          <a:xfrm>
            <a:off x="107504" y="2204864"/>
            <a:ext cx="4464496" cy="3312368"/>
          </a:xfrm>
        </p:spPr>
        <p:txBody>
          <a:bodyPr>
            <a:normAutofit fontScale="92500"/>
          </a:bodyPr>
          <a:lstStyle/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>
                <a:solidFill>
                  <a:schemeClr val="accent1"/>
                </a:solidFill>
              </a:rPr>
              <a:t>Open to any research </a:t>
            </a:r>
            <a:r>
              <a:rPr lang="en-GB" sz="2000" b="1" dirty="0" smtClean="0">
                <a:solidFill>
                  <a:schemeClr val="accent1"/>
                </a:solidFill>
              </a:rPr>
              <a:t>community, maintained by EGI FC Task Force</a:t>
            </a:r>
            <a:endParaRPr lang="en-GB" sz="2000" b="1" dirty="0">
              <a:solidFill>
                <a:schemeClr val="accent1"/>
              </a:solidFill>
            </a:endParaRP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Open Standards</a:t>
            </a:r>
            <a:r>
              <a:rPr lang="en-GB" sz="2000" dirty="0" smtClean="0"/>
              <a:t>: use of open </a:t>
            </a:r>
            <a:r>
              <a:rPr lang="en-GB" sz="2000" dirty="0"/>
              <a:t>standards </a:t>
            </a:r>
            <a:r>
              <a:rPr lang="en-GB" sz="2000" dirty="0" smtClean="0"/>
              <a:t>to implement federation: OCCI</a:t>
            </a:r>
            <a:r>
              <a:rPr lang="en-GB" sz="2000" dirty="0"/>
              <a:t>, </a:t>
            </a:r>
            <a:r>
              <a:rPr lang="en-GB" sz="2000" dirty="0" smtClean="0"/>
              <a:t>OVF</a:t>
            </a:r>
            <a:r>
              <a:rPr lang="en-GB" sz="2000" dirty="0"/>
              <a:t>, </a:t>
            </a:r>
            <a:r>
              <a:rPr lang="en-GB" sz="2000" dirty="0" smtClean="0"/>
              <a:t>GLUE2, APEL, (CDMI), … </a:t>
            </a:r>
            <a:r>
              <a:rPr lang="en-GB" sz="2000" dirty="0" smtClean="0">
                <a:solidFill>
                  <a:srgbClr val="FF0000"/>
                </a:solidFill>
              </a:rPr>
              <a:t>Standards required.</a:t>
            </a:r>
            <a:r>
              <a:rPr lang="en-GB" sz="2000" dirty="0" smtClean="0"/>
              <a:t> </a:t>
            </a: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Stronger integration profile</a:t>
            </a:r>
            <a:r>
              <a:rPr lang="en-GB" sz="2000" dirty="0" smtClean="0"/>
              <a:t>: Cloud Computing integrated into the existing production infrastructure.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5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320480" cy="47691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Community Clouds (n)</a:t>
            </a:r>
            <a:endParaRPr lang="en-GB" dirty="0"/>
          </a:p>
        </p:txBody>
      </p:sp>
      <p:sp>
        <p:nvSpPr>
          <p:cNvPr id="32" name="Marcador de contenido 8"/>
          <p:cNvSpPr>
            <a:spLocks noGrp="1"/>
          </p:cNvSpPr>
          <p:nvPr>
            <p:ph sz="quarter" idx="4"/>
          </p:nvPr>
        </p:nvSpPr>
        <p:spPr>
          <a:xfrm>
            <a:off x="4572480" y="2204864"/>
            <a:ext cx="4464016" cy="3312368"/>
          </a:xfrm>
        </p:spPr>
        <p:txBody>
          <a:bodyPr>
            <a:normAutofit fontScale="92500"/>
          </a:bodyPr>
          <a:lstStyle/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Available for specific communities, maintained by them</a:t>
            </a: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Community choices: </a:t>
            </a:r>
            <a:r>
              <a:rPr lang="en-GB" sz="2000" dirty="0" smtClean="0"/>
              <a:t>Services and APIs to implement federation is community choice. 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Standards encouraged.</a:t>
            </a:r>
            <a:endParaRPr lang="en-GB" sz="2000" dirty="0">
              <a:solidFill>
                <a:srgbClr val="FF0000"/>
              </a:solidFill>
            </a:endParaRP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Looser Federation profile</a:t>
            </a:r>
            <a:r>
              <a:rPr lang="en-GB" sz="2000" dirty="0" smtClean="0"/>
              <a:t>: Based on a subset of EGI components (accounting, monitoring, …)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06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8" y="1345967"/>
            <a:ext cx="838168" cy="8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ttore 4 92"/>
          <p:cNvCxnSpPr>
            <a:stCxn id="11296" idx="3"/>
            <a:endCxn id="73" idx="1"/>
          </p:cNvCxnSpPr>
          <p:nvPr/>
        </p:nvCxnSpPr>
        <p:spPr bwMode="auto">
          <a:xfrm>
            <a:off x="1115616" y="1765499"/>
            <a:ext cx="1750796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11296" idx="2"/>
          </p:cNvCxnSpPr>
          <p:nvPr/>
        </p:nvCxnSpPr>
        <p:spPr>
          <a:xfrm>
            <a:off x="696532" y="2185031"/>
            <a:ext cx="16" cy="241768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83568" y="2420888"/>
            <a:ext cx="13899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/>
              <a:t>Share &amp; </a:t>
            </a:r>
            <a:r>
              <a:rPr lang="en-GB" sz="1600" i="1" dirty="0" smtClean="0"/>
              <a:t>reuse</a:t>
            </a:r>
            <a:r>
              <a:rPr lang="en-GB" sz="1600" i="1" dirty="0" smtClean="0"/>
              <a:t/>
            </a:r>
            <a:br>
              <a:rPr lang="en-GB" sz="1600" i="1" dirty="0" smtClean="0"/>
            </a:br>
            <a:r>
              <a:rPr lang="en-GB" sz="1600" i="1" dirty="0" smtClean="0"/>
              <a:t>VM images </a:t>
            </a:r>
            <a:endParaRPr lang="en-GB" sz="1600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1539669" y="1414517"/>
            <a:ext cx="11960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err="1" smtClean="0"/>
              <a:t>IaaS</a:t>
            </a:r>
            <a:r>
              <a:rPr lang="en-GB" sz="1600" i="1" dirty="0" smtClean="0"/>
              <a:t> </a:t>
            </a:r>
          </a:p>
          <a:p>
            <a:pPr algn="ctr"/>
            <a:r>
              <a:rPr lang="en-GB" sz="1600" i="1" dirty="0" smtClean="0"/>
              <a:t>Capabilities</a:t>
            </a:r>
            <a:endParaRPr lang="en-GB" sz="1600" i="1" dirty="0"/>
          </a:p>
        </p:txBody>
      </p:sp>
      <p:sp>
        <p:nvSpPr>
          <p:cNvPr id="73" name="Rettangolo arrotondato 72"/>
          <p:cNvSpPr/>
          <p:nvPr/>
        </p:nvSpPr>
        <p:spPr bwMode="auto">
          <a:xfrm>
            <a:off x="2866412" y="1254125"/>
            <a:ext cx="5913436" cy="102274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ángulo redondeado 2"/>
          <p:cNvSpPr/>
          <p:nvPr/>
        </p:nvSpPr>
        <p:spPr>
          <a:xfrm>
            <a:off x="3302850" y="1405459"/>
            <a:ext cx="206123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OCCI</a:t>
            </a:r>
            <a:endParaRPr lang="en-GB" dirty="0"/>
          </a:p>
        </p:txBody>
      </p:sp>
      <p:sp>
        <p:nvSpPr>
          <p:cNvPr id="17" name="Rettangolo arrotondato 16"/>
          <p:cNvSpPr/>
          <p:nvPr/>
        </p:nvSpPr>
        <p:spPr bwMode="auto">
          <a:xfrm>
            <a:off x="2866411" y="2780928"/>
            <a:ext cx="5913438" cy="129614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GB" dirty="0" smtClean="0"/>
              <a:t>EGI Cloud Service Providers </a:t>
            </a:r>
            <a:endParaRPr lang="en-GB" dirty="0"/>
          </a:p>
        </p:txBody>
      </p:sp>
      <p:cxnSp>
        <p:nvCxnSpPr>
          <p:cNvPr id="38" name="Connettore 4 88"/>
          <p:cNvCxnSpPr>
            <a:stCxn id="73" idx="2"/>
            <a:endCxn id="27" idx="0"/>
          </p:cNvCxnSpPr>
          <p:nvPr/>
        </p:nvCxnSpPr>
        <p:spPr bwMode="auto">
          <a:xfrm rot="5400000">
            <a:off x="4542746" y="1644559"/>
            <a:ext cx="648071" cy="1912699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16"/>
          <p:cNvSpPr/>
          <p:nvPr/>
        </p:nvSpPr>
        <p:spPr bwMode="auto">
          <a:xfrm>
            <a:off x="2866411" y="4581128"/>
            <a:ext cx="5913438" cy="136815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GB" dirty="0" smtClean="0"/>
              <a:t>EGI Core Platform</a:t>
            </a:r>
            <a:endParaRPr lang="en-GB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3086826" y="4725144"/>
            <a:ext cx="105312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AAI</a:t>
            </a:r>
            <a:endParaRPr lang="en-GB" sz="1200" dirty="0"/>
          </a:p>
        </p:txBody>
      </p:sp>
      <p:sp>
        <p:nvSpPr>
          <p:cNvPr id="47" name="Rettangolo arrotondato 16"/>
          <p:cNvSpPr/>
          <p:nvPr/>
        </p:nvSpPr>
        <p:spPr bwMode="auto">
          <a:xfrm>
            <a:off x="107504" y="4581128"/>
            <a:ext cx="2376264" cy="136815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sp>
        <p:nvSpPr>
          <p:cNvPr id="48" name="Rectángulo redondeado 47"/>
          <p:cNvSpPr/>
          <p:nvPr/>
        </p:nvSpPr>
        <p:spPr>
          <a:xfrm>
            <a:off x="323528" y="4725144"/>
            <a:ext cx="19442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VM Image Catalogue</a:t>
            </a:r>
            <a:endParaRPr lang="en-GB" dirty="0"/>
          </a:p>
        </p:txBody>
      </p:sp>
      <p:cxnSp>
        <p:nvCxnSpPr>
          <p:cNvPr id="49" name="Connettore 4 88"/>
          <p:cNvCxnSpPr>
            <a:stCxn id="17" idx="2"/>
            <a:endCxn id="42" idx="0"/>
          </p:cNvCxnSpPr>
          <p:nvPr/>
        </p:nvCxnSpPr>
        <p:spPr bwMode="auto">
          <a:xfrm rot="5400000">
            <a:off x="4394224" y="3296238"/>
            <a:ext cx="648072" cy="2209741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98"/>
          <p:cNvCxnSpPr>
            <a:stCxn id="48" idx="0"/>
            <a:endCxn id="17" idx="1"/>
          </p:cNvCxnSpPr>
          <p:nvPr/>
        </p:nvCxnSpPr>
        <p:spPr>
          <a:xfrm rot="5400000" flipH="1" flipV="1">
            <a:off x="1432951" y="3291685"/>
            <a:ext cx="1296144" cy="1570775"/>
          </a:xfrm>
          <a:prstGeom prst="bentConnector2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7"/>
          <p:cNvSpPr txBox="1"/>
          <p:nvPr/>
        </p:nvSpPr>
        <p:spPr>
          <a:xfrm>
            <a:off x="1313869" y="3492296"/>
            <a:ext cx="1169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/>
              <a:t>Replicate</a:t>
            </a:r>
          </a:p>
          <a:p>
            <a:pPr algn="ctr"/>
            <a:r>
              <a:rPr lang="en-GB" sz="1600" i="1" dirty="0" smtClean="0"/>
              <a:t>VM images</a:t>
            </a:r>
          </a:p>
        </p:txBody>
      </p:sp>
      <p:sp>
        <p:nvSpPr>
          <p:cNvPr id="57" name="TextBox 89"/>
          <p:cNvSpPr txBox="1"/>
          <p:nvPr/>
        </p:nvSpPr>
        <p:spPr>
          <a:xfrm>
            <a:off x="5823667" y="4005064"/>
            <a:ext cx="234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Federation Integration</a:t>
            </a:r>
            <a:endParaRPr lang="en-GB" i="1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6255178" y="1405459"/>
            <a:ext cx="206123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CDMI</a:t>
            </a:r>
            <a:endParaRPr lang="en-GB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3059832" y="2924944"/>
            <a:ext cx="170119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OpenStack</a:t>
            </a:r>
            <a:endParaRPr lang="en-GB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4981541" y="2924944"/>
            <a:ext cx="170119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OpenNebula</a:t>
            </a:r>
            <a:endParaRPr lang="en-GB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6903250" y="2924944"/>
            <a:ext cx="170119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Synnefo</a:t>
            </a:r>
            <a:endParaRPr lang="en-GB" dirty="0"/>
          </a:p>
        </p:txBody>
      </p:sp>
      <p:cxnSp>
        <p:nvCxnSpPr>
          <p:cNvPr id="32" name="Connettore 4 88"/>
          <p:cNvCxnSpPr>
            <a:stCxn id="73" idx="2"/>
            <a:endCxn id="30" idx="0"/>
          </p:cNvCxnSpPr>
          <p:nvPr/>
        </p:nvCxnSpPr>
        <p:spPr bwMode="auto">
          <a:xfrm rot="16200000" flipH="1">
            <a:off x="6464454" y="1635548"/>
            <a:ext cx="648071" cy="1930719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4 88"/>
          <p:cNvCxnSpPr>
            <a:stCxn id="73" idx="2"/>
            <a:endCxn id="29" idx="0"/>
          </p:cNvCxnSpPr>
          <p:nvPr/>
        </p:nvCxnSpPr>
        <p:spPr bwMode="auto">
          <a:xfrm rot="16200000" flipH="1">
            <a:off x="5503600" y="2596403"/>
            <a:ext cx="648071" cy="9010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redondeado 39"/>
          <p:cNvSpPr/>
          <p:nvPr/>
        </p:nvSpPr>
        <p:spPr>
          <a:xfrm>
            <a:off x="5305578" y="4725144"/>
            <a:ext cx="105312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Monitoring</a:t>
            </a:r>
            <a:endParaRPr lang="en-GB" sz="1200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6414954" y="4725144"/>
            <a:ext cx="105312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Accounting</a:t>
            </a:r>
            <a:endParaRPr lang="en-GB" sz="1200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7524328" y="4725144"/>
            <a:ext cx="105312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Service</a:t>
            </a:r>
          </a:p>
          <a:p>
            <a:pPr algn="ctr"/>
            <a:r>
              <a:rPr lang="en-GB" sz="1200" dirty="0" smtClean="0"/>
              <a:t>Registry</a:t>
            </a:r>
            <a:endParaRPr lang="en-GB" sz="1200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4196202" y="4725144"/>
            <a:ext cx="105312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Information discovery</a:t>
            </a:r>
            <a:endParaRPr lang="en-GB" sz="1200" dirty="0"/>
          </a:p>
        </p:txBody>
      </p:sp>
      <p:cxnSp>
        <p:nvCxnSpPr>
          <p:cNvPr id="46" name="Connettore 4 88"/>
          <p:cNvCxnSpPr>
            <a:stCxn id="17" idx="2"/>
            <a:endCxn id="45" idx="0"/>
          </p:cNvCxnSpPr>
          <p:nvPr/>
        </p:nvCxnSpPr>
        <p:spPr bwMode="auto">
          <a:xfrm rot="5400000">
            <a:off x="4948912" y="3850926"/>
            <a:ext cx="648072" cy="1100365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4 88"/>
          <p:cNvCxnSpPr>
            <a:stCxn id="17" idx="2"/>
            <a:endCxn id="43" idx="0"/>
          </p:cNvCxnSpPr>
          <p:nvPr/>
        </p:nvCxnSpPr>
        <p:spPr bwMode="auto">
          <a:xfrm rot="16200000" flipH="1">
            <a:off x="6058287" y="3841914"/>
            <a:ext cx="648072" cy="1118387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4 88"/>
          <p:cNvCxnSpPr>
            <a:stCxn id="17" idx="2"/>
            <a:endCxn id="44" idx="0"/>
          </p:cNvCxnSpPr>
          <p:nvPr/>
        </p:nvCxnSpPr>
        <p:spPr bwMode="auto">
          <a:xfrm rot="16200000" flipH="1">
            <a:off x="6612974" y="3287227"/>
            <a:ext cx="648072" cy="2227761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4 88"/>
          <p:cNvCxnSpPr>
            <a:stCxn id="17" idx="2"/>
            <a:endCxn id="40" idx="0"/>
          </p:cNvCxnSpPr>
          <p:nvPr/>
        </p:nvCxnSpPr>
        <p:spPr bwMode="auto">
          <a:xfrm rot="16200000" flipH="1">
            <a:off x="5503599" y="4396602"/>
            <a:ext cx="648072" cy="9011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ítulo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Cloud Architecture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46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 a federation of </a:t>
            </a:r>
            <a:r>
              <a:rPr lang="en-GB" dirty="0" err="1" smtClean="0"/>
              <a:t>Biobank</a:t>
            </a:r>
            <a:r>
              <a:rPr lang="en-GB" dirty="0" smtClean="0"/>
              <a:t> clouds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EGI </a:t>
            </a:r>
            <a:r>
              <a:rPr lang="en-GB" dirty="0"/>
              <a:t>and </a:t>
            </a:r>
            <a:r>
              <a:rPr lang="en-GB" dirty="0" err="1"/>
              <a:t>Biobankcloud</a:t>
            </a:r>
            <a:r>
              <a:rPr lang="en-GB" dirty="0"/>
              <a:t> to create an integrated software </a:t>
            </a:r>
            <a:r>
              <a:rPr lang="en-GB" dirty="0" smtClean="0"/>
              <a:t>package that allows </a:t>
            </a:r>
            <a:r>
              <a:rPr lang="en-GB" dirty="0" err="1"/>
              <a:t>biobanks</a:t>
            </a:r>
            <a:r>
              <a:rPr lang="en-GB" dirty="0"/>
              <a:t> to </a:t>
            </a:r>
            <a:r>
              <a:rPr lang="en-GB" dirty="0" smtClean="0"/>
              <a:t>deploy in</a:t>
            </a:r>
            <a:r>
              <a:rPr lang="en-GB" dirty="0"/>
              <a:t>-house </a:t>
            </a:r>
            <a:r>
              <a:rPr lang="en-GB" dirty="0" smtClean="0"/>
              <a:t>clouds</a:t>
            </a:r>
          </a:p>
          <a:p>
            <a:pPr lvl="1"/>
            <a:r>
              <a:rPr lang="en-GB" dirty="0" err="1" smtClean="0"/>
              <a:t>Biobanks</a:t>
            </a:r>
            <a:r>
              <a:rPr lang="en-GB" dirty="0" smtClean="0"/>
              <a:t> can become data </a:t>
            </a:r>
            <a:r>
              <a:rPr lang="en-GB" dirty="0"/>
              <a:t>and compute providers in the BBMRI network</a:t>
            </a:r>
          </a:p>
          <a:p>
            <a:r>
              <a:rPr lang="en-GB" dirty="0" smtClean="0"/>
              <a:t>EGI to offer </a:t>
            </a:r>
            <a:r>
              <a:rPr lang="en-GB" dirty="0" err="1" smtClean="0"/>
              <a:t>IaaS</a:t>
            </a:r>
            <a:r>
              <a:rPr lang="en-GB" dirty="0" smtClean="0"/>
              <a:t> and Federation capabilities</a:t>
            </a:r>
          </a:p>
          <a:p>
            <a:pPr lvl="1"/>
            <a:r>
              <a:rPr lang="en-GB" dirty="0" smtClean="0"/>
              <a:t>Using </a:t>
            </a:r>
            <a:r>
              <a:rPr lang="en-GB" dirty="0" err="1" smtClean="0"/>
              <a:t>FedCloud</a:t>
            </a:r>
            <a:r>
              <a:rPr lang="en-GB" dirty="0" smtClean="0"/>
              <a:t> and EGI technologies</a:t>
            </a:r>
          </a:p>
          <a:p>
            <a:r>
              <a:rPr lang="en-GB" dirty="0" err="1" smtClean="0"/>
              <a:t>Biobankcloud</a:t>
            </a:r>
            <a:r>
              <a:rPr lang="en-GB" dirty="0" smtClean="0"/>
              <a:t> </a:t>
            </a:r>
            <a:r>
              <a:rPr lang="en-GB" dirty="0"/>
              <a:t>to offer </a:t>
            </a:r>
            <a:r>
              <a:rPr lang="en-GB" dirty="0" err="1"/>
              <a:t>PaaS</a:t>
            </a:r>
            <a:r>
              <a:rPr lang="en-GB" dirty="0"/>
              <a:t> </a:t>
            </a:r>
            <a:r>
              <a:rPr lang="en-GB" dirty="0" smtClean="0"/>
              <a:t>capabilities:</a:t>
            </a:r>
          </a:p>
          <a:p>
            <a:pPr lvl="1"/>
            <a:r>
              <a:rPr lang="en-GB" dirty="0"/>
              <a:t>data discovery, </a:t>
            </a:r>
            <a:r>
              <a:rPr lang="en-GB" dirty="0" err="1"/>
              <a:t>hadoop</a:t>
            </a:r>
            <a:r>
              <a:rPr lang="en-GB" dirty="0"/>
              <a:t> and other capabilities that are </a:t>
            </a:r>
            <a:r>
              <a:rPr lang="en-GB" dirty="0" smtClean="0"/>
              <a:t>relevant </a:t>
            </a:r>
            <a:r>
              <a:rPr lang="en-GB" dirty="0"/>
              <a:t>for </a:t>
            </a:r>
            <a:r>
              <a:rPr lang="en-GB" dirty="0" err="1"/>
              <a:t>biobank</a:t>
            </a:r>
            <a:r>
              <a:rPr lang="en-GB" dirty="0"/>
              <a:t> users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48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4070"/>
            <a:ext cx="838168" cy="8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107504" y="1988840"/>
            <a:ext cx="133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err="1" smtClean="0"/>
              <a:t>BioBank</a:t>
            </a:r>
            <a:r>
              <a:rPr lang="en-GB" sz="1600" i="1" dirty="0" smtClean="0"/>
              <a:t> User</a:t>
            </a:r>
            <a:endParaRPr lang="en-GB" sz="1600" i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3291548" y="2420888"/>
            <a:ext cx="504056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IaaS</a:t>
            </a:r>
            <a:r>
              <a:rPr lang="en-GB" dirty="0" smtClean="0"/>
              <a:t> interfaces</a:t>
            </a:r>
            <a:endParaRPr lang="en-GB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2855109" y="3356992"/>
            <a:ext cx="5913438" cy="1296144"/>
            <a:chOff x="2866411" y="2924944"/>
            <a:chExt cx="5913438" cy="1296144"/>
          </a:xfrm>
        </p:grpSpPr>
        <p:sp>
          <p:nvSpPr>
            <p:cNvPr id="17" name="Rettangolo arrotondato 16"/>
            <p:cNvSpPr/>
            <p:nvPr/>
          </p:nvSpPr>
          <p:spPr bwMode="auto">
            <a:xfrm>
              <a:off x="2866411" y="2924944"/>
              <a:ext cx="5913438" cy="129614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GB" dirty="0" smtClean="0"/>
                <a:t>Cloud </a:t>
              </a:r>
              <a:r>
                <a:rPr lang="en-GB" dirty="0" smtClean="0"/>
                <a:t>Service Providers </a:t>
              </a:r>
              <a:endParaRPr lang="en-GB" dirty="0"/>
            </a:p>
          </p:txBody>
        </p:sp>
        <p:sp>
          <p:nvSpPr>
            <p:cNvPr id="37" name="Rectángulo redondeado 36"/>
            <p:cNvSpPr/>
            <p:nvPr/>
          </p:nvSpPr>
          <p:spPr>
            <a:xfrm>
              <a:off x="3302850" y="3068960"/>
              <a:ext cx="5040560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Cloud Management </a:t>
              </a:r>
              <a:r>
                <a:rPr lang="en-GB" dirty="0" smtClean="0"/>
                <a:t>Framework</a:t>
              </a:r>
              <a:endParaRPr lang="en-GB" dirty="0"/>
            </a:p>
          </p:txBody>
        </p:sp>
      </p:grpSp>
      <p:cxnSp>
        <p:nvCxnSpPr>
          <p:cNvPr id="38" name="Connettore 4 88"/>
          <p:cNvCxnSpPr>
            <a:stCxn id="3" idx="2"/>
            <a:endCxn id="37" idx="0"/>
          </p:cNvCxnSpPr>
          <p:nvPr/>
        </p:nvCxnSpPr>
        <p:spPr bwMode="auto">
          <a:xfrm>
            <a:off x="5811828" y="3140968"/>
            <a:ext cx="0" cy="36004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16"/>
          <p:cNvSpPr/>
          <p:nvPr/>
        </p:nvSpPr>
        <p:spPr bwMode="auto">
          <a:xfrm>
            <a:off x="2855109" y="4941168"/>
            <a:ext cx="5913438" cy="129614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GB" dirty="0" smtClean="0"/>
              <a:t>EGI Core Platform</a:t>
            </a:r>
            <a:endParaRPr lang="en-GB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3302850" y="5085184"/>
            <a:ext cx="504056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Operation-Level Federator Services</a:t>
            </a:r>
            <a:endParaRPr lang="en-GB" dirty="0"/>
          </a:p>
        </p:txBody>
      </p:sp>
      <p:sp>
        <p:nvSpPr>
          <p:cNvPr id="47" name="Rettangolo arrotondato 16"/>
          <p:cNvSpPr/>
          <p:nvPr/>
        </p:nvSpPr>
        <p:spPr bwMode="auto">
          <a:xfrm>
            <a:off x="107504" y="4869160"/>
            <a:ext cx="2376264" cy="136815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sp>
        <p:nvSpPr>
          <p:cNvPr id="48" name="Rectángulo redondeado 47"/>
          <p:cNvSpPr/>
          <p:nvPr/>
        </p:nvSpPr>
        <p:spPr>
          <a:xfrm>
            <a:off x="323528" y="5085184"/>
            <a:ext cx="19442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VM Image Catalogue</a:t>
            </a:r>
            <a:endParaRPr lang="en-GB" dirty="0"/>
          </a:p>
        </p:txBody>
      </p:sp>
      <p:cxnSp>
        <p:nvCxnSpPr>
          <p:cNvPr id="49" name="Connettore 4 88"/>
          <p:cNvCxnSpPr>
            <a:stCxn id="17" idx="2"/>
            <a:endCxn id="42" idx="0"/>
          </p:cNvCxnSpPr>
          <p:nvPr/>
        </p:nvCxnSpPr>
        <p:spPr bwMode="auto">
          <a:xfrm>
            <a:off x="5811828" y="4653136"/>
            <a:ext cx="11302" cy="4320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98"/>
          <p:cNvCxnSpPr>
            <a:stCxn id="48" idx="0"/>
            <a:endCxn id="17" idx="1"/>
          </p:cNvCxnSpPr>
          <p:nvPr/>
        </p:nvCxnSpPr>
        <p:spPr>
          <a:xfrm rot="5400000" flipH="1" flipV="1">
            <a:off x="1535312" y="3765388"/>
            <a:ext cx="1080120" cy="1559473"/>
          </a:xfrm>
          <a:prstGeom prst="bentConnector2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89"/>
          <p:cNvSpPr txBox="1"/>
          <p:nvPr/>
        </p:nvSpPr>
        <p:spPr>
          <a:xfrm>
            <a:off x="5823667" y="4643844"/>
            <a:ext cx="234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Federation Integration</a:t>
            </a:r>
            <a:endParaRPr lang="en-GB" i="1" dirty="0"/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BioBank</a:t>
            </a:r>
            <a:r>
              <a:rPr lang="en-GB" dirty="0" smtClean="0"/>
              <a:t> Cloud</a:t>
            </a:r>
            <a:endParaRPr lang="en-GB" dirty="0"/>
          </a:p>
        </p:txBody>
      </p:sp>
      <p:sp>
        <p:nvSpPr>
          <p:cNvPr id="25" name="Rectángulo redondeado 24"/>
          <p:cNvSpPr/>
          <p:nvPr/>
        </p:nvSpPr>
        <p:spPr>
          <a:xfrm>
            <a:off x="3291548" y="1268760"/>
            <a:ext cx="504056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BioBank</a:t>
            </a:r>
            <a:r>
              <a:rPr lang="en-GB" dirty="0" err="1" smtClean="0"/>
              <a:t>Cloud</a:t>
            </a:r>
            <a:r>
              <a:rPr lang="en-GB" dirty="0" smtClean="0"/>
              <a:t> </a:t>
            </a:r>
            <a:r>
              <a:rPr lang="en-GB" dirty="0" err="1" smtClean="0"/>
              <a:t>PaaS</a:t>
            </a:r>
            <a:endParaRPr lang="en-GB" dirty="0"/>
          </a:p>
        </p:txBody>
      </p:sp>
      <p:cxnSp>
        <p:nvCxnSpPr>
          <p:cNvPr id="99" name="Connettore 2 98"/>
          <p:cNvCxnSpPr>
            <a:stCxn id="31" idx="2"/>
          </p:cNvCxnSpPr>
          <p:nvPr/>
        </p:nvCxnSpPr>
        <p:spPr>
          <a:xfrm>
            <a:off x="742612" y="4149080"/>
            <a:ext cx="12964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92"/>
          <p:cNvCxnSpPr>
            <a:stCxn id="11296" idx="3"/>
            <a:endCxn id="25" idx="1"/>
          </p:cNvCxnSpPr>
          <p:nvPr/>
        </p:nvCxnSpPr>
        <p:spPr bwMode="auto">
          <a:xfrm>
            <a:off x="1233704" y="1623602"/>
            <a:ext cx="2057844" cy="519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88"/>
          <p:cNvCxnSpPr>
            <a:stCxn id="25" idx="2"/>
            <a:endCxn id="3" idx="0"/>
          </p:cNvCxnSpPr>
          <p:nvPr/>
        </p:nvCxnSpPr>
        <p:spPr bwMode="auto">
          <a:xfrm>
            <a:off x="5811828" y="1988840"/>
            <a:ext cx="0" cy="4320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87"/>
          <p:cNvSpPr txBox="1"/>
          <p:nvPr/>
        </p:nvSpPr>
        <p:spPr>
          <a:xfrm>
            <a:off x="107504" y="2924944"/>
            <a:ext cx="2054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err="1" smtClean="0"/>
              <a:t>BioBank</a:t>
            </a:r>
            <a:r>
              <a:rPr lang="en-GB" sz="1600" i="1" dirty="0" smtClean="0"/>
              <a:t> SW providers</a:t>
            </a:r>
            <a:endParaRPr lang="en-GB" sz="1600" i="1" dirty="0"/>
          </a:p>
        </p:txBody>
      </p:sp>
      <p:sp>
        <p:nvSpPr>
          <p:cNvPr id="29" name="TextBox 89"/>
          <p:cNvSpPr txBox="1"/>
          <p:nvPr/>
        </p:nvSpPr>
        <p:spPr>
          <a:xfrm>
            <a:off x="5796136" y="1988840"/>
            <a:ext cx="84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jclouds</a:t>
            </a:r>
            <a:endParaRPr lang="en-GB" dirty="0"/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0016"/>
            <a:ext cx="838168" cy="8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67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pPr marL="0" lvl="1"/>
            <a:r>
              <a:rPr lang="en-GB" sz="2400" dirty="0" smtClean="0">
                <a:ea typeface="ＭＳ Ｐゴシック" charset="0"/>
              </a:rPr>
              <a:t>VMs &amp; </a:t>
            </a:r>
            <a:r>
              <a:rPr lang="en-GB" sz="2400" dirty="0">
                <a:ea typeface="ＭＳ Ｐゴシック" charset="0"/>
              </a:rPr>
              <a:t>Block </a:t>
            </a:r>
            <a:r>
              <a:rPr lang="en-GB" sz="2400" dirty="0" smtClean="0">
                <a:ea typeface="ＭＳ Ｐゴシック" charset="0"/>
              </a:rPr>
              <a:t>Storage</a:t>
            </a:r>
            <a:endParaRPr lang="en-GB" sz="2400" dirty="0">
              <a:ea typeface="ＭＳ Ｐゴシック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On </a:t>
            </a:r>
            <a:r>
              <a:rPr lang="en-GB" sz="2400" dirty="0">
                <a:solidFill>
                  <a:srgbClr val="4F81BD"/>
                </a:solidFill>
                <a:ea typeface="ＭＳ Ｐゴシック" charset="0"/>
              </a:rPr>
              <a:t>demand</a:t>
            </a:r>
            <a:r>
              <a:rPr lang="en-GB" sz="240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GB" sz="2400" dirty="0">
                <a:ea typeface="ＭＳ Ｐゴシック" charset="0"/>
              </a:rPr>
              <a:t>compute to run any kind of workloads on </a:t>
            </a:r>
            <a:r>
              <a:rPr lang="en-GB" sz="2400" dirty="0">
                <a:solidFill>
                  <a:srgbClr val="4F81BD"/>
                </a:solidFill>
                <a:ea typeface="ＭＳ Ｐゴシック" charset="0"/>
              </a:rPr>
              <a:t>virtual </a:t>
            </a: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machines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Persistent </a:t>
            </a:r>
            <a:r>
              <a:rPr lang="en-GB" sz="2400" dirty="0">
                <a:ea typeface="ＭＳ Ｐゴシック" charset="0"/>
              </a:rPr>
              <a:t>Block Level Storage to </a:t>
            </a:r>
            <a:r>
              <a:rPr lang="en-GB" sz="2400" dirty="0">
                <a:solidFill>
                  <a:srgbClr val="4F81BD"/>
                </a:solidFill>
                <a:ea typeface="ＭＳ Ｐゴシック" charset="0"/>
              </a:rPr>
              <a:t>attach </a:t>
            </a:r>
            <a:r>
              <a:rPr lang="en-GB" sz="2400" dirty="0">
                <a:ea typeface="ＭＳ Ｐゴシック" charset="0"/>
              </a:rPr>
              <a:t>to </a:t>
            </a:r>
            <a:r>
              <a:rPr lang="en-GB" sz="2400" dirty="0" smtClean="0">
                <a:ea typeface="ＭＳ Ｐゴシック" charset="0"/>
              </a:rPr>
              <a:t>VMs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charset="0"/>
              </a:rPr>
              <a:t>User control of the computing infrastructure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OGF OCCI</a:t>
            </a:r>
            <a:r>
              <a:rPr lang="en-GB" sz="2400" dirty="0" smtClean="0">
                <a:ea typeface="ＭＳ Ｐゴシック" charset="0"/>
              </a:rPr>
              <a:t> API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chemeClr val="accent1"/>
                </a:solidFill>
                <a:ea typeface="ＭＳ Ｐゴシック" charset="0"/>
              </a:rPr>
              <a:t>OpenStack</a:t>
            </a:r>
            <a:r>
              <a:rPr lang="en-GB" sz="2400" b="1" dirty="0" smtClean="0">
                <a:solidFill>
                  <a:schemeClr val="accent1"/>
                </a:solidFill>
                <a:ea typeface="ＭＳ Ｐゴシック" charset="0"/>
              </a:rPr>
              <a:t> Nova API </a:t>
            </a:r>
            <a:r>
              <a:rPr lang="en-GB" sz="2400" dirty="0" smtClean="0">
                <a:ea typeface="ＭＳ Ｐゴシック" charset="0"/>
              </a:rPr>
              <a:t>now supported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4F81BD"/>
              </a:solidFill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ea typeface="ＭＳ Ｐゴシック" charset="0"/>
            </a:endParaRPr>
          </a:p>
          <a:p>
            <a:endParaRPr lang="en-GB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/>
          <a:p>
            <a:pPr marL="0" lvl="1"/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Object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Storage</a:t>
            </a:r>
            <a:endParaRPr lang="en-GB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Data </a:t>
            </a:r>
            <a:r>
              <a:rPr lang="en-GB" sz="2400" dirty="0">
                <a:solidFill>
                  <a:srgbClr val="4F81BD"/>
                </a:solidFill>
                <a:ea typeface="ＭＳ Ｐゴシック" charset="0"/>
              </a:rPr>
              <a:t>storage </a:t>
            </a:r>
            <a:r>
              <a:rPr lang="en-GB" sz="2400" dirty="0">
                <a:ea typeface="ＭＳ Ｐゴシック" charset="0"/>
              </a:rPr>
              <a:t>infrastructure for storing and retrieving data from </a:t>
            </a:r>
            <a:r>
              <a:rPr lang="en-GB" sz="2400" dirty="0">
                <a:solidFill>
                  <a:srgbClr val="4F81BD"/>
                </a:solidFill>
                <a:ea typeface="ＭＳ Ｐゴシック" charset="0"/>
              </a:rPr>
              <a:t>anywhere</a:t>
            </a:r>
            <a:r>
              <a:rPr lang="en-GB" sz="2400" dirty="0">
                <a:ea typeface="ＭＳ Ｐゴシック" charset="0"/>
              </a:rPr>
              <a:t> at </a:t>
            </a:r>
            <a:r>
              <a:rPr lang="en-GB" sz="2400" dirty="0">
                <a:solidFill>
                  <a:srgbClr val="4F81BD"/>
                </a:solidFill>
                <a:ea typeface="ＭＳ Ｐゴシック" charset="0"/>
              </a:rPr>
              <a:t>any </a:t>
            </a: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time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S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haring and serving of data in a scalable infrastructure</a:t>
            </a:r>
            <a:endParaRPr lang="en-GB" sz="2400" dirty="0">
              <a:solidFill>
                <a:srgbClr val="000000"/>
              </a:solidFill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  <a:ea typeface="ＭＳ Ｐゴシック" charset="0"/>
              </a:rPr>
              <a:t>SNIA CDMI</a:t>
            </a: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API (development in progress)</a:t>
            </a:r>
          </a:p>
          <a:p>
            <a:pPr marL="0" lvl="1" indent="0">
              <a:buNone/>
            </a:pPr>
            <a:endParaRPr lang="en-GB" sz="2400" dirty="0">
              <a:solidFill>
                <a:srgbClr val="000000"/>
              </a:solidFill>
              <a:ea typeface="ＭＳ Ｐゴシック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4F81BD"/>
              </a:solidFill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F81BD"/>
              </a:solidFill>
              <a:ea typeface="ＭＳ Ｐゴシック" charset="0"/>
            </a:endParaRPr>
          </a:p>
          <a:p>
            <a:endParaRPr lang="en-GB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IaaS</a:t>
            </a:r>
            <a:r>
              <a:rPr lang="en-GB" dirty="0" smtClean="0"/>
              <a:t> Capabilities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37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pPr marL="0" lvl="1"/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VM Image Catalogue</a:t>
            </a:r>
            <a:endParaRPr lang="en-GB" sz="2400" dirty="0">
              <a:solidFill>
                <a:srgbClr val="4F81BD"/>
              </a:solidFill>
              <a:ea typeface="ＭＳ Ｐゴシック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  <a:ea typeface="ＭＳ Ｐゴシック" charset="0"/>
              </a:rPr>
              <a:t>Open Library 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of</a:t>
            </a:r>
            <a:r>
              <a:rPr lang="en-GB" sz="2400" dirty="0">
                <a:solidFill>
                  <a:schemeClr val="accent1"/>
                </a:solidFill>
                <a:ea typeface="ＭＳ Ｐゴシック" charset="0"/>
              </a:rPr>
              <a:t> Virtual </a:t>
            </a:r>
            <a:r>
              <a:rPr lang="en-GB" sz="2400" dirty="0" smtClean="0">
                <a:solidFill>
                  <a:schemeClr val="accent1"/>
                </a:solidFill>
                <a:ea typeface="ＭＳ Ｐゴシック" charset="0"/>
              </a:rPr>
              <a:t>Appliances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Use on clouds or for personal download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  <a:ea typeface="ＭＳ Ｐゴシック" charset="0"/>
              </a:rPr>
              <a:t>Re</a:t>
            </a:r>
            <a:r>
              <a:rPr lang="en-US" sz="2400" dirty="0" smtClean="0">
                <a:solidFill>
                  <a:schemeClr val="accent1"/>
                </a:solidFill>
                <a:ea typeface="ＭＳ Ｐゴシック" charset="0"/>
              </a:rPr>
              <a:t>-use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, </a:t>
            </a:r>
            <a:r>
              <a:rPr lang="en-US" sz="2400" dirty="0" smtClean="0">
                <a:solidFill>
                  <a:srgbClr val="4F81BD"/>
                </a:solidFill>
                <a:ea typeface="ＭＳ Ｐゴシック" charset="0"/>
              </a:rPr>
              <a:t>share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, associate </a:t>
            </a:r>
            <a:r>
              <a:rPr lang="en-US" sz="2400" dirty="0" smtClean="0">
                <a:solidFill>
                  <a:srgbClr val="4F81BD"/>
                </a:solidFill>
                <a:ea typeface="ＭＳ Ｐゴシック" charset="0"/>
              </a:rPr>
              <a:t>contextualization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F81BD"/>
                </a:solidFill>
                <a:ea typeface="ＭＳ Ｐゴシック" charset="0"/>
              </a:rPr>
              <a:t>Software Appliances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for describing association of VA and context</a:t>
            </a:r>
            <a:endParaRPr lang="en-US" sz="2400" dirty="0" smtClean="0">
              <a:solidFill>
                <a:srgbClr val="4F81BD"/>
              </a:solidFill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4F81BD"/>
              </a:solidFill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ea typeface="ＭＳ Ｐゴシック" charset="0"/>
            </a:endParaRPr>
          </a:p>
          <a:p>
            <a:endParaRPr lang="en-GB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/>
          <a:p>
            <a:pPr marL="0" lvl="1"/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VM Image Management</a:t>
            </a:r>
            <a:endParaRPr lang="en-GB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Community curated </a:t>
            </a:r>
            <a:r>
              <a:rPr lang="en-GB" sz="2400" dirty="0" smtClean="0">
                <a:ea typeface="ＭＳ Ｐゴシック" charset="0"/>
              </a:rPr>
              <a:t>sets of images</a:t>
            </a:r>
            <a:endParaRPr lang="en-GB" sz="2400" dirty="0" smtClean="0">
              <a:solidFill>
                <a:srgbClr val="4F81BD"/>
              </a:solidFill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4F81BD"/>
                </a:solidFill>
                <a:ea typeface="ＭＳ Ｐゴシック" charset="0"/>
              </a:rPr>
              <a:t>Automatic 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and </a:t>
            </a:r>
            <a:r>
              <a:rPr lang="en-GB" sz="2400" dirty="0">
                <a:solidFill>
                  <a:srgbClr val="4F81BD"/>
                </a:solidFill>
                <a:ea typeface="ＭＳ Ｐゴシック" charset="0"/>
              </a:rPr>
              <a:t>secure distribution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</a:rPr>
              <a:t> of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sets to cloud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providers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81BD"/>
                </a:solidFill>
                <a:ea typeface="ＭＳ Ｐゴシック" charset="0"/>
              </a:rPr>
              <a:t>EGI endorsed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set of VM images prepared to run in a cloud in a </a:t>
            </a:r>
            <a:r>
              <a:rPr lang="en-US" sz="2400" dirty="0">
                <a:solidFill>
                  <a:schemeClr val="accent1"/>
                </a:solidFill>
                <a:ea typeface="ＭＳ Ｐゴシック" charset="0"/>
              </a:rPr>
              <a:t>secure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manner</a:t>
            </a:r>
            <a:endParaRPr lang="en-GB" sz="2400" dirty="0">
              <a:solidFill>
                <a:schemeClr val="accent1"/>
              </a:solidFill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ea typeface="ＭＳ Ｐゴシック" charset="0"/>
            </a:endParaRPr>
          </a:p>
          <a:p>
            <a:pPr marL="0" lvl="1" indent="0">
              <a:buNone/>
            </a:pPr>
            <a:endParaRPr lang="en-GB" sz="2400" dirty="0">
              <a:solidFill>
                <a:srgbClr val="000000"/>
              </a:solidFill>
              <a:ea typeface="ＭＳ Ｐゴシック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4F81BD"/>
              </a:solidFill>
              <a:ea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F81BD"/>
              </a:solidFill>
              <a:ea typeface="ＭＳ Ｐゴシック" charset="0"/>
            </a:endParaRPr>
          </a:p>
          <a:p>
            <a:endParaRPr lang="en-GB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VM Image Catalogue and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45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15758</TotalTime>
  <Words>1068</Words>
  <Application>Microsoft Macintosh PowerPoint</Application>
  <PresentationFormat>Presentación en pantalla (4:3)</PresentationFormat>
  <Paragraphs>191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Engage</vt:lpstr>
      <vt:lpstr>EGI Powerpoint Presentation (body)</vt:lpstr>
      <vt:lpstr>EGI Powerpoint Presentation (closing)</vt:lpstr>
      <vt:lpstr>The EGI Federated Cloud  e-Infrastructure and BBMRI</vt:lpstr>
      <vt:lpstr>EGI Federated Cloud</vt:lpstr>
      <vt:lpstr>EGI Federated Cloud Architecture</vt:lpstr>
      <vt:lpstr>EGI Cloud Federations</vt:lpstr>
      <vt:lpstr>Public Cloud Architecture</vt:lpstr>
      <vt:lpstr>Build a federation of Biobank clouds</vt:lpstr>
      <vt:lpstr>BioBank Cloud</vt:lpstr>
      <vt:lpstr>IaaS Capabilities</vt:lpstr>
      <vt:lpstr>VM Image Catalogue and Management</vt:lpstr>
      <vt:lpstr>VM Image Catalogue</vt:lpstr>
      <vt:lpstr>Federation Services</vt:lpstr>
      <vt:lpstr>FedCloud: the infrastructure</vt:lpstr>
      <vt:lpstr>Beyond IaaS</vt:lpstr>
      <vt:lpstr>EGI Federated Cloud Evolution</vt:lpstr>
      <vt:lpstr>References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Enol Fernández del Castillo</cp:lastModifiedBy>
  <cp:revision>317</cp:revision>
  <cp:lastPrinted>2015-07-15T15:15:04Z</cp:lastPrinted>
  <dcterms:created xsi:type="dcterms:W3CDTF">2015-05-07T09:24:15Z</dcterms:created>
  <dcterms:modified xsi:type="dcterms:W3CDTF">2015-10-26T11:11:40Z</dcterms:modified>
</cp:coreProperties>
</file>