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652" r:id="rId2"/>
    <p:sldId id="666" r:id="rId3"/>
    <p:sldId id="667" r:id="rId4"/>
    <p:sldId id="668" r:id="rId5"/>
    <p:sldId id="669" r:id="rId6"/>
    <p:sldId id="673" r:id="rId7"/>
    <p:sldId id="674" r:id="rId8"/>
    <p:sldId id="675" r:id="rId9"/>
    <p:sldId id="690" r:id="rId10"/>
    <p:sldId id="678" r:id="rId11"/>
    <p:sldId id="680" r:id="rId12"/>
    <p:sldId id="682" r:id="rId13"/>
    <p:sldId id="691" r:id="rId14"/>
    <p:sldId id="688" r:id="rId15"/>
    <p:sldId id="685" r:id="rId16"/>
    <p:sldId id="686" r:id="rId17"/>
    <p:sldId id="687" r:id="rId18"/>
    <p:sldId id="694" r:id="rId19"/>
    <p:sldId id="692" r:id="rId20"/>
    <p:sldId id="693" r:id="rId21"/>
  </p:sldIdLst>
  <p:sldSz cx="10691813" cy="7559675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BD5405"/>
    <a:srgbClr val="0000FF"/>
    <a:srgbClr val="FF9600"/>
    <a:srgbClr val="FFFF99"/>
    <a:srgbClr val="FF9900"/>
    <a:srgbClr val="FFE700"/>
    <a:srgbClr val="FF5050"/>
    <a:srgbClr val="660033"/>
    <a:srgbClr val="EAF1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7" autoAdjust="0"/>
    <p:restoredTop sz="73712" autoAdjust="0"/>
  </p:normalViewPr>
  <p:slideViewPr>
    <p:cSldViewPr>
      <p:cViewPr varScale="1">
        <p:scale>
          <a:sx n="60" d="100"/>
          <a:sy n="60" d="100"/>
        </p:scale>
        <p:origin x="1374" y="30"/>
      </p:cViewPr>
      <p:guideLst>
        <p:guide orient="horz" pos="2381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2371" y="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8EC78-FE11-4B2B-B6BC-0F2D2A346300}" type="datetimeFigureOut">
              <a:rPr lang="sv-SE" smtClean="0"/>
              <a:t>2015-10-25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7CAFB-FF40-4936-A65D-2647493996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1981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685800"/>
            <a:ext cx="4848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</a:defRPr>
            </a:lvl1pPr>
          </a:lstStyle>
          <a:p>
            <a:pPr>
              <a:defRPr/>
            </a:pPr>
            <a:fld id="{22A98949-55E9-4D5A-814D-4555B67ABEC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7499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i="0" kern="1200" dirty="0" err="1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genome-wide</a:t>
            </a:r>
            <a:r>
              <a:rPr lang="sv-SE" sz="1200" b="1" i="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association </a:t>
            </a:r>
            <a:r>
              <a:rPr lang="sv-SE" sz="1200" b="1" i="0" kern="1200" dirty="0" err="1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study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98949-55E9-4D5A-814D-4555B67ABEC0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2246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 could add HBASE,</a:t>
            </a:r>
            <a:r>
              <a:rPr lang="en-US" baseline="0" dirty="0" smtClean="0"/>
              <a:t> Pig, HIVE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98949-55E9-4D5A-814D-4555B67ABEC0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8081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98949-55E9-4D5A-814D-4555B67ABEC0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028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98949-55E9-4D5A-814D-4555B67ABEC0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9016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98949-55E9-4D5A-814D-4555B67ABEC0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97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Basically, the same problems </a:t>
            </a:r>
            <a:r>
              <a:rPr lang="en-US" dirty="0" err="1" smtClean="0"/>
              <a:t>MapReduce</a:t>
            </a:r>
            <a:r>
              <a:rPr lang="en-US" dirty="0" smtClean="0"/>
              <a:t> in scheduling tasks.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98949-55E9-4D5A-814D-4555B67ABEC0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914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</a:t>
            </a:r>
            <a:r>
              <a:rPr lang="en-US" baseline="0" dirty="0" smtClean="0"/>
              <a:t> security groups</a:t>
            </a:r>
          </a:p>
          <a:p>
            <a:r>
              <a:rPr lang="en-US" baseline="0" dirty="0" smtClean="0"/>
              <a:t>Create nodes</a:t>
            </a:r>
          </a:p>
          <a:p>
            <a:r>
              <a:rPr lang="en-US" baseline="0" dirty="0" err="1" smtClean="0"/>
              <a:t>BitTorrent</a:t>
            </a:r>
            <a:endParaRPr lang="en-US" baseline="0" dirty="0" smtClean="0"/>
          </a:p>
          <a:p>
            <a:r>
              <a:rPr lang="en-US" baseline="0" dirty="0" smtClean="0"/>
              <a:t>Install</a:t>
            </a:r>
          </a:p>
          <a:p>
            <a:r>
              <a:rPr lang="en-US" dirty="0" smtClean="0"/>
              <a:t>Configure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98949-55E9-4D5A-814D-4555B67ABEC0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934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98949-55E9-4D5A-814D-4555B67ABEC0}" type="slidenum">
              <a:rPr lang="sv-SE" smtClean="0"/>
              <a:pPr>
                <a:defRPr/>
              </a:pPr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57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61530" y="3995861"/>
            <a:ext cx="7214400" cy="9318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2699717"/>
            <a:ext cx="10712482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 sz="120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771725"/>
            <a:ext cx="10691813" cy="9144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5/30/2012</a:t>
            </a:r>
            <a:endParaRPr lang="sv-SE"/>
          </a:p>
        </p:txBody>
      </p:sp>
      <p:sp>
        <p:nvSpPr>
          <p:cNvPr id="3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" name="Platshållare för bildnummer 15"/>
          <p:cNvSpPr>
            <a:spLocks noGrp="1"/>
          </p:cNvSpPr>
          <p:nvPr>
            <p:ph type="sldNum" sz="quarter" idx="12"/>
          </p:nvPr>
        </p:nvSpPr>
        <p:spPr>
          <a:xfrm>
            <a:off x="9918700" y="6811963"/>
            <a:ext cx="527050" cy="401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AD05E-085C-40B5-8DFE-95E684015A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691813" cy="9144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3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84269" y="7006699"/>
            <a:ext cx="2676517" cy="4031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5/30/2012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9305" y="7006699"/>
            <a:ext cx="4098528" cy="403183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6352" y="7006699"/>
            <a:ext cx="2316559" cy="403183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96431" y="7125165"/>
            <a:ext cx="210376" cy="14068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87" tIns="52144" rIns="104287" bIns="5214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0"/>
            <a:ext cx="10712482" cy="971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 sz="120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35421"/>
            <a:ext cx="10691813" cy="9144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0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150" y="335986"/>
            <a:ext cx="9112171" cy="1091953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80" y="1828672"/>
            <a:ext cx="9088041" cy="4996035"/>
          </a:xfrm>
          <a:prstGeom prst="rect">
            <a:avLst/>
          </a:prstGeom>
        </p:spPr>
        <p:txBody>
          <a:bodyPr lIns="104287" tIns="52144" rIns="104287" bIns="5214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18860" y="6971700"/>
            <a:ext cx="2227461" cy="503978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/>
            </a:lvl1pPr>
          </a:lstStyle>
          <a:p>
            <a:fld id="{103F590D-1EE3-4679-BAB2-47D8C4772F5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95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7215261"/>
            <a:ext cx="10712482" cy="381000"/>
          </a:xfrm>
          <a:prstGeom prst="rect">
            <a:avLst/>
          </a:prstGeom>
          <a:solidFill>
            <a:srgbClr val="E9F0F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0" y="0"/>
            <a:ext cx="10712482" cy="971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 sz="120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5421"/>
            <a:ext cx="10691813" cy="9144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7215261"/>
            <a:ext cx="10691813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7308232"/>
            <a:ext cx="2442434" cy="262628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3105398" y="7226929"/>
            <a:ext cx="5840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err="1" smtClean="0"/>
              <a:t>BiobankCloud</a:t>
            </a:r>
            <a:r>
              <a:rPr lang="en-US" sz="1800" baseline="0" dirty="0" smtClean="0"/>
              <a:t> </a:t>
            </a:r>
            <a:r>
              <a:rPr lang="en-US" sz="1800" dirty="0" smtClean="0"/>
              <a:t>@</a:t>
            </a:r>
            <a:r>
              <a:rPr lang="en-US" sz="1800" baseline="0" dirty="0" smtClean="0"/>
              <a:t> </a:t>
            </a:r>
            <a:r>
              <a:rPr lang="en-US" sz="1800" dirty="0" smtClean="0"/>
              <a:t>Hands On </a:t>
            </a:r>
            <a:r>
              <a:rPr lang="en-US" sz="1800" dirty="0" err="1" smtClean="0"/>
              <a:t>Biobanks</a:t>
            </a:r>
            <a:r>
              <a:rPr lang="en-US" sz="1800" dirty="0" smtClean="0"/>
              <a:t>,</a:t>
            </a:r>
            <a:r>
              <a:rPr lang="en-US" sz="1800" baseline="0" dirty="0" smtClean="0"/>
              <a:t> 2014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6426" y="7231136"/>
            <a:ext cx="622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22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8354" y="6948189"/>
            <a:ext cx="778868" cy="360041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655DC56A-1AE7-4E74-8628-DCDCBD906D9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10712482" cy="971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 sz="120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35421"/>
            <a:ext cx="10691813" cy="9144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187550"/>
            <a:ext cx="9929266" cy="532859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800" baseline="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78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0"/>
            <a:ext cx="10712482" cy="971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 sz="1200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5/30/2012</a:t>
            </a:r>
            <a:endParaRPr lang="sv-SE" dirty="0"/>
          </a:p>
        </p:txBody>
      </p:sp>
      <p:sp>
        <p:nvSpPr>
          <p:cNvPr id="5" name="Platshållare för sidfot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5421"/>
            <a:ext cx="10691813" cy="9144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187550"/>
            <a:ext cx="9929266" cy="532859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800" baseline="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6"/>
          </p:nvPr>
        </p:nvSpPr>
        <p:spPr>
          <a:xfrm>
            <a:off x="8082210" y="7020197"/>
            <a:ext cx="2493962" cy="401638"/>
          </a:xfrm>
        </p:spPr>
        <p:txBody>
          <a:bodyPr/>
          <a:lstStyle/>
          <a:p>
            <a:fld id="{6ABBEC27-BBD9-4086-947E-E5DDEF7BE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0"/>
            <a:ext cx="10712482" cy="971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 sz="120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5421"/>
            <a:ext cx="10691813" cy="9144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5/30/2012</a:t>
            </a:r>
            <a:endParaRPr lang="sv-S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082210" y="7020197"/>
            <a:ext cx="2493962" cy="401638"/>
          </a:xfrm>
        </p:spPr>
        <p:txBody>
          <a:bodyPr/>
          <a:lstStyle/>
          <a:p>
            <a:fld id="{6ABBEC27-BBD9-4086-947E-E5DDEF7BE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0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0"/>
            <a:ext cx="10712482" cy="971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 sz="1200"/>
          </a:p>
        </p:txBody>
      </p:sp>
      <p:sp>
        <p:nvSpPr>
          <p:cNvPr id="3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5/30/2012</a:t>
            </a:r>
            <a:endParaRPr lang="sv-SE"/>
          </a:p>
        </p:txBody>
      </p:sp>
      <p:sp>
        <p:nvSpPr>
          <p:cNvPr id="4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691813" cy="9144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87550"/>
            <a:ext cx="4600674" cy="532859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5633938" y="1187549"/>
            <a:ext cx="4600674" cy="532859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3"/>
          </p:nvPr>
        </p:nvSpPr>
        <p:spPr>
          <a:xfrm>
            <a:off x="8082210" y="7020197"/>
            <a:ext cx="2493962" cy="401638"/>
          </a:xfrm>
        </p:spPr>
        <p:txBody>
          <a:bodyPr/>
          <a:lstStyle/>
          <a:p>
            <a:fld id="{6ABBEC27-BBD9-4086-947E-E5DDEF7BE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samarbets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 bwMode="auto">
          <a:xfrm>
            <a:off x="-20669" y="2843733"/>
            <a:ext cx="10712482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 sz="120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2915741"/>
            <a:ext cx="10691813" cy="9144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5/30/2012</a:t>
            </a:r>
            <a:endParaRPr lang="sv-SE"/>
          </a:p>
        </p:txBody>
      </p:sp>
      <p:sp>
        <p:nvSpPr>
          <p:cNvPr id="3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" name="Platshållare för bildnummer 15"/>
          <p:cNvSpPr>
            <a:spLocks noGrp="1"/>
          </p:cNvSpPr>
          <p:nvPr>
            <p:ph type="sldNum" sz="quarter" idx="12"/>
          </p:nvPr>
        </p:nvSpPr>
        <p:spPr>
          <a:xfrm>
            <a:off x="9918700" y="6811963"/>
            <a:ext cx="527050" cy="401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AD05E-085C-40B5-8DFE-95E684015A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84269" y="7006699"/>
            <a:ext cx="2676517" cy="4031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5/30/2012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9305" y="7006699"/>
            <a:ext cx="4098528" cy="403183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6352" y="7006699"/>
            <a:ext cx="2316559" cy="403183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5633938" y="1187549"/>
            <a:ext cx="4600674" cy="532859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0"/>
            <a:ext cx="10712482" cy="971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 sz="120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35421"/>
            <a:ext cx="10691813" cy="9144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06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5/30/2012</a:t>
            </a:r>
            <a:endParaRPr lang="sv-SE"/>
          </a:p>
        </p:txBody>
      </p:sp>
      <p:sp>
        <p:nvSpPr>
          <p:cNvPr id="3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" name="Platshållare för bildnummer 15"/>
          <p:cNvSpPr>
            <a:spLocks noGrp="1"/>
          </p:cNvSpPr>
          <p:nvPr>
            <p:ph type="sldNum" sz="quarter" idx="12"/>
          </p:nvPr>
        </p:nvSpPr>
        <p:spPr>
          <a:xfrm>
            <a:off x="9918700" y="6811963"/>
            <a:ext cx="527050" cy="401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AD05E-085C-40B5-8DFE-95E684015A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691813" cy="9144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3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5/30/2012</a:t>
            </a:r>
            <a:endParaRPr lang="sv-SE"/>
          </a:p>
        </p:txBody>
      </p:sp>
      <p:sp>
        <p:nvSpPr>
          <p:cNvPr id="3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" name="Platshållare för bildnummer 15"/>
          <p:cNvSpPr>
            <a:spLocks noGrp="1"/>
          </p:cNvSpPr>
          <p:nvPr>
            <p:ph type="sldNum" sz="quarter" idx="12"/>
          </p:nvPr>
        </p:nvSpPr>
        <p:spPr>
          <a:xfrm>
            <a:off x="9918700" y="6811963"/>
            <a:ext cx="527050" cy="401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AD05E-085C-40B5-8DFE-95E684015A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691813" cy="9144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3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252413" y="6811963"/>
            <a:ext cx="109220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00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5/30/2012</a:t>
            </a:r>
            <a:endParaRPr lang="sv-SE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3"/>
          </p:nvPr>
        </p:nvSpPr>
        <p:spPr>
          <a:xfrm>
            <a:off x="2130425" y="6811963"/>
            <a:ext cx="7247929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7650162" y="6804173"/>
            <a:ext cx="24939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BEC27-BBD9-4086-947E-E5DDEF7BE9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702" r:id="rId3"/>
    <p:sldLayoutId id="2147483692" r:id="rId4"/>
    <p:sldLayoutId id="2147483693" r:id="rId5"/>
    <p:sldLayoutId id="2147483694" r:id="rId6"/>
    <p:sldLayoutId id="2147483701" r:id="rId7"/>
    <p:sldLayoutId id="2147483705" r:id="rId8"/>
    <p:sldLayoutId id="2147483706" r:id="rId9"/>
    <p:sldLayoutId id="2147483709" r:id="rId10"/>
    <p:sldLayoutId id="2147483714" r:id="rId11"/>
    <p:sldLayoutId id="2147483715" r:id="rId12"/>
    <p:sldLayoutId id="2147483717" r:id="rId13"/>
    <p:sldLayoutId id="214748371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9pPr>
    </p:titleStyle>
    <p:bodyStyle>
      <a:lvl1pPr marL="204788" indent="-204788" algn="l" defTabSz="1042988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04825" indent="-209550" algn="l" defTabSz="1042988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2pPr>
      <a:lvl3pPr marL="754063" indent="-260350" algn="l" defTabSz="1042988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90000"/>
        <a:buFont typeface="Arial" charset="0"/>
        <a:buChar char="•"/>
        <a:defRPr>
          <a:solidFill>
            <a:schemeClr val="tx1"/>
          </a:solidFill>
          <a:latin typeface="+mn-lt"/>
        </a:defRPr>
      </a:lvl3pPr>
      <a:lvl4pPr marL="1030288" indent="-261938" algn="l" defTabSz="1042988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281113" indent="-260350" algn="l" defTabSz="1042988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gif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 smtClean="0"/>
              <a:t>Deploying </a:t>
            </a:r>
            <a:r>
              <a:rPr lang="en-US" sz="3200" dirty="0" err="1" smtClean="0"/>
              <a:t>BiobankCloud</a:t>
            </a:r>
            <a:r>
              <a:rPr lang="en-US" sz="3200" dirty="0" smtClean="0"/>
              <a:t> with </a:t>
            </a:r>
            <a:r>
              <a:rPr lang="en-US" sz="3200" dirty="0" err="1" smtClean="0"/>
              <a:t>Karamel</a:t>
            </a:r>
            <a:r>
              <a:rPr lang="en-US" sz="3200" dirty="0" smtClean="0"/>
              <a:t>/Chef</a:t>
            </a:r>
            <a:br>
              <a:rPr lang="en-US" sz="3200" dirty="0" smtClean="0"/>
            </a:br>
            <a:r>
              <a:rPr lang="en-US" sz="3200" dirty="0" smtClean="0"/>
              <a:t>and Federated Authentication in </a:t>
            </a:r>
            <a:r>
              <a:rPr lang="en-US" sz="3200" smtClean="0"/>
              <a:t>BiobankCloud</a:t>
            </a:r>
            <a:endParaRPr lang="en-US" sz="3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33538" y="4427834"/>
            <a:ext cx="6840760" cy="1800275"/>
          </a:xfrm>
          <a:prstGeom prst="rect">
            <a:avLst/>
          </a:prstGeom>
        </p:spPr>
        <p:txBody>
          <a:bodyPr>
            <a:noAutofit/>
          </a:bodyPr>
          <a:lstStyle>
            <a:lvl1pPr marL="204788" indent="-204788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825" indent="-2095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754063" indent="-260350" algn="l" defTabSz="1042988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30288" indent="-261938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281113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8035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6pPr>
            <a:lvl7pPr marL="32607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7pPr>
            <a:lvl8pPr marL="37179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8pPr>
            <a:lvl9pPr marL="41751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Jim Dowling, KTH – Royal Institute </a:t>
            </a:r>
            <a:r>
              <a:rPr lang="en-US" sz="2000" smtClean="0">
                <a:solidFill>
                  <a:schemeClr val="accent1"/>
                </a:solidFill>
                <a:latin typeface="+mj-lt"/>
              </a:rPr>
              <a:t>of Technology</a:t>
            </a:r>
            <a:endParaRPr lang="en-US" sz="2000" dirty="0" smtClean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745506" y="4139877"/>
            <a:ext cx="7200800" cy="610979"/>
          </a:xfrm>
          <a:prstGeom prst="rect">
            <a:avLst/>
          </a:prstGeom>
        </p:spPr>
        <p:txBody>
          <a:bodyPr>
            <a:noAutofit/>
          </a:bodyPr>
          <a:lstStyle>
            <a:lvl1pPr marL="204788" indent="-204788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825" indent="-2095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754063" indent="-260350" algn="l" defTabSz="1042988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30288" indent="-261938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281113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8035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6pPr>
            <a:lvl7pPr marL="32607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7pPr>
            <a:lvl8pPr marL="37179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8pPr>
            <a:lvl9pPr marL="41751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en-US" sz="3200" dirty="0" smtClean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971525"/>
            <a:ext cx="5723077" cy="91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88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Ssh</a:t>
            </a:r>
            <a:r>
              <a:rPr lang="en-US" dirty="0" smtClean="0"/>
              <a:t> and Chef Solo </a:t>
            </a:r>
            <a:r>
              <a:rPr lang="en-US" dirty="0"/>
              <a:t>to Install </a:t>
            </a:r>
            <a:r>
              <a:rPr lang="en-US" dirty="0" smtClean="0"/>
              <a:t>software</a:t>
            </a:r>
            <a:endParaRPr lang="sv-SE" dirty="0"/>
          </a:p>
        </p:txBody>
      </p:sp>
      <p:grpSp>
        <p:nvGrpSpPr>
          <p:cNvPr id="5" name="Group 4"/>
          <p:cNvGrpSpPr/>
          <p:nvPr/>
        </p:nvGrpSpPr>
        <p:grpSpPr>
          <a:xfrm>
            <a:off x="951298" y="5544691"/>
            <a:ext cx="1344189" cy="1344190"/>
            <a:chOff x="951298" y="4563167"/>
            <a:chExt cx="1344189" cy="1344190"/>
          </a:xfrm>
        </p:grpSpPr>
        <p:pic>
          <p:nvPicPr>
            <p:cNvPr id="2053" name="Picture 5" descr="http://c.shld.net/rpx/i/s/pi/mp/17272/6697857507p?src=http%3A%2F%2Fcontent.etilize.com%2FLarge%2F1017227354.jpg&amp;d=6684c5da9c9c41c083938aa08e784d40e990ed7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1298" y="4563167"/>
              <a:ext cx="1344189" cy="1344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ounded Rectangle 3"/>
            <p:cNvSpPr/>
            <p:nvPr/>
          </p:nvSpPr>
          <p:spPr bwMode="auto">
            <a:xfrm>
              <a:off x="1169442" y="4577055"/>
              <a:ext cx="864096" cy="381498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ssh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49789" y="5531991"/>
            <a:ext cx="1344189" cy="1344190"/>
            <a:chOff x="4265786" y="4550467"/>
            <a:chExt cx="1344189" cy="1344190"/>
          </a:xfrm>
        </p:grpSpPr>
        <p:pic>
          <p:nvPicPr>
            <p:cNvPr id="7" name="Picture 5" descr="http://c.shld.net/rpx/i/s/pi/mp/17272/6697857507p?src=http%3A%2F%2Fcontent.etilize.com%2FLarge%2F1017227354.jpg&amp;d=6684c5da9c9c41c083938aa08e784d40e990ed7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5786" y="4550467"/>
              <a:ext cx="1344189" cy="1344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ounded Rectangle 13"/>
            <p:cNvSpPr/>
            <p:nvPr/>
          </p:nvSpPr>
          <p:spPr bwMode="auto">
            <a:xfrm>
              <a:off x="4484559" y="4550467"/>
              <a:ext cx="864096" cy="381498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 smtClean="0">
                  <a:solidFill>
                    <a:schemeClr val="bg1"/>
                  </a:solidFill>
                  <a:latin typeface="Times"/>
                </a:rPr>
                <a:t>ssh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298234" y="5493642"/>
            <a:ext cx="1344189" cy="1382539"/>
            <a:chOff x="8298234" y="4512118"/>
            <a:chExt cx="1344189" cy="1382539"/>
          </a:xfrm>
        </p:grpSpPr>
        <p:pic>
          <p:nvPicPr>
            <p:cNvPr id="8" name="Picture 5" descr="http://c.shld.net/rpx/i/s/pi/mp/17272/6697857507p?src=http%3A%2F%2Fcontent.etilize.com%2FLarge%2F1017227354.jpg&amp;d=6684c5da9c9c41c083938aa08e784d40e990ed7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8234" y="4550467"/>
              <a:ext cx="1344189" cy="1344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ounded Rectangle 14"/>
            <p:cNvSpPr/>
            <p:nvPr/>
          </p:nvSpPr>
          <p:spPr bwMode="auto">
            <a:xfrm>
              <a:off x="8514258" y="4512118"/>
              <a:ext cx="864096" cy="381498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 smtClean="0">
                  <a:solidFill>
                    <a:schemeClr val="bg1"/>
                  </a:solidFill>
                  <a:latin typeface="Times"/>
                </a:rPr>
                <a:t>ssh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pic>
        <p:nvPicPr>
          <p:cNvPr id="2051" name="Picture 3" descr="C:\Users\jdownling\AppData\Local\Microsoft\Windows\Temporary Internet Files\Content.IE5\3K2UZR6V\MC90043484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603" y="1638473"/>
            <a:ext cx="1114375" cy="11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 bwMode="auto">
          <a:xfrm>
            <a:off x="4649789" y="2752848"/>
            <a:ext cx="1344190" cy="3814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"/>
              </a:rPr>
              <a:t>Karamel</a:t>
            </a: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"/>
            </a:endParaRPr>
          </a:p>
        </p:txBody>
      </p:sp>
      <p:cxnSp>
        <p:nvCxnSpPr>
          <p:cNvPr id="22" name="Elbow Connector 21"/>
          <p:cNvCxnSpPr>
            <a:stCxn id="8" idx="0"/>
            <a:endCxn id="16" idx="2"/>
          </p:cNvCxnSpPr>
          <p:nvPr/>
        </p:nvCxnSpPr>
        <p:spPr bwMode="auto">
          <a:xfrm rot="16200000" flipV="1">
            <a:off x="5947285" y="2508946"/>
            <a:ext cx="2397645" cy="364844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Elbow Connector 26"/>
          <p:cNvCxnSpPr>
            <a:stCxn id="2053" idx="0"/>
            <a:endCxn id="16" idx="2"/>
          </p:cNvCxnSpPr>
          <p:nvPr/>
        </p:nvCxnSpPr>
        <p:spPr bwMode="auto">
          <a:xfrm rot="5400000" flipH="1" flipV="1">
            <a:off x="2267466" y="2490274"/>
            <a:ext cx="2410345" cy="369849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6" idx="2"/>
            <a:endCxn id="7" idx="0"/>
          </p:cNvCxnSpPr>
          <p:nvPr/>
        </p:nvCxnSpPr>
        <p:spPr bwMode="auto">
          <a:xfrm>
            <a:off x="5321884" y="3134346"/>
            <a:ext cx="0" cy="23976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Vertical Scroll 5"/>
          <p:cNvSpPr/>
          <p:nvPr/>
        </p:nvSpPr>
        <p:spPr bwMode="auto">
          <a:xfrm>
            <a:off x="4696320" y="3275781"/>
            <a:ext cx="1224136" cy="504056"/>
          </a:xfrm>
          <a:prstGeom prst="verticalScroll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Recipes</a:t>
            </a: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" name="Vertical Scroll 27"/>
          <p:cNvSpPr/>
          <p:nvPr/>
        </p:nvSpPr>
        <p:spPr bwMode="auto">
          <a:xfrm>
            <a:off x="4697834" y="3275781"/>
            <a:ext cx="1224136" cy="504056"/>
          </a:xfrm>
          <a:prstGeom prst="verticalScroll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Recipes</a:t>
            </a: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9" name="Vertical Scroll 28"/>
          <p:cNvSpPr/>
          <p:nvPr/>
        </p:nvSpPr>
        <p:spPr bwMode="auto">
          <a:xfrm>
            <a:off x="4697834" y="3275781"/>
            <a:ext cx="1224136" cy="504056"/>
          </a:xfrm>
          <a:prstGeom prst="verticalScroll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Recipes</a:t>
            </a: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82010" y="3179963"/>
            <a:ext cx="4261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Chef Recipes are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infrastructure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 code: idempotent &amp; </a:t>
            </a:r>
            <a:r>
              <a:rPr lang="en-US" sz="2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composable</a:t>
            </a:r>
            <a:endParaRPr lang="sv-SE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025426" y="5436021"/>
            <a:ext cx="1252892" cy="1368152"/>
            <a:chOff x="144349" y="2771725"/>
            <a:chExt cx="2365949" cy="2520280"/>
          </a:xfrm>
        </p:grpSpPr>
        <p:grpSp>
          <p:nvGrpSpPr>
            <p:cNvPr id="33" name="Group 32"/>
            <p:cNvGrpSpPr/>
            <p:nvPr/>
          </p:nvGrpSpPr>
          <p:grpSpPr>
            <a:xfrm>
              <a:off x="223271" y="2915599"/>
              <a:ext cx="2232000" cy="2250392"/>
              <a:chOff x="223271" y="2915599"/>
              <a:chExt cx="2232000" cy="2250392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35" name="Rectangle 34"/>
              <p:cNvSpPr/>
              <p:nvPr/>
            </p:nvSpPr>
            <p:spPr bwMode="auto">
              <a:xfrm>
                <a:off x="223271" y="2915599"/>
                <a:ext cx="2232000" cy="642969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err="1" smtClean="0">
                    <a:solidFill>
                      <a:schemeClr val="bg1"/>
                    </a:solidFill>
                    <a:latin typeface="Comic Sans MS" pitchFamily="66" charset="0"/>
                  </a:rPr>
                  <a:t>ResourceMgr</a:t>
                </a: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223271" y="3701450"/>
                <a:ext cx="2232000" cy="642969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solidFill>
                      <a:schemeClr val="bg1"/>
                    </a:solidFill>
                    <a:latin typeface="Comic Sans MS" pitchFamily="66" charset="0"/>
                  </a:rPr>
                  <a:t>NN</a:t>
                </a: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223271" y="4523022"/>
                <a:ext cx="2232000" cy="642969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" tIns="45720" rIns="18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200" dirty="0" err="1" smtClean="0">
                    <a:solidFill>
                      <a:schemeClr val="bg1"/>
                    </a:solidFill>
                    <a:latin typeface="Comic Sans MS" pitchFamily="66" charset="0"/>
                  </a:rPr>
                  <a:t>ssh</a:t>
                </a:r>
                <a:r>
                  <a:rPr lang="en-US" sz="1200" dirty="0" smtClean="0">
                    <a:solidFill>
                      <a:schemeClr val="bg1"/>
                    </a:solidFill>
                    <a:latin typeface="Comic Sans MS" pitchFamily="66" charset="0"/>
                  </a:rPr>
                  <a:t>, agent, </a:t>
                </a:r>
                <a:br>
                  <a:rPr lang="en-US" sz="1200" dirty="0" smtClean="0">
                    <a:solidFill>
                      <a:schemeClr val="bg1"/>
                    </a:solidFill>
                    <a:latin typeface="Comic Sans MS" pitchFamily="66" charset="0"/>
                  </a:rPr>
                </a:br>
                <a:r>
                  <a:rPr lang="en-US" sz="1200" dirty="0" smtClean="0">
                    <a:solidFill>
                      <a:schemeClr val="bg1"/>
                    </a:solidFill>
                    <a:latin typeface="Comic Sans MS" pitchFamily="66" charset="0"/>
                  </a:rPr>
                  <a:t>chef, </a:t>
                </a:r>
                <a:r>
                  <a:rPr lang="en-US" sz="1200" dirty="0" err="1" smtClean="0">
                    <a:solidFill>
                      <a:schemeClr val="bg1"/>
                    </a:solidFill>
                    <a:latin typeface="Comic Sans MS" pitchFamily="66" charset="0"/>
                  </a:rPr>
                  <a:t>collectd</a:t>
                </a:r>
                <a:endParaRPr lang="sv-SE" sz="1200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 bwMode="auto">
            <a:xfrm>
              <a:off x="144349" y="2771725"/>
              <a:ext cx="2365949" cy="25202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355504" y="5460254"/>
            <a:ext cx="1238874" cy="1319686"/>
            <a:chOff x="7948509" y="2771725"/>
            <a:chExt cx="2365949" cy="2520280"/>
          </a:xfrm>
        </p:grpSpPr>
        <p:grpSp>
          <p:nvGrpSpPr>
            <p:cNvPr id="56" name="Group 55"/>
            <p:cNvGrpSpPr/>
            <p:nvPr/>
          </p:nvGrpSpPr>
          <p:grpSpPr>
            <a:xfrm>
              <a:off x="8015068" y="2925117"/>
              <a:ext cx="2232000" cy="2250392"/>
              <a:chOff x="8015068" y="2925117"/>
              <a:chExt cx="2232000" cy="2250392"/>
            </a:xfrm>
            <a:solidFill>
              <a:srgbClr val="FF9900"/>
            </a:solidFill>
          </p:grpSpPr>
          <p:sp>
            <p:nvSpPr>
              <p:cNvPr id="58" name="Rectangle 57"/>
              <p:cNvSpPr/>
              <p:nvPr/>
            </p:nvSpPr>
            <p:spPr bwMode="auto">
              <a:xfrm>
                <a:off x="8015068" y="2925117"/>
                <a:ext cx="2232000" cy="642969"/>
              </a:xfrm>
              <a:prstGeom prst="rect">
                <a:avLst/>
              </a:prstGeom>
              <a:grp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omic Sans MS" pitchFamily="66" charset="0"/>
                  </a:rPr>
                  <a:t>MYSQLD</a:t>
                </a: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8015068" y="3710968"/>
                <a:ext cx="2232000" cy="642969"/>
              </a:xfrm>
              <a:prstGeom prst="rect">
                <a:avLst/>
              </a:prstGeom>
              <a:grp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200" dirty="0" smtClean="0">
                    <a:solidFill>
                      <a:schemeClr val="bg1"/>
                    </a:solidFill>
                    <a:latin typeface="Comic Sans MS" pitchFamily="66" charset="0"/>
                  </a:rPr>
                  <a:t>MGMD</a:t>
                </a:r>
                <a:endParaRPr lang="sv-SE" sz="1200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8015068" y="4532540"/>
                <a:ext cx="2232000" cy="642969"/>
              </a:xfrm>
              <a:prstGeom prst="rect">
                <a:avLst/>
              </a:prstGeom>
              <a:grp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" tIns="45720" rIns="18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200" dirty="0" err="1">
                    <a:solidFill>
                      <a:schemeClr val="bg1"/>
                    </a:solidFill>
                    <a:latin typeface="Comic Sans MS" pitchFamily="66" charset="0"/>
                  </a:rPr>
                  <a:t>ssh</a:t>
                </a:r>
                <a:r>
                  <a:rPr lang="en-US" sz="1200" dirty="0">
                    <a:solidFill>
                      <a:schemeClr val="bg1"/>
                    </a:solidFill>
                    <a:latin typeface="Comic Sans MS" pitchFamily="66" charset="0"/>
                  </a:rPr>
                  <a:t>, agent, </a:t>
                </a:r>
                <a:br>
                  <a:rPr lang="en-US" sz="1200" dirty="0">
                    <a:solidFill>
                      <a:schemeClr val="bg1"/>
                    </a:solidFill>
                    <a:latin typeface="Comic Sans MS" pitchFamily="66" charset="0"/>
                  </a:rPr>
                </a:br>
                <a:r>
                  <a:rPr lang="en-US" sz="1200" dirty="0">
                    <a:solidFill>
                      <a:schemeClr val="bg1"/>
                    </a:solidFill>
                    <a:latin typeface="Comic Sans MS" pitchFamily="66" charset="0"/>
                  </a:rPr>
                  <a:t>chef, </a:t>
                </a:r>
                <a:r>
                  <a:rPr lang="en-US" sz="1200" dirty="0" err="1">
                    <a:solidFill>
                      <a:schemeClr val="bg1"/>
                    </a:solidFill>
                    <a:latin typeface="Comic Sans MS" pitchFamily="66" charset="0"/>
                  </a:rPr>
                  <a:t>collectd</a:t>
                </a:r>
                <a:endParaRPr lang="sv-SE" sz="1200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 bwMode="auto">
            <a:xfrm>
              <a:off x="7948509" y="2771725"/>
              <a:ext cx="2365949" cy="25202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697834" y="5490027"/>
            <a:ext cx="1182975" cy="1260140"/>
            <a:chOff x="2637333" y="2771725"/>
            <a:chExt cx="2365949" cy="2520280"/>
          </a:xfrm>
        </p:grpSpPr>
        <p:grpSp>
          <p:nvGrpSpPr>
            <p:cNvPr id="62" name="Group 61"/>
            <p:cNvGrpSpPr/>
            <p:nvPr/>
          </p:nvGrpSpPr>
          <p:grpSpPr>
            <a:xfrm>
              <a:off x="2691168" y="2897739"/>
              <a:ext cx="2232000" cy="2250392"/>
              <a:chOff x="2691168" y="2897739"/>
              <a:chExt cx="2232000" cy="2250392"/>
            </a:xfrm>
          </p:grpSpPr>
          <p:sp>
            <p:nvSpPr>
              <p:cNvPr id="64" name="Rectangle 63"/>
              <p:cNvSpPr/>
              <p:nvPr/>
            </p:nvSpPr>
            <p:spPr bwMode="auto">
              <a:xfrm>
                <a:off x="2691168" y="2897739"/>
                <a:ext cx="2232000" cy="64296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err="1" smtClean="0">
                    <a:solidFill>
                      <a:schemeClr val="bg1"/>
                    </a:solidFill>
                    <a:latin typeface="Comic Sans MS" pitchFamily="66" charset="0"/>
                  </a:rPr>
                  <a:t>NodeMgr</a:t>
                </a: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2691168" y="3683590"/>
                <a:ext cx="2232000" cy="64296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solidFill>
                      <a:schemeClr val="bg1"/>
                    </a:solidFill>
                    <a:latin typeface="Comic Sans MS" pitchFamily="66" charset="0"/>
                  </a:rPr>
                  <a:t>DN</a:t>
                </a: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2691168" y="4505162"/>
                <a:ext cx="2232000" cy="64296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" tIns="45720" rIns="18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200" dirty="0" err="1">
                    <a:solidFill>
                      <a:schemeClr val="bg1"/>
                    </a:solidFill>
                    <a:latin typeface="Comic Sans MS" pitchFamily="66" charset="0"/>
                  </a:rPr>
                  <a:t>ssh</a:t>
                </a:r>
                <a:r>
                  <a:rPr lang="en-US" sz="1200" dirty="0">
                    <a:solidFill>
                      <a:schemeClr val="bg1"/>
                    </a:solidFill>
                    <a:latin typeface="Comic Sans MS" pitchFamily="66" charset="0"/>
                  </a:rPr>
                  <a:t>, agent, </a:t>
                </a:r>
                <a:br>
                  <a:rPr lang="en-US" sz="1200" dirty="0">
                    <a:solidFill>
                      <a:schemeClr val="bg1"/>
                    </a:solidFill>
                    <a:latin typeface="Comic Sans MS" pitchFamily="66" charset="0"/>
                  </a:rPr>
                </a:br>
                <a:r>
                  <a:rPr lang="en-US" sz="1200" dirty="0">
                    <a:solidFill>
                      <a:schemeClr val="bg1"/>
                    </a:solidFill>
                    <a:latin typeface="Comic Sans MS" pitchFamily="66" charset="0"/>
                  </a:rPr>
                  <a:t>chef, </a:t>
                </a:r>
                <a:r>
                  <a:rPr lang="en-US" sz="1200" dirty="0" err="1">
                    <a:solidFill>
                      <a:schemeClr val="bg1"/>
                    </a:solidFill>
                    <a:latin typeface="Comic Sans MS" pitchFamily="66" charset="0"/>
                  </a:rPr>
                  <a:t>collectd</a:t>
                </a:r>
                <a:endParaRPr lang="sv-SE" sz="1200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63" name="Rectangle 62"/>
            <p:cNvSpPr/>
            <p:nvPr/>
          </p:nvSpPr>
          <p:spPr bwMode="auto">
            <a:xfrm>
              <a:off x="2637333" y="2771725"/>
              <a:ext cx="2365949" cy="25202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89322" y="3179963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Dependency Injection of Attributes (No Server or agents)</a:t>
            </a:r>
            <a:endParaRPr lang="sv-SE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4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762E-6 -1.11415E-6 L 0.16996 -1.11415E-6 C 0.24632 -1.11415E-6 0.34036 0.07211 0.34036 0.13118 L 0.34036 0.26235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1" y="1311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1584E-6 -1.11415E-6 L -0.1756 -1.11415E-6 C -0.2539 -1.11415E-6 -0.35047 0.06895 -0.35047 0.12508 L -0.35047 0.24995 " pathEditMode="relative" rAng="0" ptsTypes="FfFF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1" y="124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11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Karamel</a:t>
            </a:r>
            <a:r>
              <a:rPr lang="en-US" dirty="0" smtClean="0"/>
              <a:t> Stack</a:t>
            </a:r>
            <a:endParaRPr lang="sv-SE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41450" y="4931965"/>
            <a:ext cx="1224136" cy="864096"/>
          </a:xfrm>
          <a:prstGeom prst="rect">
            <a:avLst/>
          </a:prstGeom>
          <a:solidFill>
            <a:srgbClr val="FF9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AWS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345906" y="4931965"/>
            <a:ext cx="1800200" cy="864096"/>
          </a:xfrm>
          <a:prstGeom prst="rect">
            <a:avLst/>
          </a:prstGeom>
          <a:solidFill>
            <a:srgbClr val="FF9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OpenStack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41451" y="3707829"/>
            <a:ext cx="1440159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Chef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62129" y="4931965"/>
            <a:ext cx="2448273" cy="864096"/>
          </a:xfrm>
          <a:prstGeom prst="rect">
            <a:avLst/>
          </a:prstGeom>
          <a:solidFill>
            <a:srgbClr val="FF9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Bare Metal</a:t>
            </a:r>
            <a:endParaRPr lang="sv-SE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93778" y="3707829"/>
            <a:ext cx="1656184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JClouds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586264" y="3707829"/>
            <a:ext cx="1224137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sh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241450" y="2555701"/>
            <a:ext cx="8568952" cy="864096"/>
          </a:xfrm>
          <a:prstGeom prst="rect">
            <a:avLst/>
          </a:prstGeom>
          <a:solidFill>
            <a:srgbClr val="BD540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Karamel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 API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(YAML)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25627" y="3707829"/>
            <a:ext cx="1224136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VMIs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3978" y="3707829"/>
            <a:ext cx="2448272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BitTorrent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67754" y="4274601"/>
            <a:ext cx="2446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Reduce Install Times</a:t>
            </a:r>
            <a:endParaRPr lang="sv-SE" sz="1800" dirty="0">
              <a:solidFill>
                <a:schemeClr val="accent3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5786" y="4274601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Create VMs</a:t>
            </a:r>
            <a:endParaRPr lang="sv-SE" sz="1800" dirty="0">
              <a:solidFill>
                <a:schemeClr val="accent3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609602" y="4931965"/>
            <a:ext cx="1224136" cy="864096"/>
          </a:xfrm>
          <a:prstGeom prst="rect">
            <a:avLst/>
          </a:prstGeom>
          <a:solidFill>
            <a:srgbClr val="FF9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GCE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977754" y="4931965"/>
            <a:ext cx="1224136" cy="864096"/>
          </a:xfrm>
          <a:prstGeom prst="rect">
            <a:avLst/>
          </a:prstGeom>
          <a:solidFill>
            <a:srgbClr val="FF9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EGI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83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6" grpId="0" animBg="1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Definition in </a:t>
            </a:r>
            <a:r>
              <a:rPr lang="en-US" dirty="0" err="1" smtClean="0"/>
              <a:t>Karamel</a:t>
            </a:r>
            <a:endParaRPr lang="sv-SE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1273" y="1143492"/>
            <a:ext cx="10005193" cy="5704754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126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ApacheHadoopV2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ec2: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600" b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m3.medium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region: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eu-west-1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cookbooks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hadoop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github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hopshadoop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/apache-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hadoop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-chef" version: "v0.1"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attrs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hadoop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version: 2.7.1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groups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metadata: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600" b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recipes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600" b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hadoop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nn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600" b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hadoop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600" b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hadoop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jhs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600" b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datanodes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None/>
            </a:pPr>
            <a:r>
              <a:rPr lang="sv-SE" sz="1600" b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1600" b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None/>
            </a:pPr>
            <a:r>
              <a:rPr lang="sv-SE" sz="1600" b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600" b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recipes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None/>
            </a:pPr>
            <a:r>
              <a:rPr lang="sv-SE" sz="1600" b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600" b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hadoop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dn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None/>
            </a:pPr>
            <a:r>
              <a:rPr lang="sv-SE" sz="1600" b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600" b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hadoop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nm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3338" y="1547589"/>
            <a:ext cx="5343525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/>
            <a:r>
              <a:rPr lang="sv-SE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egi</a:t>
            </a:r>
            <a:r>
              <a:rPr lang="sv-SE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lvl="0" eaLnBrk="0" hangingPunct="0"/>
            <a:r>
              <a:rPr lang="sv-SE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XX: ??</a:t>
            </a:r>
            <a:endParaRPr lang="sv-SE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hangingPunct="0"/>
            <a:r>
              <a:rPr lang="sv-SE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YY: ??</a:t>
            </a:r>
            <a:endParaRPr lang="sv-SE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35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Orchestration of Deployments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EC27-BBD9-4086-947E-E5DDEF7BE97F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795335" y="1806871"/>
            <a:ext cx="3118574" cy="41447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437427" y="2394552"/>
            <a:ext cx="1784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3989982" y="1806871"/>
            <a:ext cx="5460380" cy="4144786"/>
            <a:chOff x="5855414" y="1452087"/>
            <a:chExt cx="3115403" cy="3200738"/>
          </a:xfrm>
        </p:grpSpPr>
        <p:sp>
          <p:nvSpPr>
            <p:cNvPr id="9" name="Rectangle 8"/>
            <p:cNvSpPr/>
            <p:nvPr/>
          </p:nvSpPr>
          <p:spPr>
            <a:xfrm>
              <a:off x="6511630" y="1452087"/>
              <a:ext cx="2459187" cy="32007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855414" y="1517008"/>
              <a:ext cx="2962581" cy="2972317"/>
              <a:chOff x="5855414" y="1517008"/>
              <a:chExt cx="2962581" cy="2972317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627732" y="1517008"/>
                <a:ext cx="1315541" cy="43417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DSL Service</a:t>
                </a:r>
                <a:endParaRPr lang="en-US" sz="18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646102" y="3278909"/>
                <a:ext cx="2169897" cy="121041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646101" y="2052442"/>
                <a:ext cx="1297171" cy="43417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Cloud Clients</a:t>
                </a:r>
                <a:endParaRPr lang="en-US" sz="1400" dirty="0"/>
              </a:p>
            </p:txBody>
          </p:sp>
          <p:cxnSp>
            <p:nvCxnSpPr>
              <p:cNvPr id="14" name="Straight Arrow Connector 13"/>
              <p:cNvCxnSpPr>
                <a:endCxn id="11" idx="1"/>
              </p:cNvCxnSpPr>
              <p:nvPr/>
            </p:nvCxnSpPr>
            <p:spPr>
              <a:xfrm>
                <a:off x="5855414" y="1734095"/>
                <a:ext cx="77231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/>
              <p:cNvSpPr/>
              <p:nvPr/>
            </p:nvSpPr>
            <p:spPr>
              <a:xfrm>
                <a:off x="6647180" y="2611582"/>
                <a:ext cx="2169897" cy="41332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Karamel</a:t>
                </a:r>
                <a:r>
                  <a:rPr lang="en-US" dirty="0" smtClean="0"/>
                  <a:t> Engine</a:t>
                </a:r>
                <a:endParaRPr lang="en-US" dirty="0"/>
              </a:p>
            </p:txBody>
          </p:sp>
          <p:sp>
            <p:nvSpPr>
              <p:cNvPr id="16" name="Document 57"/>
              <p:cNvSpPr/>
              <p:nvPr/>
            </p:nvSpPr>
            <p:spPr>
              <a:xfrm>
                <a:off x="8190223" y="1728033"/>
                <a:ext cx="627772" cy="590715"/>
              </a:xfrm>
              <a:prstGeom prst="flowChartDocumen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Physical Mapping</a:t>
                </a:r>
                <a:endParaRPr lang="en-US" sz="1600" dirty="0" smtClean="0"/>
              </a:p>
            </p:txBody>
          </p:sp>
          <p:pic>
            <p:nvPicPr>
              <p:cNvPr id="18" name="Picture 17" descr="twoDomainWordCount_Page_4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58723" y="3450233"/>
                <a:ext cx="666414" cy="519546"/>
              </a:xfrm>
              <a:prstGeom prst="rect">
                <a:avLst/>
              </a:prstGeom>
            </p:spPr>
          </p:pic>
          <p:cxnSp>
            <p:nvCxnSpPr>
              <p:cNvPr id="19" name="Straight Arrow Connector 18"/>
              <p:cNvCxnSpPr/>
              <p:nvPr/>
            </p:nvCxnSpPr>
            <p:spPr>
              <a:xfrm>
                <a:off x="8551247" y="2279695"/>
                <a:ext cx="0" cy="3318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1" idx="3"/>
              </p:cNvCxnSpPr>
              <p:nvPr/>
            </p:nvCxnSpPr>
            <p:spPr>
              <a:xfrm>
                <a:off x="7943273" y="1734095"/>
                <a:ext cx="31813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3" idx="3"/>
              </p:cNvCxnSpPr>
              <p:nvPr/>
            </p:nvCxnSpPr>
            <p:spPr>
              <a:xfrm>
                <a:off x="7943272" y="2269529"/>
                <a:ext cx="318138" cy="101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15" idx="2"/>
                <a:endCxn id="12" idx="0"/>
              </p:cNvCxnSpPr>
              <p:nvPr/>
            </p:nvCxnSpPr>
            <p:spPr>
              <a:xfrm flipH="1">
                <a:off x="7731051" y="3024909"/>
                <a:ext cx="1078" cy="254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6654656" y="3517645"/>
                <a:ext cx="1381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Orchestrator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992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Karamel</a:t>
            </a:r>
            <a:r>
              <a:rPr lang="sv-SE" dirty="0" smtClean="0"/>
              <a:t> </a:t>
            </a:r>
            <a:r>
              <a:rPr lang="sv-SE" dirty="0" err="1" smtClean="0"/>
              <a:t>FrontEnd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77" y="1187549"/>
            <a:ext cx="10535654" cy="5328592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ABBEC27-BBD9-4086-947E-E5DDEF7BE97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Jclouds</a:t>
            </a:r>
            <a:r>
              <a:rPr lang="en-US" dirty="0" smtClean="0"/>
              <a:t>/Chef in the Wild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550"/>
            <a:ext cx="10145290" cy="5328592"/>
          </a:xfrm>
        </p:spPr>
        <p:txBody>
          <a:bodyPr/>
          <a:lstStyle/>
          <a:p>
            <a:r>
              <a:rPr lang="en-US" dirty="0" smtClean="0"/>
              <a:t>Node provisioning can fail for a variety of reasons.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Stragglers </a:t>
            </a:r>
            <a:r>
              <a:rPr lang="en-US" dirty="0"/>
              <a:t>will appear as clusters </a:t>
            </a:r>
            <a:r>
              <a:rPr lang="en-US" dirty="0" smtClean="0"/>
              <a:t>grow </a:t>
            </a:r>
            <a:r>
              <a:rPr lang="en-US" dirty="0"/>
              <a:t>in </a:t>
            </a:r>
            <a:r>
              <a:rPr lang="en-US" dirty="0" smtClean="0"/>
              <a:t>size.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Rate Limiting on (with low defaults) the </a:t>
            </a:r>
            <a:r>
              <a:rPr lang="en-US" dirty="0" smtClean="0"/>
              <a:t>number of </a:t>
            </a:r>
            <a:r>
              <a:rPr lang="en-US" dirty="0" smtClean="0"/>
              <a:t>concurrent operations that can </a:t>
            </a:r>
            <a:r>
              <a:rPr lang="en-US" dirty="0" smtClean="0"/>
              <a:t>be issued to AWS, </a:t>
            </a:r>
            <a:r>
              <a:rPr lang="en-US" dirty="0" err="1" smtClean="0"/>
              <a:t>OpenStack</a:t>
            </a:r>
            <a:r>
              <a:rPr lang="en-US" dirty="0" smtClean="0"/>
              <a:t>, etc.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09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Karamel</a:t>
            </a:r>
            <a:r>
              <a:rPr lang="en-US" dirty="0" smtClean="0"/>
              <a:t> Scheduler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87550"/>
            <a:ext cx="10234613" cy="5328592"/>
          </a:xfrm>
        </p:spPr>
        <p:txBody>
          <a:bodyPr/>
          <a:lstStyle/>
          <a:p>
            <a:r>
              <a:rPr lang="en-US" dirty="0" smtClean="0"/>
              <a:t>Builds a Directed Acyclic Graph of Chef Recipes</a:t>
            </a:r>
          </a:p>
          <a:p>
            <a:endParaRPr lang="en-US" dirty="0" smtClean="0"/>
          </a:p>
          <a:p>
            <a:r>
              <a:rPr lang="en-US" dirty="0" smtClean="0"/>
              <a:t>Scheduler </a:t>
            </a:r>
            <a:r>
              <a:rPr lang="en-US" dirty="0"/>
              <a:t>executes Chef recipes as a series of phases</a:t>
            </a:r>
          </a:p>
          <a:p>
            <a:pPr lvl="1"/>
            <a:r>
              <a:rPr lang="en-US" dirty="0"/>
              <a:t>Chef recipes are decomposed into the following phases:</a:t>
            </a:r>
            <a:br>
              <a:rPr lang="en-US" dirty="0"/>
            </a:br>
            <a:r>
              <a:rPr lang="en-US" dirty="0"/>
              <a:t>install, &lt;service&gt;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Respawn</a:t>
            </a:r>
            <a:r>
              <a:rPr lang="en-US" dirty="0" smtClean="0"/>
              <a:t> </a:t>
            </a:r>
            <a:r>
              <a:rPr lang="en-US" dirty="0" smtClean="0"/>
              <a:t>&amp; provision failed and slow VMs.</a:t>
            </a:r>
          </a:p>
          <a:p>
            <a:endParaRPr lang="en-US" dirty="0" smtClean="0"/>
          </a:p>
          <a:p>
            <a:r>
              <a:rPr lang="en-US" dirty="0" smtClean="0"/>
              <a:t>Strategies for handling rate-limiting clouds.</a:t>
            </a:r>
          </a:p>
          <a:p>
            <a:pPr lvl="1"/>
            <a:r>
              <a:rPr lang="en-US" dirty="0"/>
              <a:t>Automatic retry for failed Chef </a:t>
            </a:r>
            <a:r>
              <a:rPr lang="en-US" dirty="0" smtClean="0"/>
              <a:t>Recipes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Virtualization and Hadoop</a:t>
            </a:r>
          </a:p>
          <a:p>
            <a:pPr lvl="1"/>
            <a:r>
              <a:rPr lang="en-US" dirty="0" smtClean="0"/>
              <a:t>Project Serengeti (</a:t>
            </a:r>
            <a:r>
              <a:rPr lang="en-US" dirty="0" err="1" smtClean="0"/>
              <a:t>VMWare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Project Savanna (</a:t>
            </a:r>
            <a:r>
              <a:rPr lang="en-US" dirty="0" err="1" smtClean="0"/>
              <a:t>Hortonworks</a:t>
            </a:r>
            <a:r>
              <a:rPr lang="en-US" dirty="0" smtClean="0"/>
              <a:t> &amp; </a:t>
            </a:r>
            <a:r>
              <a:rPr lang="en-US" dirty="0" err="1" smtClean="0"/>
              <a:t>OpenStack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Elastic </a:t>
            </a:r>
            <a:r>
              <a:rPr lang="en-US" dirty="0" err="1" smtClean="0"/>
              <a:t>MapReduce</a:t>
            </a:r>
            <a:r>
              <a:rPr lang="en-US" dirty="0" smtClean="0"/>
              <a:t> (Amazon Web Services)</a:t>
            </a:r>
          </a:p>
          <a:p>
            <a:pPr lvl="1"/>
            <a:endParaRPr lang="en-US" dirty="0"/>
          </a:p>
          <a:p>
            <a:r>
              <a:rPr lang="en-US" dirty="0" smtClean="0"/>
              <a:t>Administration of Hadoop Clusters</a:t>
            </a:r>
          </a:p>
          <a:p>
            <a:pPr lvl="1"/>
            <a:r>
              <a:rPr lang="en-US" dirty="0" err="1" smtClean="0"/>
              <a:t>Cloudera</a:t>
            </a:r>
            <a:r>
              <a:rPr lang="en-US" dirty="0" smtClean="0"/>
              <a:t> Manager with Puppet</a:t>
            </a:r>
            <a:endParaRPr lang="en-US" dirty="0"/>
          </a:p>
          <a:p>
            <a:pPr lvl="1"/>
            <a:r>
              <a:rPr lang="en-US" dirty="0" err="1"/>
              <a:t>Hortonworks</a:t>
            </a:r>
            <a:r>
              <a:rPr lang="en-US" dirty="0"/>
              <a:t> </a:t>
            </a:r>
            <a:r>
              <a:rPr lang="en-US" dirty="0" err="1" smtClean="0"/>
              <a:t>Ambari</a:t>
            </a:r>
            <a:r>
              <a:rPr lang="en-US" dirty="0" smtClean="0"/>
              <a:t> with Puppet</a:t>
            </a:r>
          </a:p>
          <a:p>
            <a:endParaRPr lang="en-US" dirty="0" smtClean="0"/>
          </a:p>
          <a:p>
            <a:r>
              <a:rPr lang="en-US" dirty="0" smtClean="0"/>
              <a:t>AWS </a:t>
            </a:r>
            <a:r>
              <a:rPr lang="en-US" dirty="0" err="1" smtClean="0"/>
              <a:t>OpsWorks</a:t>
            </a:r>
            <a:endParaRPr lang="en-US" dirty="0" smtClean="0"/>
          </a:p>
          <a:p>
            <a:r>
              <a:rPr lang="en-US" dirty="0" err="1" smtClean="0"/>
              <a:t>OpenStack</a:t>
            </a:r>
            <a:r>
              <a:rPr lang="en-US" dirty="0" smtClean="0"/>
              <a:t> Heat</a:t>
            </a:r>
          </a:p>
          <a:p>
            <a:r>
              <a:rPr lang="en-US" dirty="0" err="1" smtClean="0"/>
              <a:t>Docker</a:t>
            </a:r>
            <a:r>
              <a:rPr lang="en-US" dirty="0" smtClean="0"/>
              <a:t> Swarm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298" y="1043533"/>
            <a:ext cx="173375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4" descr="https://www.jaspersoft.com/sites/all/themes/jaspersoft2/images/big-data-logos/partner-clouder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" name="AutoShape 6" descr="https://encrypted-tbn0.gstatic.com/images?q=tbn:ANd9GcTtgMcWlgRCoQq3jvd3BZqyHQ8fsc43UNgV86vao29pN8XyNxlI1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32" name="Picture 8" descr="http://docs.hortonworks.com/HDPDocuments/HDP1/HDP-1.2.2/bk_using_Ambari_book/common/images/hortonworks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637" y="5224559"/>
            <a:ext cx="2154560" cy="856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ww.jaspersoft.com/sites/all/themes/jaspersoft2/images/big-data-logos/partner-clouder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431" y="3918685"/>
            <a:ext cx="1836189" cy="91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W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475" y="3280345"/>
            <a:ext cx="15621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upload.wikimedia.org/wikipedia/en/4/4c/OpenStack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678" y="2123654"/>
            <a:ext cx="1096994" cy="109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6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BiobankCloud</a:t>
            </a:r>
            <a:r>
              <a:rPr lang="en-US" dirty="0" smtClean="0"/>
              <a:t> Federation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97850" y="7019925"/>
            <a:ext cx="2493963" cy="401638"/>
          </a:xfrm>
        </p:spPr>
        <p:txBody>
          <a:bodyPr/>
          <a:lstStyle/>
          <a:p>
            <a:fld id="{6ABBEC27-BBD9-4086-947E-E5DDEF7BE97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5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www.artistsvalley.com/images/icons/Medical%20Healthcare%20Icons/Hospital/256x256/Hosp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354" y="971525"/>
            <a:ext cx="2438400" cy="243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</a:t>
            </a:r>
            <a:r>
              <a:rPr lang="en-US" dirty="0" err="1"/>
              <a:t>Biobanks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 bwMode="auto">
          <a:xfrm>
            <a:off x="2599730" y="1115541"/>
            <a:ext cx="5688632" cy="252028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u="sng" dirty="0" err="1" smtClean="0">
                <a:solidFill>
                  <a:schemeClr val="bg1"/>
                </a:solidFill>
                <a:latin typeface="Comic Sans MS" pitchFamily="66" charset="0"/>
              </a:rPr>
              <a:t>Biobank</a:t>
            </a:r>
            <a:endParaRPr lang="en-US" b="1" u="sng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Meta-Data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Sample Availability Data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Omics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Data (Big Data)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511498" y="4243480"/>
            <a:ext cx="2537594" cy="1152128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Biobank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4183906" y="5940077"/>
            <a:ext cx="2537594" cy="1152128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Biobank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8000331" y="4243480"/>
            <a:ext cx="2537594" cy="1152128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Biobank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3046977" y="3635821"/>
            <a:ext cx="2397069" cy="1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444046" y="3633137"/>
            <a:ext cx="8657" cy="23728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046977" y="4825678"/>
            <a:ext cx="2405726" cy="1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5452703" y="4825678"/>
            <a:ext cx="2555499" cy="1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5444046" y="3635821"/>
            <a:ext cx="2564156" cy="1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046977" y="4819544"/>
            <a:ext cx="49612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365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err="1" smtClean="0"/>
              <a:t>Bringing</a:t>
            </a:r>
            <a:r>
              <a:rPr lang="sv-SE" sz="3200" dirty="0" smtClean="0"/>
              <a:t> </a:t>
            </a:r>
            <a:r>
              <a:rPr lang="sv-SE" sz="3200" dirty="0" err="1" smtClean="0"/>
              <a:t>together</a:t>
            </a:r>
            <a:r>
              <a:rPr lang="sv-SE" sz="3200" dirty="0" smtClean="0"/>
              <a:t> Biobankers &amp; </a:t>
            </a:r>
            <a:r>
              <a:rPr lang="sv-SE" sz="3200" dirty="0" err="1"/>
              <a:t>Bioinformaticians</a:t>
            </a:r>
            <a:endParaRPr lang="sv-SE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87549"/>
            <a:ext cx="4600674" cy="5328592"/>
          </a:xfrm>
        </p:spPr>
        <p:txBody>
          <a:bodyPr/>
          <a:lstStyle/>
          <a:p>
            <a:r>
              <a:rPr lang="sv-SE" dirty="0" smtClean="0"/>
              <a:t>Biobankers</a:t>
            </a:r>
          </a:p>
          <a:p>
            <a:pPr lvl="1"/>
            <a:r>
              <a:rPr lang="sv-SE" dirty="0"/>
              <a:t>NGS data </a:t>
            </a:r>
            <a:r>
              <a:rPr lang="sv-SE" dirty="0" err="1"/>
              <a:t>producers</a:t>
            </a:r>
            <a:endParaRPr lang="sv-SE" dirty="0"/>
          </a:p>
          <a:p>
            <a:pPr lvl="2"/>
            <a:r>
              <a:rPr lang="sv-SE" dirty="0" smtClean="0"/>
              <a:t>Collections, </a:t>
            </a:r>
            <a:r>
              <a:rPr lang="sv-SE" dirty="0" err="1" smtClean="0"/>
              <a:t>samples</a:t>
            </a:r>
            <a:endParaRPr lang="sv-SE" dirty="0" smtClean="0"/>
          </a:p>
          <a:p>
            <a:pPr lvl="1"/>
            <a:r>
              <a:rPr lang="sv-SE" dirty="0" smtClean="0"/>
              <a:t>Non-</a:t>
            </a:r>
            <a:r>
              <a:rPr lang="sv-SE" dirty="0" err="1" smtClean="0"/>
              <a:t>programmers</a:t>
            </a:r>
            <a:endParaRPr lang="sv-SE" dirty="0"/>
          </a:p>
        </p:txBody>
      </p:sp>
      <p:sp>
        <p:nvSpPr>
          <p:cNvPr id="7" name="Content Placeholder 6"/>
          <p:cNvSpPr>
            <a:spLocks noGrp="1"/>
          </p:cNvSpPr>
          <p:nvPr>
            <p:ph idx="12"/>
          </p:nvPr>
        </p:nvSpPr>
        <p:spPr>
          <a:xfrm>
            <a:off x="5633937" y="1187549"/>
            <a:ext cx="5057875" cy="5328592"/>
          </a:xfrm>
        </p:spPr>
        <p:txBody>
          <a:bodyPr/>
          <a:lstStyle/>
          <a:p>
            <a:r>
              <a:rPr lang="sv-SE" dirty="0" err="1" smtClean="0"/>
              <a:t>Bioinformaticians</a:t>
            </a:r>
            <a:endParaRPr lang="sv-SE" dirty="0" smtClean="0"/>
          </a:p>
          <a:p>
            <a:pPr lvl="1"/>
            <a:r>
              <a:rPr lang="sv-SE" dirty="0" smtClean="0"/>
              <a:t>NGS data </a:t>
            </a:r>
            <a:r>
              <a:rPr lang="sv-SE" dirty="0" err="1" smtClean="0"/>
              <a:t>analysts</a:t>
            </a:r>
            <a:endParaRPr lang="sv-SE" dirty="0" smtClean="0"/>
          </a:p>
          <a:p>
            <a:pPr lvl="1"/>
            <a:r>
              <a:rPr lang="sv-SE" dirty="0" err="1" smtClean="0"/>
              <a:t>Programmers</a:t>
            </a:r>
            <a:endParaRPr lang="sv-SE" dirty="0" smtClean="0"/>
          </a:p>
          <a:p>
            <a:pPr lvl="2"/>
            <a:r>
              <a:rPr lang="sv-SE" dirty="0" err="1" smtClean="0"/>
              <a:t>Python</a:t>
            </a:r>
            <a:r>
              <a:rPr lang="sv-SE" dirty="0" smtClean="0"/>
              <a:t>, </a:t>
            </a:r>
            <a:r>
              <a:rPr lang="sv-SE" dirty="0"/>
              <a:t>R</a:t>
            </a:r>
            <a:r>
              <a:rPr lang="sv-SE" dirty="0" smtClean="0"/>
              <a:t>, </a:t>
            </a:r>
            <a:r>
              <a:rPr lang="sv-SE" dirty="0" err="1" smtClean="0"/>
              <a:t>Matlab</a:t>
            </a:r>
            <a:r>
              <a:rPr lang="sv-SE" dirty="0" smtClean="0"/>
              <a:t>, scripts</a:t>
            </a:r>
            <a:endParaRPr lang="sv-SE" dirty="0"/>
          </a:p>
        </p:txBody>
      </p:sp>
      <p:sp>
        <p:nvSpPr>
          <p:cNvPr id="8" name="Notched Right Arrow 7"/>
          <p:cNvSpPr/>
          <p:nvPr/>
        </p:nvSpPr>
        <p:spPr bwMode="auto">
          <a:xfrm rot="5400000">
            <a:off x="2332858" y="3635823"/>
            <a:ext cx="1152129" cy="72008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" name="Notched Right Arrow 8"/>
          <p:cNvSpPr/>
          <p:nvPr/>
        </p:nvSpPr>
        <p:spPr bwMode="auto">
          <a:xfrm rot="5400000">
            <a:off x="6426025" y="3635822"/>
            <a:ext cx="1152129" cy="72008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515206" y="5466802"/>
            <a:ext cx="11592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dirty="0" smtClean="0"/>
              <a:t>IT</a:t>
            </a:r>
          </a:p>
          <a:p>
            <a:pPr algn="ctr"/>
            <a:r>
              <a:rPr lang="sv-SE" dirty="0" err="1" smtClean="0"/>
              <a:t>Admins</a:t>
            </a:r>
            <a:endParaRPr lang="sv-SE" dirty="0"/>
          </a:p>
        </p:txBody>
      </p:sp>
      <p:sp>
        <p:nvSpPr>
          <p:cNvPr id="17" name="Notched Right Arrow 16"/>
          <p:cNvSpPr/>
          <p:nvPr/>
        </p:nvSpPr>
        <p:spPr bwMode="auto">
          <a:xfrm rot="10800000">
            <a:off x="8939142" y="5702280"/>
            <a:ext cx="576064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498" y="4643933"/>
            <a:ext cx="7011380" cy="2569064"/>
            <a:chOff x="1523504" y="3379727"/>
            <a:chExt cx="8646937" cy="3168354"/>
          </a:xfrm>
          <a:solidFill>
            <a:schemeClr val="accent1"/>
          </a:solidFill>
        </p:grpSpPr>
        <p:sp>
          <p:nvSpPr>
            <p:cNvPr id="11" name="Rectangle 10"/>
            <p:cNvSpPr/>
            <p:nvPr/>
          </p:nvSpPr>
          <p:spPr bwMode="auto">
            <a:xfrm>
              <a:off x="1526492" y="5900007"/>
              <a:ext cx="7779853" cy="64807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bg1"/>
                  </a:solidFill>
                  <a:latin typeface="Comic Sans MS" pitchFamily="66" charset="0"/>
                </a:rPr>
                <a:t>Hops-HDFS</a:t>
              </a:r>
              <a:endParaRPr kumimoji="0" lang="sv-S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526494" y="5035911"/>
              <a:ext cx="3816423" cy="64807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bg1"/>
                  </a:solidFill>
                  <a:latin typeface="Comic Sans MS" pitchFamily="66" charset="0"/>
                </a:rPr>
                <a:t>Hops-YARN</a:t>
              </a:r>
              <a:endParaRPr kumimoji="0" lang="sv-S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3504" y="3379727"/>
              <a:ext cx="7782842" cy="64807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bg1"/>
                  </a:solidFill>
                  <a:latin typeface="Comic Sans MS" pitchFamily="66" charset="0"/>
                </a:rPr>
                <a:t>Web Application</a:t>
              </a:r>
              <a:endParaRPr kumimoji="0" lang="sv-S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05946" y="5035911"/>
              <a:ext cx="3600400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 smtClean="0">
                  <a:solidFill>
                    <a:schemeClr val="bg1"/>
                  </a:solidFill>
                  <a:latin typeface="Comic Sans MS" pitchFamily="66" charset="0"/>
                </a:rPr>
                <a:t>CharonFS</a:t>
              </a:r>
              <a:endParaRPr kumimoji="0" lang="sv-S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523504" y="4193397"/>
              <a:ext cx="3822403" cy="64807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bg1"/>
                  </a:solidFill>
                  <a:latin typeface="Comic Sans MS" pitchFamily="66" charset="0"/>
                </a:rPr>
                <a:t>Cuneiform/</a:t>
              </a:r>
              <a:r>
                <a:rPr lang="en-US" dirty="0" err="1" smtClean="0">
                  <a:solidFill>
                    <a:schemeClr val="bg1"/>
                  </a:solidFill>
                  <a:latin typeface="Comic Sans MS" pitchFamily="66" charset="0"/>
                </a:rPr>
                <a:t>HiWAY</a:t>
              </a:r>
              <a:endParaRPr kumimoji="0" lang="sv-S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 rot="5400000">
              <a:off x="8262230" y="4639870"/>
              <a:ext cx="3168350" cy="64807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solidFill>
                    <a:schemeClr val="bg1"/>
                  </a:solidFill>
                  <a:latin typeface="Comic Sans MS" pitchFamily="66" charset="0"/>
                </a:rPr>
                <a:t>Karamel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ABBEC27-BBD9-4086-947E-E5DDEF7BE97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5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" grpId="0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  <a:endParaRPr lang="sv-SE" dirty="0"/>
          </a:p>
        </p:txBody>
      </p:sp>
      <p:sp>
        <p:nvSpPr>
          <p:cNvPr id="21" name="Content Placeholder 20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 smtClean="0"/>
              <a:t>Authentication Provider</a:t>
            </a:r>
          </a:p>
          <a:p>
            <a:pPr lvl="1"/>
            <a:r>
              <a:rPr lang="en-US" dirty="0" smtClean="0"/>
              <a:t>JDBC Realm</a:t>
            </a:r>
          </a:p>
          <a:p>
            <a:pPr lvl="1"/>
            <a:r>
              <a:rPr lang="en-US" dirty="0" smtClean="0"/>
              <a:t>2-Factor Authentication</a:t>
            </a:r>
          </a:p>
          <a:p>
            <a:pPr lvl="1"/>
            <a:r>
              <a:rPr lang="en-US" dirty="0" smtClean="0"/>
              <a:t>LDAP</a:t>
            </a:r>
            <a:endParaRPr lang="sv-SE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EGI as Federated Authentication Provider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ABBEC27-BBD9-4086-947E-E5DDEF7BE97F}" type="slidenum">
              <a:rPr lang="en-US" smtClean="0"/>
              <a:t>20</a:t>
            </a:fld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62" y="1187549"/>
            <a:ext cx="4793854" cy="534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19399" y="6548079"/>
            <a:ext cx="7523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*Configured stacks include apps, dependencies, and firewalls.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BBC platforms have lots of </a:t>
            </a:r>
            <a:r>
              <a:rPr lang="en-US" dirty="0" smtClean="0"/>
              <a:t>different </a:t>
            </a:r>
            <a:r>
              <a:rPr lang="en-US" dirty="0" smtClean="0"/>
              <a:t>stacks*</a:t>
            </a:r>
            <a:endParaRPr lang="sv-SE" dirty="0"/>
          </a:p>
        </p:txBody>
      </p:sp>
      <p:grpSp>
        <p:nvGrpSpPr>
          <p:cNvPr id="33" name="Group 32"/>
          <p:cNvGrpSpPr/>
          <p:nvPr/>
        </p:nvGrpSpPr>
        <p:grpSpPr>
          <a:xfrm>
            <a:off x="144349" y="3491805"/>
            <a:ext cx="2365949" cy="2520280"/>
            <a:chOff x="144349" y="2771725"/>
            <a:chExt cx="2365949" cy="2520280"/>
          </a:xfrm>
        </p:grpSpPr>
        <p:grpSp>
          <p:nvGrpSpPr>
            <p:cNvPr id="25" name="Group 24"/>
            <p:cNvGrpSpPr/>
            <p:nvPr/>
          </p:nvGrpSpPr>
          <p:grpSpPr>
            <a:xfrm>
              <a:off x="223271" y="2915599"/>
              <a:ext cx="2232000" cy="2250392"/>
              <a:chOff x="223271" y="2915599"/>
              <a:chExt cx="2232000" cy="2250392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3" name="Rectangle 2"/>
              <p:cNvSpPr/>
              <p:nvPr/>
            </p:nvSpPr>
            <p:spPr bwMode="auto">
              <a:xfrm>
                <a:off x="223271" y="2915599"/>
                <a:ext cx="2232000" cy="642969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err="1" smtClean="0">
                    <a:solidFill>
                      <a:schemeClr val="bg1"/>
                    </a:solidFill>
                    <a:latin typeface="Comic Sans MS" pitchFamily="66" charset="0"/>
                  </a:rPr>
                  <a:t>ResourceMgr</a:t>
                </a:r>
                <a:endParaRPr kumimoji="0" lang="sv-SE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 bwMode="auto">
              <a:xfrm>
                <a:off x="223271" y="3701450"/>
                <a:ext cx="2232000" cy="642969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chemeClr val="bg1"/>
                    </a:solidFill>
                    <a:latin typeface="Comic Sans MS" pitchFamily="66" charset="0"/>
                  </a:rPr>
                  <a:t>NN</a:t>
                </a:r>
                <a:endParaRPr kumimoji="0" lang="sv-SE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223271" y="4523022"/>
                <a:ext cx="2232000" cy="642969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" tIns="45720" rIns="18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2000" dirty="0" err="1" smtClean="0">
                    <a:solidFill>
                      <a:schemeClr val="bg1"/>
                    </a:solidFill>
                    <a:latin typeface="Comic Sans MS" pitchFamily="66" charset="0"/>
                  </a:rPr>
                  <a:t>ssh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omic Sans MS" pitchFamily="66" charset="0"/>
                  </a:rPr>
                  <a:t>, agent, </a:t>
                </a:r>
                <a:br>
                  <a:rPr lang="en-US" sz="2000" dirty="0" smtClean="0">
                    <a:solidFill>
                      <a:schemeClr val="bg1"/>
                    </a:solidFill>
                    <a:latin typeface="Comic Sans MS" pitchFamily="66" charset="0"/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  <a:latin typeface="Comic Sans MS" pitchFamily="66" charset="0"/>
                  </a:rPr>
                  <a:t>chef,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omic Sans MS" pitchFamily="66" charset="0"/>
                  </a:rPr>
                  <a:t>collectd</a:t>
                </a:r>
                <a:endParaRPr lang="sv-SE" sz="2000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9" name="Rectangle 28"/>
            <p:cNvSpPr/>
            <p:nvPr/>
          </p:nvSpPr>
          <p:spPr bwMode="auto">
            <a:xfrm>
              <a:off x="144349" y="2771725"/>
              <a:ext cx="2365949" cy="25202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637333" y="3491805"/>
            <a:ext cx="2365949" cy="2520280"/>
            <a:chOff x="2637333" y="2771725"/>
            <a:chExt cx="2365949" cy="2520280"/>
          </a:xfrm>
        </p:grpSpPr>
        <p:grpSp>
          <p:nvGrpSpPr>
            <p:cNvPr id="26" name="Group 25"/>
            <p:cNvGrpSpPr/>
            <p:nvPr/>
          </p:nvGrpSpPr>
          <p:grpSpPr>
            <a:xfrm>
              <a:off x="2691168" y="2897739"/>
              <a:ext cx="2232000" cy="2250392"/>
              <a:chOff x="2691168" y="2897739"/>
              <a:chExt cx="2232000" cy="2250392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2691168" y="2897739"/>
                <a:ext cx="2232000" cy="64296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err="1" smtClean="0">
                    <a:solidFill>
                      <a:schemeClr val="bg1"/>
                    </a:solidFill>
                    <a:latin typeface="Comic Sans MS" pitchFamily="66" charset="0"/>
                  </a:rPr>
                  <a:t>NodeMgr</a:t>
                </a:r>
                <a:endParaRPr kumimoji="0" lang="sv-SE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2691168" y="3683590"/>
                <a:ext cx="2232000" cy="64296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chemeClr val="bg1"/>
                    </a:solidFill>
                    <a:latin typeface="Comic Sans MS" pitchFamily="66" charset="0"/>
                  </a:rPr>
                  <a:t>DN</a:t>
                </a:r>
                <a:endParaRPr kumimoji="0" lang="sv-SE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2691168" y="4505162"/>
                <a:ext cx="2232000" cy="64296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" tIns="45720" rIns="18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2000" dirty="0" err="1">
                    <a:solidFill>
                      <a:schemeClr val="bg1"/>
                    </a:solidFill>
                    <a:latin typeface="Comic Sans MS" pitchFamily="66" charset="0"/>
                  </a:rPr>
                  <a:t>ssh</a:t>
                </a:r>
                <a:r>
                  <a:rPr lang="en-US" sz="2000" dirty="0">
                    <a:solidFill>
                      <a:schemeClr val="bg1"/>
                    </a:solidFill>
                    <a:latin typeface="Comic Sans MS" pitchFamily="66" charset="0"/>
                  </a:rPr>
                  <a:t>, agent, </a:t>
                </a:r>
                <a:br>
                  <a:rPr lang="en-US" sz="2000" dirty="0">
                    <a:solidFill>
                      <a:schemeClr val="bg1"/>
                    </a:solidFill>
                    <a:latin typeface="Comic Sans MS" pitchFamily="66" charset="0"/>
                  </a:rPr>
                </a:br>
                <a:r>
                  <a:rPr lang="en-US" sz="2000" dirty="0">
                    <a:solidFill>
                      <a:schemeClr val="bg1"/>
                    </a:solidFill>
                    <a:latin typeface="Comic Sans MS" pitchFamily="66" charset="0"/>
                  </a:rPr>
                  <a:t>chef, </a:t>
                </a:r>
                <a:r>
                  <a:rPr lang="en-US" sz="2000" dirty="0" err="1">
                    <a:solidFill>
                      <a:schemeClr val="bg1"/>
                    </a:solidFill>
                    <a:latin typeface="Comic Sans MS" pitchFamily="66" charset="0"/>
                  </a:rPr>
                  <a:t>collectd</a:t>
                </a:r>
                <a:endParaRPr lang="sv-SE" sz="2000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 bwMode="auto">
            <a:xfrm>
              <a:off x="2637333" y="2771725"/>
              <a:ext cx="2365949" cy="25202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948509" y="3491805"/>
            <a:ext cx="2365949" cy="2520280"/>
            <a:chOff x="7948509" y="2771725"/>
            <a:chExt cx="2365949" cy="2520280"/>
          </a:xfrm>
        </p:grpSpPr>
        <p:grpSp>
          <p:nvGrpSpPr>
            <p:cNvPr id="28" name="Group 27"/>
            <p:cNvGrpSpPr/>
            <p:nvPr/>
          </p:nvGrpSpPr>
          <p:grpSpPr>
            <a:xfrm>
              <a:off x="8015068" y="2925117"/>
              <a:ext cx="2232000" cy="2250392"/>
              <a:chOff x="8015068" y="2925117"/>
              <a:chExt cx="2232000" cy="2250392"/>
            </a:xfrm>
            <a:solidFill>
              <a:srgbClr val="FF9900"/>
            </a:solidFill>
          </p:grpSpPr>
          <p:sp>
            <p:nvSpPr>
              <p:cNvPr id="22" name="Rectangle 21"/>
              <p:cNvSpPr/>
              <p:nvPr/>
            </p:nvSpPr>
            <p:spPr bwMode="auto">
              <a:xfrm>
                <a:off x="8015068" y="2925117"/>
                <a:ext cx="2232000" cy="642969"/>
              </a:xfrm>
              <a:prstGeom prst="rect">
                <a:avLst/>
              </a:prstGeom>
              <a:grp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omic Sans MS" pitchFamily="66" charset="0"/>
                  </a:rPr>
                  <a:t>MYSQLD</a:t>
                </a:r>
                <a:endParaRPr kumimoji="0" lang="sv-SE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8015068" y="3710968"/>
                <a:ext cx="2232000" cy="642969"/>
              </a:xfrm>
              <a:prstGeom prst="rect">
                <a:avLst/>
              </a:prstGeom>
              <a:grp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2000" dirty="0" smtClean="0">
                    <a:solidFill>
                      <a:schemeClr val="bg1"/>
                    </a:solidFill>
                    <a:latin typeface="Comic Sans MS" pitchFamily="66" charset="0"/>
                  </a:rPr>
                  <a:t>MGMD</a:t>
                </a:r>
                <a:endParaRPr lang="sv-SE" sz="2000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8015068" y="4532540"/>
                <a:ext cx="2232000" cy="642969"/>
              </a:xfrm>
              <a:prstGeom prst="rect">
                <a:avLst/>
              </a:prstGeom>
              <a:grp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" tIns="45720" rIns="18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2000" dirty="0" err="1">
                    <a:solidFill>
                      <a:schemeClr val="bg1"/>
                    </a:solidFill>
                    <a:latin typeface="Comic Sans MS" pitchFamily="66" charset="0"/>
                  </a:rPr>
                  <a:t>ssh</a:t>
                </a:r>
                <a:r>
                  <a:rPr lang="en-US" sz="2000" dirty="0">
                    <a:solidFill>
                      <a:schemeClr val="bg1"/>
                    </a:solidFill>
                    <a:latin typeface="Comic Sans MS" pitchFamily="66" charset="0"/>
                  </a:rPr>
                  <a:t>, agent, </a:t>
                </a:r>
                <a:br>
                  <a:rPr lang="en-US" sz="2000" dirty="0">
                    <a:solidFill>
                      <a:schemeClr val="bg1"/>
                    </a:solidFill>
                    <a:latin typeface="Comic Sans MS" pitchFamily="66" charset="0"/>
                  </a:rPr>
                </a:br>
                <a:r>
                  <a:rPr lang="en-US" sz="2000" dirty="0">
                    <a:solidFill>
                      <a:schemeClr val="bg1"/>
                    </a:solidFill>
                    <a:latin typeface="Comic Sans MS" pitchFamily="66" charset="0"/>
                  </a:rPr>
                  <a:t>chef, </a:t>
                </a:r>
                <a:r>
                  <a:rPr lang="en-US" sz="2000" dirty="0" err="1">
                    <a:solidFill>
                      <a:schemeClr val="bg1"/>
                    </a:solidFill>
                    <a:latin typeface="Comic Sans MS" pitchFamily="66" charset="0"/>
                  </a:rPr>
                  <a:t>collectd</a:t>
                </a:r>
                <a:endParaRPr lang="sv-SE" sz="2000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 bwMode="auto">
            <a:xfrm>
              <a:off x="7948509" y="2771725"/>
              <a:ext cx="2365949" cy="25202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72941" y="4260787"/>
            <a:ext cx="2365949" cy="1751297"/>
            <a:chOff x="5472941" y="3540707"/>
            <a:chExt cx="2365949" cy="1751297"/>
          </a:xfrm>
        </p:grpSpPr>
        <p:grpSp>
          <p:nvGrpSpPr>
            <p:cNvPr id="27" name="Group 26"/>
            <p:cNvGrpSpPr/>
            <p:nvPr/>
          </p:nvGrpSpPr>
          <p:grpSpPr>
            <a:xfrm>
              <a:off x="5533400" y="3701450"/>
              <a:ext cx="2232000" cy="1464541"/>
              <a:chOff x="5533400" y="3701450"/>
              <a:chExt cx="2232000" cy="1464541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5533400" y="3701450"/>
                <a:ext cx="2232000" cy="642969"/>
              </a:xfrm>
              <a:prstGeom prst="rect">
                <a:avLst/>
              </a:prstGeom>
              <a:solidFill>
                <a:srgbClr val="BD5405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2000" dirty="0" smtClean="0">
                    <a:solidFill>
                      <a:schemeClr val="bg1"/>
                    </a:solidFill>
                    <a:latin typeface="Comic Sans MS" pitchFamily="66" charset="0"/>
                  </a:rPr>
                  <a:t>NDBD</a:t>
                </a:r>
                <a:endParaRPr lang="sv-SE" sz="2000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5533400" y="4523022"/>
                <a:ext cx="2232000" cy="642969"/>
              </a:xfrm>
              <a:prstGeom prst="rect">
                <a:avLst/>
              </a:prstGeom>
              <a:solidFill>
                <a:srgbClr val="BD5405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" tIns="45720" rIns="18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2000" dirty="0" err="1">
                    <a:solidFill>
                      <a:schemeClr val="bg1"/>
                    </a:solidFill>
                    <a:latin typeface="Comic Sans MS" pitchFamily="66" charset="0"/>
                  </a:rPr>
                  <a:t>ssh</a:t>
                </a:r>
                <a:r>
                  <a:rPr lang="en-US" sz="2000" dirty="0">
                    <a:solidFill>
                      <a:schemeClr val="bg1"/>
                    </a:solidFill>
                    <a:latin typeface="Comic Sans MS" pitchFamily="66" charset="0"/>
                  </a:rPr>
                  <a:t>, agent, </a:t>
                </a:r>
                <a:br>
                  <a:rPr lang="en-US" sz="2000" dirty="0">
                    <a:solidFill>
                      <a:schemeClr val="bg1"/>
                    </a:solidFill>
                    <a:latin typeface="Comic Sans MS" pitchFamily="66" charset="0"/>
                  </a:rPr>
                </a:br>
                <a:r>
                  <a:rPr lang="en-US" sz="2000" dirty="0">
                    <a:solidFill>
                      <a:schemeClr val="bg1"/>
                    </a:solidFill>
                    <a:latin typeface="Comic Sans MS" pitchFamily="66" charset="0"/>
                  </a:rPr>
                  <a:t>chef, </a:t>
                </a:r>
                <a:r>
                  <a:rPr lang="en-US" sz="2000" dirty="0" err="1">
                    <a:solidFill>
                      <a:schemeClr val="bg1"/>
                    </a:solidFill>
                    <a:latin typeface="Comic Sans MS" pitchFamily="66" charset="0"/>
                  </a:rPr>
                  <a:t>collectd</a:t>
                </a:r>
                <a:endParaRPr lang="sv-SE" sz="2000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32" name="Rectangle 31"/>
            <p:cNvSpPr/>
            <p:nvPr/>
          </p:nvSpPr>
          <p:spPr bwMode="auto">
            <a:xfrm>
              <a:off x="5472941" y="3540707"/>
              <a:ext cx="2365949" cy="17512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pic>
        <p:nvPicPr>
          <p:cNvPr id="37" name="Picture 2" descr="http://www.clusterdb.com/wp-content/uploads/2010/02/mysql-cluster-logo-150x1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110" y="1259557"/>
            <a:ext cx="1523164" cy="106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Brace 1"/>
          <p:cNvSpPr/>
          <p:nvPr/>
        </p:nvSpPr>
        <p:spPr bwMode="auto">
          <a:xfrm rot="5400000">
            <a:off x="7707905" y="151267"/>
            <a:ext cx="432048" cy="478105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8" name="Left Brace 37"/>
          <p:cNvSpPr/>
          <p:nvPr/>
        </p:nvSpPr>
        <p:spPr bwMode="auto">
          <a:xfrm rot="5400000">
            <a:off x="2379313" y="165172"/>
            <a:ext cx="432048" cy="478105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pic>
        <p:nvPicPr>
          <p:cNvPr id="1026" name="Picture 2" descr="http://www.datameer.com/images/technology/hadoop-pic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50" y="1403573"/>
            <a:ext cx="2592821" cy="115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7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Plus </a:t>
            </a:r>
            <a:r>
              <a:rPr lang="en-US" dirty="0" smtClean="0"/>
              <a:t>the Frontend Stack</a:t>
            </a:r>
            <a:endParaRPr lang="sv-SE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77468" y="2512564"/>
            <a:ext cx="3310641" cy="3136549"/>
            <a:chOff x="3257674" y="2560804"/>
            <a:chExt cx="4248472" cy="3734210"/>
          </a:xfrm>
        </p:grpSpPr>
        <p:sp>
          <p:nvSpPr>
            <p:cNvPr id="4" name="Rectangle 3"/>
            <p:cNvSpPr/>
            <p:nvPr/>
          </p:nvSpPr>
          <p:spPr bwMode="auto">
            <a:xfrm>
              <a:off x="3257674" y="3333614"/>
              <a:ext cx="4248472" cy="6429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omic Sans MS" pitchFamily="66" charset="0"/>
                </a:rPr>
                <a:t>REST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omic Sans MS" pitchFamily="66" charset="0"/>
                </a:rPr>
                <a:t> APIs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257674" y="4879234"/>
              <a:ext cx="4248472" cy="6429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002060"/>
                  </a:solidFill>
                  <a:latin typeface="Comic Sans MS" pitchFamily="66" charset="0"/>
                </a:rPr>
                <a:t>Glassfish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257674" y="5652045"/>
              <a:ext cx="4248472" cy="6429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" tIns="45720" rIns="18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 smtClean="0">
                  <a:solidFill>
                    <a:srgbClr val="002060"/>
                  </a:solidFill>
                  <a:latin typeface="Comic Sans MS" pitchFamily="66" charset="0"/>
                </a:rPr>
                <a:t>collectd</a:t>
              </a:r>
              <a:r>
                <a:rPr lang="en-US" sz="2000" dirty="0" smtClean="0">
                  <a:solidFill>
                    <a:srgbClr val="002060"/>
                  </a:solidFill>
                  <a:latin typeface="Comic Sans MS" pitchFamily="66" charset="0"/>
                </a:rPr>
                <a:t>-server</a:t>
              </a:r>
              <a:endParaRPr lang="sv-SE" sz="2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257674" y="2560804"/>
              <a:ext cx="4248472" cy="6429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solidFill>
                    <a:srgbClr val="002060"/>
                  </a:solidFill>
                  <a:latin typeface="Comic Sans MS" pitchFamily="66" charset="0"/>
                </a:rPr>
                <a:t>AngularJS</a:t>
              </a:r>
              <a:r>
                <a:rPr lang="en-US" sz="2000" dirty="0" smtClean="0">
                  <a:solidFill>
                    <a:srgbClr val="002060"/>
                  </a:solidFill>
                  <a:latin typeface="Comic Sans MS" pitchFamily="66" charset="0"/>
                </a:rPr>
                <a:t> Frontend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257674" y="4106424"/>
              <a:ext cx="4248472" cy="6429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omic Sans MS" pitchFamily="66" charset="0"/>
                </a:rPr>
                <a:t>Web Application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3689722" y="2346718"/>
            <a:ext cx="3528392" cy="3401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038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deploy our </a:t>
            </a:r>
            <a:r>
              <a:rPr lang="en-US" dirty="0" err="1" smtClean="0"/>
              <a:t>PaaS</a:t>
            </a:r>
            <a:r>
              <a:rPr lang="en-US" dirty="0" smtClean="0"/>
              <a:t>?</a:t>
            </a:r>
            <a:endParaRPr lang="sv-SE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1894370" y="1115541"/>
            <a:ext cx="6840760" cy="6120680"/>
          </a:xfrm>
          <a:prstGeom prst="rect">
            <a:avLst/>
          </a:prstGeom>
          <a:solidFill>
            <a:schemeClr val="accent1">
              <a:alpha val="1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333243" y="1547589"/>
            <a:ext cx="1145303" cy="1495873"/>
            <a:chOff x="4446429" y="1638473"/>
            <a:chExt cx="1145303" cy="1495873"/>
          </a:xfrm>
        </p:grpSpPr>
        <p:pic>
          <p:nvPicPr>
            <p:cNvPr id="4" name="Picture 3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ounded Rectangle 4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BD540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NDBD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89527" y="1547589"/>
            <a:ext cx="1145303" cy="1495873"/>
            <a:chOff x="4446429" y="1638473"/>
            <a:chExt cx="1145303" cy="1495873"/>
          </a:xfrm>
        </p:grpSpPr>
        <p:pic>
          <p:nvPicPr>
            <p:cNvPr id="7" name="Picture 6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ounded Rectangle 7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BD540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NDBD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445811" y="1547589"/>
            <a:ext cx="1145303" cy="1495873"/>
            <a:chOff x="4446429" y="1638473"/>
            <a:chExt cx="1145303" cy="1495873"/>
          </a:xfrm>
        </p:grpSpPr>
        <p:pic>
          <p:nvPicPr>
            <p:cNvPr id="10" name="Picture 9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ounded Rectangle 10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MGMD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333243" y="3557334"/>
            <a:ext cx="1145303" cy="1495873"/>
            <a:chOff x="4446429" y="1638473"/>
            <a:chExt cx="1145303" cy="1495873"/>
          </a:xfrm>
        </p:grpSpPr>
        <p:pic>
          <p:nvPicPr>
            <p:cNvPr id="16" name="Picture 15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ounded Rectangle 16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002060"/>
                  </a:solidFill>
                  <a:latin typeface="Times"/>
                </a:rPr>
                <a:t>Works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89527" y="3557334"/>
            <a:ext cx="1145303" cy="1495873"/>
            <a:chOff x="4446429" y="1638473"/>
            <a:chExt cx="1145303" cy="1495873"/>
          </a:xfrm>
        </p:grpSpPr>
        <p:pic>
          <p:nvPicPr>
            <p:cNvPr id="19" name="Picture 18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ounded Rectangle 19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NN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445811" y="3557334"/>
            <a:ext cx="1145303" cy="1495873"/>
            <a:chOff x="4446429" y="1638473"/>
            <a:chExt cx="1145303" cy="1495873"/>
          </a:xfrm>
        </p:grpSpPr>
        <p:pic>
          <p:nvPicPr>
            <p:cNvPr id="22" name="Picture 21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ounded Rectangle 22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NN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333243" y="5567080"/>
            <a:ext cx="1145303" cy="1495873"/>
            <a:chOff x="4446429" y="1638473"/>
            <a:chExt cx="1145303" cy="1495873"/>
          </a:xfrm>
        </p:grpSpPr>
        <p:pic>
          <p:nvPicPr>
            <p:cNvPr id="25" name="Picture 24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ounded Rectangle 25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DN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889527" y="5567080"/>
            <a:ext cx="1145303" cy="1495873"/>
            <a:chOff x="4446429" y="1638473"/>
            <a:chExt cx="1145303" cy="1495873"/>
          </a:xfrm>
        </p:grpSpPr>
        <p:pic>
          <p:nvPicPr>
            <p:cNvPr id="28" name="Picture 27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ounded Rectangle 28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DN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pic>
        <p:nvPicPr>
          <p:cNvPr id="31" name="Picture 30" descr="C:\Users\jdownling\AppData\Local\Microsoft\Windows\Temporary Internet Files\Content.IE5\3K2UZR6V\MC9004348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739" y="5567080"/>
            <a:ext cx="1114375" cy="11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ounded Rectangle 31"/>
          <p:cNvSpPr/>
          <p:nvPr/>
        </p:nvSpPr>
        <p:spPr bwMode="auto">
          <a:xfrm>
            <a:off x="7445811" y="6681455"/>
            <a:ext cx="940357" cy="38149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rPr>
              <a:t>DN</a:t>
            </a: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89522" y="1043533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Data Center</a:t>
            </a:r>
            <a:endParaRPr lang="sv-S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Arrow Connector 33"/>
          <p:cNvCxnSpPr>
            <a:endCxn id="4" idx="1"/>
          </p:cNvCxnSpPr>
          <p:nvPr/>
        </p:nvCxnSpPr>
        <p:spPr bwMode="auto">
          <a:xfrm flipV="1">
            <a:off x="2825626" y="2104777"/>
            <a:ext cx="1045865" cy="2039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alpha val="58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endCxn id="16" idx="1"/>
          </p:cNvCxnSpPr>
          <p:nvPr/>
        </p:nvCxnSpPr>
        <p:spPr bwMode="auto">
          <a:xfrm flipV="1">
            <a:off x="2825626" y="4114522"/>
            <a:ext cx="1045865" cy="298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alpha val="58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endCxn id="25" idx="1"/>
          </p:cNvCxnSpPr>
          <p:nvPr/>
        </p:nvCxnSpPr>
        <p:spPr bwMode="auto">
          <a:xfrm>
            <a:off x="2825626" y="4144367"/>
            <a:ext cx="1045865" cy="1979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alpha val="58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endCxn id="7" idx="1"/>
          </p:cNvCxnSpPr>
          <p:nvPr/>
        </p:nvCxnSpPr>
        <p:spPr bwMode="auto">
          <a:xfrm flipV="1">
            <a:off x="2825626" y="2104777"/>
            <a:ext cx="3602149" cy="2039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alpha val="58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endCxn id="28" idx="1"/>
          </p:cNvCxnSpPr>
          <p:nvPr/>
        </p:nvCxnSpPr>
        <p:spPr bwMode="auto">
          <a:xfrm>
            <a:off x="2825626" y="4144367"/>
            <a:ext cx="3602149" cy="1979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alpha val="58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endCxn id="19" idx="1"/>
          </p:cNvCxnSpPr>
          <p:nvPr/>
        </p:nvCxnSpPr>
        <p:spPr bwMode="auto">
          <a:xfrm flipV="1">
            <a:off x="2825626" y="4114522"/>
            <a:ext cx="3602149" cy="298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alpha val="58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endCxn id="31" idx="1"/>
          </p:cNvCxnSpPr>
          <p:nvPr/>
        </p:nvCxnSpPr>
        <p:spPr bwMode="auto">
          <a:xfrm>
            <a:off x="2825626" y="4144367"/>
            <a:ext cx="6158433" cy="1979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alpha val="58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endCxn id="22" idx="1"/>
          </p:cNvCxnSpPr>
          <p:nvPr/>
        </p:nvCxnSpPr>
        <p:spPr bwMode="auto">
          <a:xfrm flipV="1">
            <a:off x="2825626" y="4114522"/>
            <a:ext cx="6158433" cy="298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alpha val="58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endCxn id="10" idx="1"/>
          </p:cNvCxnSpPr>
          <p:nvPr/>
        </p:nvCxnSpPr>
        <p:spPr bwMode="auto">
          <a:xfrm flipV="1">
            <a:off x="2825626" y="2104777"/>
            <a:ext cx="6158433" cy="2039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alpha val="58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</a:t>
            </a:r>
            <a:r>
              <a:rPr lang="en-US" sz="3200" dirty="0" smtClean="0"/>
              <a:t>eployment on </a:t>
            </a:r>
            <a:r>
              <a:rPr lang="en-US" sz="3200" dirty="0" smtClean="0"/>
              <a:t>AWS from </a:t>
            </a:r>
            <a:r>
              <a:rPr lang="en-US" sz="3200" dirty="0" err="1" smtClean="0"/>
              <a:t>Karamel</a:t>
            </a:r>
            <a:r>
              <a:rPr lang="en-US" sz="3200" dirty="0" smtClean="0"/>
              <a:t> using </a:t>
            </a:r>
            <a:r>
              <a:rPr lang="en-US" sz="3200" dirty="0" err="1" smtClean="0"/>
              <a:t>Ssh</a:t>
            </a:r>
            <a:r>
              <a:rPr lang="en-US" sz="3200" dirty="0" smtClean="0"/>
              <a:t>/Chef</a:t>
            </a:r>
            <a:endParaRPr lang="sv-SE" sz="32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3396842" y="1131118"/>
            <a:ext cx="6840760" cy="6120680"/>
          </a:xfrm>
          <a:prstGeom prst="rect">
            <a:avLst/>
          </a:prstGeom>
          <a:solidFill>
            <a:schemeClr val="accent1">
              <a:alpha val="1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40563" y="1547589"/>
            <a:ext cx="1145303" cy="1495873"/>
            <a:chOff x="4446429" y="1638473"/>
            <a:chExt cx="1145303" cy="1495873"/>
          </a:xfrm>
        </p:grpSpPr>
        <p:pic>
          <p:nvPicPr>
            <p:cNvPr id="4" name="Picture 3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ounded Rectangle 4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BD540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NDBD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396847" y="1547589"/>
            <a:ext cx="1145303" cy="1495873"/>
            <a:chOff x="4446429" y="1638473"/>
            <a:chExt cx="1145303" cy="1495873"/>
          </a:xfrm>
        </p:grpSpPr>
        <p:pic>
          <p:nvPicPr>
            <p:cNvPr id="7" name="Picture 6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ounded Rectangle 7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BD540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NDBD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953131" y="1547589"/>
            <a:ext cx="1145303" cy="1495873"/>
            <a:chOff x="4446429" y="1638473"/>
            <a:chExt cx="1145303" cy="1495873"/>
          </a:xfrm>
        </p:grpSpPr>
        <p:pic>
          <p:nvPicPr>
            <p:cNvPr id="10" name="Picture 9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ounded Rectangle 10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MGMD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953131" y="3557334"/>
            <a:ext cx="1145303" cy="1495873"/>
            <a:chOff x="4446429" y="1638473"/>
            <a:chExt cx="1145303" cy="1495873"/>
          </a:xfrm>
        </p:grpSpPr>
        <p:pic>
          <p:nvPicPr>
            <p:cNvPr id="22" name="Picture 21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ounded Rectangle 22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NN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840563" y="5567080"/>
            <a:ext cx="1145303" cy="1495873"/>
            <a:chOff x="4446429" y="1638473"/>
            <a:chExt cx="1145303" cy="1495873"/>
          </a:xfrm>
        </p:grpSpPr>
        <p:pic>
          <p:nvPicPr>
            <p:cNvPr id="25" name="Picture 24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ounded Rectangle 25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DN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96847" y="5567080"/>
            <a:ext cx="1145303" cy="1495873"/>
            <a:chOff x="4446429" y="1638473"/>
            <a:chExt cx="1145303" cy="1495873"/>
          </a:xfrm>
        </p:grpSpPr>
        <p:pic>
          <p:nvPicPr>
            <p:cNvPr id="28" name="Picture 27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ounded Rectangle 28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DN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pic>
        <p:nvPicPr>
          <p:cNvPr id="31" name="Picture 30" descr="C:\Users\jdownling\AppData\Local\Microsoft\Windows\Temporary Internet Files\Content.IE5\3K2UZR6V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059" y="5567080"/>
            <a:ext cx="1114375" cy="11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ounded Rectangle 31"/>
          <p:cNvSpPr/>
          <p:nvPr/>
        </p:nvSpPr>
        <p:spPr bwMode="auto">
          <a:xfrm>
            <a:off x="8953131" y="6681455"/>
            <a:ext cx="940357" cy="38149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rPr>
              <a:t>DN</a:t>
            </a: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96842" y="1043533"/>
            <a:ext cx="2957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Public Cloud (AWS)</a:t>
            </a:r>
            <a:endParaRPr lang="sv-SE" dirty="0">
              <a:latin typeface="Comic Sans MS" pitchFamily="66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840563" y="3557334"/>
            <a:ext cx="1145303" cy="1495873"/>
            <a:chOff x="4446429" y="1638473"/>
            <a:chExt cx="1145303" cy="1495873"/>
          </a:xfrm>
        </p:grpSpPr>
        <p:pic>
          <p:nvPicPr>
            <p:cNvPr id="16" name="Picture 15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ounded Rectangle 16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"/>
                </a:rPr>
                <a:t>DashB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396847" y="3557334"/>
            <a:ext cx="1145303" cy="1495873"/>
            <a:chOff x="4446429" y="1638473"/>
            <a:chExt cx="1145303" cy="1495873"/>
          </a:xfrm>
        </p:grpSpPr>
        <p:pic>
          <p:nvPicPr>
            <p:cNvPr id="19" name="Picture 18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ounded Rectangle 19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NN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04" y="3707829"/>
            <a:ext cx="2741430" cy="72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49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3396842" y="1084027"/>
            <a:ext cx="6840760" cy="6120680"/>
          </a:xfrm>
          <a:prstGeom prst="rect">
            <a:avLst/>
          </a:prstGeom>
          <a:solidFill>
            <a:schemeClr val="accent1">
              <a:alpha val="1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79" name="Straight Arrow Connector 78"/>
          <p:cNvCxnSpPr>
            <a:endCxn id="47" idx="2"/>
          </p:cNvCxnSpPr>
          <p:nvPr/>
        </p:nvCxnSpPr>
        <p:spPr bwMode="auto">
          <a:xfrm flipH="1" flipV="1">
            <a:off x="4310742" y="3043462"/>
            <a:ext cx="706052" cy="10347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>
                <a:alpha val="49000"/>
              </a:srgb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endCxn id="68" idx="0"/>
          </p:cNvCxnSpPr>
          <p:nvPr/>
        </p:nvCxnSpPr>
        <p:spPr bwMode="auto">
          <a:xfrm flipH="1">
            <a:off x="4428679" y="4114521"/>
            <a:ext cx="557187" cy="14525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>
                <a:alpha val="49000"/>
              </a:srgb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endCxn id="50" idx="1"/>
          </p:cNvCxnSpPr>
          <p:nvPr/>
        </p:nvCxnSpPr>
        <p:spPr bwMode="auto">
          <a:xfrm flipV="1">
            <a:off x="5016794" y="2104777"/>
            <a:ext cx="1410981" cy="20097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>
                <a:alpha val="49000"/>
              </a:srgb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9" idx="3"/>
            <a:endCxn id="71" idx="1"/>
          </p:cNvCxnSpPr>
          <p:nvPr/>
        </p:nvCxnSpPr>
        <p:spPr bwMode="auto">
          <a:xfrm>
            <a:off x="4985866" y="4114522"/>
            <a:ext cx="1441909" cy="20097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>
                <a:alpha val="49000"/>
              </a:srgb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endCxn id="62" idx="1"/>
          </p:cNvCxnSpPr>
          <p:nvPr/>
        </p:nvCxnSpPr>
        <p:spPr bwMode="auto">
          <a:xfrm flipV="1">
            <a:off x="2825626" y="4114522"/>
            <a:ext cx="3602149" cy="298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>
                <a:alpha val="49000"/>
              </a:srgb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59" idx="3"/>
            <a:endCxn id="73" idx="1"/>
          </p:cNvCxnSpPr>
          <p:nvPr/>
        </p:nvCxnSpPr>
        <p:spPr bwMode="auto">
          <a:xfrm>
            <a:off x="4985866" y="4114522"/>
            <a:ext cx="3998193" cy="20097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>
                <a:alpha val="49000"/>
              </a:srgb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endCxn id="65" idx="1"/>
          </p:cNvCxnSpPr>
          <p:nvPr/>
        </p:nvCxnSpPr>
        <p:spPr bwMode="auto">
          <a:xfrm flipV="1">
            <a:off x="2825626" y="4114522"/>
            <a:ext cx="6158433" cy="298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>
                <a:alpha val="49000"/>
              </a:srgb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59" idx="3"/>
            <a:endCxn id="54" idx="1"/>
          </p:cNvCxnSpPr>
          <p:nvPr/>
        </p:nvCxnSpPr>
        <p:spPr bwMode="auto">
          <a:xfrm flipV="1">
            <a:off x="4985866" y="2104777"/>
            <a:ext cx="3998193" cy="20097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>
                <a:alpha val="49000"/>
              </a:srgb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000" dirty="0" smtClean="0"/>
              <a:t>Deployment when </a:t>
            </a:r>
            <a:r>
              <a:rPr lang="en-US" sz="3000" dirty="0" smtClean="0"/>
              <a:t>few public IPs available</a:t>
            </a:r>
            <a:endParaRPr lang="sv-SE" sz="30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3840563" y="1547589"/>
            <a:ext cx="1145303" cy="1495873"/>
            <a:chOff x="4446429" y="1638473"/>
            <a:chExt cx="1145303" cy="1495873"/>
          </a:xfrm>
        </p:grpSpPr>
        <p:pic>
          <p:nvPicPr>
            <p:cNvPr id="45" name="Picture 44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Rounded Rectangle 46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BD540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NDBD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396847" y="1547589"/>
            <a:ext cx="1145303" cy="1495873"/>
            <a:chOff x="4446429" y="1638473"/>
            <a:chExt cx="1145303" cy="1495873"/>
          </a:xfrm>
        </p:grpSpPr>
        <p:pic>
          <p:nvPicPr>
            <p:cNvPr id="50" name="Picture 49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Rounded Rectangle 50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BD540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NDBD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953131" y="1547589"/>
            <a:ext cx="1145303" cy="1495873"/>
            <a:chOff x="4446429" y="1638473"/>
            <a:chExt cx="1145303" cy="1495873"/>
          </a:xfrm>
        </p:grpSpPr>
        <p:pic>
          <p:nvPicPr>
            <p:cNvPr id="54" name="Picture 53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Rounded Rectangle 55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MGMD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8953131" y="3557334"/>
            <a:ext cx="1145303" cy="1495873"/>
            <a:chOff x="4446429" y="1638473"/>
            <a:chExt cx="1145303" cy="1495873"/>
          </a:xfrm>
        </p:grpSpPr>
        <p:pic>
          <p:nvPicPr>
            <p:cNvPr id="65" name="Picture 64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Rounded Rectangle 65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NN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840563" y="5567080"/>
            <a:ext cx="1145303" cy="1495873"/>
            <a:chOff x="4446429" y="1638473"/>
            <a:chExt cx="1145303" cy="1495873"/>
          </a:xfrm>
        </p:grpSpPr>
        <p:pic>
          <p:nvPicPr>
            <p:cNvPr id="68" name="Picture 67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Rounded Rectangle 68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DN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396847" y="5567080"/>
            <a:ext cx="1145303" cy="1495873"/>
            <a:chOff x="4446429" y="1638473"/>
            <a:chExt cx="1145303" cy="1495873"/>
          </a:xfrm>
        </p:grpSpPr>
        <p:pic>
          <p:nvPicPr>
            <p:cNvPr id="71" name="Picture 70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" name="Rounded Rectangle 71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DN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pic>
        <p:nvPicPr>
          <p:cNvPr id="73" name="Picture 72" descr="C:\Users\jdownling\AppData\Local\Microsoft\Windows\Temporary Internet Files\Content.IE5\3K2UZR6V\MC9004348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059" y="5567080"/>
            <a:ext cx="1114375" cy="11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Rounded Rectangle 73"/>
          <p:cNvSpPr/>
          <p:nvPr/>
        </p:nvSpPr>
        <p:spPr bwMode="auto">
          <a:xfrm>
            <a:off x="8953131" y="6681455"/>
            <a:ext cx="940357" cy="38149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rPr>
              <a:t>DN</a:t>
            </a: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96842" y="1043533"/>
            <a:ext cx="395973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Private Cloud (</a:t>
            </a:r>
            <a:r>
              <a:rPr lang="en-US" dirty="0" err="1" smtClean="0">
                <a:latin typeface="Comic Sans MS" pitchFamily="66" charset="0"/>
              </a:rPr>
              <a:t>OpenStack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sv-SE" dirty="0">
              <a:latin typeface="Comic Sans MS" pitchFamily="66" charset="0"/>
            </a:endParaRPr>
          </a:p>
        </p:txBody>
      </p:sp>
      <p:cxnSp>
        <p:nvCxnSpPr>
          <p:cNvPr id="80" name="Straight Arrow Connector 79"/>
          <p:cNvCxnSpPr>
            <a:endCxn id="59" idx="1"/>
          </p:cNvCxnSpPr>
          <p:nvPr/>
        </p:nvCxnSpPr>
        <p:spPr bwMode="auto">
          <a:xfrm flipV="1">
            <a:off x="2825626" y="4114522"/>
            <a:ext cx="1045865" cy="2984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7" name="Group 56"/>
          <p:cNvGrpSpPr/>
          <p:nvPr/>
        </p:nvGrpSpPr>
        <p:grpSpPr>
          <a:xfrm>
            <a:off x="3840563" y="3557334"/>
            <a:ext cx="1145303" cy="1452559"/>
            <a:chOff x="4446429" y="1638473"/>
            <a:chExt cx="1145303" cy="1452559"/>
          </a:xfrm>
        </p:grpSpPr>
        <p:pic>
          <p:nvPicPr>
            <p:cNvPr id="59" name="Picture 58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Rounded Rectangle 59"/>
            <p:cNvSpPr/>
            <p:nvPr/>
          </p:nvSpPr>
          <p:spPr bwMode="auto">
            <a:xfrm>
              <a:off x="4446429" y="2752848"/>
              <a:ext cx="1114375" cy="33818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"/>
                </a:rPr>
                <a:t>Karamel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396847" y="3557334"/>
            <a:ext cx="1145303" cy="1495873"/>
            <a:chOff x="4446429" y="1638473"/>
            <a:chExt cx="1145303" cy="1495873"/>
          </a:xfrm>
        </p:grpSpPr>
        <p:pic>
          <p:nvPicPr>
            <p:cNvPr id="62" name="Picture 61" descr="C:\Users\jdownling\AppData\Local\Microsoft\Windows\Temporary Internet Files\Content.IE5\3K2UZR6V\MC900434845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357" y="1638473"/>
              <a:ext cx="1114375" cy="11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Rounded Rectangle 62"/>
            <p:cNvSpPr/>
            <p:nvPr/>
          </p:nvSpPr>
          <p:spPr bwMode="auto">
            <a:xfrm>
              <a:off x="4446429" y="2752848"/>
              <a:ext cx="940357" cy="381498"/>
            </a:xfrm>
            <a:prstGeom prst="round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"/>
                </a:rPr>
                <a:t>NN</a:t>
              </a:r>
              <a:endPara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/>
              </a:endParaRPr>
            </a:p>
          </p:txBody>
        </p:sp>
      </p:grpSp>
      <p:pic>
        <p:nvPicPr>
          <p:cNvPr id="4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04" y="3707829"/>
            <a:ext cx="2741430" cy="72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0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do we install the software on the VMs?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2421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Karamel</a:t>
            </a:r>
            <a:r>
              <a:rPr lang="sv-SE" dirty="0" smtClean="0"/>
              <a:t> </a:t>
            </a:r>
            <a:r>
              <a:rPr lang="sv-SE" dirty="0" err="1" smtClean="0"/>
              <a:t>Layers</a:t>
            </a:r>
            <a:endParaRPr lang="sv-SE" dirty="0"/>
          </a:p>
        </p:txBody>
      </p:sp>
      <p:sp>
        <p:nvSpPr>
          <p:cNvPr id="7" name="Cloud 6"/>
          <p:cNvSpPr/>
          <p:nvPr/>
        </p:nvSpPr>
        <p:spPr>
          <a:xfrm>
            <a:off x="4814248" y="1111713"/>
            <a:ext cx="5483515" cy="1195158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132151" y="1259557"/>
            <a:ext cx="1462227" cy="639423"/>
            <a:chOff x="7640238" y="1287750"/>
            <a:chExt cx="1326506" cy="580073"/>
          </a:xfrm>
        </p:grpSpPr>
        <p:pic>
          <p:nvPicPr>
            <p:cNvPr id="9" name="Picture 8" descr="cloud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8088" y="1287750"/>
              <a:ext cx="1143001" cy="580073"/>
            </a:xfrm>
            <a:prstGeom prst="rect">
              <a:avLst/>
            </a:prstGeom>
          </p:spPr>
        </p:pic>
        <p:pic>
          <p:nvPicPr>
            <p:cNvPr id="10" name="Picture 9" descr="amazo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0238" y="1382700"/>
              <a:ext cx="1326506" cy="485123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6948562" y="1306996"/>
            <a:ext cx="1259947" cy="664479"/>
            <a:chOff x="7778649" y="2026436"/>
            <a:chExt cx="1143001" cy="602803"/>
          </a:xfrm>
        </p:grpSpPr>
        <p:pic>
          <p:nvPicPr>
            <p:cNvPr id="12" name="Picture 11" descr="cloud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8649" y="2026436"/>
              <a:ext cx="1143001" cy="580073"/>
            </a:xfrm>
            <a:prstGeom prst="rect">
              <a:avLst/>
            </a:prstGeom>
          </p:spPr>
        </p:pic>
        <p:pic>
          <p:nvPicPr>
            <p:cNvPr id="13" name="Picture 12" descr="openstack-350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9783" y="2084178"/>
              <a:ext cx="577765" cy="54506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5670412" y="1364222"/>
            <a:ext cx="1314527" cy="639423"/>
            <a:chOff x="7823743" y="2758909"/>
            <a:chExt cx="1192515" cy="580073"/>
          </a:xfrm>
        </p:grpSpPr>
        <p:pic>
          <p:nvPicPr>
            <p:cNvPr id="15" name="Picture 14" descr="cloud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3743" y="2758909"/>
              <a:ext cx="1143001" cy="580073"/>
            </a:xfrm>
            <a:prstGeom prst="rect">
              <a:avLst/>
            </a:prstGeom>
          </p:spPr>
        </p:pic>
        <p:pic>
          <p:nvPicPr>
            <p:cNvPr id="16" name="Picture 15" descr="Carlosjj-Google-Jfk-Compute-engine.ico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7229" y="2758909"/>
              <a:ext cx="363645" cy="363645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30782" y="3061012"/>
              <a:ext cx="1185476" cy="206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82" dirty="0"/>
                <a:t>Google Compute Engine</a:t>
              </a:r>
              <a:endParaRPr lang="en-US" sz="882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93378" y="1216995"/>
            <a:ext cx="2709653" cy="906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6" b="1" dirty="0"/>
              <a:t>Virtual </a:t>
            </a:r>
            <a:r>
              <a:rPr lang="en-US" sz="2646" b="1" dirty="0" smtClean="0"/>
              <a:t>Machines</a:t>
            </a:r>
            <a:endParaRPr lang="en-US" sz="2646" b="1" dirty="0"/>
          </a:p>
          <a:p>
            <a:endParaRPr lang="en-US" sz="2646" dirty="0"/>
          </a:p>
        </p:txBody>
      </p:sp>
      <p:sp>
        <p:nvSpPr>
          <p:cNvPr id="19" name="TextBox 18"/>
          <p:cNvSpPr txBox="1"/>
          <p:nvPr/>
        </p:nvSpPr>
        <p:spPr>
          <a:xfrm>
            <a:off x="521370" y="2776285"/>
            <a:ext cx="4101059" cy="49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6" b="1" dirty="0"/>
              <a:t>Software is defined in Chef</a:t>
            </a:r>
            <a:endParaRPr lang="en-US" sz="2646" b="1" dirty="0"/>
          </a:p>
        </p:txBody>
      </p:sp>
      <p:pic>
        <p:nvPicPr>
          <p:cNvPr id="20" name="Picture 19" descr="chef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068" y="2537140"/>
            <a:ext cx="3544360" cy="100878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</p:pic>
      <p:pic>
        <p:nvPicPr>
          <p:cNvPr id="21" name="Picture 20" descr="karamelized-cookbook - New Page (4)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190" y="3861017"/>
            <a:ext cx="2513172" cy="34472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2" name="TextBox 21"/>
          <p:cNvSpPr txBox="1"/>
          <p:nvPr/>
        </p:nvSpPr>
        <p:spPr>
          <a:xfrm>
            <a:off x="449362" y="4491672"/>
            <a:ext cx="4237057" cy="1313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6" b="1" dirty="0" smtClean="0"/>
              <a:t>Chef Cookbooks are </a:t>
            </a:r>
            <a:br>
              <a:rPr lang="en-US" sz="2646" b="1" dirty="0" smtClean="0"/>
            </a:br>
            <a:r>
              <a:rPr lang="en-US" sz="2646" b="1" dirty="0" smtClean="0"/>
              <a:t>publicly </a:t>
            </a:r>
            <a:r>
              <a:rPr lang="en-US" sz="2646" b="1" dirty="0"/>
              <a:t>available in </a:t>
            </a:r>
            <a:r>
              <a:rPr lang="en-US" sz="2646" b="1" dirty="0" err="1"/>
              <a:t>Github</a:t>
            </a:r>
            <a:endParaRPr lang="en-US" sz="2646" b="1" dirty="0"/>
          </a:p>
          <a:p>
            <a:endParaRPr lang="en-US" sz="2646" dirty="0"/>
          </a:p>
        </p:txBody>
      </p:sp>
      <p:pic>
        <p:nvPicPr>
          <p:cNvPr id="23" name="Picture 22" descr="github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113" y="3861017"/>
            <a:ext cx="481070" cy="48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91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th">
  <a:themeElements>
    <a:clrScheme name="KTH Colou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C54A6"/>
      </a:accent1>
      <a:accent2>
        <a:srgbClr val="808080"/>
      </a:accent2>
      <a:accent3>
        <a:srgbClr val="9D102D"/>
      </a:accent3>
      <a:accent4>
        <a:srgbClr val="E3DCC0"/>
      </a:accent4>
      <a:accent5>
        <a:srgbClr val="7F8E2B"/>
      </a:accent5>
      <a:accent6>
        <a:srgbClr val="404616"/>
      </a:accent6>
      <a:hlink>
        <a:srgbClr val="009999"/>
      </a:hlink>
      <a:folHlink>
        <a:srgbClr val="99CC00"/>
      </a:folHlink>
    </a:clrScheme>
    <a:fontScheme name="KTH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</Template>
  <TotalTime>27184</TotalTime>
  <Words>483</Words>
  <Application>Microsoft Office PowerPoint</Application>
  <PresentationFormat>Custom</PresentationFormat>
  <Paragraphs>212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Comic Sans MS</vt:lpstr>
      <vt:lpstr>Courier New</vt:lpstr>
      <vt:lpstr>Times</vt:lpstr>
      <vt:lpstr>Verdana</vt:lpstr>
      <vt:lpstr>kth</vt:lpstr>
      <vt:lpstr>Deploying BiobankCloud with Karamel/Chef and Federated Authentication in BiobankCloud</vt:lpstr>
      <vt:lpstr>Bringing together Biobankers &amp; Bioinformaticians</vt:lpstr>
      <vt:lpstr>BBC platforms have lots of different stacks*</vt:lpstr>
      <vt:lpstr>Plus the Frontend Stack</vt:lpstr>
      <vt:lpstr>How do we deploy our PaaS?</vt:lpstr>
      <vt:lpstr>Deployment on AWS from Karamel using Ssh/Chef</vt:lpstr>
      <vt:lpstr>Deployment when few public IPs available</vt:lpstr>
      <vt:lpstr>How do we install the software on the VMs?</vt:lpstr>
      <vt:lpstr>Karamel Layers</vt:lpstr>
      <vt:lpstr>Ssh and Chef Solo to Install software</vt:lpstr>
      <vt:lpstr>Karamel Stack</vt:lpstr>
      <vt:lpstr>Cluster Definition in Karamel</vt:lpstr>
      <vt:lpstr>Orchestration of Deployments</vt:lpstr>
      <vt:lpstr>Karamel FrontEnd</vt:lpstr>
      <vt:lpstr>Jclouds/Chef in the Wild</vt:lpstr>
      <vt:lpstr>Karamel Scheduler</vt:lpstr>
      <vt:lpstr>Related Work</vt:lpstr>
      <vt:lpstr>BiobankCloud Federation</vt:lpstr>
      <vt:lpstr>Connecting Biobanks</vt:lpstr>
      <vt:lpstr>Authentication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Dowling</dc:creator>
  <cp:lastModifiedBy>Jim Dowling</cp:lastModifiedBy>
  <cp:revision>4327</cp:revision>
  <dcterms:created xsi:type="dcterms:W3CDTF">2011-10-07T20:03:15Z</dcterms:created>
  <dcterms:modified xsi:type="dcterms:W3CDTF">2015-10-26T10:53:41Z</dcterms:modified>
</cp:coreProperties>
</file>