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08" r:id="rId2"/>
    <p:sldId id="307" r:id="rId3"/>
    <p:sldId id="312" r:id="rId4"/>
    <p:sldId id="310" r:id="rId5"/>
    <p:sldId id="313" r:id="rId6"/>
    <p:sldId id="311" r:id="rId7"/>
    <p:sldId id="302" r:id="rId8"/>
    <p:sldId id="305" r:id="rId9"/>
  </p:sldIdLst>
  <p:sldSz cx="9144000" cy="6858000" type="screen4x3"/>
  <p:notesSz cx="6858000" cy="9144000"/>
  <p:defaultTextStyle>
    <a:defPPr>
      <a:defRPr lang="en-US"/>
    </a:defPPr>
    <a:lvl1pPr marL="0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6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2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20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26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32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40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44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52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ED6F0-C64C-924A-A6A6-A68779F228A4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53207-787E-054E-8BEF-A1C2156F1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8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6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2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9"/>
            <a:ext cx="2925762" cy="832167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9"/>
            <a:ext cx="8624888" cy="832167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7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4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9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1" y="2276479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6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2" indent="0">
              <a:buNone/>
              <a:defRPr sz="1800" b="1"/>
            </a:lvl3pPr>
            <a:lvl4pPr marL="1371320" indent="0">
              <a:buNone/>
              <a:defRPr sz="1600" b="1"/>
            </a:lvl4pPr>
            <a:lvl5pPr marL="1828426" indent="0">
              <a:buNone/>
              <a:defRPr sz="1600" b="1"/>
            </a:lvl5pPr>
            <a:lvl6pPr marL="2285532" indent="0">
              <a:buNone/>
              <a:defRPr sz="1600" b="1"/>
            </a:lvl6pPr>
            <a:lvl7pPr marL="2742640" indent="0">
              <a:buNone/>
              <a:defRPr sz="1600" b="1"/>
            </a:lvl7pPr>
            <a:lvl8pPr marL="3199744" indent="0">
              <a:buNone/>
              <a:defRPr sz="1600" b="1"/>
            </a:lvl8pPr>
            <a:lvl9pPr marL="3656852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2" indent="0">
              <a:buNone/>
              <a:defRPr sz="1800" b="1"/>
            </a:lvl3pPr>
            <a:lvl4pPr marL="1371320" indent="0">
              <a:buNone/>
              <a:defRPr sz="1600" b="1"/>
            </a:lvl4pPr>
            <a:lvl5pPr marL="1828426" indent="0">
              <a:buNone/>
              <a:defRPr sz="1600" b="1"/>
            </a:lvl5pPr>
            <a:lvl6pPr marL="2285532" indent="0">
              <a:buNone/>
              <a:defRPr sz="1600" b="1"/>
            </a:lvl6pPr>
            <a:lvl7pPr marL="2742640" indent="0">
              <a:buNone/>
              <a:defRPr sz="1600" b="1"/>
            </a:lvl7pPr>
            <a:lvl8pPr marL="3199744" indent="0">
              <a:buNone/>
              <a:defRPr sz="1600" b="1"/>
            </a:lvl8pPr>
            <a:lvl9pPr marL="3656852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6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2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0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2" indent="0">
              <a:buNone/>
              <a:defRPr sz="1000"/>
            </a:lvl3pPr>
            <a:lvl4pPr marL="1371320" indent="0">
              <a:buNone/>
              <a:defRPr sz="900"/>
            </a:lvl4pPr>
            <a:lvl5pPr marL="1828426" indent="0">
              <a:buNone/>
              <a:defRPr sz="900"/>
            </a:lvl5pPr>
            <a:lvl6pPr marL="2285532" indent="0">
              <a:buNone/>
              <a:defRPr sz="900"/>
            </a:lvl6pPr>
            <a:lvl7pPr marL="2742640" indent="0">
              <a:buNone/>
              <a:defRPr sz="900"/>
            </a:lvl7pPr>
            <a:lvl8pPr marL="3199744" indent="0">
              <a:buNone/>
              <a:defRPr sz="900"/>
            </a:lvl8pPr>
            <a:lvl9pPr marL="3656852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3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6" indent="0">
              <a:buNone/>
              <a:defRPr sz="2800"/>
            </a:lvl2pPr>
            <a:lvl3pPr marL="914212" indent="0">
              <a:buNone/>
              <a:defRPr sz="2400"/>
            </a:lvl3pPr>
            <a:lvl4pPr marL="1371320" indent="0">
              <a:buNone/>
              <a:defRPr sz="2000"/>
            </a:lvl4pPr>
            <a:lvl5pPr marL="1828426" indent="0">
              <a:buNone/>
              <a:defRPr sz="2000"/>
            </a:lvl5pPr>
            <a:lvl6pPr marL="2285532" indent="0">
              <a:buNone/>
              <a:defRPr sz="2000"/>
            </a:lvl6pPr>
            <a:lvl7pPr marL="2742640" indent="0">
              <a:buNone/>
              <a:defRPr sz="2000"/>
            </a:lvl7pPr>
            <a:lvl8pPr marL="3199744" indent="0">
              <a:buNone/>
              <a:defRPr sz="2000"/>
            </a:lvl8pPr>
            <a:lvl9pPr marL="365685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2" indent="0">
              <a:buNone/>
              <a:defRPr sz="1000"/>
            </a:lvl3pPr>
            <a:lvl4pPr marL="1371320" indent="0">
              <a:buNone/>
              <a:defRPr sz="900"/>
            </a:lvl4pPr>
            <a:lvl5pPr marL="1828426" indent="0">
              <a:buNone/>
              <a:defRPr sz="900"/>
            </a:lvl5pPr>
            <a:lvl6pPr marL="2285532" indent="0">
              <a:buNone/>
              <a:defRPr sz="900"/>
            </a:lvl6pPr>
            <a:lvl7pPr marL="2742640" indent="0">
              <a:buNone/>
              <a:defRPr sz="900"/>
            </a:lvl7pPr>
            <a:lvl8pPr marL="3199744" indent="0">
              <a:buNone/>
              <a:defRPr sz="900"/>
            </a:lvl8pPr>
            <a:lvl9pPr marL="3656852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8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1" tIns="45711" rIns="91421" bIns="45711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21" tIns="45711" rIns="91421" bIns="45711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4D27E-AF75-3149-98DA-6DD6CAF6B77B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1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0" indent="-342830" algn="l" defTabSz="45710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98" indent="-285692" algn="l" defTabSz="45710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65" indent="-228552" algn="l" defTabSz="4571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72" indent="-228552" algn="l" defTabSz="45710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0" indent="-228552" algn="l" defTabSz="45710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87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92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99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04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2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32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4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44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52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ctrTitle"/>
          </p:nvPr>
        </p:nvSpPr>
        <p:spPr>
          <a:xfrm>
            <a:off x="515155" y="941155"/>
            <a:ext cx="8219583" cy="2659305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312026">
              <a:defRPr sz="1800" cap="none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FF8000"/>
                </a:solidFill>
              </a:rPr>
              <a:t>Disaster Mitigation</a:t>
            </a:r>
            <a:r>
              <a:rPr lang="en-US" sz="3800" b="1" dirty="0">
                <a:solidFill>
                  <a:srgbClr val="FF8000"/>
                </a:solidFill>
              </a:rPr>
              <a:t> </a:t>
            </a:r>
            <a:r>
              <a:rPr sz="3800" b="1" dirty="0">
                <a:solidFill>
                  <a:srgbClr val="FF8000"/>
                </a:solidFill>
              </a:rPr>
              <a:t>Competence Centre</a:t>
            </a:r>
            <a:r>
              <a:rPr lang="en-US" sz="3800" b="1" dirty="0">
                <a:solidFill>
                  <a:srgbClr val="FF8000"/>
                </a:solidFill>
              </a:rPr>
              <a:t/>
            </a:r>
            <a:br>
              <a:rPr lang="en-US" sz="3800" b="1" dirty="0">
                <a:solidFill>
                  <a:srgbClr val="FF8000"/>
                </a:solidFill>
              </a:rPr>
            </a:br>
            <a:r>
              <a:rPr lang="en-US" sz="3800" b="1" dirty="0">
                <a:solidFill>
                  <a:srgbClr val="FF8000"/>
                </a:solidFill>
              </a:rPr>
              <a:t>Project Meeting</a:t>
            </a:r>
            <a:endParaRPr sz="3800" b="1" dirty="0">
              <a:solidFill>
                <a:srgbClr val="FF8000"/>
              </a:solidFill>
            </a:endParaRPr>
          </a:p>
          <a:p>
            <a:pPr defTabSz="312026">
              <a:defRPr sz="1800" cap="none">
                <a:solidFill>
                  <a:srgbClr val="000000"/>
                </a:solidFill>
              </a:defRPr>
            </a:pPr>
            <a:endParaRPr sz="3800" b="1" dirty="0">
              <a:solidFill>
                <a:srgbClr val="FF8000"/>
              </a:solidFill>
            </a:endParaRPr>
          </a:p>
          <a:p>
            <a:pPr defTabSz="312026">
              <a:defRPr sz="1800" cap="none">
                <a:solidFill>
                  <a:srgbClr val="000000"/>
                </a:solidFill>
              </a:defRPr>
            </a:pPr>
            <a:r>
              <a:rPr sz="3100" b="1" dirty="0">
                <a:solidFill>
                  <a:schemeClr val="accent3">
                    <a:lumMod val="50000"/>
                  </a:schemeClr>
                </a:solidFill>
              </a:rPr>
              <a:t>Coordinator: Simon Lin</a:t>
            </a:r>
          </a:p>
        </p:txBody>
      </p:sp>
      <p:sp>
        <p:nvSpPr>
          <p:cNvPr id="33" name="Shape 33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433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rgbClr val="0433FF"/>
                </a:solidFill>
              </a:rPr>
              <a:t>October 27</a:t>
            </a:r>
            <a:r>
              <a:rPr sz="2800" dirty="0" smtClean="0">
                <a:solidFill>
                  <a:srgbClr val="0433FF"/>
                </a:solidFill>
              </a:rPr>
              <a:t>, </a:t>
            </a:r>
            <a:r>
              <a:rPr sz="2800" dirty="0">
                <a:solidFill>
                  <a:srgbClr val="0433FF"/>
                </a:solidFill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61690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29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Agenda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09" y="1600208"/>
            <a:ext cx="8734738" cy="4765482"/>
          </a:xfrm>
        </p:spPr>
        <p:txBody>
          <a:bodyPr>
            <a:normAutofit lnSpcReduction="10000"/>
          </a:bodyPr>
          <a:lstStyle/>
          <a:p>
            <a:r>
              <a:rPr lang="en-US" sz="3400" dirty="0" smtClean="0"/>
              <a:t>Introduction</a:t>
            </a:r>
            <a:endParaRPr lang="en-US" sz="3400" dirty="0"/>
          </a:p>
          <a:p>
            <a:r>
              <a:rPr lang="en-US" sz="3400" dirty="0"/>
              <a:t>From Previous Meeting on </a:t>
            </a:r>
            <a:r>
              <a:rPr lang="en-US" sz="3400" dirty="0" smtClean="0"/>
              <a:t>Sep. 22, </a:t>
            </a:r>
            <a:r>
              <a:rPr lang="en-US" sz="3400" dirty="0"/>
              <a:t>2015 (Eric Yen)</a:t>
            </a:r>
          </a:p>
          <a:p>
            <a:r>
              <a:rPr lang="en-US" sz="3400" dirty="0"/>
              <a:t>Progress Report (Eric Yen)</a:t>
            </a:r>
          </a:p>
          <a:p>
            <a:r>
              <a:rPr lang="en-US" sz="3400" dirty="0"/>
              <a:t>Partner Status Report</a:t>
            </a:r>
          </a:p>
          <a:p>
            <a:r>
              <a:rPr lang="en-US" sz="3400" dirty="0"/>
              <a:t>Discussion </a:t>
            </a:r>
          </a:p>
          <a:p>
            <a:r>
              <a:rPr lang="en-US" sz="3400" dirty="0"/>
              <a:t>Future Events</a:t>
            </a:r>
          </a:p>
          <a:p>
            <a:r>
              <a:rPr lang="en-US" sz="3400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32214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64" y="0"/>
            <a:ext cx="8469291" cy="812376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8000"/>
                </a:solidFill>
              </a:rPr>
              <a:t>Minute of Routine Meeting on Sep. 22</a:t>
            </a:r>
            <a:endParaRPr lang="en-US" sz="4000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09" y="698974"/>
            <a:ext cx="8734738" cy="5954088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Date &amp; Time: 1630-1700, Sep. 22, 2015</a:t>
            </a:r>
          </a:p>
          <a:p>
            <a:r>
              <a:rPr lang="en-US" sz="3600" dirty="0" smtClean="0"/>
              <a:t>Participants: Peter (PH), Cerlane (DE), Vicky, Eric (TW) and Gergely (EGI-Engage)</a:t>
            </a:r>
          </a:p>
          <a:p>
            <a:r>
              <a:rPr lang="en-US" sz="3600" dirty="0" smtClean="0"/>
              <a:t>Agenda and Materials: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indico.egi.eu</a:t>
            </a:r>
            <a:r>
              <a:rPr lang="en-US" dirty="0"/>
              <a:t>/</a:t>
            </a:r>
            <a:r>
              <a:rPr lang="en-US" dirty="0" err="1"/>
              <a:t>indico</a:t>
            </a:r>
            <a:r>
              <a:rPr lang="en-US" dirty="0"/>
              <a:t>/</a:t>
            </a:r>
            <a:r>
              <a:rPr lang="en-US" dirty="0" err="1"/>
              <a:t>conferenceDisplay.py?confId</a:t>
            </a:r>
            <a:r>
              <a:rPr lang="en-US"/>
              <a:t>=</a:t>
            </a:r>
            <a:r>
              <a:rPr lang="en-US" smtClean="0"/>
              <a:t>2663</a:t>
            </a:r>
            <a:endParaRPr lang="en-US" dirty="0"/>
          </a:p>
          <a:p>
            <a:r>
              <a:rPr lang="en-US" sz="3600" dirty="0" smtClean="0"/>
              <a:t>Action Item</a:t>
            </a:r>
          </a:p>
          <a:p>
            <a:pPr lvl="1"/>
            <a:r>
              <a:rPr lang="en-US" dirty="0" smtClean="0"/>
              <a:t>Update progress and case studies status on the project wiki (Eric)</a:t>
            </a:r>
          </a:p>
          <a:p>
            <a:pPr lvl="1"/>
            <a:r>
              <a:rPr lang="en-US" dirty="0" smtClean="0"/>
              <a:t>Partners please provide observation data (from rain gauge, radar, weather station, etc., as well as the bathymetry data) according to the requirements of case studies</a:t>
            </a:r>
          </a:p>
          <a:p>
            <a:pPr lvl="1"/>
            <a:r>
              <a:rPr lang="en-US" dirty="0" smtClean="0"/>
              <a:t>Comment and requirement on simulation portal please send to Eric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268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42" y="0"/>
            <a:ext cx="8495047" cy="53299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8000"/>
                </a:solidFill>
              </a:rPr>
              <a:t>Progress Summary of Case Studies I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09" y="900016"/>
            <a:ext cx="8734738" cy="527680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Reconstruct the whole process of target </a:t>
            </a:r>
            <a:r>
              <a:rPr lang="en-US" sz="3600" dirty="0" smtClean="0"/>
              <a:t>events</a:t>
            </a:r>
            <a:endParaRPr lang="en-US" sz="3600" dirty="0" smtClean="0"/>
          </a:p>
          <a:p>
            <a:r>
              <a:rPr lang="en-US" sz="3600" dirty="0" smtClean="0"/>
              <a:t>Mechanism review</a:t>
            </a:r>
          </a:p>
          <a:p>
            <a:r>
              <a:rPr lang="en-US" sz="3600" dirty="0" smtClean="0"/>
              <a:t>Integration with Advanced Visualization (LRZ)</a:t>
            </a:r>
          </a:p>
          <a:p>
            <a:r>
              <a:rPr lang="en-US" sz="3600" dirty="0" smtClean="0"/>
              <a:t>Towards early warning for future hazardous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06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20193"/>
              </p:ext>
            </p:extLst>
          </p:nvPr>
        </p:nvGraphicFramePr>
        <p:xfrm>
          <a:off x="110970" y="224765"/>
          <a:ext cx="8933579" cy="625318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888327"/>
                <a:gridCol w="1713825"/>
                <a:gridCol w="2120116"/>
                <a:gridCol w="1875346"/>
                <a:gridCol w="1145304"/>
                <a:gridCol w="1190661"/>
              </a:tblGrid>
              <a:tr h="53339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Partner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Selected Case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Required Data Sets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Status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Check Point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Simulation Framework</a:t>
                      </a:r>
                      <a:endParaRPr lang="zh-TW" altLang="en-US" sz="1600" dirty="0"/>
                    </a:p>
                  </a:txBody>
                  <a:tcPr anchor="ctr"/>
                </a:tc>
              </a:tr>
              <a:tr h="66044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PH, TW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Typhoon </a:t>
                      </a:r>
                      <a:r>
                        <a:rPr lang="en-US" altLang="zh-TW" sz="1600" dirty="0" err="1" smtClean="0"/>
                        <a:t>Haiyan</a:t>
                      </a:r>
                      <a:endParaRPr lang="zh-TW" altLang="en-US" sz="16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en-US" altLang="zh-TW" sz="1600" dirty="0" smtClean="0"/>
                        <a:t>Doppler Radar, Tidal gauge, air pressure, wind speed, typhoon path;</a:t>
                      </a:r>
                      <a:r>
                        <a:rPr lang="en-US" altLang="zh-TW" sz="1600" baseline="0" dirty="0" smtClean="0"/>
                        <a:t> hourly resolution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Having</a:t>
                      </a:r>
                      <a:r>
                        <a:rPr lang="en-US" altLang="zh-TW" sz="1600" baseline="0" dirty="0" smtClean="0"/>
                        <a:t> bilateral discussion on : </a:t>
                      </a:r>
                      <a:r>
                        <a:rPr lang="en-US" altLang="zh-TW" sz="1600" dirty="0" smtClean="0"/>
                        <a:t>Oct</a:t>
                      </a:r>
                      <a:r>
                        <a:rPr lang="en-US" altLang="zh-TW" sz="1600" dirty="0" smtClean="0"/>
                        <a:t>. </a:t>
                      </a:r>
                      <a:r>
                        <a:rPr lang="en-US" altLang="zh-TW" sz="1600" dirty="0" smtClean="0"/>
                        <a:t>16,</a:t>
                      </a:r>
                      <a:r>
                        <a:rPr lang="en-US" altLang="zh-TW" sz="1600" baseline="0" dirty="0" smtClean="0"/>
                        <a:t> </a:t>
                      </a:r>
                      <a:r>
                        <a:rPr lang="en-US" altLang="zh-TW" sz="1600" dirty="0" smtClean="0"/>
                        <a:t>Sep</a:t>
                      </a:r>
                      <a:r>
                        <a:rPr lang="en-US" altLang="zh-TW" sz="1600" dirty="0" smtClean="0"/>
                        <a:t>. </a:t>
                      </a:r>
                      <a:r>
                        <a:rPr lang="en-US" altLang="zh-TW" sz="1600" dirty="0" smtClean="0"/>
                        <a:t>9,</a:t>
                      </a:r>
                      <a:r>
                        <a:rPr lang="en-US" altLang="zh-TW" sz="1600" baseline="0" dirty="0" smtClean="0"/>
                        <a:t> </a:t>
                      </a:r>
                      <a:r>
                        <a:rPr lang="en-US" altLang="zh-TW" sz="1600" dirty="0" smtClean="0"/>
                        <a:t>Aug</a:t>
                      </a:r>
                      <a:r>
                        <a:rPr lang="en-US" altLang="zh-TW" sz="1600" dirty="0" smtClean="0"/>
                        <a:t>. 25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Demo</a:t>
                      </a:r>
                      <a:r>
                        <a:rPr lang="en-US" altLang="zh-TW" sz="1600" baseline="0" dirty="0" smtClean="0"/>
                        <a:t> @ APAN41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gWRF, COMCOT</a:t>
                      </a:r>
                      <a:endParaRPr lang="zh-TW" altLang="en-US" sz="1600" dirty="0"/>
                    </a:p>
                  </a:txBody>
                  <a:tcPr anchor="ctr"/>
                </a:tc>
              </a:tr>
              <a:tr h="3773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ID, TW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Tsunami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cave in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Lhong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-Aceh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Besar</a:t>
                      </a:r>
                      <a:endParaRPr lang="zh-TW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1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Demo @ ISGC2016</a:t>
                      </a:r>
                      <a:r>
                        <a:rPr lang="en-US" altLang="zh-TW" sz="1600" baseline="0" dirty="0"/>
                        <a:t> </a:t>
                      </a:r>
                      <a:r>
                        <a:rPr lang="en-US" altLang="zh-TW" sz="1600" baseline="0" dirty="0" smtClean="0"/>
                        <a:t>?</a:t>
                      </a:r>
                      <a:endParaRPr lang="zh-TW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COMCOT</a:t>
                      </a:r>
                      <a:endParaRPr lang="zh-TW" altLang="en-US" sz="1600" dirty="0"/>
                    </a:p>
                  </a:txBody>
                  <a:tcPr anchor="ctr"/>
                </a:tc>
              </a:tr>
              <a:tr h="38039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MY, TW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Flooding 2014-15</a:t>
                      </a:r>
                      <a:endParaRPr lang="zh-TW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Simulation by</a:t>
                      </a:r>
                      <a:r>
                        <a:rPr lang="en-US" altLang="zh-TW" sz="1600" baseline="0" dirty="0" smtClean="0"/>
                        <a:t> </a:t>
                      </a:r>
                      <a:r>
                        <a:rPr lang="en-US" altLang="zh-TW" sz="1600" dirty="0" smtClean="0"/>
                        <a:t>AS (global data) was</a:t>
                      </a:r>
                      <a:r>
                        <a:rPr lang="en-US" altLang="zh-TW" sz="1600" baseline="0" dirty="0" smtClean="0"/>
                        <a:t> </a:t>
                      </a:r>
                      <a:r>
                        <a:rPr lang="en-US" altLang="zh-TW" sz="1600" dirty="0" smtClean="0"/>
                        <a:t>done. Bilateral Meeting: Sep</a:t>
                      </a:r>
                      <a:r>
                        <a:rPr lang="en-US" altLang="zh-TW" sz="1600" dirty="0" smtClean="0"/>
                        <a:t>. 14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1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Demo @ ISGC2016</a:t>
                      </a:r>
                      <a:r>
                        <a:rPr lang="en-US" altLang="zh-TW" sz="1600" baseline="0" dirty="0" smtClean="0"/>
                        <a:t> ?</a:t>
                      </a:r>
                      <a:endParaRPr lang="zh-TW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gWRF, Scouring</a:t>
                      </a:r>
                      <a:endParaRPr lang="zh-TW" altLang="en-US" sz="1600" dirty="0"/>
                    </a:p>
                  </a:txBody>
                  <a:tcPr anchor="ctr"/>
                </a:tc>
              </a:tr>
              <a:tr h="4217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TH, TW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Flooding 2011</a:t>
                      </a:r>
                      <a:endParaRPr lang="zh-TW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Simulation by NECTEC and AS (global data) were done.</a:t>
                      </a:r>
                      <a:r>
                        <a:rPr lang="en-US" altLang="zh-TW" sz="1600" baseline="0" dirty="0" smtClean="0"/>
                        <a:t> Aim to improve the accuracy and EWS.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1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Demo @ ISGC2016</a:t>
                      </a:r>
                      <a:r>
                        <a:rPr lang="en-US" altLang="zh-TW" sz="1600" baseline="0" dirty="0" smtClean="0"/>
                        <a:t> ?</a:t>
                      </a:r>
                      <a:endParaRPr lang="zh-TW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gWRF, Scouring</a:t>
                      </a:r>
                      <a:endParaRPr lang="zh-TW" altLang="en-US" sz="1600" dirty="0"/>
                    </a:p>
                  </a:txBody>
                  <a:tcPr anchor="ctr"/>
                </a:tc>
              </a:tr>
              <a:tr h="65990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Nepal, TW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Flooding 2008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High altitude</a:t>
                      </a:r>
                      <a:r>
                        <a:rPr lang="en-US" altLang="zh-TW" sz="1600" baseline="0" dirty="0" smtClean="0"/>
                        <a:t> and geographical features need to consider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Oct. 12</a:t>
                      </a:r>
                    </a:p>
                    <a:p>
                      <a:pPr algn="ctr"/>
                      <a:r>
                        <a:rPr lang="en-US" altLang="zh-TW" sz="1600" dirty="0" smtClean="0"/>
                        <a:t>Sep. 11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</a:tr>
              <a:tr h="8277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TW,</a:t>
                      </a:r>
                      <a:r>
                        <a:rPr lang="en-US" altLang="zh-TW" sz="1600" baseline="0" dirty="0" smtClean="0"/>
                        <a:t> PH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Tsunami Impact Analysis in South China Sea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In progress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Demo @ ISGC2016</a:t>
                      </a:r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iCOMCOT</a:t>
                      </a:r>
                      <a:endParaRPr lang="zh-TW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818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58" y="0"/>
            <a:ext cx="8693889" cy="53299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8000"/>
                </a:solidFill>
              </a:rPr>
              <a:t>Progress Summary of Case Studies II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09" y="725772"/>
            <a:ext cx="8734738" cy="565877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Advanced Visualization on Scouring Case of Taiwan by NCU and LRZ</a:t>
            </a:r>
          </a:p>
          <a:p>
            <a:pPr lvl="1"/>
            <a:r>
              <a:rPr lang="en-US" dirty="0" smtClean="0"/>
              <a:t>Kick-off at the visit to V-Lab at LRZ in early Sep.</a:t>
            </a:r>
          </a:p>
          <a:p>
            <a:pPr lvl="1"/>
            <a:r>
              <a:rPr lang="en-US" dirty="0" smtClean="0"/>
              <a:t>Follow-up phone meeting was held on Oct. 6</a:t>
            </a:r>
          </a:p>
          <a:p>
            <a:pPr lvl="1"/>
            <a:r>
              <a:rPr lang="en-US" dirty="0" smtClean="0"/>
              <a:t>Simulation data had been delivered to LRZ for verification and further processing</a:t>
            </a:r>
          </a:p>
          <a:p>
            <a:pPr lvl="1"/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Typhoon </a:t>
            </a:r>
            <a:r>
              <a:rPr lang="en-US" dirty="0" err="1" smtClean="0"/>
              <a:t>Haiyen</a:t>
            </a:r>
            <a:r>
              <a:rPr lang="en-US" dirty="0" smtClean="0"/>
              <a:t> visualization is also one of the priority case</a:t>
            </a:r>
          </a:p>
        </p:txBody>
      </p:sp>
    </p:spTree>
    <p:extLst>
      <p:ext uri="{BB962C8B-B14F-4D97-AF65-F5344CB8AC3E}">
        <p14:creationId xmlns:p14="http://schemas.microsoft.com/office/powerpoint/2010/main" val="1994344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9382"/>
            <a:ext cx="8229600" cy="82783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8000"/>
                </a:solidFill>
              </a:rPr>
              <a:t>Discussion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849" y="907218"/>
            <a:ext cx="8563631" cy="5402102"/>
          </a:xfrm>
        </p:spPr>
        <p:txBody>
          <a:bodyPr>
            <a:normAutofit/>
          </a:bodyPr>
          <a:lstStyle/>
          <a:p>
            <a:r>
              <a:rPr lang="en-US" dirty="0" smtClean="0"/>
              <a:t>DMCC Session at EGI Community Forum on Nov. 9-13</a:t>
            </a:r>
          </a:p>
          <a:p>
            <a:pPr lvl="1"/>
            <a:r>
              <a:rPr lang="en-US" dirty="0" smtClean="0"/>
              <a:t>Agenda</a:t>
            </a:r>
          </a:p>
          <a:p>
            <a:pPr lvl="2"/>
            <a:r>
              <a:rPr lang="en-US" dirty="0" smtClean="0"/>
              <a:t>DMCC Collaboration and Status (Eric Yen, ASGC)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-Science for the Masses (Simon Lin, ASGC)</a:t>
            </a:r>
          </a:p>
          <a:p>
            <a:pPr lvl="2"/>
            <a:r>
              <a:rPr lang="en-US" dirty="0" smtClean="0"/>
              <a:t>Advanced Visualization Case Study (Cerlane, LRZ)</a:t>
            </a:r>
          </a:p>
          <a:p>
            <a:pPr lvl="2"/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Participation is encouraged</a:t>
            </a:r>
          </a:p>
          <a:p>
            <a:pPr lvl="1"/>
            <a:r>
              <a:rPr lang="en-US" dirty="0" smtClean="0"/>
              <a:t>Any remote participant ?</a:t>
            </a:r>
          </a:p>
          <a:p>
            <a:r>
              <a:rPr lang="en-US" dirty="0" smtClean="0"/>
              <a:t>Case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79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76458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Future Meetings and Events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1125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Future Routine Project Meeting (last Tuesday of each month)</a:t>
            </a:r>
          </a:p>
          <a:p>
            <a:pPr lvl="1"/>
            <a:r>
              <a:rPr lang="en-US" dirty="0" smtClean="0"/>
              <a:t>16</a:t>
            </a:r>
            <a:r>
              <a:rPr lang="en-US" dirty="0"/>
              <a:t>:30-17:30, </a:t>
            </a:r>
            <a:r>
              <a:rPr lang="en-US" dirty="0" smtClean="0"/>
              <a:t>1 December, 2015</a:t>
            </a:r>
          </a:p>
          <a:p>
            <a:pPr lvl="1"/>
            <a:r>
              <a:rPr lang="en-US" dirty="0"/>
              <a:t>16:30-17:30, </a:t>
            </a:r>
            <a:r>
              <a:rPr lang="en-US" dirty="0" smtClean="0"/>
              <a:t>29 December, </a:t>
            </a:r>
            <a:r>
              <a:rPr lang="en-US" dirty="0"/>
              <a:t>2015</a:t>
            </a:r>
            <a:endParaRPr lang="en-US" dirty="0" smtClean="0"/>
          </a:p>
          <a:p>
            <a:r>
              <a:rPr lang="en-US" dirty="0" smtClean="0"/>
              <a:t>DMCC face-to-face Meeting at EGI Community Forum, Nov. 10-13, Bari, Italy</a:t>
            </a:r>
          </a:p>
          <a:p>
            <a:r>
              <a:rPr lang="en-US" dirty="0" smtClean="0"/>
              <a:t>DMCC face-to-face Meeting at APAN41, Jan. 25-29</a:t>
            </a:r>
            <a:r>
              <a:rPr lang="en-US" dirty="0"/>
              <a:t>, 2016, </a:t>
            </a:r>
            <a:r>
              <a:rPr lang="en-US" dirty="0" smtClean="0"/>
              <a:t>Manila</a:t>
            </a:r>
            <a:r>
              <a:rPr lang="en-US" dirty="0"/>
              <a:t>, </a:t>
            </a:r>
            <a:r>
              <a:rPr lang="en-US" dirty="0" smtClean="0"/>
              <a:t>Philippine </a:t>
            </a:r>
          </a:p>
          <a:p>
            <a:r>
              <a:rPr lang="en-US" dirty="0" smtClean="0"/>
              <a:t>DMCC Face-to-Face Meeting and the</a:t>
            </a:r>
            <a:r>
              <a:rPr lang="en-US" dirty="0"/>
              <a:t> </a:t>
            </a:r>
            <a:r>
              <a:rPr lang="en-US" dirty="0" smtClean="0"/>
              <a:t>Environmental Computing Workshop, March 13-18, ISGC 2016, Taipei, Taiwan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64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3831</TotalTime>
  <Words>579</Words>
  <Application>Microsoft Macintosh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Disaster Mitigation Competence Centre Project Meeting  Coordinator: Simon Lin</vt:lpstr>
      <vt:lpstr>Agenda</vt:lpstr>
      <vt:lpstr>Minute of Routine Meeting on Sep. 22</vt:lpstr>
      <vt:lpstr>Progress Summary of Case Studies I</vt:lpstr>
      <vt:lpstr>PowerPoint Presentation</vt:lpstr>
      <vt:lpstr>Progress Summary of Case Studies II</vt:lpstr>
      <vt:lpstr>Discussion</vt:lpstr>
      <vt:lpstr>Future Meetings and Events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156</cp:revision>
  <dcterms:created xsi:type="dcterms:W3CDTF">2015-05-10T14:27:49Z</dcterms:created>
  <dcterms:modified xsi:type="dcterms:W3CDTF">2015-10-27T06:41:50Z</dcterms:modified>
</cp:coreProperties>
</file>